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embedTrueTypeFonts="1" saveSubsetFonts="1">
  <p:sldMasterIdLst>
    <p:sldMasterId id="2147483684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6858000" type="screen4x3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 frameSlides="1"/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TxStyle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TxStyle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vertBarState="maximized" horzBarState="maximized">
    <p:restoredLeft sz="21149"/>
    <p:restoredTop sz="86364"/>
  </p:normalViewPr>
  <p:slideViewPr>
    <p:cSldViewPr snapToGrid="0">
      <p:cViewPr>
        <p:scale>
          <a:sx n="100" d="100"/>
          <a:sy n="100" d="100"/>
        </p:scale>
        <p:origin x="-288" y="-66"/>
      </p:cViewPr>
      <p:guideLst>
        <p:guide orient="horz" pos="2159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0"/>
        <p:guide pos="2142"/>
      </p:guideLst>
    </p:cSldViewPr>
  </p:notes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presProps" Target="presProps.xml"  /><Relationship Id="rId2" Type="http://schemas.openxmlformats.org/officeDocument/2006/relationships/notesMaster" Target="notesMasters/notesMaster1.xml"  /><Relationship Id="rId20" Type="http://schemas.openxmlformats.org/officeDocument/2006/relationships/viewProps" Target="viewProps.xml"  /><Relationship Id="rId21" Type="http://schemas.openxmlformats.org/officeDocument/2006/relationships/theme" Target="theme/theme1.xml"  /><Relationship Id="rId22" Type="http://schemas.openxmlformats.org/officeDocument/2006/relationships/tableStyles" Target="tableStyles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/>
          <a:lstStyle>
            <a:lvl1pPr algn="r">
              <a:defRPr sz="1200"/>
            </a:lvl1pPr>
          </a:lstStyle>
          <a:p>
            <a:pPr lvl="0">
              <a:defRPr/>
            </a:pPr>
            <a:fld id="{207F23D9-DF40-4811-9C78-A2E2A32398DD}" type="datetime1">
              <a:rPr lang="ko-KR" altLang="en-US"/>
              <a:pPr lvl="0">
                <a:defRPr/>
              </a:pPr>
              <a:t>2017-11-29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anchor="b"/>
          <a:lstStyle>
            <a:lvl1pPr algn="r">
              <a:defRPr sz="1200"/>
            </a:lvl1pPr>
          </a:lstStyle>
          <a:p>
            <a:pPr lvl="0">
              <a:defRPr/>
            </a:pPr>
            <a:fld id="{4DD6E7B0-61C4-474B-96F1-99E4547EAD7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/>
          <a:lstStyle>
            <a:lvl1pPr algn="r">
              <a:defRPr sz="1200"/>
            </a:lvl1pPr>
          </a:lstStyle>
          <a:p>
            <a:pPr lvl="0">
              <a:defRPr/>
            </a:pPr>
            <a:fld id="{F3AF6795-A612-454E-AF7A-9192B1BEBB13}" type="datetime1">
              <a:rPr lang="ko-KR" altLang="en-US"/>
              <a:pPr lvl="0">
                <a:defRPr/>
              </a:pPr>
              <a:t>2017-11-29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anchor="b"/>
          <a:lstStyle>
            <a:lvl1pPr algn="r">
              <a:defRPr sz="1200"/>
            </a:lvl1pPr>
          </a:lstStyle>
          <a:p>
            <a:pPr lvl="0">
              <a:defRPr/>
            </a:pPr>
            <a:fld id="{A0A51D67-0C14-4576-BCC5-A508196B7BB5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A51D67-0C14-4576-BCC5-A508196B7BB5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A51D67-0C14-4576-BCC5-A508196B7BB5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A51D67-0C14-4576-BCC5-A508196B7BB5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A51D67-0C14-4576-BCC5-A508196B7BB5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A51D67-0C14-4576-BCC5-A508196B7BB5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A51D67-0C14-4576-BCC5-A508196B7BB5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A51D67-0C14-4576-BCC5-A508196B7BB5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A51D67-0C14-4576-BCC5-A508196B7BB5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A51D67-0C14-4576-BCC5-A508196B7BB5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A51D67-0C14-4576-BCC5-A508196B7BB5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A51D67-0C14-4576-BCC5-A508196B7BB5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A51D67-0C14-4576-BCC5-A508196B7BB5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A51D67-0C14-4576-BCC5-A508196B7BB5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0A51D67-0C14-4576-BCC5-A508196B7BB5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hyperlink" Target="http://hangeul.naver.com/font" TargetMode="External" /><Relationship Id="rId3" Type="http://schemas.openxmlformats.org/officeDocument/2006/relationships/image" Target="../media/image1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hyperlink" Target="http://hangeul.naver.com/font" TargetMode="External"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2011-10-19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제목을 입력하세요</a:t>
            </a:r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2011-10-19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 smtClean="0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내용을 입력하십시오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2011-10-19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2011-10-19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2011-10-19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2011-10-19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6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7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8.jpe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9.jpe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7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7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4.xml"  /><Relationship Id="rId2" Type="http://schemas.openxmlformats.org/officeDocument/2006/relationships/slideLayout" Target="../slideLayouts/slideLayout6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2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7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7.xml"  /><Relationship Id="rId3" Type="http://schemas.openxmlformats.org/officeDocument/2006/relationships/hyperlink" Target="http://www.nirsoft.net/utils/win_prefetch_view.html" TargetMode="External" /><Relationship Id="rId4" Type="http://schemas.openxmlformats.org/officeDocument/2006/relationships/image" Target="../media/image3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4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5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6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231054" y="253649"/>
            <a:ext cx="8439150" cy="2635767"/>
          </a:xfrm>
        </p:spPr>
        <p:txBody>
          <a:bodyPr anchor="t">
            <a:normAutofit/>
          </a:bodyPr>
          <a:lstStyle/>
          <a:p>
            <a:pPr algn="l">
              <a:defRPr/>
            </a:pPr>
            <a:r>
              <a:rPr lang="en-US" altLang="ko-KR" sz="5400" b="1" spc="-2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  <a:cs typeface="맑은 고딕"/>
              </a:rPr>
              <a:t>Forensic Study</a:t>
            </a:r>
            <a:r>
              <a:rPr lang="ko-KR" altLang="en-US" sz="5400" b="1" spc="-2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lang="en-US" altLang="ko-KR" sz="5400" b="1" spc="-2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lang="ko-KR" altLang="en-US" sz="5400" b="1" spc="-2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lang="en-US" altLang="ko-KR" sz="5400" b="1" spc="-2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  <a:cs typeface="맑은 고딕"/>
              </a:rPr>
              <a:t>7</a:t>
            </a:r>
            <a:endParaRPr lang="en-US" altLang="ko-KR" sz="5400" b="1" spc="-250">
              <a:solidFill>
                <a:schemeClr val="accent4">
                  <a:lumMod val="50000"/>
                </a:schemeClr>
              </a:solidFill>
              <a:latin typeface="맑은 고딕"/>
              <a:ea typeface="맑은 고딕"/>
              <a:cs typeface="맑은 고딕"/>
            </a:endParaRPr>
          </a:p>
          <a:p>
            <a:pPr algn="l">
              <a:defRPr/>
            </a:pPr>
            <a:r>
              <a:rPr lang="en-US" altLang="ko-KR" sz="5400" b="1" spc="-2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  <a:cs typeface="맑은 고딕"/>
              </a:rPr>
              <a:t>Windows Prefetch Analysis</a:t>
            </a:r>
            <a:endParaRPr lang="en-US" altLang="ko-KR" sz="5400" b="1" spc="-250">
              <a:solidFill>
                <a:schemeClr val="accent4">
                  <a:lumMod val="50000"/>
                </a:schemeClr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altLang="ko-KR" sz="12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  <a:cs typeface="맑은 고딕"/>
              </a:rPr>
              <a:t>2017.11.29</a:t>
            </a:r>
            <a:endParaRPr lang="en-US" altLang="ko-KR" sz="1200" b="1" spc="-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  <a:cs typeface="맑은 고딕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2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  <a:cs typeface="맑은 고딕"/>
              </a:rPr>
              <a:t>KUICS</a:t>
            </a:r>
            <a:endParaRPr lang="en-US" altLang="ko-KR" sz="1200" b="1" spc="-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  <a:cs typeface="맑은 고딕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2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  <a:cs typeface="맑은 고딕"/>
              </a:rPr>
              <a:t>2014210009</a:t>
            </a:r>
            <a:r>
              <a:rPr lang="ko-KR" altLang="en-US" sz="12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 주어진</a:t>
            </a:r>
            <a:endParaRPr lang="ko-KR" altLang="en-US" sz="1200" b="1" spc="-5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 idx="0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</a:rPr>
              <a:t>Practice With Tool!</a:t>
            </a:r>
            <a:endParaRPr lang="en-US" altLang="ko-KR" sz="4000" b="1" spc="-150">
              <a:solidFill>
                <a:schemeClr val="accent4">
                  <a:lumMod val="50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8" name="내용 개체 틀 2"/>
          <p:cNvSpPr txBox="1"/>
          <p:nvPr/>
        </p:nvSpPr>
        <p:spPr>
          <a:xfrm>
            <a:off x="336726" y="1640634"/>
            <a:ext cx="8470548" cy="376956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3.</a:t>
            </a:r>
            <a:r>
              <a:rPr lang="ko-KR" altLang="en-US" sz="1200" b="1">
                <a:solidFill>
                  <a:srgbClr val="3d3c3e"/>
                </a:solidFill>
              </a:rPr>
              <a:t> 그림판에서 아무 사진이나 열어봅시다</a:t>
            </a:r>
            <a:r>
              <a:rPr lang="en-US" altLang="ko-KR" sz="1200" b="1">
                <a:solidFill>
                  <a:srgbClr val="3d3c3e"/>
                </a:solidFill>
              </a:rPr>
              <a:t>.</a:t>
            </a:r>
            <a:r>
              <a:rPr lang="ko-KR" altLang="en-US" sz="1200" b="1">
                <a:solidFill>
                  <a:srgbClr val="3d3c3e"/>
                </a:solidFill>
              </a:rPr>
              <a:t> 문서 뷰어도 좋습니다</a:t>
            </a:r>
            <a:r>
              <a:rPr lang="en-US" altLang="ko-KR" sz="1200" b="1">
                <a:solidFill>
                  <a:srgbClr val="3d3c3e"/>
                </a:solidFill>
              </a:rPr>
              <a:t>.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</p:txBody>
      </p:sp>
      <p:pic>
        <p:nvPicPr>
          <p:cNvPr id="3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2309812"/>
            <a:ext cx="8924925" cy="3495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 idx="0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</a:rPr>
              <a:t>Practice With Tool!</a:t>
            </a:r>
            <a:endParaRPr lang="en-US" altLang="ko-KR" sz="4000" b="1" spc="-150">
              <a:solidFill>
                <a:schemeClr val="accent4">
                  <a:lumMod val="50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8" name="내용 개체 틀 2"/>
          <p:cNvSpPr txBox="1"/>
          <p:nvPr/>
        </p:nvSpPr>
        <p:spPr>
          <a:xfrm>
            <a:off x="336726" y="1640634"/>
            <a:ext cx="8470548" cy="376956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4.</a:t>
            </a:r>
            <a:r>
              <a:rPr lang="ko-KR" altLang="en-US" sz="1200" b="1">
                <a:solidFill>
                  <a:srgbClr val="3d3c3e"/>
                </a:solidFill>
              </a:rPr>
              <a:t> </a:t>
            </a:r>
            <a:r>
              <a:rPr lang="en-US" altLang="ko-KR" sz="1200" b="1">
                <a:solidFill>
                  <a:srgbClr val="3d3c3e"/>
                </a:solidFill>
              </a:rPr>
              <a:t>USB</a:t>
            </a:r>
            <a:r>
              <a:rPr lang="ko-KR" altLang="en-US" sz="1200" b="1">
                <a:solidFill>
                  <a:srgbClr val="3d3c3e"/>
                </a:solidFill>
              </a:rPr>
              <a:t>나 스마트폰을 마운트하여 엑세스해봅시다</a:t>
            </a:r>
            <a:r>
              <a:rPr lang="en-US" altLang="ko-KR" sz="1200" b="1">
                <a:solidFill>
                  <a:srgbClr val="3d3c3e"/>
                </a:solidFill>
              </a:rPr>
              <a:t>.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</p:txBody>
      </p:sp>
      <p:pic>
        <p:nvPicPr>
          <p:cNvPr id="3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2071467"/>
            <a:ext cx="9144000" cy="37342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 idx="0"/>
          </p:nvPr>
        </p:nvSpPr>
        <p:spPr>
          <a:xfrm>
            <a:off x="256543" y="700126"/>
            <a:ext cx="7376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</a:rPr>
              <a:t>Practice With Tool!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</a:rPr>
              <a:t>(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</a:rPr>
              <a:t>Advanced )</a:t>
            </a:r>
            <a:endParaRPr lang="en-US" altLang="ko-KR" sz="4000" b="1" spc="-150">
              <a:solidFill>
                <a:schemeClr val="accent4">
                  <a:lumMod val="50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8" name="내용 개체 틀 2"/>
          <p:cNvSpPr txBox="1"/>
          <p:nvPr/>
        </p:nvSpPr>
        <p:spPr>
          <a:xfrm>
            <a:off x="336726" y="1640634"/>
            <a:ext cx="8470548" cy="376956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5.</a:t>
            </a:r>
            <a:r>
              <a:rPr lang="ko-KR" altLang="en-US" sz="1200" b="1">
                <a:solidFill>
                  <a:srgbClr val="3d3c3e"/>
                </a:solidFill>
              </a:rPr>
              <a:t> 모든 프로그램을 실행할 때 꼭 </a:t>
            </a:r>
            <a:r>
              <a:rPr lang="en-US" altLang="ko-KR" sz="1200" b="1">
                <a:solidFill>
                  <a:srgbClr val="3d3c3e"/>
                </a:solidFill>
              </a:rPr>
              <a:t>NTDLL.DLL</a:t>
            </a:r>
            <a:r>
              <a:rPr lang="ko-KR" altLang="en-US" sz="1200" b="1">
                <a:solidFill>
                  <a:srgbClr val="3d3c3e"/>
                </a:solidFill>
              </a:rPr>
              <a:t>이 먼저 로드될까요</a:t>
            </a:r>
            <a:r>
              <a:rPr lang="en-US" altLang="ko-KR" sz="1200" b="1">
                <a:solidFill>
                  <a:srgbClr val="3d3c3e"/>
                </a:solidFill>
              </a:rPr>
              <a:t>?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</p:txBody>
      </p:sp>
      <p:pic>
        <p:nvPicPr>
          <p:cNvPr id="3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909614"/>
            <a:ext cx="9144000" cy="30387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 idx="0"/>
          </p:nvPr>
        </p:nvSpPr>
        <p:spPr>
          <a:xfrm>
            <a:off x="256543" y="700126"/>
            <a:ext cx="7376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</a:rPr>
              <a:t>Practice With Tool!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</a:rPr>
              <a:t>(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</a:rPr>
              <a:t>Advanced )</a:t>
            </a:r>
            <a:endParaRPr lang="en-US" altLang="ko-KR" sz="4000" b="1" spc="-150">
              <a:solidFill>
                <a:schemeClr val="accent4">
                  <a:lumMod val="50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8" name="내용 개체 틀 2"/>
          <p:cNvSpPr txBox="1"/>
          <p:nvPr/>
        </p:nvSpPr>
        <p:spPr>
          <a:xfrm>
            <a:off x="336726" y="1640634"/>
            <a:ext cx="8470548" cy="376956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5.</a:t>
            </a:r>
            <a:r>
              <a:rPr lang="ko-KR" altLang="en-US" sz="1200" b="1">
                <a:solidFill>
                  <a:srgbClr val="3d3c3e"/>
                </a:solidFill>
              </a:rPr>
              <a:t> 모든 프로그램을 실행할 때 꼭 </a:t>
            </a:r>
            <a:r>
              <a:rPr lang="en-US" altLang="ko-KR" sz="1200" b="1">
                <a:solidFill>
                  <a:srgbClr val="3d3c3e"/>
                </a:solidFill>
              </a:rPr>
              <a:t>NTDLL.DLL</a:t>
            </a:r>
            <a:r>
              <a:rPr lang="ko-KR" altLang="en-US" sz="1200" b="1">
                <a:solidFill>
                  <a:srgbClr val="3d3c3e"/>
                </a:solidFill>
              </a:rPr>
              <a:t>이 먼저 로드될까요</a:t>
            </a:r>
            <a:r>
              <a:rPr lang="en-US" altLang="ko-KR" sz="1200" b="1">
                <a:solidFill>
                  <a:srgbClr val="3d3c3e"/>
                </a:solidFill>
              </a:rPr>
              <a:t>?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ko-KR" altLang="en-US" sz="1200" b="1">
                <a:solidFill>
                  <a:srgbClr val="3d3c3e"/>
                </a:solidFill>
              </a:rPr>
              <a:t>아닐수도 있습니다만 일반적으로는 </a:t>
            </a:r>
            <a:r>
              <a:rPr lang="en-US" altLang="ko-KR" sz="1200" b="1">
                <a:solidFill>
                  <a:srgbClr val="3d3c3e"/>
                </a:solidFill>
              </a:rPr>
              <a:t>NTDLL.DLL</a:t>
            </a:r>
            <a:r>
              <a:rPr lang="ko-KR" altLang="en-US" sz="1200" b="1">
                <a:solidFill>
                  <a:srgbClr val="3d3c3e"/>
                </a:solidFill>
              </a:rPr>
              <a:t>이 먼저 로드됩니다</a:t>
            </a:r>
            <a:r>
              <a:rPr lang="en-US" altLang="ko-KR" sz="1200" b="1">
                <a:solidFill>
                  <a:srgbClr val="3d3c3e"/>
                </a:solidFill>
              </a:rPr>
              <a:t>.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ko-KR" altLang="en-US" sz="1200" b="1">
                <a:solidFill>
                  <a:srgbClr val="3d3c3e"/>
                </a:solidFill>
              </a:rPr>
              <a:t>이를 제대로 알기 위해선 </a:t>
            </a:r>
            <a:r>
              <a:rPr lang="en-US" altLang="ko-KR" sz="1200" b="1">
                <a:solidFill>
                  <a:srgbClr val="3d3c3e"/>
                </a:solidFill>
              </a:rPr>
              <a:t>LDR</a:t>
            </a:r>
            <a:r>
              <a:rPr lang="ko-KR" altLang="en-US" sz="1200" b="1">
                <a:solidFill>
                  <a:srgbClr val="3d3c3e"/>
                </a:solidFill>
              </a:rPr>
              <a:t>를 참조하면 됩니다</a:t>
            </a:r>
            <a:r>
              <a:rPr lang="en-US" altLang="ko-KR" sz="1200" b="1">
                <a:solidFill>
                  <a:srgbClr val="3d3c3e"/>
                </a:solidFill>
              </a:rPr>
              <a:t>.</a:t>
            </a:r>
            <a:r>
              <a:rPr lang="ko-KR" altLang="en-US" sz="1200" b="1">
                <a:solidFill>
                  <a:srgbClr val="3d3c3e"/>
                </a:solidFill>
              </a:rPr>
              <a:t> </a:t>
            </a:r>
            <a:r>
              <a:rPr lang="en-US" altLang="ko-KR" sz="1200" b="1">
                <a:solidFill>
                  <a:srgbClr val="3d3c3e"/>
                </a:solidFill>
              </a:rPr>
              <a:t>(</a:t>
            </a:r>
            <a:r>
              <a:rPr lang="ko-KR" altLang="en-US" sz="1200" b="1">
                <a:solidFill>
                  <a:srgbClr val="3d3c3e"/>
                </a:solidFill>
              </a:rPr>
              <a:t> </a:t>
            </a:r>
            <a:r>
              <a:rPr lang="en-US" altLang="ko-KR" sz="1200" b="1">
                <a:solidFill>
                  <a:srgbClr val="3d3c3e"/>
                </a:solidFill>
              </a:rPr>
              <a:t>2</a:t>
            </a:r>
            <a:r>
              <a:rPr lang="ko-KR" altLang="en-US" sz="1200" b="1">
                <a:solidFill>
                  <a:srgbClr val="3d3c3e"/>
                </a:solidFill>
              </a:rPr>
              <a:t>주차 스터디에서 언급 </a:t>
            </a:r>
            <a:r>
              <a:rPr lang="en-US" altLang="ko-KR" sz="1200" b="1">
                <a:solidFill>
                  <a:srgbClr val="3d3c3e"/>
                </a:solidFill>
              </a:rPr>
              <a:t>)</a:t>
            </a:r>
            <a:endParaRPr lang="en-US" altLang="ko-KR" sz="1200" b="1">
              <a:solidFill>
                <a:srgbClr val="3d3c3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 idx="0"/>
          </p:nvPr>
        </p:nvSpPr>
        <p:spPr>
          <a:xfrm>
            <a:off x="256543" y="700126"/>
            <a:ext cx="7376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</a:rPr>
              <a:t>Practice With Tool!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</a:rPr>
              <a:t>(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</a:rPr>
              <a:t>Advanced )</a:t>
            </a:r>
            <a:endParaRPr lang="en-US" altLang="ko-KR" sz="4000" b="1" spc="-150">
              <a:solidFill>
                <a:schemeClr val="accent4">
                  <a:lumMod val="50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8" name="내용 개체 틀 2"/>
          <p:cNvSpPr txBox="1"/>
          <p:nvPr/>
        </p:nvSpPr>
        <p:spPr>
          <a:xfrm>
            <a:off x="336726" y="1640634"/>
            <a:ext cx="8470548" cy="376956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6.</a:t>
            </a:r>
            <a:r>
              <a:rPr lang="ko-KR" altLang="en-US" sz="1200" b="1">
                <a:solidFill>
                  <a:srgbClr val="3d3c3e"/>
                </a:solidFill>
              </a:rPr>
              <a:t> NTOSBOOT-BOODFAAD.PF가 존재하지 않는 경우도 있고</a:t>
            </a:r>
            <a:r>
              <a:rPr lang="en-US" altLang="ko-KR" sz="1200" b="1">
                <a:solidFill>
                  <a:srgbClr val="3d3c3e"/>
                </a:solidFill>
              </a:rPr>
              <a:t>,</a:t>
            </a:r>
            <a:r>
              <a:rPr lang="ko-KR" altLang="en-US" sz="1200" b="1">
                <a:solidFill>
                  <a:srgbClr val="3d3c3e"/>
                </a:solidFill>
              </a:rPr>
              <a:t> 존재하는 경우도 있는데</a:t>
            </a:r>
            <a:endParaRPr lang="ko-KR" altLang="en-US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ko-KR" altLang="en-US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ko-KR" altLang="en-US" sz="1200" b="1">
                <a:solidFill>
                  <a:srgbClr val="3d3c3e"/>
                </a:solidFill>
              </a:rPr>
              <a:t>이는 시스템 부트 프리패치이다</a:t>
            </a:r>
            <a:r>
              <a:rPr lang="en-US" altLang="ko-KR" sz="1200" b="1">
                <a:solidFill>
                  <a:srgbClr val="3d3c3e"/>
                </a:solidFill>
              </a:rPr>
              <a:t>.</a:t>
            </a:r>
            <a:r>
              <a:rPr lang="ko-KR" altLang="en-US" sz="1200" b="1">
                <a:solidFill>
                  <a:srgbClr val="3d3c3e"/>
                </a:solidFill>
              </a:rPr>
              <a:t> 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ko-KR" altLang="en-US" sz="1200" b="1">
                <a:solidFill>
                  <a:srgbClr val="3d3c3e"/>
                </a:solidFill>
              </a:rPr>
              <a:t>로드 순서 </a:t>
            </a:r>
            <a:r>
              <a:rPr lang="en-US" altLang="ko-KR" sz="1200" b="1">
                <a:solidFill>
                  <a:srgbClr val="3d3c3e"/>
                </a:solidFill>
              </a:rPr>
              <a:t>:</a:t>
            </a:r>
            <a:r>
              <a:rPr lang="ko-KR" altLang="en-US" sz="1200" b="1">
                <a:solidFill>
                  <a:srgbClr val="3d3c3e"/>
                </a:solidFill>
              </a:rPr>
              <a:t> </a:t>
            </a:r>
            <a:r>
              <a:rPr lang="en-US" altLang="ko-KR" sz="1200" b="1">
                <a:solidFill>
                  <a:srgbClr val="3d3c3e"/>
                </a:solidFill>
              </a:rPr>
              <a:t>$MFT -&gt; CDROM -&gt; NULL,</a:t>
            </a:r>
            <a:r>
              <a:rPr lang="ko-KR" altLang="en-US" sz="1200" b="1">
                <a:solidFill>
                  <a:srgbClr val="3d3c3e"/>
                </a:solidFill>
              </a:rPr>
              <a:t> </a:t>
            </a:r>
            <a:r>
              <a:rPr lang="en-US" altLang="ko-KR" sz="1200" b="1">
                <a:solidFill>
                  <a:srgbClr val="3d3c3e"/>
                </a:solidFill>
              </a:rPr>
              <a:t>BEEF -&gt; VGA -&gt; ...</a:t>
            </a:r>
            <a:endParaRPr lang="en-US" altLang="ko-KR" sz="1200" b="1">
              <a:solidFill>
                <a:srgbClr val="3d3c3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364404" y="396524"/>
            <a:ext cx="3474171" cy="1041751"/>
          </a:xfrm>
        </p:spPr>
        <p:txBody>
          <a:bodyPr anchor="t">
            <a:normAutofit/>
          </a:bodyPr>
          <a:lstStyle/>
          <a:p>
            <a:pPr algn="l">
              <a:defRPr/>
            </a:pPr>
            <a:r>
              <a:rPr lang="ko-KR" altLang="en-US" sz="4000" b="1" spc="-250">
                <a:solidFill>
                  <a:schemeClr val="accent4">
                    <a:lumMod val="50000"/>
                  </a:schemeClr>
                </a:solidFill>
                <a:latin typeface="나눔고딕"/>
                <a:ea typeface="나눔고딕"/>
                <a:cs typeface="+mj-cs"/>
              </a:rPr>
              <a:t>감사합니다</a:t>
            </a:r>
            <a:endParaRPr lang="ko-KR" altLang="en-US" sz="4000" b="1" spc="-250">
              <a:solidFill>
                <a:schemeClr val="accent4">
                  <a:lumMod val="50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9000" y="1844011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/>
          <p:cNvSpPr txBox="1"/>
          <p:nvPr/>
        </p:nvSpPr>
        <p:spPr>
          <a:xfrm>
            <a:off x="298625" y="3593258"/>
            <a:ext cx="8470548" cy="3436191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>
              <a:buFont typeface="Arial"/>
              <a:buNone/>
              <a:defRPr/>
            </a:pPr>
            <a:endParaRPr lang="ko-KR" altLang="en-US" sz="2000" b="1">
              <a:solidFill>
                <a:srgbClr val="3d3c3e"/>
              </a:solidFill>
              <a:cs typeface="맑은 고딕"/>
            </a:endParaRPr>
          </a:p>
        </p:txBody>
      </p:sp>
      <p:sp>
        <p:nvSpPr>
          <p:cNvPr id="12" name="내용 개체 틀 2"/>
          <p:cNvSpPr txBox="1"/>
          <p:nvPr/>
        </p:nvSpPr>
        <p:spPr>
          <a:xfrm>
            <a:off x="336725" y="2078784"/>
            <a:ext cx="8470548" cy="3436191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>
              <a:buFont typeface="Arial"/>
              <a:buNone/>
              <a:defRPr/>
            </a:pPr>
            <a:r>
              <a:rPr lang="ko-KR" altLang="en-US" sz="2000" b="1">
                <a:solidFill>
                  <a:srgbClr val="3d3c3e"/>
                </a:solidFill>
                <a:cs typeface="맑은 고딕"/>
              </a:rPr>
              <a:t>과제 </a:t>
            </a:r>
            <a:r>
              <a:rPr lang="en-US" altLang="ko-KR" sz="2000" b="1">
                <a:solidFill>
                  <a:srgbClr val="3d3c3e"/>
                </a:solidFill>
                <a:cs typeface="맑은 고딕"/>
              </a:rPr>
              <a:t>:</a:t>
            </a:r>
            <a:r>
              <a:rPr lang="ko-KR" altLang="en-US" sz="2000" b="1">
                <a:solidFill>
                  <a:srgbClr val="3d3c3e"/>
                </a:solidFill>
                <a:cs typeface="맑은 고딕"/>
              </a:rPr>
              <a:t> 없습니다</a:t>
            </a:r>
            <a:r>
              <a:rPr lang="en-US" altLang="ko-KR" sz="2000" b="1">
                <a:solidFill>
                  <a:srgbClr val="3d3c3e"/>
                </a:solidFill>
                <a:cs typeface="맑은 고딕"/>
              </a:rPr>
              <a:t>.</a:t>
            </a:r>
            <a:endParaRPr lang="en-US" altLang="ko-KR" sz="2000" b="1">
              <a:solidFill>
                <a:srgbClr val="3d3c3e"/>
              </a:solidFill>
              <a:cs typeface="맑은 고딕"/>
            </a:endParaRPr>
          </a:p>
          <a:p>
            <a:pPr marL="0" indent="0">
              <a:buFont typeface="Arial"/>
              <a:buNone/>
              <a:defRPr/>
            </a:pPr>
            <a:endParaRPr lang="en-US" altLang="ko-KR" sz="2000" b="1">
              <a:solidFill>
                <a:srgbClr val="3d3c3e"/>
              </a:solidFill>
              <a:cs typeface="맑은 고딕"/>
            </a:endParaRPr>
          </a:p>
          <a:p>
            <a:pPr marL="0" indent="0">
              <a:buFont typeface="Arial"/>
              <a:buNone/>
              <a:defRPr/>
            </a:pPr>
            <a:r>
              <a:rPr lang="ko-KR" altLang="en-US" sz="2000" b="1">
                <a:solidFill>
                  <a:srgbClr val="3d3c3e"/>
                </a:solidFill>
                <a:cs typeface="맑은 고딕"/>
              </a:rPr>
              <a:t>원래 이번주에 </a:t>
            </a:r>
            <a:r>
              <a:rPr lang="en-US" altLang="ko-KR" sz="2000" b="1">
                <a:solidFill>
                  <a:srgbClr val="3d3c3e"/>
                </a:solidFill>
                <a:cs typeface="맑은 고딕"/>
              </a:rPr>
              <a:t>VM</a:t>
            </a:r>
            <a:r>
              <a:rPr lang="ko-KR" altLang="en-US" sz="2000" b="1">
                <a:solidFill>
                  <a:srgbClr val="3d3c3e"/>
                </a:solidFill>
                <a:cs typeface="맑은 고딕"/>
              </a:rPr>
              <a:t>과 실습하려 했으나</a:t>
            </a:r>
            <a:r>
              <a:rPr lang="en-US" altLang="ko-KR" sz="2000" b="1">
                <a:solidFill>
                  <a:srgbClr val="3d3c3e"/>
                </a:solidFill>
                <a:cs typeface="맑은 고딕"/>
              </a:rPr>
              <a:t>,</a:t>
            </a:r>
            <a:r>
              <a:rPr lang="ko-KR" altLang="en-US" sz="2000" b="1">
                <a:solidFill>
                  <a:srgbClr val="3d3c3e"/>
                </a:solidFill>
                <a:cs typeface="맑은 고딕"/>
              </a:rPr>
              <a:t> 다음주로 미루게 됐습니다</a:t>
            </a:r>
            <a:r>
              <a:rPr lang="en-US" altLang="ko-KR" sz="2000" b="1">
                <a:solidFill>
                  <a:srgbClr val="3d3c3e"/>
                </a:solidFill>
                <a:cs typeface="맑은 고딕"/>
              </a:rPr>
              <a:t>.</a:t>
            </a:r>
            <a:r>
              <a:rPr lang="ko-KR" altLang="en-US" sz="2000" b="1">
                <a:solidFill>
                  <a:srgbClr val="3d3c3e"/>
                </a:solidFill>
                <a:cs typeface="맑은 고딕"/>
              </a:rPr>
              <a:t> </a:t>
            </a:r>
            <a:r>
              <a:rPr lang="en-US" altLang="ko-KR" sz="2000" b="1">
                <a:solidFill>
                  <a:srgbClr val="3d3c3e"/>
                </a:solidFill>
                <a:cs typeface="맑은 고딕"/>
              </a:rPr>
              <a:t>(</a:t>
            </a:r>
            <a:r>
              <a:rPr lang="ko-KR" altLang="en-US" sz="2000" b="1">
                <a:solidFill>
                  <a:srgbClr val="3d3c3e"/>
                </a:solidFill>
                <a:cs typeface="맑은 고딕"/>
              </a:rPr>
              <a:t> </a:t>
            </a:r>
            <a:r>
              <a:rPr lang="en-US" altLang="ko-KR" sz="2000" b="1">
                <a:solidFill>
                  <a:srgbClr val="3d3c3e"/>
                </a:solidFill>
                <a:cs typeface="맑은 고딕"/>
              </a:rPr>
              <a:t>5</a:t>
            </a:r>
            <a:r>
              <a:rPr lang="ko-KR" altLang="en-US" sz="2000" b="1">
                <a:solidFill>
                  <a:srgbClr val="3d3c3e"/>
                </a:solidFill>
                <a:cs typeface="맑은 고딕"/>
              </a:rPr>
              <a:t>주차와 관련된 실습을 </a:t>
            </a:r>
            <a:r>
              <a:rPr lang="en-US" altLang="ko-KR" sz="2000" b="1">
                <a:solidFill>
                  <a:srgbClr val="3d3c3e"/>
                </a:solidFill>
                <a:cs typeface="맑은 고딕"/>
              </a:rPr>
              <a:t>7</a:t>
            </a:r>
            <a:r>
              <a:rPr lang="ko-KR" altLang="en-US" sz="2000" b="1">
                <a:solidFill>
                  <a:srgbClr val="3d3c3e"/>
                </a:solidFill>
                <a:cs typeface="맑은 고딕"/>
              </a:rPr>
              <a:t>주차에 하게 됐습니다</a:t>
            </a:r>
            <a:r>
              <a:rPr lang="en-US" altLang="ko-KR" sz="2000" b="1">
                <a:solidFill>
                  <a:srgbClr val="3d3c3e"/>
                </a:solidFill>
                <a:cs typeface="맑은 고딕"/>
              </a:rPr>
              <a:t>.</a:t>
            </a:r>
            <a:r>
              <a:rPr lang="ko-KR" altLang="en-US" sz="2000" b="1">
                <a:solidFill>
                  <a:srgbClr val="3d3c3e"/>
                </a:solidFill>
                <a:cs typeface="맑은 고딕"/>
              </a:rPr>
              <a:t> </a:t>
            </a:r>
            <a:r>
              <a:rPr lang="en-US" altLang="ko-KR" sz="2000" b="1">
                <a:solidFill>
                  <a:srgbClr val="3d3c3e"/>
                </a:solidFill>
                <a:cs typeface="맑은 고딕"/>
              </a:rPr>
              <a:t>)</a:t>
            </a:r>
            <a:endParaRPr lang="en-US" altLang="ko-KR" sz="2000" b="1">
              <a:solidFill>
                <a:srgbClr val="3d3c3e"/>
              </a:solidFill>
              <a:cs typeface="맑은 고딕"/>
            </a:endParaRPr>
          </a:p>
          <a:p>
            <a:pPr marL="0" indent="0">
              <a:buFont typeface="Arial"/>
              <a:buNone/>
              <a:defRPr/>
            </a:pPr>
            <a:endParaRPr lang="en-US" altLang="en-US" sz="1000" b="1">
              <a:solidFill>
                <a:srgbClr val="3d3c3e"/>
              </a:solidFill>
              <a:cs typeface="맑은 고딕"/>
            </a:endParaRPr>
          </a:p>
          <a:p>
            <a:pPr marL="0" indent="0">
              <a:buFont typeface="Arial"/>
              <a:buNone/>
              <a:defRPr/>
            </a:pPr>
            <a:endParaRPr lang="en-US" altLang="en-US" sz="1000" b="1">
              <a:solidFill>
                <a:srgbClr val="3d3c3e"/>
              </a:solidFill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부제목 2"/>
          <p:cNvSpPr txBox="1"/>
          <p:nvPr/>
        </p:nvSpPr>
        <p:spPr>
          <a:xfrm>
            <a:off x="255952" y="1775310"/>
            <a:ext cx="8726122" cy="471490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  <a:defRPr/>
            </a:pPr>
            <a:r>
              <a:rPr lang="en-US" altLang="ko-KR" sz="1600" b="1" spc="-50">
                <a:solidFill>
                  <a:schemeClr val="tx1">
                    <a:lumMod val="75000"/>
                    <a:lumOff val="25000"/>
                  </a:schemeClr>
                </a:solidFill>
                <a:cs typeface="맑은 고딕"/>
              </a:rPr>
              <a:t>Pre/Superfetch</a:t>
            </a:r>
            <a:endParaRPr lang="en-US" altLang="ko-KR" sz="1600" b="1" spc="-50">
              <a:solidFill>
                <a:schemeClr val="tx1">
                  <a:lumMod val="75000"/>
                  <a:lumOff val="25000"/>
                </a:schemeClr>
              </a:solidFill>
              <a:cs typeface="맑은 고딕"/>
            </a:endParaRPr>
          </a:p>
          <a:p>
            <a:pPr marL="333375" indent="-333375" algn="l" defTabSz="914400" rtl="0" eaLnBrk="1" latinLnBrk="1" hangingPunct="1">
              <a:lnSpc>
                <a:spcPct val="175000"/>
              </a:lnSpc>
              <a:buFont typeface="+mj-lt"/>
              <a:buAutoNum type="arabicPeriod"/>
              <a:defRPr/>
            </a:pPr>
            <a:r>
              <a:rPr lang="en-US" altLang="ko-KR" sz="1600" b="1" spc="-50">
                <a:solidFill>
                  <a:schemeClr val="tx1">
                    <a:lumMod val="75000"/>
                    <a:lumOff val="25000"/>
                  </a:schemeClr>
                </a:solidFill>
                <a:cs typeface="맑은 고딕"/>
              </a:rPr>
              <a:t>Practice With Tool - WinPrefetchView</a:t>
            </a:r>
            <a:endParaRPr lang="en-US" altLang="ko-KR" sz="1600" b="1" spc="-50">
              <a:solidFill>
                <a:schemeClr val="tx1">
                  <a:lumMod val="75000"/>
                  <a:lumOff val="25000"/>
                </a:schemeClr>
              </a:solidFill>
              <a:cs typeface="맑은 고딕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366713" y="2279494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364474" y="2705360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366713" y="185198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1"/>
          <p:cNvSpPr>
            <a:spLocks noGrp="1"/>
          </p:cNvSpPr>
          <p:nvPr>
            <p:ph type="title" idx="0"/>
          </p:nvPr>
        </p:nvSpPr>
        <p:spPr>
          <a:xfrm>
            <a:off x="243848" y="152400"/>
            <a:ext cx="8531851" cy="884238"/>
          </a:xfrm>
        </p:spPr>
        <p:txBody>
          <a:bodyPr/>
          <a:lstStyle/>
          <a:p>
            <a:pPr algn="l">
              <a:defRPr/>
            </a:pPr>
            <a:r>
              <a:rPr lang="ko-KR" altLang="en-US" sz="2800" b="1">
                <a:solidFill>
                  <a:srgbClr val="1d314e"/>
                </a:solidFill>
                <a:latin typeface="맑은 고딕"/>
                <a:ea typeface="맑은 고딕"/>
              </a:rPr>
              <a:t>목차</a:t>
            </a:r>
            <a:endParaRPr lang="ko-KR" altLang="en-US" sz="2800" b="1">
              <a:solidFill>
                <a:srgbClr val="1d314e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 idx="0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</a:rPr>
              <a:t>In chapter 5</a:t>
            </a:r>
            <a:endParaRPr lang="en-US" altLang="ko-KR" sz="4000" b="1" spc="-150">
              <a:solidFill>
                <a:schemeClr val="accent4">
                  <a:lumMod val="50000"/>
                </a:schemeClr>
              </a:solidFill>
              <a:latin typeface="맑은 고딕"/>
              <a:ea typeface="맑은 고딕"/>
            </a:endParaRPr>
          </a:p>
        </p:txBody>
      </p:sp>
      <p:pic>
        <p:nvPicPr>
          <p:cNvPr id="3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0525" y="1878377"/>
            <a:ext cx="7439025" cy="4693872"/>
          </a:xfrm>
          <a:prstGeom prst="rect">
            <a:avLst/>
          </a:prstGeom>
        </p:spPr>
      </p:pic>
      <p:sp>
        <p:nvSpPr>
          <p:cNvPr id="33" name="내용 개체 틀 2"/>
          <p:cNvSpPr txBox="1"/>
          <p:nvPr/>
        </p:nvSpPr>
        <p:spPr>
          <a:xfrm>
            <a:off x="336726" y="1640634"/>
            <a:ext cx="8470548" cy="376956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Prefetch ( Superfetch</a:t>
            </a:r>
            <a:r>
              <a:rPr lang="ko-KR" altLang="en-US" sz="1200" b="1">
                <a:solidFill>
                  <a:srgbClr val="3d3c3e"/>
                </a:solidFill>
              </a:rPr>
              <a:t> </a:t>
            </a:r>
            <a:r>
              <a:rPr lang="en-US" altLang="ko-KR" sz="1200" b="1">
                <a:solidFill>
                  <a:srgbClr val="3d3c3e"/>
                </a:solidFill>
              </a:rPr>
              <a:t>)</a:t>
            </a:r>
            <a:r>
              <a:rPr lang="ko-KR" altLang="en-US" sz="1200" b="1">
                <a:solidFill>
                  <a:srgbClr val="3d3c3e"/>
                </a:solidFill>
              </a:rPr>
              <a:t> 확인 </a:t>
            </a:r>
            <a:r>
              <a:rPr lang="en-US" altLang="ko-KR" sz="1200" b="1">
                <a:solidFill>
                  <a:srgbClr val="3d3c3e"/>
                </a:solidFill>
              </a:rPr>
              <a:t>(</a:t>
            </a:r>
            <a:r>
              <a:rPr lang="ko-KR" altLang="en-US" sz="1200" b="1">
                <a:solidFill>
                  <a:srgbClr val="3d3c3e"/>
                </a:solidFill>
              </a:rPr>
              <a:t> </a:t>
            </a:r>
            <a:r>
              <a:rPr lang="en-US" altLang="ko-KR" sz="1200" b="1">
                <a:solidFill>
                  <a:srgbClr val="3d3c3e"/>
                </a:solidFill>
              </a:rPr>
              <a:t>C:\Windows\Prefetch )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ko-KR" altLang="en-US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ko-KR" altLang="en-US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 idx="0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</a:rPr>
              <a:t>Pre/Superfetch</a:t>
            </a:r>
            <a:endParaRPr lang="en-US" altLang="ko-KR" sz="4000" b="1" spc="-150">
              <a:solidFill>
                <a:schemeClr val="accent4">
                  <a:lumMod val="50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8" name="내용 개체 틀 2"/>
          <p:cNvSpPr txBox="1"/>
          <p:nvPr/>
        </p:nvSpPr>
        <p:spPr>
          <a:xfrm>
            <a:off x="336726" y="1640634"/>
            <a:ext cx="8470548" cy="376956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Pre = </a:t>
            </a:r>
            <a:r>
              <a:rPr lang="ko-KR" altLang="en-US" sz="1200" b="1">
                <a:solidFill>
                  <a:srgbClr val="3d3c3e"/>
                </a:solidFill>
              </a:rPr>
              <a:t>미리</a:t>
            </a:r>
            <a:r>
              <a:rPr lang="en-US" altLang="ko-KR" sz="1200" b="1">
                <a:solidFill>
                  <a:srgbClr val="3d3c3e"/>
                </a:solidFill>
              </a:rPr>
              <a:t>,</a:t>
            </a:r>
            <a:r>
              <a:rPr lang="ko-KR" altLang="en-US" sz="1200" b="1">
                <a:solidFill>
                  <a:srgbClr val="3d3c3e"/>
                </a:solidFill>
              </a:rPr>
              <a:t> </a:t>
            </a:r>
            <a:r>
              <a:rPr lang="en-US" altLang="ko-KR" sz="1200" b="1">
                <a:solidFill>
                  <a:srgbClr val="3d3c3e"/>
                </a:solidFill>
              </a:rPr>
              <a:t>Fetch = </a:t>
            </a:r>
            <a:r>
              <a:rPr lang="ko-KR" altLang="en-US" sz="1200" b="1">
                <a:solidFill>
                  <a:srgbClr val="3d3c3e"/>
                </a:solidFill>
              </a:rPr>
              <a:t>가져오다</a:t>
            </a:r>
            <a:r>
              <a:rPr lang="en-US" altLang="ko-KR" sz="1200" b="1">
                <a:solidFill>
                  <a:srgbClr val="3d3c3e"/>
                </a:solidFill>
              </a:rPr>
              <a:t>.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Windows Cache</a:t>
            </a:r>
            <a:r>
              <a:rPr lang="ko-KR" altLang="en-US" sz="1200" b="1">
                <a:solidFill>
                  <a:srgbClr val="3d3c3e"/>
                </a:solidFill>
              </a:rPr>
              <a:t>중 하나로</a:t>
            </a:r>
            <a:r>
              <a:rPr lang="en-US" altLang="ko-KR" sz="1200" b="1">
                <a:solidFill>
                  <a:srgbClr val="3d3c3e"/>
                </a:solidFill>
              </a:rPr>
              <a:t>,</a:t>
            </a:r>
            <a:r>
              <a:rPr lang="ko-KR" altLang="en-US" sz="1200" b="1">
                <a:solidFill>
                  <a:srgbClr val="3d3c3e"/>
                </a:solidFill>
              </a:rPr>
              <a:t> 디스크 속도를 향상시키기 위해 나온 기술</a:t>
            </a:r>
            <a:r>
              <a:rPr lang="en-US" altLang="ko-KR" sz="1200" b="1">
                <a:solidFill>
                  <a:srgbClr val="3d3c3e"/>
                </a:solidFill>
              </a:rPr>
              <a:t>.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HDD</a:t>
            </a:r>
            <a:r>
              <a:rPr lang="ko-KR" altLang="en-US" sz="1200" b="1">
                <a:solidFill>
                  <a:srgbClr val="3d3c3e"/>
                </a:solidFill>
              </a:rPr>
              <a:t>에서는 어느정도의 효과를 보고 있지만</a:t>
            </a:r>
            <a:r>
              <a:rPr lang="en-US" altLang="ko-KR" sz="1200" b="1">
                <a:solidFill>
                  <a:srgbClr val="3d3c3e"/>
                </a:solidFill>
              </a:rPr>
              <a:t>,</a:t>
            </a:r>
            <a:r>
              <a:rPr lang="ko-KR" altLang="en-US" sz="1200" b="1">
                <a:solidFill>
                  <a:srgbClr val="3d3c3e"/>
                </a:solidFill>
              </a:rPr>
              <a:t> </a:t>
            </a:r>
            <a:r>
              <a:rPr lang="en-US" altLang="ko-KR" sz="1200" b="1">
                <a:solidFill>
                  <a:srgbClr val="3d3c3e"/>
                </a:solidFill>
              </a:rPr>
              <a:t>SSD</a:t>
            </a:r>
            <a:r>
              <a:rPr lang="ko-KR" altLang="en-US" sz="1200" b="1">
                <a:solidFill>
                  <a:srgbClr val="3d3c3e"/>
                </a:solidFill>
              </a:rPr>
              <a:t>의 경우 오히려 수명을 갉아먹는 기능이라 꺼두는 것이 일반적이나</a:t>
            </a:r>
            <a:r>
              <a:rPr lang="en-US" altLang="ko-KR" sz="1200" b="1">
                <a:solidFill>
                  <a:srgbClr val="3d3c3e"/>
                </a:solidFill>
              </a:rPr>
              <a:t>,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ko-KR" altLang="en-US" sz="1200" b="1">
                <a:solidFill>
                  <a:srgbClr val="3d3c3e"/>
                </a:solidFill>
              </a:rPr>
              <a:t>이번 시간에는 켜둡시다</a:t>
            </a:r>
            <a:r>
              <a:rPr lang="en-US" altLang="ko-KR" sz="1200" b="1">
                <a:solidFill>
                  <a:srgbClr val="3d3c3e"/>
                </a:solidFill>
              </a:rPr>
              <a:t>.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ko-KR" altLang="en-US" sz="1200" b="1">
                <a:solidFill>
                  <a:srgbClr val="3d3c3e"/>
                </a:solidFill>
              </a:rPr>
              <a:t>확장자는 </a:t>
            </a:r>
            <a:r>
              <a:rPr lang="en-US" altLang="ko-KR" sz="1200" b="1">
                <a:solidFill>
                  <a:srgbClr val="3d3c3e"/>
                </a:solidFill>
              </a:rPr>
              <a:t>.pf</a:t>
            </a:r>
            <a:r>
              <a:rPr lang="ko-KR" altLang="en-US" sz="1200" b="1">
                <a:solidFill>
                  <a:srgbClr val="3d3c3e"/>
                </a:solidFill>
              </a:rPr>
              <a:t>이다</a:t>
            </a:r>
            <a:r>
              <a:rPr lang="en-US" altLang="ko-KR" sz="1200" b="1">
                <a:solidFill>
                  <a:srgbClr val="3d3c3e"/>
                </a:solidFill>
              </a:rPr>
              <a:t>.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HKEY_LOCAL_MACHINE\SYSTEM\CurrentControlSet\Control\Session Manager\Memory Management\PrefetchParameters</a:t>
            </a:r>
            <a:r>
              <a:rPr lang="ko-KR" altLang="en-US" sz="1200" b="1">
                <a:solidFill>
                  <a:srgbClr val="3d3c3e"/>
                </a:solidFill>
              </a:rPr>
              <a:t>에서</a:t>
            </a:r>
            <a:endParaRPr lang="ko-KR" altLang="en-US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ko-KR" altLang="en-US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EnablePrefetch (</a:t>
            </a:r>
            <a:r>
              <a:rPr lang="ko-KR" altLang="en-US" sz="1200" b="1">
                <a:solidFill>
                  <a:srgbClr val="3d3c3e"/>
                </a:solidFill>
              </a:rPr>
              <a:t> </a:t>
            </a:r>
            <a:r>
              <a:rPr lang="en-US" altLang="ko-KR" sz="1200" b="1">
                <a:solidFill>
                  <a:srgbClr val="3d3c3e"/>
                </a:solidFill>
              </a:rPr>
              <a:t>REG_DWORD )</a:t>
            </a:r>
            <a:r>
              <a:rPr lang="ko-KR" altLang="en-US" sz="1200" b="1">
                <a:solidFill>
                  <a:srgbClr val="3d3c3e"/>
                </a:solidFill>
              </a:rPr>
              <a:t> 값에 따라 어떤 항목이 프리패치되는지 정해진다</a:t>
            </a:r>
            <a:r>
              <a:rPr lang="en-US" altLang="ko-KR" sz="1200" b="1">
                <a:solidFill>
                  <a:srgbClr val="3d3c3e"/>
                </a:solidFill>
              </a:rPr>
              <a:t>.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0</a:t>
            </a:r>
            <a:r>
              <a:rPr lang="ko-KR" altLang="en-US" sz="1200" b="1">
                <a:solidFill>
                  <a:srgbClr val="3d3c3e"/>
                </a:solidFill>
              </a:rPr>
              <a:t> </a:t>
            </a:r>
            <a:r>
              <a:rPr lang="en-US" altLang="ko-KR" sz="1200" b="1">
                <a:solidFill>
                  <a:srgbClr val="3d3c3e"/>
                </a:solidFill>
              </a:rPr>
              <a:t>=</a:t>
            </a:r>
            <a:r>
              <a:rPr lang="ko-KR" altLang="en-US" sz="1200" b="1">
                <a:solidFill>
                  <a:srgbClr val="3d3c3e"/>
                </a:solidFill>
              </a:rPr>
              <a:t> </a:t>
            </a:r>
            <a:r>
              <a:rPr lang="en-US" altLang="ko-KR" sz="1200" b="1">
                <a:solidFill>
                  <a:srgbClr val="3d3c3e"/>
                </a:solidFill>
              </a:rPr>
              <a:t>Disable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1 = Application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2 = Boot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3 = 1+2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ko-KR" altLang="en-US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 idx="0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</a:rPr>
              <a:t>Pre/Superfetch</a:t>
            </a:r>
            <a:endParaRPr lang="en-US" altLang="ko-KR" sz="4000" b="1" spc="-150">
              <a:solidFill>
                <a:schemeClr val="accent4">
                  <a:lumMod val="50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8" name="내용 개체 틀 2"/>
          <p:cNvSpPr txBox="1"/>
          <p:nvPr/>
        </p:nvSpPr>
        <p:spPr>
          <a:xfrm>
            <a:off x="336726" y="1640634"/>
            <a:ext cx="8470548" cy="376956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ko-KR" altLang="en-US" sz="1200" b="1">
                <a:solidFill>
                  <a:srgbClr val="3d3c3e"/>
                </a:solidFill>
              </a:rPr>
              <a:t>그럼 어떠한 정보들이 중요한가</a:t>
            </a:r>
            <a:r>
              <a:rPr lang="en-US" altLang="ko-KR" sz="1200" b="1">
                <a:solidFill>
                  <a:srgbClr val="3d3c3e"/>
                </a:solidFill>
              </a:rPr>
              <a:t>..?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-</a:t>
            </a:r>
            <a:r>
              <a:rPr lang="ko-KR" altLang="en-US" sz="1200" b="1">
                <a:solidFill>
                  <a:srgbClr val="3d3c3e"/>
                </a:solidFill>
              </a:rPr>
              <a:t> </a:t>
            </a:r>
            <a:r>
              <a:rPr lang="en-US" altLang="ko-KR" sz="1200" b="1">
                <a:solidFill>
                  <a:srgbClr val="3d3c3e"/>
                </a:solidFill>
              </a:rPr>
              <a:t>실행 파일 이름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-</a:t>
            </a:r>
            <a:r>
              <a:rPr lang="ko-KR" altLang="en-US" sz="1200" b="1">
                <a:solidFill>
                  <a:srgbClr val="3d3c3e"/>
                </a:solidFill>
              </a:rPr>
              <a:t> </a:t>
            </a:r>
            <a:r>
              <a:rPr lang="en-US" altLang="ko-KR" sz="1200" b="1">
                <a:solidFill>
                  <a:srgbClr val="3d3c3e"/>
                </a:solidFill>
              </a:rPr>
              <a:t>실행 파일의 실행 횟수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-</a:t>
            </a:r>
            <a:r>
              <a:rPr lang="ko-KR" altLang="en-US" sz="1200" b="1">
                <a:solidFill>
                  <a:srgbClr val="3d3c3e"/>
                </a:solidFill>
              </a:rPr>
              <a:t> </a:t>
            </a:r>
            <a:r>
              <a:rPr lang="en-US" altLang="ko-KR" sz="1200" b="1">
                <a:solidFill>
                  <a:srgbClr val="3d3c3e"/>
                </a:solidFill>
              </a:rPr>
              <a:t>실행 파일의 마지막 실행 시간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-</a:t>
            </a:r>
            <a:r>
              <a:rPr lang="ko-KR" altLang="en-US" sz="1200" b="1">
                <a:solidFill>
                  <a:srgbClr val="3d3c3e"/>
                </a:solidFill>
              </a:rPr>
              <a:t> </a:t>
            </a:r>
            <a:r>
              <a:rPr lang="en-US" altLang="ko-KR" sz="1200" b="1">
                <a:solidFill>
                  <a:srgbClr val="3d3c3e"/>
                </a:solidFill>
              </a:rPr>
              <a:t>프리패치 파일의 생성 시간(최초 실행 시간)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-</a:t>
            </a:r>
            <a:r>
              <a:rPr lang="ko-KR" altLang="en-US" sz="1200" b="1">
                <a:solidFill>
                  <a:srgbClr val="3d3c3e"/>
                </a:solidFill>
              </a:rPr>
              <a:t> </a:t>
            </a:r>
            <a:r>
              <a:rPr lang="en-US" altLang="ko-KR" sz="1200" b="1">
                <a:solidFill>
                  <a:srgbClr val="3d3c3e"/>
                </a:solidFill>
              </a:rPr>
              <a:t>실행된 볼륨의 정보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-</a:t>
            </a:r>
            <a:r>
              <a:rPr lang="ko-KR" altLang="en-US" sz="1200" b="1">
                <a:solidFill>
                  <a:srgbClr val="3d3c3e"/>
                </a:solidFill>
              </a:rPr>
              <a:t> </a:t>
            </a:r>
            <a:r>
              <a:rPr lang="en-US" altLang="ko-KR" sz="1200" b="1">
                <a:solidFill>
                  <a:srgbClr val="3d3c3e"/>
                </a:solidFill>
              </a:rPr>
              <a:t>실행파일 실행 시 참조하는 파일의 목록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ko-KR" altLang="en-US" sz="1200" b="1">
                <a:solidFill>
                  <a:srgbClr val="3d3c3e"/>
                </a:solidFill>
              </a:rPr>
              <a:t>등이 중요하다</a:t>
            </a:r>
            <a:r>
              <a:rPr lang="en-US" altLang="ko-KR" sz="1200" b="1">
                <a:solidFill>
                  <a:srgbClr val="3d3c3e"/>
                </a:solidFill>
              </a:rPr>
              <a:t>.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ko-KR" altLang="en-US" sz="1200" b="1">
                <a:solidFill>
                  <a:srgbClr val="3d3c3e"/>
                </a:solidFill>
              </a:rPr>
              <a:t>그리고 </a:t>
            </a:r>
            <a:r>
              <a:rPr lang="en-US" altLang="ko-KR" sz="1200" b="1">
                <a:solidFill>
                  <a:srgbClr val="3d3c3e"/>
                </a:solidFill>
              </a:rPr>
              <a:t>Prefetch</a:t>
            </a:r>
            <a:r>
              <a:rPr lang="ko-KR" altLang="en-US" sz="1200" b="1">
                <a:solidFill>
                  <a:srgbClr val="3d3c3e"/>
                </a:solidFill>
              </a:rPr>
              <a:t>파일은 </a:t>
            </a:r>
            <a:r>
              <a:rPr lang="en-US" altLang="ko-KR" sz="1200" b="1">
                <a:solidFill>
                  <a:srgbClr val="3d3c3e"/>
                </a:solidFill>
              </a:rPr>
              <a:t>128</a:t>
            </a:r>
            <a:r>
              <a:rPr lang="ko-KR" altLang="en-US" sz="1200" b="1">
                <a:solidFill>
                  <a:srgbClr val="3d3c3e"/>
                </a:solidFill>
              </a:rPr>
              <a:t>개가 넘어가면 가장 오래된 파일부터 삭제된다</a:t>
            </a:r>
            <a:r>
              <a:rPr lang="en-US" altLang="ko-KR" sz="1200" b="1">
                <a:solidFill>
                  <a:srgbClr val="3d3c3e"/>
                </a:solidFill>
              </a:rPr>
              <a:t>.</a:t>
            </a:r>
            <a:endParaRPr lang="en-US" altLang="ko-KR" sz="1200" b="1">
              <a:solidFill>
                <a:srgbClr val="3d3c3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 idx="0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</a:rPr>
              <a:t>Practice With Tool!</a:t>
            </a:r>
            <a:endParaRPr lang="en-US" altLang="ko-KR" sz="4000" b="1" spc="-150">
              <a:solidFill>
                <a:schemeClr val="accent4">
                  <a:lumMod val="50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8" name="내용 개체 틀 2"/>
          <p:cNvSpPr txBox="1"/>
          <p:nvPr/>
        </p:nvSpPr>
        <p:spPr>
          <a:xfrm>
            <a:off x="336726" y="1640634"/>
            <a:ext cx="8470548" cy="376956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NirSoft - WinPrefetchView</a:t>
            </a:r>
            <a:r>
              <a:rPr lang="ko-KR" altLang="en-US" sz="1200" b="1">
                <a:solidFill>
                  <a:srgbClr val="3d3c3e"/>
                </a:solidFill>
              </a:rPr>
              <a:t>를 다운로드 합시다</a:t>
            </a:r>
            <a:r>
              <a:rPr lang="en-US" altLang="ko-KR" sz="1200" b="1">
                <a:solidFill>
                  <a:srgbClr val="3d3c3e"/>
                </a:solidFill>
              </a:rPr>
              <a:t>.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  <a:hlinkClick r:id="rId3"/>
              </a:rPr>
              <a:t>http://www.nirsoft.net/utils/win_prefetch_view.html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</p:txBody>
      </p:sp>
      <p:pic>
        <p:nvPicPr>
          <p:cNvPr id="3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28625" y="2357527"/>
            <a:ext cx="6791325" cy="42090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 idx="0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</a:rPr>
              <a:t>Practice With Tool!</a:t>
            </a:r>
            <a:endParaRPr lang="en-US" altLang="ko-KR" sz="4000" b="1" spc="-150">
              <a:solidFill>
                <a:schemeClr val="accent4">
                  <a:lumMod val="50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8" name="내용 개체 틀 2"/>
          <p:cNvSpPr txBox="1"/>
          <p:nvPr/>
        </p:nvSpPr>
        <p:spPr>
          <a:xfrm>
            <a:off x="336726" y="1640634"/>
            <a:ext cx="8470548" cy="376956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ko-KR" altLang="en-US" sz="1200" b="1">
                <a:solidFill>
                  <a:srgbClr val="3d3c3e"/>
                </a:solidFill>
              </a:rPr>
              <a:t>혹시 </a:t>
            </a:r>
            <a:r>
              <a:rPr lang="en-US" altLang="ko-KR" sz="1200" b="1">
                <a:solidFill>
                  <a:srgbClr val="3d3c3e"/>
                </a:solidFill>
              </a:rPr>
              <a:t>SysMain ( Superfetch</a:t>
            </a:r>
            <a:r>
              <a:rPr lang="ko-KR" altLang="en-US" sz="1200" b="1">
                <a:solidFill>
                  <a:srgbClr val="3d3c3e"/>
                </a:solidFill>
              </a:rPr>
              <a:t> </a:t>
            </a:r>
            <a:r>
              <a:rPr lang="en-US" altLang="ko-KR" sz="1200" b="1">
                <a:solidFill>
                  <a:srgbClr val="3d3c3e"/>
                </a:solidFill>
              </a:rPr>
              <a:t>)</a:t>
            </a:r>
            <a:r>
              <a:rPr lang="ko-KR" altLang="en-US" sz="1200" b="1">
                <a:solidFill>
                  <a:srgbClr val="3d3c3e"/>
                </a:solidFill>
              </a:rPr>
              <a:t> 가 켜져 있는지 확인하고</a:t>
            </a:r>
            <a:r>
              <a:rPr lang="en-US" altLang="ko-KR" sz="1200" b="1">
                <a:solidFill>
                  <a:srgbClr val="3d3c3e"/>
                </a:solidFill>
              </a:rPr>
              <a:t>,</a:t>
            </a:r>
            <a:r>
              <a:rPr lang="ko-KR" altLang="en-US" sz="1200" b="1">
                <a:solidFill>
                  <a:srgbClr val="3d3c3e"/>
                </a:solidFill>
              </a:rPr>
              <a:t> </a:t>
            </a:r>
            <a:r>
              <a:rPr lang="en-US" altLang="ko-KR" sz="1200" b="1">
                <a:solidFill>
                  <a:srgbClr val="3d3c3e"/>
                </a:solidFill>
              </a:rPr>
              <a:t>C:\Windows\Prefetch</a:t>
            </a:r>
            <a:r>
              <a:rPr lang="ko-KR" altLang="en-US" sz="1200" b="1">
                <a:solidFill>
                  <a:srgbClr val="3d3c3e"/>
                </a:solidFill>
              </a:rPr>
              <a:t>에서 </a:t>
            </a:r>
            <a:r>
              <a:rPr lang="en-US" altLang="ko-KR" sz="1200" b="1">
                <a:solidFill>
                  <a:srgbClr val="3d3c3e"/>
                </a:solidFill>
              </a:rPr>
              <a:t>Readyboot</a:t>
            </a:r>
            <a:r>
              <a:rPr lang="ko-KR" altLang="en-US" sz="1200" b="1">
                <a:solidFill>
                  <a:srgbClr val="3d3c3e"/>
                </a:solidFill>
              </a:rPr>
              <a:t>와 락이 걸린 파일을 제외하고 전부 지워준 다음 재부팅합시다</a:t>
            </a:r>
            <a:r>
              <a:rPr lang="en-US" altLang="ko-KR" sz="1200" b="1">
                <a:solidFill>
                  <a:srgbClr val="3d3c3e"/>
                </a:solidFill>
              </a:rPr>
              <a:t>.</a:t>
            </a:r>
            <a:r>
              <a:rPr lang="ko-KR" altLang="en-US" sz="1200" b="1">
                <a:solidFill>
                  <a:srgbClr val="3d3c3e"/>
                </a:solidFill>
              </a:rPr>
              <a:t> </a:t>
            </a:r>
            <a:r>
              <a:rPr lang="en-US" altLang="ko-KR" sz="1200" b="1">
                <a:solidFill>
                  <a:srgbClr val="3d3c3e"/>
                </a:solidFill>
              </a:rPr>
              <a:t>(</a:t>
            </a:r>
            <a:r>
              <a:rPr lang="ko-KR" altLang="en-US" sz="1200" b="1">
                <a:solidFill>
                  <a:srgbClr val="3d3c3e"/>
                </a:solidFill>
              </a:rPr>
              <a:t> 로그의 양을 줄이기 위해서 </a:t>
            </a:r>
            <a:r>
              <a:rPr lang="en-US" altLang="ko-KR" sz="1200" b="1">
                <a:solidFill>
                  <a:srgbClr val="3d3c3e"/>
                </a:solidFill>
              </a:rPr>
              <a:t>)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</p:txBody>
      </p:sp>
      <p:pic>
        <p:nvPicPr>
          <p:cNvPr id="3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47662" y="2224087"/>
            <a:ext cx="8448675" cy="4181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 idx="0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</a:rPr>
              <a:t>Practice With Tool!</a:t>
            </a:r>
            <a:endParaRPr lang="en-US" altLang="ko-KR" sz="4000" b="1" spc="-150">
              <a:solidFill>
                <a:schemeClr val="accent4">
                  <a:lumMod val="50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8" name="내용 개체 틀 2"/>
          <p:cNvSpPr txBox="1"/>
          <p:nvPr/>
        </p:nvSpPr>
        <p:spPr>
          <a:xfrm>
            <a:off x="336726" y="1640634"/>
            <a:ext cx="8470548" cy="376956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1.</a:t>
            </a:r>
            <a:r>
              <a:rPr lang="ko-KR" altLang="en-US" sz="1200" b="1">
                <a:solidFill>
                  <a:srgbClr val="3d3c3e"/>
                </a:solidFill>
              </a:rPr>
              <a:t> 일단 켜봅시다</a:t>
            </a:r>
            <a:r>
              <a:rPr lang="en-US" altLang="ko-KR" sz="1200" b="1">
                <a:solidFill>
                  <a:srgbClr val="3d3c3e"/>
                </a:solidFill>
              </a:rPr>
              <a:t>.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</p:txBody>
      </p:sp>
      <p:pic>
        <p:nvPicPr>
          <p:cNvPr id="3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953941"/>
            <a:ext cx="9144000" cy="29501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 idx="0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  <a:latin typeface="맑은 고딕"/>
                <a:ea typeface="맑은 고딕"/>
              </a:rPr>
              <a:t>Practice With Tool!</a:t>
            </a:r>
            <a:endParaRPr lang="en-US" altLang="ko-KR" sz="4000" b="1" spc="-150">
              <a:solidFill>
                <a:schemeClr val="accent4">
                  <a:lumMod val="50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8" name="내용 개체 틀 2"/>
          <p:cNvSpPr txBox="1"/>
          <p:nvPr/>
        </p:nvSpPr>
        <p:spPr>
          <a:xfrm>
            <a:off x="336726" y="1640634"/>
            <a:ext cx="8470548" cy="3769566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1200" b="1">
                <a:solidFill>
                  <a:srgbClr val="3d3c3e"/>
                </a:solidFill>
              </a:rPr>
              <a:t>2.</a:t>
            </a:r>
            <a:r>
              <a:rPr lang="ko-KR" altLang="en-US" sz="1200" b="1">
                <a:solidFill>
                  <a:srgbClr val="3d3c3e"/>
                </a:solidFill>
              </a:rPr>
              <a:t> 어떤 압축 파일이든 좋으니 압축해제하고 압축 프로그램의 </a:t>
            </a:r>
            <a:r>
              <a:rPr lang="en-US" altLang="ko-KR" sz="1200" b="1">
                <a:solidFill>
                  <a:srgbClr val="3d3c3e"/>
                </a:solidFill>
              </a:rPr>
              <a:t>pf</a:t>
            </a:r>
            <a:r>
              <a:rPr lang="ko-KR" altLang="en-US" sz="1200" b="1">
                <a:solidFill>
                  <a:srgbClr val="3d3c3e"/>
                </a:solidFill>
              </a:rPr>
              <a:t>를 살펴봅시다</a:t>
            </a:r>
            <a:r>
              <a:rPr lang="en-US" altLang="ko-KR" sz="1200" b="1">
                <a:solidFill>
                  <a:srgbClr val="3d3c3e"/>
                </a:solidFill>
              </a:rPr>
              <a:t>.</a:t>
            </a: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  <a:p>
            <a:pPr marL="0" indent="0">
              <a:buFont typeface="Arial"/>
              <a:buNone/>
              <a:defRPr/>
            </a:pPr>
            <a:endParaRPr lang="en-US" altLang="ko-KR" sz="1200" b="1">
              <a:solidFill>
                <a:srgbClr val="3d3c3e"/>
              </a:solidFill>
            </a:endParaRPr>
          </a:p>
        </p:txBody>
      </p:sp>
      <p:pic>
        <p:nvPicPr>
          <p:cNvPr id="3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2101297"/>
            <a:ext cx="9144000" cy="42937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3063</ep:Words>
  <ep:PresentationFormat>화면 슬라이드 쇼(4:3)</ep:PresentationFormat>
  <ep:Paragraphs>700</ep:Paragraphs>
  <ep:Slides>15</ep:Slides>
  <ep:Notes>109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ep:HeadingPairs>
  <ep:TitlesOfParts>
    <vt:vector size="16" baseType="lpstr">
      <vt:lpstr>Office 테마</vt:lpstr>
      <vt:lpstr>Forensic Study - 7 Windows Prefetch Analysis</vt:lpstr>
      <vt:lpstr>목차</vt:lpstr>
      <vt:lpstr>In chapter 5</vt:lpstr>
      <vt:lpstr>Pre/Superfetch</vt:lpstr>
      <vt:lpstr>Pre/Superfetch</vt:lpstr>
      <vt:lpstr>Pre/Superfetch</vt:lpstr>
      <vt:lpstr>Practice With Tool!</vt:lpstr>
      <vt:lpstr>Practice With Tool!</vt:lpstr>
      <vt:lpstr>Practice With Tool!</vt:lpstr>
      <vt:lpstr>Practice With Tool!</vt:lpstr>
      <vt:lpstr>Practice With Tool!</vt:lpstr>
      <vt:lpstr>Practice With Tool!</vt:lpstr>
      <vt:lpstr>Practice With Tool! ( Advanced )</vt:lpstr>
      <vt:lpstr>Practice With Tool! ( Advanced )</vt:lpstr>
      <vt:lpstr>Practice With Tool! ( Advanced )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2011-08-24T01:05:33.000</dcterms:created>
  <dc:creator>네이버 한글캠페인</dc:creator>
  <cp:lastModifiedBy>akwke</cp:lastModifiedBy>
  <dcterms:modified xsi:type="dcterms:W3CDTF">2017-11-29T06:33:39.250</dcterms:modified>
  <cp:revision>150</cp:revision>
  <dc:title>문서의 제목 나눔고딕B, 54pt</dc:title>
  <cp:version>0906.0100.01</cp:version>
</cp:coreProperties>
</file>