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9" d="100"/>
          <a:sy n="89" d="100"/>
        </p:scale>
        <p:origin x="451"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68B0-1919-4705-B27A-BD0C3055C9CC}"/>
              </a:ext>
            </a:extLst>
          </p:cNvPr>
          <p:cNvSpPr>
            <a:spLocks noGrp="1"/>
          </p:cNvSpPr>
          <p:nvPr>
            <p:ph type="ctrTitle"/>
          </p:nvPr>
        </p:nvSpPr>
        <p:spPr/>
        <p:txBody>
          <a:bodyPr/>
          <a:lstStyle/>
          <a:p>
            <a:r>
              <a:rPr lang="en-US" dirty="0"/>
              <a:t>Eating halal - </a:t>
            </a:r>
            <a:r>
              <a:rPr lang="en-US" dirty="0" err="1"/>
              <a:t>nyc</a:t>
            </a:r>
            <a:endParaRPr lang="en-US" dirty="0"/>
          </a:p>
        </p:txBody>
      </p:sp>
      <p:sp>
        <p:nvSpPr>
          <p:cNvPr id="3" name="Subtitle 2">
            <a:extLst>
              <a:ext uri="{FF2B5EF4-FFF2-40B4-BE49-F238E27FC236}">
                <a16:creationId xmlns:a16="http://schemas.microsoft.com/office/drawing/2014/main" id="{CD1D6FE4-C547-40B4-B8DC-117ECFA56244}"/>
              </a:ext>
            </a:extLst>
          </p:cNvPr>
          <p:cNvSpPr>
            <a:spLocks noGrp="1"/>
          </p:cNvSpPr>
          <p:nvPr>
            <p:ph type="subTitle" idx="1"/>
          </p:nvPr>
        </p:nvSpPr>
        <p:spPr/>
        <p:txBody>
          <a:bodyPr/>
          <a:lstStyle/>
          <a:p>
            <a:r>
              <a:rPr lang="en-US" dirty="0"/>
              <a:t>IBM CAPSTONE FINAL PROJECT PRESENTATION</a:t>
            </a:r>
          </a:p>
          <a:p>
            <a:r>
              <a:rPr lang="en-US" dirty="0"/>
              <a:t>SHAARIQ J. KHAN</a:t>
            </a:r>
          </a:p>
        </p:txBody>
      </p:sp>
    </p:spTree>
    <p:extLst>
      <p:ext uri="{BB962C8B-B14F-4D97-AF65-F5344CB8AC3E}">
        <p14:creationId xmlns:p14="http://schemas.microsoft.com/office/powerpoint/2010/main" val="198618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190337" y="246490"/>
            <a:ext cx="7792278" cy="1231947"/>
          </a:xfrm>
        </p:spPr>
        <p:txBody>
          <a:bodyPr/>
          <a:lstStyle/>
          <a:p>
            <a:r>
              <a:rPr lang="en-US" dirty="0"/>
              <a:t>recommendation</a:t>
            </a:r>
          </a:p>
        </p:txBody>
      </p:sp>
      <p:sp>
        <p:nvSpPr>
          <p:cNvPr id="3" name="TextBox 2">
            <a:extLst>
              <a:ext uri="{FF2B5EF4-FFF2-40B4-BE49-F238E27FC236}">
                <a16:creationId xmlns:a16="http://schemas.microsoft.com/office/drawing/2014/main" id="{BDF5D427-3C2A-4DDD-BA04-54FA8E13B802}"/>
              </a:ext>
            </a:extLst>
          </p:cNvPr>
          <p:cNvSpPr txBox="1"/>
          <p:nvPr/>
        </p:nvSpPr>
        <p:spPr>
          <a:xfrm>
            <a:off x="1987826" y="2449002"/>
            <a:ext cx="8706679" cy="2862322"/>
          </a:xfrm>
          <a:prstGeom prst="rect">
            <a:avLst/>
          </a:prstGeom>
          <a:noFill/>
        </p:spPr>
        <p:txBody>
          <a:bodyPr wrap="square" rtlCol="0">
            <a:spAutoFit/>
          </a:bodyPr>
          <a:lstStyle/>
          <a:p>
            <a:r>
              <a:rPr lang="en-US" b="0" i="0" dirty="0">
                <a:solidFill>
                  <a:schemeClr val="bg1"/>
                </a:solidFill>
                <a:effectLst/>
                <a:latin typeface="ibm-plex-sans"/>
              </a:rPr>
              <a:t>The recommended site location for the new 'halal' restaurant would be to compete in the Manhattan market alongside the incumbent. While there is existing market potential in Brooklyn, there is more opportunity to piggyback off of success of incumbent franchise in Manhattan which has made a name for itself and create more supply to meet demand for 'halal' market at this location based on exceptional reviews. It will allow new 'halal' restaurant to create some separation from the concentration in Brooklyn markets and offer consumers a contrast to existing Manhattan franchise. Also, while the borough of Queens offered potential, after further review, the reputation of halal restaurants here is much worse and would be more difficult to overcome the stigma of lower quality halal restaurants surrounding it which is why it did not rank on our final scale.</a:t>
            </a:r>
            <a:endParaRPr lang="en-US" dirty="0">
              <a:solidFill>
                <a:schemeClr val="bg1"/>
              </a:solidFill>
            </a:endParaRPr>
          </a:p>
        </p:txBody>
      </p:sp>
      <p:sp>
        <p:nvSpPr>
          <p:cNvPr id="4" name="TextBox 3">
            <a:extLst>
              <a:ext uri="{FF2B5EF4-FFF2-40B4-BE49-F238E27FC236}">
                <a16:creationId xmlns:a16="http://schemas.microsoft.com/office/drawing/2014/main" id="{EBE3B17F-E9D0-4AAA-B34D-00958EB4AFCA}"/>
              </a:ext>
            </a:extLst>
          </p:cNvPr>
          <p:cNvSpPr txBox="1"/>
          <p:nvPr/>
        </p:nvSpPr>
        <p:spPr>
          <a:xfrm>
            <a:off x="2138901" y="1709530"/>
            <a:ext cx="7935402" cy="369332"/>
          </a:xfrm>
          <a:prstGeom prst="rect">
            <a:avLst/>
          </a:prstGeom>
          <a:noFill/>
        </p:spPr>
        <p:txBody>
          <a:bodyPr wrap="square" rtlCol="0">
            <a:spAutoFit/>
          </a:bodyPr>
          <a:lstStyle/>
          <a:p>
            <a:r>
              <a:rPr lang="en-US" b="1" dirty="0">
                <a:solidFill>
                  <a:schemeClr val="bg1"/>
                </a:solidFill>
              </a:rPr>
              <a:t>MANHATTAN MARKET</a:t>
            </a:r>
          </a:p>
        </p:txBody>
      </p:sp>
    </p:spTree>
    <p:extLst>
      <p:ext uri="{BB962C8B-B14F-4D97-AF65-F5344CB8AC3E}">
        <p14:creationId xmlns:p14="http://schemas.microsoft.com/office/powerpoint/2010/main" val="383240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2067656" y="2480364"/>
            <a:ext cx="6831673" cy="1086237"/>
          </a:xfrm>
        </p:spPr>
        <p:txBody>
          <a:bodyPr>
            <a:noAutofit/>
          </a:bodyPr>
          <a:lstStyle/>
          <a:p>
            <a:pPr algn="l"/>
            <a:r>
              <a:rPr lang="en-US" sz="3600" dirty="0">
                <a:solidFill>
                  <a:schemeClr val="bg1"/>
                </a:solidFill>
              </a:rPr>
              <a:t>WHAT IS THE BEST LOCATION TO ESTABLISH A NEW HALAL RESTAURANT IN NYC?</a:t>
            </a: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5167211" y="341905"/>
            <a:ext cx="5034314" cy="1231947"/>
          </a:xfrm>
        </p:spPr>
        <p:txBody>
          <a:bodyPr/>
          <a:lstStyle/>
          <a:p>
            <a:r>
              <a:rPr lang="en-US" dirty="0"/>
              <a:t>PROBLEM</a:t>
            </a:r>
          </a:p>
        </p:txBody>
      </p:sp>
    </p:spTree>
    <p:extLst>
      <p:ext uri="{BB962C8B-B14F-4D97-AF65-F5344CB8AC3E}">
        <p14:creationId xmlns:p14="http://schemas.microsoft.com/office/powerpoint/2010/main" val="252230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1714989" y="1661380"/>
            <a:ext cx="8762021" cy="3729604"/>
          </a:xfrm>
        </p:spPr>
        <p:txBody>
          <a:bodyPr>
            <a:noAutofit/>
          </a:bodyPr>
          <a:lstStyle/>
          <a:p>
            <a:pPr algn="l"/>
            <a:r>
              <a:rPr lang="en-US" sz="1800" dirty="0">
                <a:solidFill>
                  <a:schemeClr val="bg1"/>
                </a:solidFill>
              </a:rPr>
              <a:t>There are approximately 700,000 Muslims in NY City.  Practicing Muslims adhere to 'halal' dietary restrictions.  The word 'halal' in </a:t>
            </a:r>
            <a:r>
              <a:rPr lang="en-US" sz="1800" dirty="0" err="1">
                <a:solidFill>
                  <a:schemeClr val="bg1"/>
                </a:solidFill>
              </a:rPr>
              <a:t>arabic</a:t>
            </a:r>
            <a:r>
              <a:rPr lang="en-US" sz="1800" dirty="0">
                <a:solidFill>
                  <a:schemeClr val="bg1"/>
                </a:solidFill>
              </a:rPr>
              <a:t> translates casually as 'acceptable'.  A more formal extension of the 'halal' definition is 'zabiha-halal' which is meat that has been hand-slaughtered with delicate precision in an ethical manner meant to minimize suffering for the animal and according to the religious teachings of Muslim beliefs.  In other belief systems 'halal' is also known as 'kosher'.  Since a majority of delis, restaurants, and franchises do not observe these requirements by default, this severely limits the options available for the 'halal' consumer.  In this project, we'll analyze possible locations in NYC to establish a new halal restaurant catering to the 'halal' demographic based on existing demand and popularity found in our data set.</a:t>
            </a: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411837" y="206733"/>
            <a:ext cx="6227008" cy="1231947"/>
          </a:xfrm>
        </p:spPr>
        <p:txBody>
          <a:bodyPr/>
          <a:lstStyle/>
          <a:p>
            <a:r>
              <a:rPr lang="en-US" dirty="0"/>
              <a:t>BACKGROUND</a:t>
            </a:r>
          </a:p>
        </p:txBody>
      </p:sp>
    </p:spTree>
    <p:extLst>
      <p:ext uri="{BB962C8B-B14F-4D97-AF65-F5344CB8AC3E}">
        <p14:creationId xmlns:p14="http://schemas.microsoft.com/office/powerpoint/2010/main" val="333994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1714989" y="1772699"/>
            <a:ext cx="8762021" cy="3817068"/>
          </a:xfrm>
        </p:spPr>
        <p:txBody>
          <a:bodyPr>
            <a:noAutofit/>
          </a:bodyPr>
          <a:lstStyle/>
          <a:p>
            <a:pPr algn="l"/>
            <a:r>
              <a:rPr lang="en-US" b="0" i="0" dirty="0">
                <a:solidFill>
                  <a:schemeClr val="bg1"/>
                </a:solidFill>
                <a:effectLst/>
                <a:latin typeface="ibm-plex-sans"/>
              </a:rPr>
              <a:t>Our primary dataset sources used to analyze this problem include:</a:t>
            </a:r>
          </a:p>
          <a:p>
            <a:pPr algn="l">
              <a:buFont typeface="Arial" panose="020B0604020202020204" pitchFamily="34" charset="0"/>
              <a:buChar char="•"/>
            </a:pPr>
            <a:r>
              <a:rPr lang="en-US" b="0" i="0" u="sng" dirty="0">
                <a:solidFill>
                  <a:schemeClr val="bg1"/>
                </a:solidFill>
                <a:effectLst/>
                <a:latin typeface="ibm-plex-sans"/>
                <a:hlinkClick r:id="rId2">
                  <a:extLst>
                    <a:ext uri="{A12FA001-AC4F-418D-AE19-62706E023703}">
                      <ahyp:hlinkClr xmlns:ahyp="http://schemas.microsoft.com/office/drawing/2018/hyperlinkcolor" val="tx"/>
                    </a:ext>
                  </a:extLst>
                </a:hlinkClick>
              </a:rPr>
              <a:t> https://cocl.us/new_york_dataset</a:t>
            </a:r>
            <a:endParaRPr lang="en-US" b="0" i="0" dirty="0">
              <a:solidFill>
                <a:schemeClr val="bg1"/>
              </a:solidFill>
              <a:effectLst/>
              <a:latin typeface="ibm-plex-sans"/>
            </a:endParaRPr>
          </a:p>
          <a:p>
            <a:pPr marL="742950" lvl="1" indent="-285750" algn="l">
              <a:buFont typeface="Arial" panose="020B0604020202020204" pitchFamily="34" charset="0"/>
              <a:buChar char="•"/>
            </a:pPr>
            <a:r>
              <a:rPr lang="en-US" b="0" i="0" dirty="0">
                <a:solidFill>
                  <a:schemeClr val="bg1"/>
                </a:solidFill>
                <a:effectLst/>
                <a:latin typeface="ibm-plex-sans"/>
              </a:rPr>
              <a:t>Used to capture and filter NYC district neighborhoods and borough information</a:t>
            </a:r>
          </a:p>
          <a:p>
            <a:pPr algn="l">
              <a:buFont typeface="Arial" panose="020B0604020202020204" pitchFamily="34" charset="0"/>
              <a:buChar char="•"/>
            </a:pPr>
            <a:r>
              <a:rPr lang="en-US" b="0" i="0" dirty="0">
                <a:solidFill>
                  <a:schemeClr val="bg1"/>
                </a:solidFill>
                <a:effectLst/>
                <a:latin typeface="ibm-plex-sans"/>
              </a:rPr>
              <a:t> Foursquare API</a:t>
            </a:r>
          </a:p>
          <a:p>
            <a:pPr marL="742950" lvl="1" indent="-285750" algn="l">
              <a:buFont typeface="Arial" panose="020B0604020202020204" pitchFamily="34" charset="0"/>
              <a:buChar char="•"/>
            </a:pPr>
            <a:r>
              <a:rPr lang="en-US" b="0" i="0" dirty="0">
                <a:solidFill>
                  <a:schemeClr val="bg1"/>
                </a:solidFill>
                <a:effectLst/>
                <a:latin typeface="ibm-plex-sans"/>
              </a:rPr>
              <a:t>Used to query, sort, and rank relevant venue data in the area.</a:t>
            </a:r>
          </a:p>
          <a:p>
            <a:pPr lvl="1" algn="l"/>
            <a:endParaRPr lang="en-US" b="0" i="0" dirty="0">
              <a:solidFill>
                <a:schemeClr val="bg1"/>
              </a:solidFill>
              <a:effectLst/>
              <a:latin typeface="ibm-plex-sans"/>
            </a:endParaRPr>
          </a:p>
          <a:p>
            <a:pPr algn="l"/>
            <a:r>
              <a:rPr lang="en-US" b="0" i="0" dirty="0">
                <a:solidFill>
                  <a:schemeClr val="bg1"/>
                </a:solidFill>
                <a:effectLst/>
                <a:latin typeface="ibm-plex-sans"/>
              </a:rPr>
              <a:t>The two sets of data will be analyzed, integrated, </a:t>
            </a:r>
            <a:r>
              <a:rPr lang="en-US" b="0" i="0" dirty="0" err="1">
                <a:solidFill>
                  <a:schemeClr val="bg1"/>
                </a:solidFill>
                <a:effectLst/>
                <a:latin typeface="ibm-plex-sans"/>
              </a:rPr>
              <a:t>overlayed</a:t>
            </a:r>
            <a:r>
              <a:rPr lang="en-US" b="0" i="0" dirty="0">
                <a:solidFill>
                  <a:schemeClr val="bg1"/>
                </a:solidFill>
                <a:effectLst/>
                <a:latin typeface="ibm-plex-sans"/>
              </a:rPr>
              <a:t>, and visualized to determine potential solutions to our problem.</a:t>
            </a: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6227008" cy="1231947"/>
          </a:xfrm>
        </p:spPr>
        <p:txBody>
          <a:bodyPr/>
          <a:lstStyle/>
          <a:p>
            <a:r>
              <a:rPr lang="en-US" dirty="0"/>
              <a:t>DATA</a:t>
            </a:r>
          </a:p>
        </p:txBody>
      </p:sp>
    </p:spTree>
    <p:extLst>
      <p:ext uri="{BB962C8B-B14F-4D97-AF65-F5344CB8AC3E}">
        <p14:creationId xmlns:p14="http://schemas.microsoft.com/office/powerpoint/2010/main" val="56511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2924206" y="1406875"/>
            <a:ext cx="6943770" cy="771784"/>
          </a:xfrm>
        </p:spPr>
        <p:txBody>
          <a:bodyPr>
            <a:noAutofit/>
          </a:bodyPr>
          <a:lstStyle/>
          <a:p>
            <a:pPr algn="l"/>
            <a:r>
              <a:rPr lang="en-US" dirty="0">
                <a:solidFill>
                  <a:schemeClr val="bg1"/>
                </a:solidFill>
                <a:latin typeface="ibm-plex-sans"/>
              </a:rPr>
              <a:t>Analyze Existing Boroughs for Potential Markets</a:t>
            </a:r>
            <a:endParaRPr lang="en-US" b="0" i="0" dirty="0">
              <a:solidFill>
                <a:schemeClr val="bg1"/>
              </a:solidFill>
              <a:effectLst/>
              <a:latin typeface="ibm-plex-sans"/>
            </a:endParaRP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7165262" cy="1231947"/>
          </a:xfrm>
        </p:spPr>
        <p:txBody>
          <a:bodyPr/>
          <a:lstStyle/>
          <a:p>
            <a:r>
              <a:rPr lang="en-US" dirty="0"/>
              <a:t>METHODOLOGY</a:t>
            </a:r>
          </a:p>
        </p:txBody>
      </p:sp>
      <p:pic>
        <p:nvPicPr>
          <p:cNvPr id="1026" name="Picture 2">
            <a:extLst>
              <a:ext uri="{FF2B5EF4-FFF2-40B4-BE49-F238E27FC236}">
                <a16:creationId xmlns:a16="http://schemas.microsoft.com/office/drawing/2014/main" id="{4CF9C90B-C991-42BC-83A1-DD18AFA90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735" y="1999501"/>
            <a:ext cx="5730603" cy="335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87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1916264" y="1322291"/>
            <a:ext cx="7951712" cy="771784"/>
          </a:xfrm>
        </p:spPr>
        <p:txBody>
          <a:bodyPr>
            <a:noAutofit/>
          </a:bodyPr>
          <a:lstStyle/>
          <a:p>
            <a:pPr algn="l"/>
            <a:r>
              <a:rPr lang="en-US" dirty="0">
                <a:solidFill>
                  <a:schemeClr val="bg1"/>
                </a:solidFill>
                <a:latin typeface="ibm-plex-sans"/>
              </a:rPr>
              <a:t>Analyze Existing Halal Restaurants in NYC; Sorted by Borough</a:t>
            </a:r>
            <a:endParaRPr lang="en-US" b="0" i="0" dirty="0">
              <a:solidFill>
                <a:schemeClr val="bg1"/>
              </a:solidFill>
              <a:effectLst/>
              <a:latin typeface="ibm-plex-sans"/>
            </a:endParaRP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7165262" cy="1231947"/>
          </a:xfrm>
        </p:spPr>
        <p:txBody>
          <a:bodyPr/>
          <a:lstStyle/>
          <a:p>
            <a:r>
              <a:rPr lang="en-US" dirty="0"/>
              <a:t>METHODOLOGY</a:t>
            </a:r>
          </a:p>
        </p:txBody>
      </p:sp>
      <p:pic>
        <p:nvPicPr>
          <p:cNvPr id="2050" name="Picture 2">
            <a:extLst>
              <a:ext uri="{FF2B5EF4-FFF2-40B4-BE49-F238E27FC236}">
                <a16:creationId xmlns:a16="http://schemas.microsoft.com/office/drawing/2014/main" id="{18721CA6-0163-42D7-A997-8BFD9BB47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533" y="1922027"/>
            <a:ext cx="4898005" cy="3399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03CD07-9284-44E1-8E00-858854477A08}"/>
              </a:ext>
            </a:extLst>
          </p:cNvPr>
          <p:cNvSpPr txBox="1"/>
          <p:nvPr/>
        </p:nvSpPr>
        <p:spPr>
          <a:xfrm>
            <a:off x="7569642" y="2464904"/>
            <a:ext cx="2790908" cy="923330"/>
          </a:xfrm>
          <a:prstGeom prst="rect">
            <a:avLst/>
          </a:prstGeom>
          <a:noFill/>
        </p:spPr>
        <p:txBody>
          <a:bodyPr wrap="square" rtlCol="0">
            <a:spAutoFit/>
          </a:bodyPr>
          <a:lstStyle/>
          <a:p>
            <a:r>
              <a:rPr lang="en-US" dirty="0">
                <a:solidFill>
                  <a:schemeClr val="bg1"/>
                </a:solidFill>
              </a:rPr>
              <a:t>The borough of Queens has the most halal restaurants.</a:t>
            </a:r>
          </a:p>
        </p:txBody>
      </p:sp>
    </p:spTree>
    <p:extLst>
      <p:ext uri="{BB962C8B-B14F-4D97-AF65-F5344CB8AC3E}">
        <p14:creationId xmlns:p14="http://schemas.microsoft.com/office/powerpoint/2010/main" val="381948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C8A5B61-2B65-4658-AA5B-9ED6B617CE87}"/>
              </a:ext>
            </a:extLst>
          </p:cNvPr>
          <p:cNvSpPr>
            <a:spLocks noGrp="1"/>
          </p:cNvSpPr>
          <p:nvPr>
            <p:ph type="subTitle" idx="1"/>
          </p:nvPr>
        </p:nvSpPr>
        <p:spPr>
          <a:xfrm>
            <a:off x="1916264" y="1322291"/>
            <a:ext cx="7951712" cy="771784"/>
          </a:xfrm>
        </p:spPr>
        <p:txBody>
          <a:bodyPr>
            <a:noAutofit/>
          </a:bodyPr>
          <a:lstStyle/>
          <a:p>
            <a:pPr algn="l"/>
            <a:r>
              <a:rPr lang="en-US" dirty="0">
                <a:solidFill>
                  <a:schemeClr val="bg1"/>
                </a:solidFill>
                <a:latin typeface="ibm-plex-sans"/>
              </a:rPr>
              <a:t>Analyze Existing Halal Restaurants in NYC; Sorted by Popularity</a:t>
            </a:r>
            <a:endParaRPr lang="en-US" b="0" i="0" dirty="0">
              <a:solidFill>
                <a:schemeClr val="bg1"/>
              </a:solidFill>
              <a:effectLst/>
              <a:latin typeface="ibm-plex-sans"/>
            </a:endParaRPr>
          </a:p>
        </p:txBody>
      </p:sp>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7165262" cy="1231947"/>
          </a:xfrm>
        </p:spPr>
        <p:txBody>
          <a:bodyPr/>
          <a:lstStyle/>
          <a:p>
            <a:r>
              <a:rPr lang="en-US" dirty="0"/>
              <a:t>METHODOLOGY</a:t>
            </a:r>
          </a:p>
        </p:txBody>
      </p:sp>
      <p:pic>
        <p:nvPicPr>
          <p:cNvPr id="3074" name="Picture 2">
            <a:extLst>
              <a:ext uri="{FF2B5EF4-FFF2-40B4-BE49-F238E27FC236}">
                <a16:creationId xmlns:a16="http://schemas.microsoft.com/office/drawing/2014/main" id="{C09C3174-49C6-4082-8697-26D1924C0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264" y="1838678"/>
            <a:ext cx="5216055" cy="34910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B81CB6-B72B-4394-876D-057E1801206A}"/>
              </a:ext>
            </a:extLst>
          </p:cNvPr>
          <p:cNvSpPr txBox="1"/>
          <p:nvPr/>
        </p:nvSpPr>
        <p:spPr>
          <a:xfrm>
            <a:off x="7569642" y="2464904"/>
            <a:ext cx="2790908" cy="1477328"/>
          </a:xfrm>
          <a:prstGeom prst="rect">
            <a:avLst/>
          </a:prstGeom>
          <a:noFill/>
        </p:spPr>
        <p:txBody>
          <a:bodyPr wrap="square" rtlCol="0">
            <a:spAutoFit/>
          </a:bodyPr>
          <a:lstStyle/>
          <a:p>
            <a:r>
              <a:rPr lang="en-US" dirty="0">
                <a:solidFill>
                  <a:schemeClr val="bg1"/>
                </a:solidFill>
              </a:rPr>
              <a:t>While the borough of Queens has the most halal restaurants it had the poorest reviews of all boroughs.</a:t>
            </a:r>
          </a:p>
        </p:txBody>
      </p:sp>
    </p:spTree>
    <p:extLst>
      <p:ext uri="{BB962C8B-B14F-4D97-AF65-F5344CB8AC3E}">
        <p14:creationId xmlns:p14="http://schemas.microsoft.com/office/powerpoint/2010/main" val="152616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7165262" cy="1231947"/>
          </a:xfrm>
        </p:spPr>
        <p:txBody>
          <a:bodyPr/>
          <a:lstStyle/>
          <a:p>
            <a:r>
              <a:rPr lang="en-US" dirty="0"/>
              <a:t>Results</a:t>
            </a:r>
          </a:p>
        </p:txBody>
      </p:sp>
      <p:pic>
        <p:nvPicPr>
          <p:cNvPr id="8" name="Picture 7">
            <a:extLst>
              <a:ext uri="{FF2B5EF4-FFF2-40B4-BE49-F238E27FC236}">
                <a16:creationId xmlns:a16="http://schemas.microsoft.com/office/drawing/2014/main" id="{80EF1CDE-80A2-4741-9D67-7C04B49DC812}"/>
              </a:ext>
            </a:extLst>
          </p:cNvPr>
          <p:cNvPicPr>
            <a:picLocks noChangeAspect="1"/>
          </p:cNvPicPr>
          <p:nvPr/>
        </p:nvPicPr>
        <p:blipFill>
          <a:blip r:embed="rId2"/>
          <a:stretch>
            <a:fillRect/>
          </a:stretch>
        </p:blipFill>
        <p:spPr>
          <a:xfrm>
            <a:off x="2409245" y="2265007"/>
            <a:ext cx="7373510" cy="2753177"/>
          </a:xfrm>
          <a:prstGeom prst="rect">
            <a:avLst/>
          </a:prstGeom>
        </p:spPr>
      </p:pic>
      <p:sp>
        <p:nvSpPr>
          <p:cNvPr id="9" name="TextBox 8">
            <a:extLst>
              <a:ext uri="{FF2B5EF4-FFF2-40B4-BE49-F238E27FC236}">
                <a16:creationId xmlns:a16="http://schemas.microsoft.com/office/drawing/2014/main" id="{F9FD2640-7E88-4D52-BF6E-55152DD23699}"/>
              </a:ext>
            </a:extLst>
          </p:cNvPr>
          <p:cNvSpPr txBox="1"/>
          <p:nvPr/>
        </p:nvSpPr>
        <p:spPr>
          <a:xfrm>
            <a:off x="3729162" y="1666671"/>
            <a:ext cx="4419543" cy="369332"/>
          </a:xfrm>
          <a:prstGeom prst="rect">
            <a:avLst/>
          </a:prstGeom>
          <a:noFill/>
        </p:spPr>
        <p:txBody>
          <a:bodyPr wrap="none" rtlCol="0">
            <a:spAutoFit/>
          </a:bodyPr>
          <a:lstStyle/>
          <a:p>
            <a:r>
              <a:rPr lang="en-US" dirty="0">
                <a:solidFill>
                  <a:schemeClr val="bg1"/>
                </a:solidFill>
              </a:rPr>
              <a:t>Competition mapped by popularity/demand</a:t>
            </a:r>
          </a:p>
        </p:txBody>
      </p:sp>
    </p:spTree>
    <p:extLst>
      <p:ext uri="{BB962C8B-B14F-4D97-AF65-F5344CB8AC3E}">
        <p14:creationId xmlns:p14="http://schemas.microsoft.com/office/powerpoint/2010/main" val="293769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B2DABB-A510-4E38-9E7B-0180AFBEFB52}"/>
              </a:ext>
            </a:extLst>
          </p:cNvPr>
          <p:cNvSpPr>
            <a:spLocks noGrp="1"/>
          </p:cNvSpPr>
          <p:nvPr>
            <p:ph type="ctrTitle"/>
          </p:nvPr>
        </p:nvSpPr>
        <p:spPr>
          <a:xfrm>
            <a:off x="4682181" y="238538"/>
            <a:ext cx="7165262" cy="1231947"/>
          </a:xfrm>
        </p:spPr>
        <p:txBody>
          <a:bodyPr/>
          <a:lstStyle/>
          <a:p>
            <a:r>
              <a:rPr lang="en-US" dirty="0"/>
              <a:t>Conclusion</a:t>
            </a:r>
          </a:p>
        </p:txBody>
      </p:sp>
      <p:sp>
        <p:nvSpPr>
          <p:cNvPr id="2" name="TextBox 1">
            <a:extLst>
              <a:ext uri="{FF2B5EF4-FFF2-40B4-BE49-F238E27FC236}">
                <a16:creationId xmlns:a16="http://schemas.microsoft.com/office/drawing/2014/main" id="{7D1BF39E-D210-43C6-8490-BC54F8928A3A}"/>
              </a:ext>
            </a:extLst>
          </p:cNvPr>
          <p:cNvSpPr txBox="1"/>
          <p:nvPr/>
        </p:nvSpPr>
        <p:spPr>
          <a:xfrm>
            <a:off x="1590261" y="1305341"/>
            <a:ext cx="9151951" cy="4247317"/>
          </a:xfrm>
          <a:prstGeom prst="rect">
            <a:avLst/>
          </a:prstGeom>
          <a:noFill/>
        </p:spPr>
        <p:txBody>
          <a:bodyPr wrap="square" rtlCol="0">
            <a:spAutoFit/>
          </a:bodyPr>
          <a:lstStyle/>
          <a:p>
            <a:r>
              <a:rPr lang="en-US" dirty="0">
                <a:solidFill>
                  <a:schemeClr val="bg1"/>
                </a:solidFill>
              </a:rPr>
              <a:t>To summarize, our analysis yielded the following results:</a:t>
            </a:r>
          </a:p>
          <a:p>
            <a:endParaRPr lang="en-US" dirty="0">
              <a:solidFill>
                <a:schemeClr val="bg1"/>
              </a:solidFill>
            </a:endParaRPr>
          </a:p>
          <a:p>
            <a:pPr marL="285750" indent="-285750">
              <a:buFontTx/>
              <a:buChar char="-"/>
            </a:pPr>
            <a:r>
              <a:rPr lang="en-US" dirty="0">
                <a:solidFill>
                  <a:schemeClr val="bg1"/>
                </a:solidFill>
              </a:rPr>
              <a:t>By volume, the market for 'halal' restaurants with the highest ratings are centered around the borough of Brooklyn. </a:t>
            </a:r>
          </a:p>
          <a:p>
            <a:pPr marL="285750" indent="-285750">
              <a:buFontTx/>
              <a:buChar char="-"/>
            </a:pPr>
            <a:endParaRPr lang="en-US" dirty="0">
              <a:solidFill>
                <a:schemeClr val="bg1"/>
              </a:solidFill>
            </a:endParaRPr>
          </a:p>
          <a:p>
            <a:r>
              <a:rPr lang="en-US" dirty="0">
                <a:solidFill>
                  <a:schemeClr val="bg1"/>
                </a:solidFill>
              </a:rPr>
              <a:t>    - Advantage: Existing demand already exists. </a:t>
            </a:r>
          </a:p>
          <a:p>
            <a:r>
              <a:rPr lang="en-US" dirty="0">
                <a:solidFill>
                  <a:schemeClr val="bg1"/>
                </a:solidFill>
              </a:rPr>
              <a:t>    - Disadvantage: Over-concentration. May be difficult to penetrate existing market share.</a:t>
            </a:r>
          </a:p>
          <a:p>
            <a:endParaRPr lang="en-US" dirty="0">
              <a:solidFill>
                <a:schemeClr val="bg1"/>
              </a:solidFill>
            </a:endParaRPr>
          </a:p>
          <a:p>
            <a:endParaRPr lang="en-US" dirty="0">
              <a:solidFill>
                <a:schemeClr val="bg1"/>
              </a:solidFill>
            </a:endParaRPr>
          </a:p>
          <a:p>
            <a:pPr marL="285750" indent="-285750">
              <a:buFontTx/>
              <a:buChar char="-"/>
            </a:pPr>
            <a:r>
              <a:rPr lang="en-US" dirty="0">
                <a:solidFill>
                  <a:schemeClr val="bg1"/>
                </a:solidFill>
              </a:rPr>
              <a:t>An alternate 'halal' location could be centered around the borough of Manhattan. An incumbent chain has garnered wild popularity, support, and is the highest rated model in the city by far.</a:t>
            </a:r>
          </a:p>
          <a:p>
            <a:pPr marL="285750" indent="-285750">
              <a:buFontTx/>
              <a:buChar char="-"/>
            </a:pPr>
            <a:endParaRPr lang="en-US" dirty="0">
              <a:solidFill>
                <a:schemeClr val="bg1"/>
              </a:solidFill>
            </a:endParaRPr>
          </a:p>
          <a:p>
            <a:r>
              <a:rPr lang="en-US" dirty="0">
                <a:solidFill>
                  <a:schemeClr val="bg1"/>
                </a:solidFill>
              </a:rPr>
              <a:t>    - Advantage: Less competition, opportunity for growth.</a:t>
            </a:r>
          </a:p>
          <a:p>
            <a:r>
              <a:rPr lang="en-US" dirty="0">
                <a:solidFill>
                  <a:schemeClr val="bg1"/>
                </a:solidFill>
              </a:rPr>
              <a:t>    - Disadvantage: Can be translated as more risk based on lack of chains.</a:t>
            </a:r>
          </a:p>
        </p:txBody>
      </p:sp>
    </p:spTree>
    <p:extLst>
      <p:ext uri="{BB962C8B-B14F-4D97-AF65-F5344CB8AC3E}">
        <p14:creationId xmlns:p14="http://schemas.microsoft.com/office/powerpoint/2010/main" val="364956605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docProps/app.xml><?xml version="1.0" encoding="utf-8"?>
<Properties xmlns="http://schemas.openxmlformats.org/officeDocument/2006/extended-properties" xmlns:vt="http://schemas.openxmlformats.org/officeDocument/2006/docPropsVTypes">
  <Template>TM10001105[[fn=Crop]]</Template>
  <TotalTime>25</TotalTime>
  <Words>589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ibm-plex-sans</vt:lpstr>
      <vt:lpstr>Crop</vt:lpstr>
      <vt:lpstr>Eating halal - nyc</vt:lpstr>
      <vt:lpstr>PROBLEM</vt:lpstr>
      <vt:lpstr>BACKGROUND</vt:lpstr>
      <vt:lpstr>DATA</vt:lpstr>
      <vt:lpstr>METHODOLOGY</vt:lpstr>
      <vt:lpstr>METHODOLOGY</vt:lpstr>
      <vt:lpstr>METHODOLOGY</vt:lpstr>
      <vt:lpstr>Results</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halal - nyc</dc:title>
  <dc:creator>hi</dc:creator>
  <cp:lastModifiedBy>hi</cp:lastModifiedBy>
  <cp:revision>3</cp:revision>
  <dcterms:created xsi:type="dcterms:W3CDTF">2020-09-05T22:25:06Z</dcterms:created>
  <dcterms:modified xsi:type="dcterms:W3CDTF">2020-09-05T22:51:06Z</dcterms:modified>
</cp:coreProperties>
</file>