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h0SbKvXIgSQB3PM46GwJwy964V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1778C8-8F09-47D5-BBDB-3760A52E76EE}">
  <a:tblStyle styleId="{C91778C8-8F09-47D5-BBDB-3760A52E76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2B9E8AF-AEDA-4E95-8868-83AFD88E546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리기, 옅은이(가) 표시된 사진&#10;&#10;자동 생성된 설명" id="11" name="Google Shape;1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678" y="320496"/>
            <a:ext cx="1099503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12" name="Google Shape;1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1658" y="317279"/>
            <a:ext cx="569206" cy="207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개체, 그리기이(가) 표시된 사진&#10;&#10;자동 생성된 설명" id="13" name="Google Shape;13;p35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 rot="-484891">
            <a:off x="6521735" y="1763354"/>
            <a:ext cx="4599920" cy="1673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어두운이(가) 표시된 사진&#10;&#10;자동 생성된 설명" id="14" name="Google Shape;14;p35"/>
          <p:cNvPicPr preferRelativeResize="0"/>
          <p:nvPr/>
        </p:nvPicPr>
        <p:blipFill rotWithShape="1">
          <a:blip r:embed="rId5">
            <a:alphaModFix amt="85000"/>
          </a:blip>
          <a:srcRect b="0" l="0" r="0" t="0"/>
          <a:stretch/>
        </p:blipFill>
        <p:spPr>
          <a:xfrm>
            <a:off x="8369559" y="2729595"/>
            <a:ext cx="2574502" cy="311136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5"/>
          <p:cNvSpPr txBox="1"/>
          <p:nvPr>
            <p:ph idx="1" type="body"/>
          </p:nvPr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5"/>
          <p:cNvCxnSpPr/>
          <p:nvPr/>
        </p:nvCxnSpPr>
        <p:spPr>
          <a:xfrm>
            <a:off x="1156996" y="3918857"/>
            <a:ext cx="961053" cy="0"/>
          </a:xfrm>
          <a:prstGeom prst="straightConnector1">
            <a:avLst/>
          </a:prstGeom>
          <a:noFill/>
          <a:ln cap="rnd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35"/>
          <p:cNvSpPr txBox="1"/>
          <p:nvPr>
            <p:ph idx="2" type="body"/>
          </p:nvPr>
        </p:nvSpPr>
        <p:spPr>
          <a:xfrm>
            <a:off x="1076400" y="4370400"/>
            <a:ext cx="723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">
  <p:cSld name="본문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6"/>
          <p:cNvSpPr/>
          <p:nvPr/>
        </p:nvSpPr>
        <p:spPr>
          <a:xfrm flipH="1">
            <a:off x="932870" y="1625598"/>
            <a:ext cx="10649530" cy="5232402"/>
          </a:xfrm>
          <a:prstGeom prst="round1Rect">
            <a:avLst>
              <a:gd fmla="val 7488" name="adj"/>
            </a:avLst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6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표지">
  <p:cSld name="속표지">
    <p:bg>
      <p:bgPr>
        <a:solidFill>
          <a:srgbClr val="E6E6E6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7"/>
          <p:cNvPicPr preferRelativeResize="0"/>
          <p:nvPr/>
        </p:nvPicPr>
        <p:blipFill rotWithShape="1">
          <a:blip r:embed="rId2">
            <a:alphaModFix/>
          </a:blip>
          <a:srcRect b="65836" l="13294" r="13293" t="0"/>
          <a:stretch/>
        </p:blipFill>
        <p:spPr>
          <a:xfrm>
            <a:off x="5891399" y="2097088"/>
            <a:ext cx="409202" cy="3580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꽃병, 앉아있는, 어두운, 서있는이(가) 표시된 사진&#10;&#10;자동 생성된 설명" id="26" name="Google Shape;26;p37"/>
          <p:cNvPicPr preferRelativeResize="0"/>
          <p:nvPr/>
        </p:nvPicPr>
        <p:blipFill rotWithShape="1">
          <a:blip r:embed="rId3">
            <a:alphaModFix/>
          </a:blip>
          <a:srcRect b="27601" l="0" r="0" t="0"/>
          <a:stretch/>
        </p:blipFill>
        <p:spPr>
          <a:xfrm>
            <a:off x="4959990" y="4853568"/>
            <a:ext cx="2290872" cy="200443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7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써머리">
  <p:cSld name="써머리">
    <p:bg>
      <p:bgPr>
        <a:solidFill>
          <a:srgbClr val="E6E6E6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8"/>
          <p:cNvSpPr/>
          <p:nvPr/>
        </p:nvSpPr>
        <p:spPr>
          <a:xfrm>
            <a:off x="1616362" y="1754908"/>
            <a:ext cx="8950037" cy="4451927"/>
          </a:xfrm>
          <a:prstGeom prst="roundRect">
            <a:avLst>
              <a:gd fmla="val 16667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8"/>
          <p:cNvPicPr preferRelativeResize="0"/>
          <p:nvPr/>
        </p:nvPicPr>
        <p:blipFill rotWithShape="1">
          <a:blip r:embed="rId4">
            <a:alphaModFix/>
          </a:blip>
          <a:srcRect b="65836" l="13294" r="13293" t="0"/>
          <a:stretch/>
        </p:blipFill>
        <p:spPr>
          <a:xfrm>
            <a:off x="4589072" y="840942"/>
            <a:ext cx="409202" cy="35805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8"/>
          <p:cNvSpPr txBox="1"/>
          <p:nvPr>
            <p:ph idx="1" type="body"/>
          </p:nvPr>
        </p:nvSpPr>
        <p:spPr>
          <a:xfrm>
            <a:off x="2078182" y="2216727"/>
            <a:ext cx="7998691" cy="3800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AutoNum type="arabicPeriod"/>
              <a:defRPr b="0" i="0" sz="2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8"/>
          <p:cNvSpPr/>
          <p:nvPr/>
        </p:nvSpPr>
        <p:spPr>
          <a:xfrm>
            <a:off x="5008395" y="1044954"/>
            <a:ext cx="2185333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3500" u="none" cap="none" strike="noStrike">
              <a:solidFill>
                <a:srgbClr val="AB00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뒷표지">
  <p:cSld name="뒷표지">
    <p:bg>
      <p:bgPr>
        <a:solidFill>
          <a:schemeClr val="dk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/>
          <p:nvPr/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4400" u="none" cap="none" strike="noStrike">
              <a:solidFill>
                <a:srgbClr val="AB00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그리기, 옅은이(가) 표시된 사진&#10;&#10;자동 생성된 설명" id="39" name="Google Shape;39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678" y="320496"/>
            <a:ext cx="1099503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40" name="Google Shape;4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1658" y="317279"/>
            <a:ext cx="569206" cy="207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개체, 그리기이(가) 표시된 사진&#10;&#10;자동 생성된 설명" id="41" name="Google Shape;41;p39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 rot="-484891">
            <a:off x="6521735" y="1763354"/>
            <a:ext cx="4599920" cy="1673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어두운이(가) 표시된 사진&#10;&#10;자동 생성된 설명" id="42" name="Google Shape;42;p39"/>
          <p:cNvPicPr preferRelativeResize="0"/>
          <p:nvPr/>
        </p:nvPicPr>
        <p:blipFill rotWithShape="1">
          <a:blip r:embed="rId5">
            <a:alphaModFix amt="85000"/>
          </a:blip>
          <a:srcRect b="0" l="0" r="0" t="0"/>
          <a:stretch/>
        </p:blipFill>
        <p:spPr>
          <a:xfrm>
            <a:off x="8369559" y="2729595"/>
            <a:ext cx="2574502" cy="3111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컬러칩">
  <p:cSld name="컬러칩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/>
          <p:nvPr/>
        </p:nvSpPr>
        <p:spPr>
          <a:xfrm>
            <a:off x="1445623" y="797558"/>
            <a:ext cx="1080000" cy="1080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E6E6E6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0"/>
          <p:cNvSpPr/>
          <p:nvPr/>
        </p:nvSpPr>
        <p:spPr>
          <a:xfrm>
            <a:off x="2525623" y="797558"/>
            <a:ext cx="1080000" cy="1080000"/>
          </a:xfrm>
          <a:prstGeom prst="rect">
            <a:avLst/>
          </a:prstGeom>
          <a:solidFill>
            <a:srgbClr val="ED244A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ED244A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0"/>
          <p:cNvSpPr/>
          <p:nvPr/>
        </p:nvSpPr>
        <p:spPr>
          <a:xfrm>
            <a:off x="3605623" y="797558"/>
            <a:ext cx="1080000" cy="10800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53585F</a:t>
            </a:r>
            <a:endParaRPr/>
          </a:p>
        </p:txBody>
      </p:sp>
      <p:sp>
        <p:nvSpPr>
          <p:cNvPr id="47" name="Google Shape;47;p40"/>
          <p:cNvSpPr/>
          <p:nvPr/>
        </p:nvSpPr>
        <p:spPr>
          <a:xfrm>
            <a:off x="6845623" y="797558"/>
            <a:ext cx="1080000" cy="1080000"/>
          </a:xfrm>
          <a:prstGeom prst="rect">
            <a:avLst/>
          </a:prstGeom>
          <a:solidFill>
            <a:srgbClr val="F0F5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F0F5FF</a:t>
            </a:r>
            <a:endParaRPr/>
          </a:p>
        </p:txBody>
      </p:sp>
      <p:sp>
        <p:nvSpPr>
          <p:cNvPr id="48" name="Google Shape;48;p40"/>
          <p:cNvSpPr/>
          <p:nvPr/>
        </p:nvSpPr>
        <p:spPr>
          <a:xfrm>
            <a:off x="4685623" y="797558"/>
            <a:ext cx="1080000" cy="1080000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7391FF</a:t>
            </a:r>
            <a:endParaRPr/>
          </a:p>
        </p:txBody>
      </p:sp>
      <p:sp>
        <p:nvSpPr>
          <p:cNvPr id="49" name="Google Shape;49;p40"/>
          <p:cNvSpPr/>
          <p:nvPr/>
        </p:nvSpPr>
        <p:spPr>
          <a:xfrm>
            <a:off x="5765623" y="797558"/>
            <a:ext cx="1080000" cy="1080000"/>
          </a:xfrm>
          <a:prstGeom prst="rect">
            <a:avLst/>
          </a:prstGeom>
          <a:solidFill>
            <a:srgbClr val="C8D7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C8D7FF</a:t>
            </a:r>
            <a:endParaRPr/>
          </a:p>
        </p:txBody>
      </p:sp>
      <p:sp>
        <p:nvSpPr>
          <p:cNvPr id="50" name="Google Shape;50;p40"/>
          <p:cNvSpPr/>
          <p:nvPr/>
        </p:nvSpPr>
        <p:spPr>
          <a:xfrm>
            <a:off x="365623" y="797558"/>
            <a:ext cx="1080000" cy="1080000"/>
          </a:xfrm>
          <a:prstGeom prst="rect">
            <a:avLst/>
          </a:prstGeom>
          <a:solidFill>
            <a:srgbClr val="AB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AB001F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0"/>
          <p:cNvSpPr/>
          <p:nvPr/>
        </p:nvSpPr>
        <p:spPr>
          <a:xfrm>
            <a:off x="1445428" y="1877558"/>
            <a:ext cx="1080000" cy="1080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F1F1F1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hyperlink" Target="https://2020.stateofcss.com/ko-KR/technologie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bem.info/methodology/key-concept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naradesign.github.io/bem-by-example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etbootstrap.com/docs/5.0/components/buttons/" TargetMode="External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ailwindcss.com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sitepoint.com/css-architecture-block-element-modifier-bem-atomic-css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2020.stateofcss.com/ko-KR/technologies/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t.ly/Bsnb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.org/TR/selectors/" TargetMode="External"/><Relationship Id="rId4" Type="http://schemas.openxmlformats.org/officeDocument/2006/relationships/hyperlink" Target="https://specificity.keegan.st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hyperlink" Target="https://csswizardry.com/2014/10/the-specificity-graph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hyperlink" Target="https://2020.stateofcss.com/ko-KR/technologi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idx="1" type="body"/>
          </p:nvPr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/>
              <a:t>09</a:t>
            </a:r>
            <a:r>
              <a:rPr lang="en-US">
                <a:solidFill>
                  <a:srgbClr val="AB001F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/>
              <a:t>BEM</a:t>
            </a:r>
            <a:endParaRPr/>
          </a:p>
        </p:txBody>
      </p:sp>
      <p:sp>
        <p:nvSpPr>
          <p:cNvPr id="57" name="Google Shape;57;p1"/>
          <p:cNvSpPr txBox="1"/>
          <p:nvPr>
            <p:ph idx="2" type="body"/>
          </p:nvPr>
        </p:nvSpPr>
        <p:spPr>
          <a:xfrm>
            <a:off x="1076400" y="4370400"/>
            <a:ext cx="723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웹은 덩어리, 요소, 변형으로 구성되어 있다.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BEM</a:t>
            </a:r>
            <a:r>
              <a:rPr b="0" i="0" lang="en-US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en-US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r>
              <a:rPr b="0" i="0" lang="en-US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(Positive : 75%)</a:t>
            </a:r>
            <a:endParaRPr b="0" i="0" sz="2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1"/>
          <p:cNvGrpSpPr/>
          <p:nvPr/>
        </p:nvGrpSpPr>
        <p:grpSpPr>
          <a:xfrm>
            <a:off x="1256141" y="1787682"/>
            <a:ext cx="10077503" cy="3754702"/>
            <a:chOff x="1256142" y="1787682"/>
            <a:chExt cx="6826876" cy="2543575"/>
          </a:xfrm>
        </p:grpSpPr>
        <p:pic>
          <p:nvPicPr>
            <p:cNvPr id="130" name="Google Shape;130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6142" y="1787682"/>
              <a:ext cx="6826876" cy="25435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131" name="Google Shape;131;p11"/>
            <p:cNvSpPr/>
            <p:nvPr/>
          </p:nvSpPr>
          <p:spPr>
            <a:xfrm>
              <a:off x="1295867" y="2160257"/>
              <a:ext cx="269100" cy="1983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1"/>
          <p:cNvSpPr txBox="1"/>
          <p:nvPr/>
        </p:nvSpPr>
        <p:spPr>
          <a:xfrm>
            <a:off x="1256142" y="6158050"/>
            <a:ext cx="6924900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https://2020.stateofcss.com/ko-KR/technologies/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BEM</a:t>
            </a:r>
            <a:r>
              <a:rPr lang="en-US" sz="2800"/>
              <a:t> </a:t>
            </a:r>
            <a:r>
              <a:rPr lang="en-US"/>
              <a:t>BASIC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BEM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명명</a:t>
            </a:r>
            <a:r>
              <a:rPr lang="en-US" sz="2800"/>
              <a:t> </a:t>
            </a:r>
            <a:r>
              <a:rPr lang="en-US"/>
              <a:t>규칙</a:t>
            </a:r>
            <a:endParaRPr/>
          </a:p>
        </p:txBody>
      </p:sp>
      <p:sp>
        <p:nvSpPr>
          <p:cNvPr id="143" name="Google Shape;143;p13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500"/>
              <a:t>lock</a:t>
            </a:r>
            <a:endParaRPr sz="25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재사용 가능한 독립적인 </a:t>
            </a:r>
            <a:r>
              <a:rPr lang="en-US" sz="2500" u="sng"/>
              <a:t>블록</a:t>
            </a:r>
            <a:r>
              <a:rPr lang="en-US" sz="2500"/>
              <a:t>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500"/>
              <a:t>lement</a:t>
            </a:r>
            <a:endParaRPr sz="25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블록을 구성하는 종속적인 하위 </a:t>
            </a:r>
            <a:r>
              <a:rPr lang="en-US" sz="2500" u="sng"/>
              <a:t>요소</a:t>
            </a:r>
            <a:r>
              <a:rPr lang="en-US" sz="2500"/>
              <a:t>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500"/>
              <a:t>odifier</a:t>
            </a:r>
            <a:endParaRPr sz="25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블록 또는 요소의 </a:t>
            </a:r>
            <a:r>
              <a:rPr lang="en-US" sz="2500" u="sng"/>
              <a:t>변형(모양, 상태, 동작)</a:t>
            </a:r>
            <a:r>
              <a:rPr lang="en-US" sz="2500"/>
              <a:t>.</a:t>
            </a:r>
            <a:endParaRPr sz="2500"/>
          </a:p>
        </p:txBody>
      </p:sp>
      <p:sp>
        <p:nvSpPr>
          <p:cNvPr id="144" name="Google Shape;144;p13"/>
          <p:cNvSpPr txBox="1"/>
          <p:nvPr/>
        </p:nvSpPr>
        <p:spPr>
          <a:xfrm>
            <a:off x="1256142" y="6158050"/>
            <a:ext cx="6924900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https://en.bem.info/methodology/key-concepts/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BEM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특징</a:t>
            </a:r>
            <a:r>
              <a:rPr lang="en-US" sz="2800"/>
              <a:t>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(엄격한 의미론)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90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AutoNum type="arabicPeriod"/>
            </a:pPr>
            <a:r>
              <a:rPr lang="en-US" u="sng"/>
              <a:t>의미론적 클래스 선택자</a:t>
            </a:r>
            <a:r>
              <a:rPr lang="en-US"/>
              <a:t> 작명 규칙. </a:t>
            </a:r>
            <a:endParaRPr/>
          </a:p>
          <a:p>
            <a:pPr indent="-514350" lvl="0" marL="590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AutoNum type="arabicPeriod"/>
            </a:pPr>
            <a:r>
              <a:rPr lang="en-US"/>
              <a:t>다른 형식의 선택자 사용을 </a:t>
            </a:r>
            <a:r>
              <a:rPr lang="en-US" u="sng"/>
              <a:t>제한</a:t>
            </a:r>
            <a:r>
              <a:rPr lang="en-US"/>
              <a:t>.</a:t>
            </a:r>
            <a:endParaRPr/>
          </a:p>
          <a:p>
            <a:pPr indent="-514350" lvl="0" marL="590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AutoNum type="arabicPeriod"/>
            </a:pPr>
            <a:r>
              <a:rPr lang="en-US"/>
              <a:t>전역에서 </a:t>
            </a:r>
            <a:r>
              <a:rPr lang="en-US" u="sng"/>
              <a:t>유일한</a:t>
            </a:r>
            <a:r>
              <a:rPr lang="en-US"/>
              <a:t> 이름 권장.</a:t>
            </a:r>
            <a:endParaRPr/>
          </a:p>
          <a:p>
            <a:pPr indent="-514350" lvl="0" marL="590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AutoNum type="arabicPeriod"/>
            </a:pPr>
            <a:r>
              <a:rPr lang="en-US"/>
              <a:t>낮은 선택자 </a:t>
            </a:r>
            <a:r>
              <a:rPr lang="en-US" u="sng"/>
              <a:t>특이성</a:t>
            </a:r>
            <a:r>
              <a:rPr lang="en-US"/>
              <a:t> 유지.</a:t>
            </a:r>
            <a:endParaRPr/>
          </a:p>
          <a:p>
            <a:pPr indent="-514350" lvl="0" marL="590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AutoNum type="arabicPeriod"/>
            </a:pPr>
            <a:r>
              <a:rPr lang="en-US"/>
              <a:t>HTML/CSS 연결</a:t>
            </a:r>
            <a:r>
              <a:rPr lang="en-US"/>
              <a:t>이 느슨.</a:t>
            </a:r>
            <a:r>
              <a:rPr lang="en-US"/>
              <a:t> </a:t>
            </a:r>
            <a:r>
              <a:rPr lang="en-US" u="sng"/>
              <a:t>병렬 개발</a:t>
            </a:r>
            <a:r>
              <a:rPr lang="en-US"/>
              <a:t> 가능</a:t>
            </a:r>
            <a:endParaRPr/>
          </a:p>
        </p:txBody>
      </p:sp>
      <p:sp>
        <p:nvSpPr>
          <p:cNvPr id="151" name="Google Shape;151;p14"/>
          <p:cNvSpPr txBox="1"/>
          <p:nvPr/>
        </p:nvSpPr>
        <p:spPr>
          <a:xfrm>
            <a:off x="1256142" y="6158050"/>
            <a:ext cx="6924900" cy="397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https://naradesign.github.io/bem-by-example.html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BEM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명명</a:t>
            </a:r>
            <a:r>
              <a:rPr lang="en-US" sz="2800"/>
              <a:t> </a:t>
            </a:r>
            <a:r>
              <a:rPr lang="en-US"/>
              <a:t>규칙</a:t>
            </a:r>
            <a:endParaRPr/>
          </a:p>
        </p:txBody>
      </p:sp>
      <p:sp>
        <p:nvSpPr>
          <p:cNvPr id="157" name="Google Shape;157;p15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90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AutoNum type="arabicPeriod"/>
            </a:pPr>
            <a:r>
              <a:rPr lang="en-US"/>
              <a:t>두 개의 언더바(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/>
              <a:t>)는 하위 </a:t>
            </a:r>
            <a:r>
              <a:rPr lang="en-US" u="sng"/>
              <a:t>요소</a:t>
            </a:r>
            <a:r>
              <a:rPr lang="en-US"/>
              <a:t>를 의미.</a:t>
            </a:r>
            <a:endParaRPr/>
          </a:p>
          <a:p>
            <a:pPr indent="-514350" lvl="0" marL="590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AutoNum type="arabicPeriod"/>
            </a:pPr>
            <a:r>
              <a:rPr lang="en-US" sz="3600"/>
              <a:t>두 개의 하이픈(</a:t>
            </a:r>
            <a:r>
              <a:rPr b="1" lang="en-US" sz="3600">
                <a:latin typeface="Courier New"/>
                <a:ea typeface="Courier New"/>
                <a:cs typeface="Courier New"/>
                <a:sym typeface="Courier New"/>
              </a:rPr>
              <a:t>--*</a:t>
            </a:r>
            <a:r>
              <a:rPr lang="en-US" sz="3600"/>
              <a:t>)은 상태 </a:t>
            </a:r>
            <a:r>
              <a:rPr lang="en-US" sz="3600" u="sng"/>
              <a:t>변형</a:t>
            </a:r>
            <a:r>
              <a:rPr lang="en-US" sz="3600"/>
              <a:t>을 의미.</a:t>
            </a:r>
            <a:endParaRPr/>
          </a:p>
          <a:p>
            <a:pPr indent="-514350" lvl="0" marL="590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AutoNum type="arabicPeriod"/>
            </a:pPr>
            <a:r>
              <a:rPr lang="en-US" sz="3600"/>
              <a:t>하나의 이름에 </a:t>
            </a:r>
            <a:r>
              <a:rPr lang="en-US" sz="3600" u="sng"/>
              <a:t>요소</a:t>
            </a:r>
            <a:r>
              <a:rPr lang="en-US" sz="3600"/>
              <a:t>, </a:t>
            </a:r>
            <a:r>
              <a:rPr lang="en-US" sz="3600" u="sng"/>
              <a:t>변형</a:t>
            </a:r>
            <a:r>
              <a:rPr lang="en-US" sz="3600"/>
              <a:t>은 각 </a:t>
            </a:r>
            <a:r>
              <a:rPr lang="en-US" sz="3600" u="sng"/>
              <a:t>한 번</a:t>
            </a:r>
            <a:r>
              <a:rPr lang="en-US" sz="3600"/>
              <a:t>만 허용.</a:t>
            </a:r>
            <a:endParaRPr sz="3600"/>
          </a:p>
          <a:p>
            <a:pPr indent="-361950" lvl="0" marL="590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/>
          <p:nvPr/>
        </p:nvSpPr>
        <p:spPr>
          <a:xfrm>
            <a:off x="1256142" y="1787681"/>
            <a:ext cx="9679716" cy="2756327"/>
          </a:xfrm>
          <a:prstGeom prst="roundRect">
            <a:avLst>
              <a:gd fmla="val 3824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{...}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block__element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{...}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block__element--modifier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{...}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block--modifier</a:t>
            </a:r>
            <a:r>
              <a:rPr b="1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b="1" i="0" sz="2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BEM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명명</a:t>
            </a:r>
            <a:r>
              <a:rPr lang="en-US" sz="2800"/>
              <a:t> </a:t>
            </a:r>
            <a:r>
              <a:rPr lang="en-US"/>
              <a:t>규칙</a:t>
            </a:r>
            <a:endParaRPr/>
          </a:p>
        </p:txBody>
      </p:sp>
      <p:sp>
        <p:nvSpPr>
          <p:cNvPr id="164" name="Google Shape;164;p16"/>
          <p:cNvSpPr txBox="1"/>
          <p:nvPr>
            <p:ph idx="2" type="body"/>
          </p:nvPr>
        </p:nvSpPr>
        <p:spPr>
          <a:xfrm>
            <a:off x="1256142" y="4801470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sz="2500"/>
              <a:t>구분자(</a:t>
            </a:r>
            <a:r>
              <a:rPr b="1" lang="en-US" sz="2500">
                <a:latin typeface="Courier New"/>
                <a:ea typeface="Courier New"/>
                <a:cs typeface="Courier New"/>
                <a:sym typeface="Courier New"/>
              </a:rPr>
              <a:t>__, --</a:t>
            </a:r>
            <a:r>
              <a:rPr lang="en-US" sz="2500"/>
              <a:t>)로 분리한 </a:t>
            </a:r>
            <a:r>
              <a:rPr lang="en-US" sz="2500" u="sng"/>
              <a:t>1~3개의 설명자</a:t>
            </a:r>
            <a:r>
              <a:rPr lang="en-US" sz="2500"/>
              <a:t> 형식 외 다른 형식을 허용하지 않음.</a:t>
            </a:r>
            <a:endParaRPr sz="2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BEM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선택</a:t>
            </a:r>
            <a:r>
              <a:rPr lang="en-US" sz="2800"/>
              <a:t> </a:t>
            </a:r>
            <a:r>
              <a:rPr lang="en-US"/>
              <a:t>사항</a:t>
            </a:r>
            <a:endParaRPr/>
          </a:p>
        </p:txBody>
      </p:sp>
      <p:sp>
        <p:nvSpPr>
          <p:cNvPr id="170" name="Google Shape;170;p17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선택 사항</a:t>
            </a:r>
            <a:r>
              <a:rPr lang="en-US" sz="2500"/>
              <a:t>: 키워드 연결 방법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-457200" lvl="0" marL="62670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Arial"/>
              <a:buAutoNum type="arabicPeriod"/>
            </a:pPr>
            <a:r>
              <a:rPr lang="en-US" sz="2500"/>
              <a:t>PascalCase</a:t>
            </a:r>
            <a:endParaRPr sz="2500"/>
          </a:p>
          <a:p>
            <a:pPr indent="-457200" lvl="0" marL="62670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Arial"/>
              <a:buAutoNum type="arabicPeriod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camelCase</a:t>
            </a:r>
            <a:r>
              <a:rPr lang="en-US" sz="2500"/>
              <a:t> ⭐</a:t>
            </a:r>
            <a:endParaRPr/>
          </a:p>
          <a:p>
            <a:pPr indent="-457200" lvl="0" marL="62670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Arial"/>
              <a:buAutoNum type="arabicPeriod"/>
            </a:pPr>
            <a:r>
              <a:rPr lang="en-US" sz="2500"/>
              <a:t>kebab-case</a:t>
            </a:r>
            <a:endParaRPr sz="2500"/>
          </a:p>
          <a:p>
            <a:pPr indent="-457200" lvl="0" marL="62670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Arial"/>
              <a:buAutoNum type="arabicPeriod"/>
            </a:pPr>
            <a:r>
              <a:rPr lang="en-US" sz="2500"/>
              <a:t>snake_case</a:t>
            </a:r>
            <a:endParaRPr sz="2500"/>
          </a:p>
          <a:p>
            <a:pPr indent="-304800" lvl="0" marL="533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Bem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응용</a:t>
            </a:r>
            <a:r>
              <a:rPr lang="en-US" sz="2800"/>
              <a:t> </a:t>
            </a:r>
            <a:r>
              <a:rPr lang="en-US"/>
              <a:t>예제</a:t>
            </a:r>
            <a:endParaRPr/>
          </a:p>
        </p:txBody>
      </p:sp>
      <p:sp>
        <p:nvSpPr>
          <p:cNvPr id="176" name="Google Shape;176;p18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이름 공간</a:t>
            </a:r>
            <a:r>
              <a:rPr lang="en-US" sz="2500"/>
              <a:t>을 위한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접두어</a:t>
            </a:r>
            <a:r>
              <a:rPr lang="en-US" sz="2500"/>
              <a:t> 사용 추천,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camelCase</a:t>
            </a:r>
            <a:r>
              <a:rPr lang="en-US" sz="2500"/>
              <a:t> 사용 예시.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.lzM</a:t>
            </a:r>
            <a:r>
              <a:rPr lang="en-US"/>
              <a:t>odal { ...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.lzM</a:t>
            </a:r>
            <a:r>
              <a:rPr lang="en-US"/>
              <a:t>odal__title { ...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.lzB</a:t>
            </a:r>
            <a:r>
              <a:rPr lang="en-US"/>
              <a:t>tn { ...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.lzB</a:t>
            </a:r>
            <a:r>
              <a:rPr lang="en-US"/>
              <a:t>tn--small { ...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다른 라이브러리와 공존 가능.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https://getbootstrap.com/docs/5.0/components/buttons/</a:t>
            </a:r>
            <a:endParaRPr sz="1500"/>
          </a:p>
        </p:txBody>
      </p:sp>
      <p:pic>
        <p:nvPicPr>
          <p:cNvPr id="177" name="Google Shape;17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0268" y="3576418"/>
            <a:ext cx="3097367" cy="268634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cxnSp>
        <p:nvCxnSpPr>
          <p:cNvPr id="178" name="Google Shape;178;p18"/>
          <p:cNvCxnSpPr>
            <a:endCxn id="177" idx="1"/>
          </p:cNvCxnSpPr>
          <p:nvPr/>
        </p:nvCxnSpPr>
        <p:spPr>
          <a:xfrm flipH="1" rot="10800000">
            <a:off x="5029068" y="4919589"/>
            <a:ext cx="2941200" cy="37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BEM</a:t>
            </a:r>
            <a:r>
              <a:rPr lang="en-US" sz="2800"/>
              <a:t> </a:t>
            </a:r>
            <a:r>
              <a:rPr lang="en-US"/>
              <a:t>EXAMPLE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BEM</a:t>
            </a:r>
            <a:r>
              <a:rPr lang="en-US" sz="2800"/>
              <a:t> </a:t>
            </a:r>
            <a:r>
              <a:rPr lang="en-US"/>
              <a:t>Example</a:t>
            </a:r>
            <a:endParaRPr/>
          </a:p>
        </p:txBody>
      </p:sp>
      <p:sp>
        <p:nvSpPr>
          <p:cNvPr id="189" name="Google Shape;189;p20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'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블록</a:t>
            </a:r>
            <a:r>
              <a:rPr lang="en-US" sz="2500"/>
              <a:t>'이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요소</a:t>
            </a:r>
            <a:r>
              <a:rPr lang="en-US" sz="2500"/>
              <a:t> 또는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변형</a:t>
            </a:r>
            <a:r>
              <a:rPr lang="en-US" sz="2500"/>
              <a:t>을 반드시 요구하는 것은 아니다.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'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변형</a:t>
            </a:r>
            <a:r>
              <a:rPr lang="en-US" sz="2500"/>
              <a:t>'은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블록</a:t>
            </a:r>
            <a:r>
              <a:rPr lang="en-US" sz="2500"/>
              <a:t> 또는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요소</a:t>
            </a:r>
            <a:r>
              <a:rPr lang="en-US" sz="2500"/>
              <a:t>의 스타일을 확장한다.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  <p:sp>
        <p:nvSpPr>
          <p:cNvPr id="190" name="Google Shape;190;p20"/>
          <p:cNvSpPr/>
          <p:nvPr/>
        </p:nvSpPr>
        <p:spPr>
          <a:xfrm>
            <a:off x="1256141" y="2274723"/>
            <a:ext cx="9677655" cy="1382877"/>
          </a:xfrm>
          <a:prstGeom prst="roundRect">
            <a:avLst>
              <a:gd fmla="val 3372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단순 블록 ⭕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class="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btn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1256141" y="4520106"/>
            <a:ext cx="9677654" cy="1918016"/>
          </a:xfrm>
          <a:prstGeom prst="roundRect">
            <a:avLst>
              <a:gd fmla="val 3372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변형 추가 ⭕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class="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btn btn--submit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i="0" sz="2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&lt;em class="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info__label info__label--warning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i="0" sz="2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Naming</a:t>
            </a:r>
            <a:r>
              <a:rPr lang="en-US" sz="2800"/>
              <a:t> </a:t>
            </a:r>
            <a:r>
              <a:rPr lang="en-US"/>
              <a:t>things</a:t>
            </a:r>
            <a:endParaRPr/>
          </a:p>
        </p:txBody>
      </p:sp>
      <p:sp>
        <p:nvSpPr>
          <p:cNvPr id="63" name="Google Shape;63;p2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i="1" lang="en-US"/>
              <a:t>"컴퓨터 과학에는 두 가지 난제가 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i="1" lang="en-US"/>
              <a:t> 캐시를 무효로 만드는 것과 </a:t>
            </a:r>
            <a:r>
              <a:rPr i="1" lang="en-US" u="sng"/>
              <a:t>작명</a:t>
            </a:r>
            <a:r>
              <a:rPr i="1" lang="en-US"/>
              <a:t>."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br>
              <a:rPr lang="en-US" sz="2500"/>
            </a:br>
            <a:r>
              <a:rPr lang="en-US" sz="2500"/>
              <a:t>– Phil Karlton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/>
          <p:nvPr/>
        </p:nvSpPr>
        <p:spPr>
          <a:xfrm>
            <a:off x="1256139" y="2274722"/>
            <a:ext cx="9677655" cy="3911474"/>
          </a:xfrm>
          <a:prstGeom prst="roundRect">
            <a:avLst>
              <a:gd fmla="val 3372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❌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class="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btn--submit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 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⭕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class="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btn btn--submit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&lt;em class="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info__label info__label--warning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BEM</a:t>
            </a:r>
            <a:r>
              <a:rPr lang="en-US" sz="2800"/>
              <a:t> </a:t>
            </a:r>
            <a:r>
              <a:rPr lang="en-US"/>
              <a:t>Example</a:t>
            </a:r>
            <a:endParaRPr/>
          </a:p>
        </p:txBody>
      </p:sp>
      <p:sp>
        <p:nvSpPr>
          <p:cNvPr id="198" name="Google Shape;198;p21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'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변형</a:t>
            </a:r>
            <a:r>
              <a:rPr lang="en-US" sz="2500"/>
              <a:t>' 클래스 단독 사용 불가. 항상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블록</a:t>
            </a:r>
            <a:r>
              <a:rPr lang="en-US" sz="2500"/>
              <a:t> 또는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요소</a:t>
            </a:r>
            <a:r>
              <a:rPr lang="en-US" sz="2500"/>
              <a:t>와 함께 사용.</a:t>
            </a:r>
            <a:endParaRPr sz="2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/>
          <p:nvPr/>
        </p:nvSpPr>
        <p:spPr>
          <a:xfrm>
            <a:off x="1256139" y="2274722"/>
            <a:ext cx="9677654" cy="3911474"/>
          </a:xfrm>
          <a:prstGeom prst="roundRect">
            <a:avLst>
              <a:gd fmla="val 3372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❌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{} /* 특이성 </a:t>
            </a:r>
            <a:r>
              <a:rPr b="1" i="0" lang="en-US" sz="2500" u="sng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photo img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{} /* 특이성 </a:t>
            </a:r>
            <a:r>
              <a:rPr b="1" i="0" lang="en-US" sz="2500" u="sng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photo figcaption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{} /* 특이성 </a:t>
            </a:r>
            <a:r>
              <a:rPr b="1" i="0" lang="en-US" sz="2500" u="sng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*/ 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BEM</a:t>
            </a:r>
            <a:r>
              <a:rPr lang="en-US" sz="2800"/>
              <a:t> </a:t>
            </a:r>
            <a:r>
              <a:rPr lang="en-US"/>
              <a:t>Example</a:t>
            </a:r>
            <a:endParaRPr/>
          </a:p>
        </p:txBody>
      </p:sp>
      <p:sp>
        <p:nvSpPr>
          <p:cNvPr id="205" name="Google Shape;205;p22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'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선택자 특이성</a:t>
            </a:r>
            <a:r>
              <a:rPr lang="en-US" sz="2500"/>
              <a:t>'이 높아지는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중첩 구조, 타입 선택자</a:t>
            </a:r>
            <a:r>
              <a:rPr lang="en-US" sz="2500"/>
              <a:t>는 안티 패턴.</a:t>
            </a:r>
            <a:endParaRPr sz="2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/>
          <p:nvPr/>
        </p:nvSpPr>
        <p:spPr>
          <a:xfrm>
            <a:off x="1256139" y="2274722"/>
            <a:ext cx="9677654" cy="3911474"/>
          </a:xfrm>
          <a:prstGeom prst="roundRect">
            <a:avLst>
              <a:gd fmla="val 3372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⭕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{} /* 특이성 </a:t>
            </a:r>
            <a:r>
              <a:rPr b="1" i="0" lang="en-US" sz="2500" u="sng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photo__img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{} /* 특이성 </a:t>
            </a:r>
            <a:r>
              <a:rPr b="1" i="0" lang="en-US" sz="2500" u="sng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photo__caption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{} /* 특이성 </a:t>
            </a:r>
            <a:r>
              <a:rPr b="1" i="0" lang="en-US" sz="2500" u="sng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*/ 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BEM</a:t>
            </a:r>
            <a:r>
              <a:rPr lang="en-US" sz="2800"/>
              <a:t> </a:t>
            </a:r>
            <a:r>
              <a:rPr lang="en-US"/>
              <a:t>Example</a:t>
            </a:r>
            <a:endParaRPr/>
          </a:p>
        </p:txBody>
      </p:sp>
      <p:sp>
        <p:nvSpPr>
          <p:cNvPr id="212" name="Google Shape;212;p23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제어하려는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모든 요소에 클래스 이름</a:t>
            </a:r>
            <a:r>
              <a:rPr lang="en-US" sz="2500"/>
              <a:t>을 부여.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특이성</a:t>
            </a:r>
            <a:r>
              <a:rPr lang="en-US" sz="2500"/>
              <a:t>을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관리</a:t>
            </a:r>
            <a:r>
              <a:rPr lang="en-US" sz="2500"/>
              <a:t>한다.</a:t>
            </a:r>
            <a:endParaRPr sz="2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/>
          <p:nvPr/>
        </p:nvSpPr>
        <p:spPr>
          <a:xfrm>
            <a:off x="1256139" y="2274722"/>
            <a:ext cx="9677654" cy="3911474"/>
          </a:xfrm>
          <a:prstGeom prst="roundRect">
            <a:avLst>
              <a:gd fmla="val 3824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❌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__elem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 ... }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--modi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 ... }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block__elem1__elem2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 ... }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block--modi1--modi2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 ... }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BEM</a:t>
            </a:r>
            <a:r>
              <a:rPr lang="en-US" sz="2800"/>
              <a:t> </a:t>
            </a:r>
            <a:r>
              <a:rPr lang="en-US"/>
              <a:t>Example</a:t>
            </a:r>
            <a:endParaRPr/>
          </a:p>
        </p:txBody>
      </p:sp>
      <p:sp>
        <p:nvSpPr>
          <p:cNvPr id="219" name="Google Shape;219;p24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블록/요소</a:t>
            </a:r>
            <a:r>
              <a:rPr lang="en-US" sz="2500"/>
              <a:t> 이름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생략 금지</a:t>
            </a:r>
            <a:r>
              <a:rPr lang="en-US" sz="2500"/>
              <a:t>.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요소/변형</a:t>
            </a:r>
            <a:r>
              <a:rPr lang="en-US" sz="2500"/>
              <a:t> 이름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중복 금지</a:t>
            </a:r>
            <a:r>
              <a:rPr lang="en-US" sz="2500"/>
              <a:t>. </a:t>
            </a:r>
            <a:endParaRPr sz="2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BEM</a:t>
            </a:r>
            <a:r>
              <a:rPr lang="en-US" sz="2800"/>
              <a:t> </a:t>
            </a: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2078182" y="2216727"/>
            <a:ext cx="7998691" cy="3800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의미론</a:t>
            </a:r>
            <a:r>
              <a:rPr lang="en-US"/>
              <a:t> 작명법으로 읽고 이해하기 쉽다.</a:t>
            </a:r>
            <a:endParaRPr/>
          </a:p>
          <a:p>
            <a:pPr indent="-457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AutoNum type="arabicPeriod"/>
            </a:pPr>
            <a:r>
              <a:rPr lang="en-US"/>
              <a:t>생소한 이름에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약어</a:t>
            </a:r>
            <a:r>
              <a:rPr lang="en-US"/>
              <a:t>를 사용하지 않는다.</a:t>
            </a:r>
            <a:endParaRPr/>
          </a:p>
          <a:p>
            <a:pPr indent="-457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특이성</a:t>
            </a:r>
            <a:r>
              <a:rPr lang="en-US"/>
              <a:t>을 '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020'</a:t>
            </a:r>
            <a:r>
              <a:rPr lang="en-US"/>
              <a:t> 보다 작게 유지한다.</a:t>
            </a:r>
            <a:endParaRPr/>
          </a:p>
          <a:p>
            <a:pPr indent="-457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AutoNum type="arabicPeriod"/>
            </a:pPr>
            <a:r>
              <a:rPr lang="en-US"/>
              <a:t>선택자 이름은 전역 공간에서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유일</a:t>
            </a:r>
            <a:r>
              <a:rPr lang="en-US"/>
              <a:t>하다.</a:t>
            </a:r>
            <a:endParaRPr/>
          </a:p>
          <a:p>
            <a:pPr indent="-457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AutoNum type="arabicPeriod"/>
            </a:pPr>
            <a:r>
              <a:rPr lang="en-US"/>
              <a:t>HTML/CSS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병렬 개발</a:t>
            </a:r>
            <a:r>
              <a:rPr lang="en-US"/>
              <a:t> 가능.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Atomic</a:t>
            </a:r>
            <a:r>
              <a:rPr lang="en-US" sz="2800"/>
              <a:t> </a:t>
            </a:r>
            <a:r>
              <a:rPr lang="en-US"/>
              <a:t>/</a:t>
            </a:r>
            <a:r>
              <a:rPr lang="en-US" sz="2800"/>
              <a:t> </a:t>
            </a:r>
            <a:r>
              <a:rPr lang="en-US"/>
              <a:t>Utility</a:t>
            </a:r>
            <a:r>
              <a:rPr lang="en-US" sz="2800"/>
              <a:t> </a:t>
            </a:r>
            <a:r>
              <a:rPr lang="en-US"/>
              <a:t>First</a:t>
            </a:r>
            <a:r>
              <a:rPr lang="en-US" sz="2800"/>
              <a:t> </a:t>
            </a:r>
            <a:r>
              <a:rPr lang="en-US"/>
              <a:t>CSS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/>
          <p:nvPr/>
        </p:nvSpPr>
        <p:spPr>
          <a:xfrm>
            <a:off x="1256141" y="1787680"/>
            <a:ext cx="9679715" cy="2756326"/>
          </a:xfrm>
          <a:prstGeom prst="roundRect">
            <a:avLst>
              <a:gd fmla="val 3824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class="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w-1/2 flex items-center justify-center rounded-md bg-black text-white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 &gt;Buy now&lt;/button&gt;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Atomic</a:t>
            </a:r>
            <a:r>
              <a:rPr lang="en-US" sz="2800"/>
              <a:t> </a:t>
            </a:r>
            <a:r>
              <a:rPr lang="en-US"/>
              <a:t>/</a:t>
            </a:r>
            <a:r>
              <a:rPr lang="en-US" sz="2800"/>
              <a:t> </a:t>
            </a:r>
            <a:r>
              <a:rPr lang="en-US"/>
              <a:t>Utility</a:t>
            </a:r>
            <a:r>
              <a:rPr lang="en-US" sz="2800"/>
              <a:t> </a:t>
            </a:r>
            <a:r>
              <a:rPr lang="en-US"/>
              <a:t>First</a:t>
            </a:r>
            <a:r>
              <a:rPr lang="en-US" sz="2800"/>
              <a:t> </a:t>
            </a:r>
            <a:r>
              <a:rPr lang="en-US"/>
              <a:t>CSS</a:t>
            </a:r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1256142" y="6158050"/>
            <a:ext cx="6924900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https://tailwindcss.com/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Atomic</a:t>
            </a:r>
            <a:r>
              <a:rPr lang="en-US" sz="2800"/>
              <a:t> </a:t>
            </a:r>
            <a:r>
              <a:rPr lang="en-US"/>
              <a:t>/</a:t>
            </a:r>
            <a:r>
              <a:rPr lang="en-US" sz="2800"/>
              <a:t> </a:t>
            </a:r>
            <a:r>
              <a:rPr lang="en-US"/>
              <a:t>Utility</a:t>
            </a:r>
            <a:r>
              <a:rPr lang="en-US" sz="2800"/>
              <a:t> </a:t>
            </a:r>
            <a:r>
              <a:rPr lang="en-US"/>
              <a:t>First</a:t>
            </a:r>
            <a:r>
              <a:rPr lang="en-US" sz="2800"/>
              <a:t> </a:t>
            </a:r>
            <a:r>
              <a:rPr lang="en-US"/>
              <a:t>CSS</a:t>
            </a:r>
            <a:endParaRPr/>
          </a:p>
        </p:txBody>
      </p:sp>
      <p:sp>
        <p:nvSpPr>
          <p:cNvPr id="247" name="Google Shape;247;p29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라이브러리</a:t>
            </a:r>
            <a:r>
              <a:rPr lang="en-US" sz="2500"/>
              <a:t> 타입으로 빠른 스타일 구축 가능.</a:t>
            </a:r>
            <a:endParaRPr sz="25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다른 방법론</a:t>
            </a:r>
            <a:r>
              <a:rPr lang="en-US" sz="2500"/>
              <a:t>과 함께 사용 가능.</a:t>
            </a:r>
            <a:endParaRPr sz="25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스타일 관점의 작명</a:t>
            </a:r>
            <a:r>
              <a:rPr lang="en-US" sz="2500"/>
              <a:t>. 의미론을 사용하지 않음.🤔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HTML 코드</a:t>
            </a:r>
            <a:r>
              <a:rPr lang="en-US" sz="2500"/>
              <a:t>에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스타일</a:t>
            </a:r>
            <a:r>
              <a:rPr lang="en-US" sz="2500"/>
              <a:t>이 강하게 연결됨.🤔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 sz="2500"/>
              <a:t>HTML/CSS 병렬 개발 불가능.🤔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소규모 팀</a:t>
            </a:r>
            <a:r>
              <a:rPr lang="en-US" sz="2500"/>
              <a:t> 또는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단일 엔지니어 </a:t>
            </a:r>
            <a:r>
              <a:rPr lang="en-US" sz="2500"/>
              <a:t>개발에 적합.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  <p:sp>
        <p:nvSpPr>
          <p:cNvPr id="248" name="Google Shape;248;p29"/>
          <p:cNvSpPr txBox="1"/>
          <p:nvPr/>
        </p:nvSpPr>
        <p:spPr>
          <a:xfrm>
            <a:off x="1256142" y="6158050"/>
            <a:ext cx="6924900" cy="397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https://www.sitepoint.com/css-architecture-block-element-modifier-bem-atomic-css/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Atomic</a:t>
            </a:r>
            <a:r>
              <a:rPr b="0" i="0" lang="en-US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b="0" i="0" lang="en-US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en-US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endParaRPr b="0" i="0" sz="2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1256142" y="6158050"/>
            <a:ext cx="6924900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https://2020.stateofcss.com/ko-KR/technologies/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30"/>
          <p:cNvGrpSpPr/>
          <p:nvPr/>
        </p:nvGrpSpPr>
        <p:grpSpPr>
          <a:xfrm>
            <a:off x="1256141" y="1787681"/>
            <a:ext cx="10077503" cy="3392691"/>
            <a:chOff x="712825" y="1712075"/>
            <a:chExt cx="6839473" cy="2302576"/>
          </a:xfrm>
        </p:grpSpPr>
        <p:pic>
          <p:nvPicPr>
            <p:cNvPr id="256" name="Google Shape;256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2825" y="1712075"/>
              <a:ext cx="6839473" cy="230257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257" name="Google Shape;257;p30"/>
            <p:cNvSpPr/>
            <p:nvPr/>
          </p:nvSpPr>
          <p:spPr>
            <a:xfrm>
              <a:off x="5313550" y="2074500"/>
              <a:ext cx="401400" cy="205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3406671" y="2037975"/>
              <a:ext cx="485100" cy="205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2605000" y="1940050"/>
              <a:ext cx="465000" cy="205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작명</a:t>
            </a:r>
            <a:r>
              <a:rPr lang="en-US" sz="2800"/>
              <a:t> </a:t>
            </a:r>
            <a:r>
              <a:rPr lang="en-US"/>
              <a:t>규칙을</a:t>
            </a:r>
            <a:r>
              <a:rPr lang="en-US" sz="2800"/>
              <a:t> </a:t>
            </a:r>
            <a:r>
              <a:rPr lang="en-US"/>
              <a:t>잘못</a:t>
            </a:r>
            <a:r>
              <a:rPr lang="en-US" sz="2800"/>
              <a:t> </a:t>
            </a:r>
            <a:r>
              <a:rPr lang="en-US"/>
              <a:t>관리한</a:t>
            </a:r>
            <a:r>
              <a:rPr lang="en-US" sz="2800"/>
              <a:t> </a:t>
            </a:r>
            <a:r>
              <a:rPr lang="en-US"/>
              <a:t>사례</a:t>
            </a:r>
            <a:endParaRPr/>
          </a:p>
        </p:txBody>
      </p:sp>
      <p:sp>
        <p:nvSpPr>
          <p:cNvPr id="69" name="Google Shape;69;p4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의미를 파악할 수 없는 작명: 😞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b="1" lang="en-US" sz="2500">
                <a:latin typeface="Courier New"/>
                <a:ea typeface="Courier New"/>
                <a:cs typeface="Courier New"/>
                <a:sym typeface="Courier New"/>
              </a:rPr>
              <a:t>.bx { ... } 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b="1" lang="en-US" sz="2500">
                <a:latin typeface="Courier New"/>
                <a:ea typeface="Courier New"/>
                <a:cs typeface="Courier New"/>
                <a:sym typeface="Courier New"/>
              </a:rPr>
              <a:t>.cnt { ... } 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b="1" lang="en-US" sz="2500">
                <a:latin typeface="Courier New"/>
                <a:ea typeface="Courier New"/>
                <a:cs typeface="Courier New"/>
                <a:sym typeface="Courier New"/>
              </a:rPr>
              <a:t>.mt { ... }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전역 공간을 선점한 흔한 이름: 😞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b="1" lang="en-US" sz="2500">
                <a:latin typeface="Courier New"/>
                <a:ea typeface="Courier New"/>
                <a:cs typeface="Courier New"/>
                <a:sym typeface="Courier New"/>
              </a:rPr>
              <a:t>.content { ... } 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b="1" lang="en-US" sz="2500">
                <a:latin typeface="Courier New"/>
                <a:ea typeface="Courier New"/>
                <a:cs typeface="Courier New"/>
                <a:sym typeface="Courier New"/>
              </a:rPr>
              <a:t>.button { ... }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b="1" lang="en-US" sz="2500">
                <a:latin typeface="Courier New"/>
                <a:ea typeface="Courier New"/>
                <a:cs typeface="Courier New"/>
                <a:sym typeface="Courier New"/>
              </a:rPr>
              <a:t>.top { ... }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실습</a:t>
            </a:r>
            <a:r>
              <a:rPr lang="en-US" sz="2800"/>
              <a:t> </a:t>
            </a:r>
            <a:r>
              <a:rPr lang="en-US"/>
              <a:t>과제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실습</a:t>
            </a:r>
            <a:r>
              <a:rPr lang="en-US" sz="2800"/>
              <a:t> </a:t>
            </a:r>
            <a:r>
              <a:rPr lang="en-US"/>
              <a:t>과제</a:t>
            </a:r>
            <a:r>
              <a:rPr lang="en-US" sz="2800"/>
              <a:t> </a:t>
            </a:r>
            <a:r>
              <a:rPr lang="en-US"/>
              <a:t>해설</a:t>
            </a:r>
            <a:endParaRPr/>
          </a:p>
        </p:txBody>
      </p:sp>
      <p:sp>
        <p:nvSpPr>
          <p:cNvPr id="270" name="Google Shape;270;p32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CSS BEM 퀴즈: 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https://t.ly/Bsnb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선택</a:t>
            </a:r>
            <a:r>
              <a:rPr lang="en-US" sz="2800"/>
              <a:t> </a:t>
            </a:r>
            <a:r>
              <a:rPr lang="en-US"/>
              <a:t>규칙을</a:t>
            </a:r>
            <a:r>
              <a:rPr lang="en-US" sz="2800"/>
              <a:t> </a:t>
            </a:r>
            <a:r>
              <a:rPr lang="en-US"/>
              <a:t>잘못</a:t>
            </a:r>
            <a:r>
              <a:rPr lang="en-US" sz="2800"/>
              <a:t> </a:t>
            </a:r>
            <a:r>
              <a:rPr lang="en-US"/>
              <a:t>관리한</a:t>
            </a:r>
            <a:r>
              <a:rPr lang="en-US" sz="2800"/>
              <a:t> </a:t>
            </a:r>
            <a:r>
              <a:rPr lang="en-US"/>
              <a:t>사례</a:t>
            </a:r>
            <a:endParaRPr/>
          </a:p>
        </p:txBody>
      </p:sp>
      <p:sp>
        <p:nvSpPr>
          <p:cNvPr id="75" name="Google Shape;75;p5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b="1" lang="en-US" sz="2500"/>
              <a:t>reset.css</a:t>
            </a:r>
            <a:endParaRPr b="1"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 u="sng"/>
              <a:t>a</a:t>
            </a:r>
            <a:r>
              <a:rPr lang="en-US" sz="2500"/>
              <a:t> { text-decoration: none; }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b="1" lang="en-US" sz="2500"/>
              <a:t>local.css</a:t>
            </a:r>
            <a:endParaRPr b="1"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 u="sng"/>
              <a:t>.module a</a:t>
            </a:r>
            <a:r>
              <a:rPr lang="en-US" sz="2500"/>
              <a:t> { text-decoration: </a:t>
            </a:r>
            <a:r>
              <a:rPr lang="en-US" sz="2500" u="sng"/>
              <a:t>underline</a:t>
            </a:r>
            <a:r>
              <a:rPr lang="en-US" sz="2500"/>
              <a:t>; } 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 u="sng"/>
              <a:t>#special.module a</a:t>
            </a:r>
            <a:r>
              <a:rPr lang="en-US" sz="2500"/>
              <a:t> { text-decoration: none; } 😱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 u="sng"/>
              <a:t>#another#special.module a</a:t>
            </a:r>
            <a:r>
              <a:rPr lang="en-US" sz="2500"/>
              <a:t> { text-decoration: </a:t>
            </a:r>
            <a:r>
              <a:rPr lang="en-US" sz="2500" u="sng"/>
              <a:t>underline</a:t>
            </a:r>
            <a:r>
              <a:rPr lang="en-US" sz="2500"/>
              <a:t>; } 😱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CSS</a:t>
            </a:r>
            <a:r>
              <a:rPr lang="en-US" sz="2800"/>
              <a:t> </a:t>
            </a:r>
            <a:r>
              <a:rPr lang="en-US"/>
              <a:t>selector</a:t>
            </a:r>
            <a:r>
              <a:rPr lang="en-US" sz="2800"/>
              <a:t> </a:t>
            </a:r>
            <a:r>
              <a:rPr lang="en-US"/>
              <a:t>specificity(선택</a:t>
            </a:r>
            <a:r>
              <a:rPr lang="en-US"/>
              <a:t>자 </a:t>
            </a:r>
            <a:r>
              <a:rPr lang="en-US"/>
              <a:t>우선순</a:t>
            </a:r>
            <a:r>
              <a:rPr lang="en-US"/>
              <a:t>위 규칙)</a:t>
            </a:r>
            <a:endParaRPr/>
          </a:p>
        </p:txBody>
      </p:sp>
      <p:sp>
        <p:nvSpPr>
          <p:cNvPr id="81" name="Google Shape;81;p6"/>
          <p:cNvSpPr txBox="1"/>
          <p:nvPr/>
        </p:nvSpPr>
        <p:spPr>
          <a:xfrm>
            <a:off x="1256142" y="6158050"/>
            <a:ext cx="6924900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https://www.w3.org/TR/selectors/</a:t>
            </a:r>
            <a:r>
              <a:rPr b="0" i="0" lang="en-US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https://specificity.keegan.st/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" name="Google Shape;82;p6"/>
          <p:cNvGraphicFramePr/>
          <p:nvPr/>
        </p:nvGraphicFramePr>
        <p:xfrm>
          <a:off x="1303363" y="1960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{C91778C8-8F09-47D5-BBDB-3760A52E76EE}</a:tableStyleId>
              </a:tblPr>
              <a:tblGrid>
                <a:gridCol w="3243125"/>
                <a:gridCol w="3464150"/>
                <a:gridCol w="3248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class, [attr], :class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type, ::element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3" name="Google Shape;83;p6"/>
          <p:cNvGraphicFramePr/>
          <p:nvPr/>
        </p:nvGraphicFramePr>
        <p:xfrm>
          <a:off x="2927850" y="308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{C91778C8-8F09-47D5-BBDB-3760A52E76EE}</a:tableStyleId>
              </a:tblPr>
              <a:tblGrid>
                <a:gridCol w="3243150"/>
                <a:gridCol w="3464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0, 0, 1 ➡️ 001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0, 1, 0 ➡️ 010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#a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1, 0, 0 ➡️ 100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#a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1, 0, 1 ➡️ 101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#a.a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1, 1, 1 ➡️ 111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#a#b[href]::before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2, 1, 1 ➡️ 211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cssstats.com</a:t>
            </a: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1256143" y="1787682"/>
            <a:ext cx="9865948" cy="4093879"/>
            <a:chOff x="709725" y="1264200"/>
            <a:chExt cx="6852023" cy="2843250"/>
          </a:xfrm>
        </p:grpSpPr>
        <p:pic>
          <p:nvPicPr>
            <p:cNvPr id="90" name="Google Shape;9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9725" y="1958900"/>
              <a:ext cx="3368494" cy="2148548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91" name="Google Shape;91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93286" y="1958902"/>
              <a:ext cx="3368462" cy="2148548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92" name="Google Shape;92;p7"/>
            <p:cNvSpPr/>
            <p:nvPr/>
          </p:nvSpPr>
          <p:spPr>
            <a:xfrm>
              <a:off x="736825" y="2120700"/>
              <a:ext cx="746400" cy="250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4223775" y="2120700"/>
              <a:ext cx="746400" cy="250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7"/>
            <p:cNvSpPr txBox="1"/>
            <p:nvPr/>
          </p:nvSpPr>
          <p:spPr>
            <a:xfrm>
              <a:off x="718750" y="1264200"/>
              <a:ext cx="33594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AB001F"/>
                </a:buClr>
                <a:buSzPts val="3500"/>
                <a:buFont typeface="Arial"/>
                <a:buNone/>
              </a:pPr>
              <a:r>
                <a:rPr b="1" i="0" lang="en-US" sz="3500" u="none" cap="none" strike="noStrike">
                  <a:solidFill>
                    <a:srgbClr val="AB001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="0" i="0" lang="en-US" sz="3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site</a:t>
              </a:r>
              <a:endPara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7"/>
            <p:cNvSpPr txBox="1"/>
            <p:nvPr/>
          </p:nvSpPr>
          <p:spPr>
            <a:xfrm>
              <a:off x="4197813" y="1264200"/>
              <a:ext cx="33594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AB001F"/>
                </a:buClr>
                <a:buSzPts val="3500"/>
                <a:buFont typeface="Arial"/>
                <a:buNone/>
              </a:pPr>
              <a:r>
                <a:rPr b="1" i="0" lang="en-US" sz="3500" u="none" cap="none" strike="noStrike">
                  <a:solidFill>
                    <a:srgbClr val="AB001F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="0" i="0" lang="en-US" sz="3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site</a:t>
              </a:r>
              <a:endPara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CSS</a:t>
            </a:r>
            <a:r>
              <a:rPr lang="en-US" sz="2800"/>
              <a:t> </a:t>
            </a:r>
            <a:r>
              <a:rPr lang="en-US"/>
              <a:t>selector</a:t>
            </a:r>
            <a:r>
              <a:rPr lang="en-US" sz="2800"/>
              <a:t> </a:t>
            </a:r>
            <a:r>
              <a:rPr lang="en-US"/>
              <a:t>specificity</a:t>
            </a:r>
            <a:endParaRPr/>
          </a:p>
        </p:txBody>
      </p:sp>
      <p:graphicFrame>
        <p:nvGraphicFramePr>
          <p:cNvPr id="101" name="Google Shape;101;p8"/>
          <p:cNvGraphicFramePr/>
          <p:nvPr/>
        </p:nvGraphicFramePr>
        <p:xfrm>
          <a:off x="1246711" y="17876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{A2B9E8AF-AEDA-4E95-8868-83AFD88E5461}</a:tableStyleId>
              </a:tblPr>
              <a:tblGrid>
                <a:gridCol w="1207825"/>
                <a:gridCol w="2789525"/>
                <a:gridCol w="2842575"/>
              </a:tblGrid>
              <a:tr h="64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A site</a:t>
                      </a:r>
                      <a:endParaRPr b="1"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B site</a:t>
                      </a:r>
                      <a:endParaRPr b="1"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Average</a:t>
                      </a:r>
                      <a:endParaRPr b="1"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32</a:t>
                      </a:r>
                      <a:endParaRPr b="1"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16</a:t>
                      </a:r>
                      <a:endParaRPr b="1"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.a .b .c { ... }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.a .b .c .d { ... }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.a { ... }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.a .b { ... }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Max</a:t>
                      </a:r>
                      <a:r>
                        <a:rPr b="1" baseline="30000" lang="en-US" sz="1800" u="none" cap="none" strike="noStrike"/>
                        <a:t>(1~999)</a:t>
                      </a:r>
                      <a:endParaRPr b="1" baseline="30000"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231</a:t>
                      </a:r>
                      <a:endParaRPr b="1"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110</a:t>
                      </a:r>
                      <a:endParaRPr b="1"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#a #b .a .b .c a { ... }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#a .a { ... }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2" name="Google Shape;10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2228" y="1787682"/>
            <a:ext cx="1311833" cy="64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103" name="Google Shape;10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9369" y="1787682"/>
            <a:ext cx="1327267" cy="64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CSS</a:t>
            </a:r>
            <a:r>
              <a:rPr lang="en-US" sz="2800"/>
              <a:t> </a:t>
            </a:r>
            <a:r>
              <a:rPr lang="en-US"/>
              <a:t>selector</a:t>
            </a:r>
            <a:r>
              <a:rPr lang="en-US" sz="2800"/>
              <a:t> </a:t>
            </a:r>
            <a:r>
              <a:rPr lang="en-US"/>
              <a:t>specificity</a:t>
            </a:r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>
            <a:off x="1246711" y="2328858"/>
            <a:ext cx="9561480" cy="2849632"/>
            <a:chOff x="779848" y="1974750"/>
            <a:chExt cx="6470203" cy="1928331"/>
          </a:xfrm>
        </p:grpSpPr>
        <p:pic>
          <p:nvPicPr>
            <p:cNvPr id="110" name="Google Shape;110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9848" y="1974750"/>
              <a:ext cx="3083677" cy="1928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66375" y="1974750"/>
              <a:ext cx="3083676" cy="19283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9"/>
            <p:cNvSpPr txBox="1"/>
            <p:nvPr/>
          </p:nvSpPr>
          <p:spPr>
            <a:xfrm>
              <a:off x="3438425" y="1974750"/>
              <a:ext cx="425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😱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9"/>
            <p:cNvSpPr txBox="1"/>
            <p:nvPr/>
          </p:nvSpPr>
          <p:spPr>
            <a:xfrm>
              <a:off x="6872050" y="1974750"/>
              <a:ext cx="378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😊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9"/>
          <p:cNvSpPr txBox="1"/>
          <p:nvPr/>
        </p:nvSpPr>
        <p:spPr>
          <a:xfrm>
            <a:off x="1256142" y="6158050"/>
            <a:ext cx="6924900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https://csswizardry.com/2014/10/the-specificity-graph/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BEM</a:t>
            </a:r>
            <a:r>
              <a:rPr lang="en-US" sz="2800"/>
              <a:t> </a:t>
            </a:r>
            <a:r>
              <a:rPr lang="en-US"/>
              <a:t>state</a:t>
            </a:r>
            <a:r>
              <a:rPr lang="en-US" sz="2800"/>
              <a:t> </a:t>
            </a:r>
            <a:r>
              <a:rPr lang="en-US"/>
              <a:t>2020</a:t>
            </a:r>
            <a:r>
              <a:rPr lang="en-US" sz="2800"/>
              <a:t>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(Satisfaction : 81.84%)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0"/>
          <p:cNvGrpSpPr/>
          <p:nvPr/>
        </p:nvGrpSpPr>
        <p:grpSpPr>
          <a:xfrm>
            <a:off x="1256142" y="1787681"/>
            <a:ext cx="10016481" cy="3372147"/>
            <a:chOff x="712825" y="1712075"/>
            <a:chExt cx="6839473" cy="2302576"/>
          </a:xfrm>
        </p:grpSpPr>
        <p:pic>
          <p:nvPicPr>
            <p:cNvPr id="121" name="Google Shape;121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2825" y="1712075"/>
              <a:ext cx="6839473" cy="230257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122" name="Google Shape;122;p10"/>
            <p:cNvSpPr/>
            <p:nvPr/>
          </p:nvSpPr>
          <p:spPr>
            <a:xfrm>
              <a:off x="5313550" y="2074500"/>
              <a:ext cx="401400" cy="205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0"/>
          <p:cNvSpPr txBox="1"/>
          <p:nvPr/>
        </p:nvSpPr>
        <p:spPr>
          <a:xfrm>
            <a:off x="1256142" y="6158050"/>
            <a:ext cx="6924900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https://2020.stateofcss.com/ko-KR/technologies/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2021-06-22T01:10:57Z</dcterms:created>
  <dc:creator>서 지훈</dc:creator>
</cp:coreProperties>
</file>