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jdc3E7SOBcqPiJ6l0l8XVNH/zC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1620CD-5159-463F-A8CC-ADDAE20C7449}">
  <a:tblStyle styleId="{761620CD-5159-463F-A8CC-ADDAE20C74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50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50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0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50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50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1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0" name="Google Shape;20;p51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2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2" name="Google Shape;3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33" name="Google Shape;3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34" name="Google Shape;34;p53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35" name="Google Shape;35;p53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4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4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4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5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5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55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55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55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55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5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.ly/U8sQ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hyperlink" Target="http://null" TargetMode="External"/><Relationship Id="rId5" Type="http://schemas.openxmlformats.org/officeDocument/2006/relationships/hyperlink" Target="https://t.ly/OMS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.ly/rtB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.ly/rtB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.ly/TNG0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.ly/XHv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10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CSS display / position</a:t>
            </a:r>
            <a:endParaRPr/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배치의 비밀.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BLOCK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block</a:t>
            </a:r>
            <a:endParaRPr/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1256142" y="1787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{761620CD-5159-463F-A8CC-ADDAE20C7449}</a:tableStyleId>
              </a:tblPr>
              <a:tblGrid>
                <a:gridCol w="1773700"/>
                <a:gridCol w="1773700"/>
                <a:gridCol w="1773700"/>
                <a:gridCol w="1773700"/>
              </a:tblGrid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흐름 방향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수직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너 비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높 이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수평 마진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수직 마진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r>
                        <a:rPr b="0" baseline="30000" lang="en-US" sz="2500" u="none" cap="none" strike="noStrike"/>
                        <a:t>(중첩)</a:t>
                      </a:r>
                      <a:endParaRPr b="0" baseline="3000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수평 패딩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수직 패딩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block</a:t>
            </a:r>
            <a:endParaRPr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1256141" y="1896216"/>
            <a:ext cx="7431417" cy="4383286"/>
            <a:chOff x="623475" y="1350900"/>
            <a:chExt cx="6036006" cy="3560228"/>
          </a:xfrm>
        </p:grpSpPr>
        <p:sp>
          <p:nvSpPr>
            <p:cNvPr id="139" name="Google Shape;139;p14"/>
            <p:cNvSpPr/>
            <p:nvPr/>
          </p:nvSpPr>
          <p:spPr>
            <a:xfrm>
              <a:off x="1119377" y="1350900"/>
              <a:ext cx="5079300" cy="10422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323971" y="1531982"/>
              <a:ext cx="4683600" cy="693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520803" y="1696639"/>
              <a:ext cx="4312800" cy="373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block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119377" y="2225026"/>
              <a:ext cx="2948700" cy="18249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323971" y="2406099"/>
              <a:ext cx="2537700" cy="14628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623475" y="2315721"/>
              <a:ext cx="60321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4"/>
            <p:cNvSpPr/>
            <p:nvPr/>
          </p:nvSpPr>
          <p:spPr>
            <a:xfrm>
              <a:off x="1520803" y="2570756"/>
              <a:ext cx="2136300" cy="1104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block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119377" y="3868928"/>
              <a:ext cx="1860300" cy="10422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323971" y="4050001"/>
              <a:ext cx="1447500" cy="693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14"/>
            <p:cNvCxnSpPr/>
            <p:nvPr/>
          </p:nvCxnSpPr>
          <p:spPr>
            <a:xfrm>
              <a:off x="627381" y="3964347"/>
              <a:ext cx="60321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4"/>
            <p:cNvSpPr/>
            <p:nvPr/>
          </p:nvSpPr>
          <p:spPr>
            <a:xfrm>
              <a:off x="1520803" y="4214659"/>
              <a:ext cx="1053600" cy="373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block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14"/>
            <p:cNvCxnSpPr/>
            <p:nvPr/>
          </p:nvCxnSpPr>
          <p:spPr>
            <a:xfrm>
              <a:off x="859600" y="1696650"/>
              <a:ext cx="0" cy="2884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INLINE-BLOCK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inline-block</a:t>
            </a:r>
            <a:endParaRPr/>
          </a:p>
        </p:txBody>
      </p:sp>
      <p:graphicFrame>
        <p:nvGraphicFramePr>
          <p:cNvPr id="161" name="Google Shape;161;p16"/>
          <p:cNvGraphicFramePr/>
          <p:nvPr/>
        </p:nvGraphicFramePr>
        <p:xfrm>
          <a:off x="1256142" y="1787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{761620CD-5159-463F-A8CC-ADDAE20C7449}</a:tableStyleId>
              </a:tblPr>
              <a:tblGrid>
                <a:gridCol w="1773700"/>
                <a:gridCol w="1773700"/>
                <a:gridCol w="1773700"/>
                <a:gridCol w="1773700"/>
              </a:tblGrid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흐름 방향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수</a:t>
                      </a:r>
                      <a:r>
                        <a:rPr lang="en-US" sz="2500"/>
                        <a:t>평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너 비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높 이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수평 마진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수직 마진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r>
                        <a:rPr b="0" baseline="30000" lang="en-US" sz="2500" u="none" cap="none" strike="noStrike"/>
                        <a:t>(중첩X)</a:t>
                      </a:r>
                      <a:endParaRPr b="0" baseline="3000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수평 패딩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수직 패딩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1256141" y="1906468"/>
            <a:ext cx="8209590" cy="4755589"/>
            <a:chOff x="717925" y="1257650"/>
            <a:chExt cx="6455400" cy="3739435"/>
          </a:xfrm>
        </p:grpSpPr>
        <p:sp>
          <p:nvSpPr>
            <p:cNvPr id="167" name="Google Shape;167;p17"/>
            <p:cNvSpPr/>
            <p:nvPr/>
          </p:nvSpPr>
          <p:spPr>
            <a:xfrm>
              <a:off x="1490568" y="1654730"/>
              <a:ext cx="1755000" cy="1251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82618" y="1874260"/>
              <a:ext cx="1346400" cy="8178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887067" y="2084618"/>
              <a:ext cx="912300" cy="40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inline-block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245691" y="1257650"/>
              <a:ext cx="2864100" cy="1648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437740" y="1449717"/>
              <a:ext cx="2448900" cy="1251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3642190" y="1666548"/>
              <a:ext cx="2027400" cy="817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inline-block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490568" y="3122472"/>
              <a:ext cx="2864100" cy="1648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682618" y="3314539"/>
              <a:ext cx="2448900" cy="1251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887067" y="3531370"/>
              <a:ext cx="2027400" cy="817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inline-block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354672" y="3519552"/>
              <a:ext cx="1755000" cy="1251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546721" y="3739082"/>
              <a:ext cx="1346400" cy="8178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751171" y="3949440"/>
              <a:ext cx="912300" cy="40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inline-block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292455" y="2896310"/>
              <a:ext cx="198000" cy="222900"/>
            </a:xfrm>
            <a:prstGeom prst="leftBracket">
              <a:avLst>
                <a:gd fmla="val 20477" name="adj"/>
              </a:avLst>
            </a:prstGeom>
            <a:noFill/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17"/>
            <p:cNvCxnSpPr/>
            <p:nvPr/>
          </p:nvCxnSpPr>
          <p:spPr>
            <a:xfrm>
              <a:off x="717925" y="3017990"/>
              <a:ext cx="64554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17"/>
            <p:cNvCxnSpPr/>
            <p:nvPr/>
          </p:nvCxnSpPr>
          <p:spPr>
            <a:xfrm>
              <a:off x="717925" y="4886617"/>
              <a:ext cx="64554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17"/>
            <p:cNvSpPr/>
            <p:nvPr/>
          </p:nvSpPr>
          <p:spPr>
            <a:xfrm>
              <a:off x="1292455" y="4774185"/>
              <a:ext cx="198000" cy="222900"/>
            </a:xfrm>
            <a:prstGeom prst="leftBracket">
              <a:avLst>
                <a:gd fmla="val 20477" name="adj"/>
              </a:avLst>
            </a:prstGeom>
            <a:noFill/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17"/>
            <p:cNvCxnSpPr/>
            <p:nvPr/>
          </p:nvCxnSpPr>
          <p:spPr>
            <a:xfrm>
              <a:off x="2366300" y="3018975"/>
              <a:ext cx="25233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4" name="Google Shape;184;p17"/>
            <p:cNvSpPr txBox="1"/>
            <p:nvPr/>
          </p:nvSpPr>
          <p:spPr>
            <a:xfrm rot="-5400000">
              <a:off x="557375" y="3771531"/>
              <a:ext cx="912300" cy="3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line-height</a:t>
              </a:r>
              <a:endPara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 rot="-5400000">
              <a:off x="557375" y="2082181"/>
              <a:ext cx="912300" cy="3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line-height</a:t>
              </a:r>
              <a:endPara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inline-block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NONE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none</a:t>
            </a:r>
            <a:endParaRPr/>
          </a:p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어떤 장치도 표시하거나 접근할 수 없음.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화면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인쇄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보조공학기기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마우스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키보드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none</a:t>
            </a:r>
            <a:r>
              <a:rPr lang="en-US" sz="2800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-US" sz="2800"/>
              <a:t> </a:t>
            </a:r>
            <a:r>
              <a:rPr lang="en-US"/>
              <a:t>[hidden]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1256142" y="1787682"/>
            <a:ext cx="6783000" cy="1319100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.hidden {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display: none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256142" y="3974507"/>
            <a:ext cx="6783000" cy="1319100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class="desc"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hidden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256142" y="3300507"/>
            <a:ext cx="6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endParaRPr b="1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Module</a:t>
            </a:r>
            <a:r>
              <a:rPr lang="en-US" sz="2800"/>
              <a:t> </a:t>
            </a:r>
            <a:r>
              <a:rPr lang="en-US"/>
              <a:t>Lv3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DISPLAY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endParaRPr/>
          </a:p>
        </p:txBody>
      </p:sp>
      <p:sp>
        <p:nvSpPr>
          <p:cNvPr id="216" name="Google Shape;216;p26"/>
          <p:cNvSpPr txBox="1"/>
          <p:nvPr>
            <p:ph idx="2" type="body"/>
          </p:nvPr>
        </p:nvSpPr>
        <p:spPr>
          <a:xfrm>
            <a:off x="1256142" y="1787682"/>
            <a:ext cx="1047243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Lv3에서 새로 추가된 값들: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500"/>
              <a:buNone/>
            </a:pPr>
            <a:r>
              <a:rPr lang="en-US">
                <a:solidFill>
                  <a:srgbClr val="CCCCCC"/>
                </a:solidFill>
              </a:rPr>
              <a:t>run-in | flow | </a:t>
            </a:r>
            <a:r>
              <a:rPr lang="en-US"/>
              <a:t>flow-root</a:t>
            </a:r>
            <a:r>
              <a:rPr lang="en-US">
                <a:solidFill>
                  <a:srgbClr val="CCCCCC"/>
                </a:solidFill>
              </a:rPr>
              <a:t> | </a:t>
            </a:r>
            <a:r>
              <a:rPr lang="en-US"/>
              <a:t>flex</a:t>
            </a:r>
            <a:r>
              <a:rPr lang="en-US">
                <a:solidFill>
                  <a:srgbClr val="CCCCCC"/>
                </a:solidFill>
              </a:rPr>
              <a:t> | </a:t>
            </a:r>
            <a:r>
              <a:rPr lang="en-US"/>
              <a:t>grid</a:t>
            </a:r>
            <a:r>
              <a:rPr lang="en-US">
                <a:solidFill>
                  <a:srgbClr val="CCCCCC"/>
                </a:solidFill>
              </a:rPr>
              <a:t> | ruby | ruby-base | ruby-text | ruby-base-container | ruby-text-container | </a:t>
            </a:r>
            <a:r>
              <a:rPr lang="en-US"/>
              <a:t>contents</a:t>
            </a:r>
            <a:r>
              <a:rPr lang="en-US">
                <a:solidFill>
                  <a:srgbClr val="CCCCCC"/>
                </a:solidFill>
              </a:rPr>
              <a:t> | inline-table | inline-flex | inline-grid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flow-root</a:t>
            </a:r>
            <a:endParaRPr/>
          </a:p>
        </p:txBody>
      </p:sp>
      <p:sp>
        <p:nvSpPr>
          <p:cNvPr id="222" name="Google Shape;222;p3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블록 컨테이너가 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포함 콘텐츠는 </a:t>
            </a:r>
            <a:r>
              <a:rPr lang="en-US" sz="2500" u="sng"/>
              <a:t>새 블록 형식 문맥</a:t>
            </a:r>
            <a:r>
              <a:rPr lang="en-US" sz="2500"/>
              <a:t>(block formatting context)이 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float</a:t>
            </a:r>
            <a:r>
              <a:rPr lang="en-US" sz="2500"/>
              <a:t>, </a:t>
            </a:r>
            <a:r>
              <a:rPr lang="en-US" sz="2500" u="sng"/>
              <a:t>margin</a:t>
            </a:r>
            <a:r>
              <a:rPr lang="en-US" sz="2500"/>
              <a:t> 속성을 다르게 처리.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블록이 된다.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포함한 float 요소는 컨테이너 끝에서 clear 된다.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부모-자식 요소의 수직 마진을 병합하지 않는다.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flow-root</a:t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1256142" y="6158050"/>
            <a:ext cx="69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/>
              <a:t>Domo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https://t.ly/U8sQ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34"/>
          <p:cNvGrpSpPr/>
          <p:nvPr/>
        </p:nvGrpSpPr>
        <p:grpSpPr>
          <a:xfrm>
            <a:off x="1256142" y="1787682"/>
            <a:ext cx="7615062" cy="4266310"/>
            <a:chOff x="718750" y="1264575"/>
            <a:chExt cx="6112000" cy="3424225"/>
          </a:xfrm>
        </p:grpSpPr>
        <p:pic>
          <p:nvPicPr>
            <p:cNvPr id="230" name="Google Shape;23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8750" y="1264575"/>
              <a:ext cx="1911116" cy="34242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231" name="Google Shape;231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39771" y="1264575"/>
              <a:ext cx="1911124" cy="193868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232" name="Google Shape;232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60795" y="1264575"/>
              <a:ext cx="2069955" cy="57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flex</a:t>
            </a:r>
            <a:endParaRPr/>
          </a:p>
        </p:txBody>
      </p:sp>
      <p:sp>
        <p:nvSpPr>
          <p:cNvPr id="238" name="Google Shape;238;p3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flex 컨테이너 박스를 생성한다.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flex 형식 문맥을 설정한다.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포함 아이템을 1차원 기반으로 배치.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자세한 내용은 </a:t>
            </a:r>
            <a:r>
              <a:rPr b="1" lang="en-US" sz="2500"/>
              <a:t>13. CSS flex</a:t>
            </a:r>
            <a:r>
              <a:rPr lang="en-US" sz="2500"/>
              <a:t> 강의 영상 참고.</a:t>
            </a:r>
            <a:endParaRPr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sz="3600"/>
              <a:t>display : grid</a:t>
            </a:r>
            <a:endParaRPr sz="3600"/>
          </a:p>
        </p:txBody>
      </p:sp>
      <p:sp>
        <p:nvSpPr>
          <p:cNvPr id="244" name="Google Shape;244;p3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grid 컨테이너 박스를 생성한다.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grid 형식 문맥을 설정한다.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포함 아이템을 2차원 기반으로 배치.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자세한 내용은 </a:t>
            </a:r>
            <a:r>
              <a:rPr b="1" lang="en-US" sz="2500"/>
              <a:t>14. CSS grid</a:t>
            </a:r>
            <a:r>
              <a:rPr lang="en-US" sz="2500"/>
              <a:t> 강의 영상 참고.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배치</a:t>
            </a:r>
            <a:r>
              <a:rPr lang="en-US" sz="2800"/>
              <a:t> </a:t>
            </a:r>
            <a:r>
              <a:rPr lang="en-US"/>
              <a:t>코드</a:t>
            </a:r>
            <a:r>
              <a:rPr lang="en-US" sz="2800"/>
              <a:t> </a:t>
            </a:r>
            <a:r>
              <a:rPr lang="en-US"/>
              <a:t>간결함</a:t>
            </a:r>
            <a:r>
              <a:rPr lang="en-US" sz="2800"/>
              <a:t> </a:t>
            </a:r>
            <a:r>
              <a:rPr lang="en-US"/>
              <a:t>비교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0" r="1039" t="0"/>
          <a:stretch/>
        </p:blipFill>
        <p:spPr>
          <a:xfrm>
            <a:off x="1256142" y="1787682"/>
            <a:ext cx="3194560" cy="50800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51" name="Google Shape;251;p37"/>
          <p:cNvSpPr txBox="1"/>
          <p:nvPr/>
        </p:nvSpPr>
        <p:spPr>
          <a:xfrm>
            <a:off x="4590660" y="1787682"/>
            <a:ext cx="6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/>
              <a:t>Demo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t.ly/OMSy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flex만</a:t>
            </a:r>
            <a:r>
              <a:rPr lang="en-US" sz="2800"/>
              <a:t> </a:t>
            </a:r>
            <a:r>
              <a:rPr lang="en-US"/>
              <a:t>가능한</a:t>
            </a:r>
            <a:r>
              <a:rPr lang="en-US" sz="2800"/>
              <a:t> </a:t>
            </a:r>
            <a:r>
              <a:rPr lang="en-US"/>
              <a:t>배치</a:t>
            </a:r>
            <a:r>
              <a:rPr lang="en-US" sz="2800"/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(격자에 구애 받지 않음)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4132218" cy="47997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grid만</a:t>
            </a:r>
            <a:r>
              <a:rPr lang="en-US" sz="2800"/>
              <a:t> </a:t>
            </a:r>
            <a:r>
              <a:rPr lang="en-US"/>
              <a:t>가능한</a:t>
            </a:r>
            <a:r>
              <a:rPr lang="en-US" sz="2800"/>
              <a:t> </a:t>
            </a:r>
            <a:r>
              <a:rPr lang="en-US"/>
              <a:t>배치</a:t>
            </a:r>
            <a:r>
              <a:rPr lang="en-US" sz="2800"/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(셀의 병합 가능)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3996341" cy="47997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POSITION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position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static</a:t>
            </a:r>
            <a:endParaRPr/>
          </a:p>
        </p:txBody>
      </p:sp>
      <p:sp>
        <p:nvSpPr>
          <p:cNvPr id="274" name="Google Shape;274;p4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left, right, top, bottom, z-index ❌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/>
              <a:t>배치 기준 없음</a:t>
            </a:r>
            <a:r>
              <a:rPr lang="en-US"/>
              <a:t>. 흐름에 따라 배치.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endParaRPr/>
          </a:p>
        </p:txBody>
      </p:sp>
      <p:sp>
        <p:nvSpPr>
          <p:cNvPr id="68" name="Google Shape;68;p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inline</a:t>
            </a:r>
            <a:r>
              <a:rPr lang="en-US">
                <a:solidFill>
                  <a:srgbClr val="CCCCCC"/>
                </a:solidFill>
              </a:rPr>
              <a:t> | </a:t>
            </a:r>
            <a:r>
              <a:rPr lang="en-US"/>
              <a:t>block</a:t>
            </a:r>
            <a:r>
              <a:rPr lang="en-US">
                <a:solidFill>
                  <a:srgbClr val="CCCCCC"/>
                </a:solidFill>
              </a:rPr>
              <a:t> | list-item | </a:t>
            </a:r>
            <a:r>
              <a:rPr lang="en-US"/>
              <a:t>inline-block</a:t>
            </a:r>
            <a:r>
              <a:rPr lang="en-US">
                <a:solidFill>
                  <a:srgbClr val="CCCCCC"/>
                </a:solidFill>
              </a:rPr>
              <a:t> | table |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500"/>
              <a:buNone/>
            </a:pPr>
            <a:r>
              <a:rPr lang="en-US">
                <a:solidFill>
                  <a:srgbClr val="CCCCCC"/>
                </a:solidFill>
              </a:rPr>
              <a:t>inline-table | table-row-group | table-header-group |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500"/>
              <a:buNone/>
            </a:pPr>
            <a:r>
              <a:rPr lang="en-US">
                <a:solidFill>
                  <a:srgbClr val="CCCCCC"/>
                </a:solidFill>
              </a:rPr>
              <a:t>table-footer-group | table-row | table-column-group | table-column | table-cell | table-caption |</a:t>
            </a:r>
            <a:br>
              <a:rPr lang="en-US">
                <a:solidFill>
                  <a:srgbClr val="CCCCCC"/>
                </a:solidFill>
              </a:rPr>
            </a:br>
            <a:r>
              <a:rPr lang="en-US"/>
              <a:t>none</a:t>
            </a:r>
            <a:r>
              <a:rPr lang="en-US">
                <a:solidFill>
                  <a:srgbClr val="CCCCCC"/>
                </a:solidFill>
              </a:rPr>
              <a:t> | inherit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position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relative</a:t>
            </a:r>
            <a:endParaRPr/>
          </a:p>
        </p:txBody>
      </p:sp>
      <p:sp>
        <p:nvSpPr>
          <p:cNvPr id="280" name="Google Shape;280;p4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left, right, top, bottom, z-index, inset ⭕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/>
              <a:t>박스의 현재 위치</a:t>
            </a:r>
            <a:r>
              <a:rPr lang="en-US"/>
              <a:t>가 배치의 기준.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배치를 변경할 때 </a:t>
            </a:r>
            <a:r>
              <a:rPr lang="en-US" u="sng"/>
              <a:t>다른 박스의 흐름을 깨지 않음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자식 또는 자손 요소의 </a:t>
            </a:r>
            <a:r>
              <a:rPr lang="en-US" u="sng"/>
              <a:t>absolute</a:t>
            </a:r>
            <a:r>
              <a:rPr lang="en-US"/>
              <a:t> 배치 기준이 됨.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position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absolute</a:t>
            </a:r>
            <a:endParaRPr/>
          </a:p>
        </p:txBody>
      </p:sp>
      <p:sp>
        <p:nvSpPr>
          <p:cNvPr id="286" name="Google Shape;286;p4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left, right, top, bottom, z-index</a:t>
            </a:r>
            <a:r>
              <a:rPr lang="en-US"/>
              <a:t>, inset</a:t>
            </a:r>
            <a:r>
              <a:rPr lang="en-US"/>
              <a:t> 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일반적인 </a:t>
            </a:r>
            <a:r>
              <a:rPr lang="en-US" u="sng"/>
              <a:t>흐름에서 완전히 이탈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부모, 형제의 크기나 위치에 전혀 </a:t>
            </a:r>
            <a:r>
              <a:rPr lang="en-US" u="sng"/>
              <a:t>영향을 미치지 않음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조상 박스가 relative, absolute, fixed, </a:t>
            </a:r>
            <a:r>
              <a:rPr lang="en-US" u="sng"/>
              <a:t>transform</a:t>
            </a:r>
            <a:r>
              <a:rPr lang="en-US"/>
              <a:t> 일 때,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/>
              <a:t>조상 기준으로 배치</a:t>
            </a:r>
            <a:r>
              <a:rPr lang="en-US"/>
              <a:t>.</a:t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262626"/>
                </a:solidFill>
              </a:rPr>
              <a:t>Demo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https://t.ly/rtBL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position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fixed</a:t>
            </a:r>
            <a:endParaRPr/>
          </a:p>
        </p:txBody>
      </p:sp>
      <p:sp>
        <p:nvSpPr>
          <p:cNvPr id="293" name="Google Shape;293;p4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left, right, top, bottom, z-index</a:t>
            </a:r>
            <a:r>
              <a:rPr lang="en-US"/>
              <a:t>, inset</a:t>
            </a:r>
            <a:r>
              <a:rPr lang="en-US"/>
              <a:t> 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/>
              <a:t>뷰포트</a:t>
            </a:r>
            <a:r>
              <a:rPr lang="en-US"/>
              <a:t>가 배치 기준.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조상 요소에 </a:t>
            </a:r>
            <a:r>
              <a:rPr lang="en-US" u="sng"/>
              <a:t>transform</a:t>
            </a:r>
            <a:r>
              <a:rPr lang="en-US"/>
              <a:t> 속성이 있으면 transform 속성이 있는 요소가 배치 기준.</a:t>
            </a:r>
            <a:endParaRPr/>
          </a:p>
        </p:txBody>
      </p:sp>
      <p:sp>
        <p:nvSpPr>
          <p:cNvPr id="294" name="Google Shape;294;p45"/>
          <p:cNvSpPr txBox="1"/>
          <p:nvPr/>
        </p:nvSpPr>
        <p:spPr>
          <a:xfrm>
            <a:off x="1256142" y="6158050"/>
            <a:ext cx="692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262626"/>
                </a:solidFill>
              </a:rPr>
              <a:t>Demo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https://t.ly/rtBL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position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sticky</a:t>
            </a:r>
            <a:endParaRPr/>
          </a:p>
        </p:txBody>
      </p:sp>
      <p:sp>
        <p:nvSpPr>
          <p:cNvPr id="300" name="Google Shape;300;p4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left, right, top, bottom, z-index</a:t>
            </a:r>
            <a:r>
              <a:rPr lang="en-US"/>
              <a:t>, inset</a:t>
            </a:r>
            <a:r>
              <a:rPr lang="en-US"/>
              <a:t> 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/>
              <a:t>스크롤 포트</a:t>
            </a:r>
            <a:r>
              <a:rPr lang="en-US"/>
              <a:t>가 배치 기준.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부모 요소가 스크롤 포트에 보이는 동안 </a:t>
            </a:r>
            <a:r>
              <a:rPr lang="en-US" u="sng"/>
              <a:t>스크롤 포트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/>
              <a:t>기준으로 고정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부모 요소가 스크롤 밖으로 이탈하면 고정을 멈춤.</a:t>
            </a:r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1256142" y="6158050"/>
            <a:ext cx="69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/>
              <a:t>Demo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https://t.ly/TNG0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z-index</a:t>
            </a:r>
            <a:endParaRPr/>
          </a:p>
        </p:txBody>
      </p:sp>
      <p:grpSp>
        <p:nvGrpSpPr>
          <p:cNvPr id="307" name="Google Shape;307;p47"/>
          <p:cNvGrpSpPr/>
          <p:nvPr/>
        </p:nvGrpSpPr>
        <p:grpSpPr>
          <a:xfrm>
            <a:off x="1256142" y="1538112"/>
            <a:ext cx="7142028" cy="4713398"/>
            <a:chOff x="1256142" y="1734055"/>
            <a:chExt cx="5729306" cy="3781069"/>
          </a:xfrm>
        </p:grpSpPr>
        <p:sp>
          <p:nvSpPr>
            <p:cNvPr id="308" name="Google Shape;308;p47"/>
            <p:cNvSpPr/>
            <p:nvPr/>
          </p:nvSpPr>
          <p:spPr>
            <a:xfrm>
              <a:off x="1256142" y="2587978"/>
              <a:ext cx="2066100" cy="2066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.A { z-index:0 }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1728217" y="3449024"/>
              <a:ext cx="2066100" cy="20661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.B { z-index:1 }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7"/>
            <p:cNvSpPr/>
            <p:nvPr/>
          </p:nvSpPr>
          <p:spPr>
            <a:xfrm>
              <a:off x="1337876" y="3003167"/>
              <a:ext cx="1906800" cy="1568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.a { z-index:9 }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7"/>
            <p:cNvSpPr/>
            <p:nvPr/>
          </p:nvSpPr>
          <p:spPr>
            <a:xfrm>
              <a:off x="4143840" y="2587978"/>
              <a:ext cx="2066100" cy="2066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.A { z-index:0 }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4225574" y="3003167"/>
              <a:ext cx="1906800" cy="1568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.a { z-index:9 }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4615915" y="3449024"/>
              <a:ext cx="2066100" cy="20661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.B { z-index:1 }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2316780" y="1734055"/>
              <a:ext cx="2066100" cy="18945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5633648" y="2011439"/>
              <a:ext cx="1351800" cy="1351800"/>
            </a:xfrm>
            <a:prstGeom prst="donut">
              <a:avLst>
                <a:gd fmla="val 25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endParaRPr/>
          </a:p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Lv3에서 새로 추가된 값들: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500"/>
              <a:buNone/>
            </a:pPr>
            <a:r>
              <a:rPr lang="en-US">
                <a:solidFill>
                  <a:srgbClr val="CCCCCC"/>
                </a:solidFill>
              </a:rPr>
              <a:t>run-in | flow | </a:t>
            </a:r>
            <a:r>
              <a:rPr lang="en-US"/>
              <a:t>flow-root</a:t>
            </a:r>
            <a:r>
              <a:rPr lang="en-US">
                <a:solidFill>
                  <a:srgbClr val="CCCCCC"/>
                </a:solidFill>
              </a:rPr>
              <a:t> | </a:t>
            </a:r>
            <a:r>
              <a:rPr lang="en-US"/>
              <a:t>flex</a:t>
            </a:r>
            <a:r>
              <a:rPr lang="en-US">
                <a:solidFill>
                  <a:srgbClr val="CCCCCC"/>
                </a:solidFill>
              </a:rPr>
              <a:t> | </a:t>
            </a:r>
            <a:r>
              <a:rPr lang="en-US"/>
              <a:t>grid</a:t>
            </a:r>
            <a:r>
              <a:rPr lang="en-US">
                <a:solidFill>
                  <a:srgbClr val="CCCCCC"/>
                </a:solidFill>
              </a:rPr>
              <a:t> | ruby | ruby-base | ruby-text | ruby-base-container |  </a:t>
            </a:r>
            <a:r>
              <a:rPr lang="en-US">
                <a:solidFill>
                  <a:srgbClr val="CCCCCC"/>
                </a:solidFill>
              </a:rPr>
              <a:t>r</a:t>
            </a:r>
            <a:r>
              <a:rPr lang="en-US">
                <a:solidFill>
                  <a:srgbClr val="CCCCCC"/>
                </a:solidFill>
              </a:rPr>
              <a:t>uby-text-container | </a:t>
            </a:r>
            <a:r>
              <a:rPr lang="en-US"/>
              <a:t>contents</a:t>
            </a:r>
            <a:r>
              <a:rPr lang="en-US">
                <a:solidFill>
                  <a:srgbClr val="CCCCCC"/>
                </a:solidFill>
              </a:rPr>
              <a:t> | inline-table | inline-flex | inline-grid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CHANGED</a:t>
            </a:r>
            <a:r>
              <a:rPr lang="en-US" sz="2800"/>
              <a:t> </a:t>
            </a:r>
            <a:r>
              <a:rPr lang="en-US"/>
              <a:t>DISPLAY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CHANGED</a:t>
            </a:r>
            <a:r>
              <a:rPr lang="en-US" sz="2800"/>
              <a:t> </a:t>
            </a:r>
            <a:r>
              <a:rPr lang="en-US"/>
              <a:t>DISPLAY</a:t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1256142" y="1787682"/>
            <a:ext cx="9679716" cy="3642734"/>
          </a:xfrm>
          <a:prstGeom prst="roundRect">
            <a:avLst>
              <a:gd fmla="val 3470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position: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absolute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endParaRPr b="1" i="0" sz="25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float: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endParaRPr b="1" i="0" sz="25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⬇️ </a:t>
            </a:r>
            <a:r>
              <a:rPr b="1" i="0" lang="en-US" sz="25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changed display</a:t>
            </a:r>
            <a:endParaRPr b="1" i="0" sz="2500" u="sng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b="1" i="0" sz="25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INLINE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inline</a:t>
            </a:r>
            <a:endParaRPr/>
          </a:p>
        </p:txBody>
      </p:sp>
      <p:graphicFrame>
        <p:nvGraphicFramePr>
          <p:cNvPr id="96" name="Google Shape;96;p10"/>
          <p:cNvGraphicFramePr/>
          <p:nvPr/>
        </p:nvGraphicFramePr>
        <p:xfrm>
          <a:off x="1256142" y="1787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{761620CD-5159-463F-A8CC-ADDAE20C7449}</a:tableStyleId>
              </a:tblPr>
              <a:tblGrid>
                <a:gridCol w="1773700"/>
                <a:gridCol w="1773700"/>
                <a:gridCol w="1773700"/>
                <a:gridCol w="1773700"/>
              </a:tblGrid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흐름 방향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수평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너 비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X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높 이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X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수평 마진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수직 마진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X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수평 패딩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endParaRPr b="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수직 패딩</a:t>
                      </a:r>
                      <a:endParaRPr b="0"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lang="en-US" sz="2500" u="none" cap="none" strike="noStrike"/>
                        <a:t>O</a:t>
                      </a:r>
                      <a:r>
                        <a:rPr b="0" baseline="30000" lang="en-US" sz="2500" u="none" cap="none" strike="noStrike"/>
                        <a:t>(X)</a:t>
                      </a:r>
                      <a:endParaRPr b="0" baseline="30000" sz="2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inline</a:t>
            </a:r>
            <a:endParaRPr/>
          </a:p>
        </p:txBody>
      </p:sp>
      <p:grpSp>
        <p:nvGrpSpPr>
          <p:cNvPr id="102" name="Google Shape;102;p11"/>
          <p:cNvGrpSpPr/>
          <p:nvPr/>
        </p:nvGrpSpPr>
        <p:grpSpPr>
          <a:xfrm>
            <a:off x="1256142" y="1890323"/>
            <a:ext cx="10115714" cy="2768010"/>
            <a:chOff x="-2850" y="1738125"/>
            <a:chExt cx="9149700" cy="2503675"/>
          </a:xfrm>
        </p:grpSpPr>
        <p:sp>
          <p:nvSpPr>
            <p:cNvPr id="103" name="Google Shape;103;p11"/>
            <p:cNvSpPr/>
            <p:nvPr/>
          </p:nvSpPr>
          <p:spPr>
            <a:xfrm>
              <a:off x="1086325" y="2546350"/>
              <a:ext cx="2075100" cy="5670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358525" y="2296375"/>
              <a:ext cx="1521900" cy="1057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648300" y="2541250"/>
              <a:ext cx="924900" cy="56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inline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3161425" y="2546350"/>
              <a:ext cx="2075100" cy="5670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3433625" y="2296375"/>
              <a:ext cx="1521900" cy="1057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3723400" y="2541250"/>
              <a:ext cx="924900" cy="56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inline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227725" y="2546350"/>
              <a:ext cx="2075100" cy="5670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5499925" y="2296375"/>
              <a:ext cx="1521900" cy="1057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789700" y="2541250"/>
              <a:ext cx="924900" cy="56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inline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11"/>
            <p:cNvCxnSpPr/>
            <p:nvPr/>
          </p:nvCxnSpPr>
          <p:spPr>
            <a:xfrm>
              <a:off x="-2850" y="2393938"/>
              <a:ext cx="91497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805531" y="3113350"/>
              <a:ext cx="280800" cy="316200"/>
            </a:xfrm>
            <a:prstGeom prst="leftBracket">
              <a:avLst>
                <a:gd fmla="val 20477" name="adj"/>
              </a:avLst>
            </a:prstGeom>
            <a:noFill/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25981" y="2235850"/>
              <a:ext cx="280800" cy="316200"/>
            </a:xfrm>
            <a:prstGeom prst="leftBracket">
              <a:avLst>
                <a:gd fmla="val 20477" name="adj"/>
              </a:avLst>
            </a:prstGeom>
            <a:noFill/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87369" y="3434650"/>
              <a:ext cx="2075100" cy="5670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359569" y="3184600"/>
              <a:ext cx="1521900" cy="1057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649344" y="3429550"/>
              <a:ext cx="924900" cy="56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inline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11"/>
            <p:cNvCxnSpPr/>
            <p:nvPr/>
          </p:nvCxnSpPr>
          <p:spPr>
            <a:xfrm>
              <a:off x="-2850" y="3265738"/>
              <a:ext cx="91497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1"/>
            <p:cNvCxnSpPr/>
            <p:nvPr/>
          </p:nvCxnSpPr>
          <p:spPr>
            <a:xfrm>
              <a:off x="1657825" y="1738125"/>
              <a:ext cx="54126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0" name="Google Shape;120;p11"/>
            <p:cNvSpPr txBox="1"/>
            <p:nvPr/>
          </p:nvSpPr>
          <p:spPr>
            <a:xfrm rot="-5400000">
              <a:off x="114625" y="2661106"/>
              <a:ext cx="912300" cy="3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line-height</a:t>
              </a:r>
              <a:endPara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1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https://t.ly/XHv3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