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/DcXdfA777edDTGiV9vUiT20H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4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4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4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4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6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6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2" name="Google Shape;3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3" name="Google Shape;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34" name="Google Shape;34;p37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35" name="Google Shape;35;p37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8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9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9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39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39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39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39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9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.ly/hgY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t.ly/eGK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.ly/bly2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eb.dev/cl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hyperlink" Target="https://www.w3.org/TR/css-box-3/#margi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.ly/hgY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.ly/wEK5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hyperlink" Target="http://null" TargetMode="External"/><Relationship Id="rId6" Type="http://schemas.openxmlformats.org/officeDocument/2006/relationships/hyperlink" Target="https://t.ly/U8f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www.w3.org/TR/css-box-3/#pad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11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CSS margin / padding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여백의 비밀.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%</a:t>
            </a:r>
            <a:r>
              <a:rPr lang="en-US" sz="2800"/>
              <a:t> </a:t>
            </a:r>
            <a:r>
              <a:rPr lang="en-US"/>
              <a:t>value</a:t>
            </a:r>
            <a:endParaRPr/>
          </a:p>
        </p:txBody>
      </p:sp>
      <p:sp>
        <p:nvSpPr>
          <p:cNvPr id="121" name="Google Shape;121;p1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Refer to logical </a:t>
            </a:r>
            <a:r>
              <a:rPr lang="en-US" sz="2500" u="sng"/>
              <a:t>width of containing block</a:t>
            </a:r>
            <a:r>
              <a:rPr lang="en-US" sz="2500"/>
              <a:t>.</a:t>
            </a:r>
            <a:br>
              <a:rPr lang="en-US"/>
            </a:br>
            <a:r>
              <a:rPr lang="en-US" sz="4500">
                <a:latin typeface="Arial"/>
                <a:ea typeface="Arial"/>
                <a:cs typeface="Arial"/>
                <a:sym typeface="Arial"/>
              </a:rPr>
              <a:t>컨테이너</a:t>
            </a:r>
            <a:r>
              <a:rPr lang="en-US"/>
              <a:t> 블럭의 </a:t>
            </a:r>
            <a:r>
              <a:rPr lang="en-US" sz="4500">
                <a:latin typeface="Arial"/>
                <a:ea typeface="Arial"/>
                <a:cs typeface="Arial"/>
                <a:sym typeface="Arial"/>
              </a:rPr>
              <a:t>너비 값</a:t>
            </a:r>
            <a:r>
              <a:rPr lang="en-US"/>
              <a:t>🌟을 참조.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1256141" y="1787678"/>
            <a:ext cx="9912600" cy="3913323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.parent { width: </a:t>
            </a:r>
            <a:r>
              <a:rPr b="1" lang="en-US" sz="2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00px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.child {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width: 0;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height: 0;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padding-left: </a:t>
            </a:r>
            <a:r>
              <a:rPr b="1" i="0" lang="en-US" sz="25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== </a:t>
            </a:r>
            <a:r>
              <a:rPr b="1" lang="en-US" sz="2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padding-top: </a:t>
            </a:r>
            <a:r>
              <a:rPr b="1" i="0" lang="en-US" sz="25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== </a:t>
            </a:r>
            <a:r>
              <a:rPr b="1" lang="en-US" sz="2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background: red;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4689995" y="2457821"/>
            <a:ext cx="124948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4"/>
          <p:cNvCxnSpPr/>
          <p:nvPr/>
        </p:nvCxnSpPr>
        <p:spPr>
          <a:xfrm flipH="1">
            <a:off x="4890314" y="2469750"/>
            <a:ext cx="420880" cy="118047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padding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%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width</a:t>
            </a:r>
            <a:r>
              <a:rPr lang="en-US" sz="2800"/>
              <a:t> </a:t>
            </a:r>
            <a:r>
              <a:rPr lang="en-US"/>
              <a:t>of</a:t>
            </a:r>
            <a:r>
              <a:rPr lang="en-US" sz="2800"/>
              <a:t> </a:t>
            </a:r>
            <a:r>
              <a:rPr lang="en-US"/>
              <a:t>container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https://t.ly/hgYs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KEEP</a:t>
            </a:r>
            <a:r>
              <a:rPr lang="en-US" sz="2800"/>
              <a:t> </a:t>
            </a:r>
            <a:r>
              <a:rPr lang="en-US"/>
              <a:t>ASPECT-RATIO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종횡비</a:t>
            </a:r>
            <a:r>
              <a:rPr lang="en-US" sz="2800"/>
              <a:t> </a:t>
            </a:r>
            <a:r>
              <a:rPr lang="en-US"/>
              <a:t>유지하기</a:t>
            </a:r>
            <a:r>
              <a:rPr lang="en-US" sz="2800"/>
              <a:t> </a:t>
            </a:r>
            <a:r>
              <a:rPr lang="en-US"/>
              <a:t>(none)</a:t>
            </a:r>
            <a:endParaRPr/>
          </a:p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5710334" y="1787682"/>
            <a:ext cx="5872065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youtube iframe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560px / 315px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17088"/>
          <a:stretch/>
        </p:blipFill>
        <p:spPr>
          <a:xfrm>
            <a:off x="1256141" y="1787682"/>
            <a:ext cx="4276911" cy="48095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descr="Warning on Apple iOS 14.6" id="143" name="Google Shape;1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4956" y="829977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1256140" y="1809286"/>
            <a:ext cx="10080553" cy="1950952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iframe {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width: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100vw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⚠️ Check </a:t>
            </a:r>
            <a:r>
              <a:rPr b="1" lang="en-US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margin or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scroll.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height: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56.25vw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종횡비</a:t>
            </a:r>
            <a:r>
              <a:rPr lang="en-US" sz="2800"/>
              <a:t> </a:t>
            </a:r>
            <a:r>
              <a:rPr lang="en-US"/>
              <a:t>유지하기</a:t>
            </a:r>
            <a:r>
              <a:rPr lang="en-US" sz="2800"/>
              <a:t> </a:t>
            </a:r>
            <a:r>
              <a:rPr lang="en-US"/>
              <a:t>(vw)</a:t>
            </a:r>
            <a:endParaRPr/>
          </a:p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4749282" y="3896245"/>
            <a:ext cx="6587411" cy="129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영상을 뷰포트에 맞춤하는 경우</a:t>
            </a:r>
            <a:r>
              <a:rPr lang="en-US"/>
              <a:t> </a:t>
            </a:r>
            <a:r>
              <a:rPr lang="en-US"/>
              <a:t>유용.</a:t>
            </a:r>
            <a:endParaRPr/>
          </a:p>
        </p:txBody>
      </p:sp>
      <p:pic>
        <p:nvPicPr>
          <p:cNvPr descr="Warning on Apple iOS 14.6"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417" y="82997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39" y="3896245"/>
            <a:ext cx="3222555" cy="2846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39" y="3896244"/>
            <a:ext cx="3401702" cy="28461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58" name="Google Shape;158;p18"/>
          <p:cNvSpPr/>
          <p:nvPr/>
        </p:nvSpPr>
        <p:spPr>
          <a:xfrm>
            <a:off x="1256140" y="1809286"/>
            <a:ext cx="10080553" cy="1950952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iframe {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width: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100vw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⚠️ Check desktop scroll.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height: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56.25vw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종횡비</a:t>
            </a:r>
            <a:r>
              <a:rPr lang="en-US" sz="2800"/>
              <a:t> </a:t>
            </a:r>
            <a:r>
              <a:rPr lang="en-US"/>
              <a:t>유지하기</a:t>
            </a:r>
            <a:r>
              <a:rPr lang="en-US" sz="2800"/>
              <a:t> </a:t>
            </a:r>
            <a:r>
              <a:rPr lang="en-US"/>
              <a:t>(aspect-ratio)</a:t>
            </a:r>
            <a:endParaRPr/>
          </a:p>
        </p:txBody>
      </p:sp>
      <p:sp>
        <p:nvSpPr>
          <p:cNvPr id="160" name="Google Shape;160;p18"/>
          <p:cNvSpPr txBox="1"/>
          <p:nvPr>
            <p:ph idx="2" type="body"/>
          </p:nvPr>
        </p:nvSpPr>
        <p:spPr>
          <a:xfrm>
            <a:off x="4749282" y="3896245"/>
            <a:ext cx="6587411" cy="129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사파리, 삼성 인터넷 지원 확인 필요. </a:t>
            </a:r>
            <a:endParaRPr sz="3600"/>
          </a:p>
        </p:txBody>
      </p:sp>
      <p:pic>
        <p:nvPicPr>
          <p:cNvPr descr="Warning on Apple iOS 14.6"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549" y="829977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1259987" y="1809286"/>
            <a:ext cx="10076706" cy="1950952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iframe {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width: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height: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aspect-ratio: 100 / 56.25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⚠️ Check caniuse. */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749281" y="6158050"/>
            <a:ext cx="65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caniuse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https://t.ly/eGKi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1259985" y="1809286"/>
            <a:ext cx="10076705" cy="3826404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.utube {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position: relative;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padding-top: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56.25%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315 / 560 * 100 */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.utube__iframe {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position: absolute;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width: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height: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top: 0;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종횡비</a:t>
            </a:r>
            <a:r>
              <a:rPr lang="en-US" sz="2800"/>
              <a:t> </a:t>
            </a:r>
            <a:r>
              <a:rPr lang="en-US"/>
              <a:t>유지하기</a:t>
            </a:r>
            <a:r>
              <a:rPr lang="en-US" sz="2800"/>
              <a:t> </a:t>
            </a:r>
            <a:r>
              <a:rPr lang="en-US"/>
              <a:t>(padding) 👍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259985" y="6158050"/>
            <a:ext cx="10076707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https://t.ly/bly2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1673" y="3203614"/>
            <a:ext cx="4711960" cy="33308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종횡비</a:t>
            </a:r>
            <a:r>
              <a:rPr lang="en-US" sz="2800"/>
              <a:t> </a:t>
            </a:r>
            <a:r>
              <a:rPr lang="en-US"/>
              <a:t>유지</a:t>
            </a:r>
            <a:r>
              <a:rPr lang="en-US" sz="2800"/>
              <a:t> </a:t>
            </a:r>
            <a:r>
              <a:rPr lang="en-US"/>
              <a:t>유용성</a:t>
            </a:r>
            <a:r>
              <a:rPr lang="en-US" sz="2800"/>
              <a:t> </a:t>
            </a:r>
            <a:r>
              <a:rPr lang="en-US"/>
              <a:t>⭐</a:t>
            </a:r>
            <a:endParaRPr/>
          </a:p>
        </p:txBody>
      </p:sp>
      <p:sp>
        <p:nvSpPr>
          <p:cNvPr id="177" name="Google Shape;177;p2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누적 배치 변경(CLS) 문제 해결. </a:t>
            </a:r>
            <a:r>
              <a:rPr baseline="30000" lang="en-US" sz="2500"/>
              <a:t>18. CLS(Cumulative Layout Shift) 참고. </a:t>
            </a:r>
            <a:r>
              <a:rPr baseline="30000" lang="en-US" sz="2500" u="sng">
                <a:solidFill>
                  <a:schemeClr val="hlink"/>
                </a:solidFill>
                <a:hlinkClick r:id="rId3"/>
              </a:rPr>
              <a:t>https://web.dev/cls/</a:t>
            </a:r>
            <a:endParaRPr baseline="30000"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스켈레톤 UI를 제공할 때.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이미지 지연 로딩 기법을 사용할 때.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content-visibility: auto; 속성을 사용할 때.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요소와 문서의 전체 높이를 일정하게 유지하는 데 필요.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MARGIN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2380896"/>
            <a:ext cx="10176560" cy="32734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MARGIN</a:t>
            </a:r>
            <a:endParaRPr/>
          </a:p>
        </p:txBody>
      </p:sp>
      <p:sp>
        <p:nvSpPr>
          <p:cNvPr id="189" name="Google Shape;189;p2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다른 박스와 테두리 사이의 여백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259985" y="6158050"/>
            <a:ext cx="10076707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https://www.w3.org/TR/css-box-3/#margins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box-sizing</a:t>
            </a:r>
            <a:endParaRPr/>
          </a:p>
        </p:txBody>
      </p:sp>
      <p:pic>
        <p:nvPicPr>
          <p:cNvPr id="63" name="Google Shape;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10215198" cy="2215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%</a:t>
            </a:r>
            <a:r>
              <a:rPr lang="en-US" sz="2800"/>
              <a:t> </a:t>
            </a:r>
            <a:r>
              <a:rPr lang="en-US"/>
              <a:t>value</a:t>
            </a:r>
            <a:endParaRPr/>
          </a:p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Refer to logical </a:t>
            </a:r>
            <a:r>
              <a:rPr lang="en-US" sz="2500" u="sng"/>
              <a:t>width of containing block</a:t>
            </a:r>
            <a:r>
              <a:rPr lang="en-US" sz="2500"/>
              <a:t>.</a:t>
            </a:r>
            <a:br>
              <a:rPr lang="en-US"/>
            </a:br>
            <a:r>
              <a:rPr lang="en-US" sz="4500">
                <a:latin typeface="Arial"/>
                <a:ea typeface="Arial"/>
                <a:cs typeface="Arial"/>
                <a:sym typeface="Arial"/>
              </a:rPr>
              <a:t>컨테이너</a:t>
            </a:r>
            <a:r>
              <a:rPr lang="en-US"/>
              <a:t> 블럭의 </a:t>
            </a:r>
            <a:r>
              <a:rPr lang="en-US" sz="4500">
                <a:latin typeface="Arial"/>
                <a:ea typeface="Arial"/>
                <a:cs typeface="Arial"/>
                <a:sym typeface="Arial"/>
              </a:rPr>
              <a:t>너비 값</a:t>
            </a:r>
            <a:r>
              <a:rPr lang="en-US"/>
              <a:t>🌟을 참조.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1256141" y="1787678"/>
            <a:ext cx="9912600" cy="3913324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.parent { width: </a:t>
            </a:r>
            <a:r>
              <a:rPr b="1" lang="en-US" sz="2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00px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.child {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width: 0;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height: 0;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margin-left: </a:t>
            </a:r>
            <a:r>
              <a:rPr b="1" i="0" lang="en-US" sz="25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== </a:t>
            </a:r>
            <a:r>
              <a:rPr b="1" lang="en-US" sz="2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25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/* ==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background: red;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2" name="Google Shape;202;p24"/>
          <p:cNvCxnSpPr/>
          <p:nvPr/>
        </p:nvCxnSpPr>
        <p:spPr>
          <a:xfrm>
            <a:off x="4689995" y="2457821"/>
            <a:ext cx="124948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4"/>
          <p:cNvCxnSpPr/>
          <p:nvPr/>
        </p:nvCxnSpPr>
        <p:spPr>
          <a:xfrm flipH="1">
            <a:off x="4890314" y="2469750"/>
            <a:ext cx="420880" cy="118047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margin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%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width</a:t>
            </a:r>
            <a:r>
              <a:rPr lang="en-US" sz="2800"/>
              <a:t> </a:t>
            </a:r>
            <a:r>
              <a:rPr lang="en-US"/>
              <a:t>of</a:t>
            </a:r>
            <a:r>
              <a:rPr lang="en-US" sz="2800"/>
              <a:t> </a:t>
            </a:r>
            <a:r>
              <a:rPr lang="en-US"/>
              <a:t>container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https://t.ly/hgYs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수직</a:t>
            </a:r>
            <a:r>
              <a:rPr lang="en-US" sz="2800"/>
              <a:t> </a:t>
            </a:r>
            <a:r>
              <a:rPr lang="en-US"/>
              <a:t>마진</a:t>
            </a:r>
            <a:r>
              <a:rPr lang="en-US" sz="2800"/>
              <a:t> </a:t>
            </a:r>
            <a:r>
              <a:rPr lang="en-US"/>
              <a:t>병합</a:t>
            </a:r>
            <a:r>
              <a:rPr lang="en-US" sz="2800"/>
              <a:t> </a:t>
            </a:r>
            <a:r>
              <a:rPr lang="en-US"/>
              <a:t>(인접</a:t>
            </a:r>
            <a:r>
              <a:rPr lang="en-US" sz="2800"/>
              <a:t> </a:t>
            </a:r>
            <a:r>
              <a:rPr lang="en-US"/>
              <a:t>형제)</a:t>
            </a: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1363812" y="1896588"/>
            <a:ext cx="9235764" cy="3681138"/>
            <a:chOff x="887950" y="1626000"/>
            <a:chExt cx="6310200" cy="2515086"/>
          </a:xfrm>
        </p:grpSpPr>
        <p:sp>
          <p:nvSpPr>
            <p:cNvPr id="212" name="Google Shape;212;p25"/>
            <p:cNvSpPr txBox="1"/>
            <p:nvPr/>
          </p:nvSpPr>
          <p:spPr>
            <a:xfrm>
              <a:off x="887950" y="1626000"/>
              <a:ext cx="6310200" cy="1156500"/>
            </a:xfrm>
            <a:prstGeom prst="rect">
              <a:avLst/>
            </a:prstGeom>
            <a:solidFill>
              <a:srgbClr val="0000FF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887950" y="2984586"/>
              <a:ext cx="6310200" cy="1156500"/>
            </a:xfrm>
            <a:prstGeom prst="rect">
              <a:avLst/>
            </a:prstGeom>
            <a:solidFill>
              <a:srgbClr val="FF0000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수직</a:t>
            </a:r>
            <a:r>
              <a:rPr lang="en-US" sz="2800"/>
              <a:t> </a:t>
            </a:r>
            <a:r>
              <a:rPr lang="en-US"/>
              <a:t>마진</a:t>
            </a:r>
            <a:r>
              <a:rPr lang="en-US" sz="2800"/>
              <a:t> </a:t>
            </a:r>
            <a:r>
              <a:rPr lang="en-US"/>
              <a:t>병합</a:t>
            </a:r>
            <a:r>
              <a:rPr lang="en-US" sz="2800"/>
              <a:t> </a:t>
            </a:r>
            <a:r>
              <a:rPr lang="en-US"/>
              <a:t>(인접</a:t>
            </a:r>
            <a:r>
              <a:rPr lang="en-US" sz="2800"/>
              <a:t> </a:t>
            </a:r>
            <a:r>
              <a:rPr lang="en-US"/>
              <a:t>형제)</a:t>
            </a:r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1363812" y="1896588"/>
            <a:ext cx="9235764" cy="3438521"/>
            <a:chOff x="887950" y="1626000"/>
            <a:chExt cx="6310200" cy="2349325"/>
          </a:xfrm>
        </p:grpSpPr>
        <p:sp>
          <p:nvSpPr>
            <p:cNvPr id="220" name="Google Shape;220;p26"/>
            <p:cNvSpPr txBox="1"/>
            <p:nvPr/>
          </p:nvSpPr>
          <p:spPr>
            <a:xfrm>
              <a:off x="887950" y="1626000"/>
              <a:ext cx="6310200" cy="1156500"/>
            </a:xfrm>
            <a:prstGeom prst="rect">
              <a:avLst/>
            </a:prstGeom>
            <a:solidFill>
              <a:srgbClr val="0000FF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887950" y="2818825"/>
              <a:ext cx="6310200" cy="1156500"/>
            </a:xfrm>
            <a:prstGeom prst="rect">
              <a:avLst/>
            </a:prstGeom>
            <a:solidFill>
              <a:srgbClr val="FF0000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2" name="Google Shape;222;p26"/>
          <p:cNvSpPr txBox="1"/>
          <p:nvPr/>
        </p:nvSpPr>
        <p:spPr>
          <a:xfrm>
            <a:off x="5127888" y="3318142"/>
            <a:ext cx="1707611" cy="585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collapsed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7"/>
          <p:cNvGrpSpPr/>
          <p:nvPr/>
        </p:nvGrpSpPr>
        <p:grpSpPr>
          <a:xfrm>
            <a:off x="1363811" y="1920783"/>
            <a:ext cx="9235762" cy="3658853"/>
            <a:chOff x="915900" y="1782900"/>
            <a:chExt cx="6267900" cy="2483100"/>
          </a:xfrm>
        </p:grpSpPr>
        <p:sp>
          <p:nvSpPr>
            <p:cNvPr id="228" name="Google Shape;228;p27"/>
            <p:cNvSpPr txBox="1"/>
            <p:nvPr/>
          </p:nvSpPr>
          <p:spPr>
            <a:xfrm>
              <a:off x="915900" y="1782900"/>
              <a:ext cx="6267900" cy="2483100"/>
            </a:xfrm>
            <a:prstGeom prst="rect">
              <a:avLst/>
            </a:prstGeom>
            <a:solidFill>
              <a:srgbClr val="0000FF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27"/>
            <p:cNvSpPr txBox="1"/>
            <p:nvPr/>
          </p:nvSpPr>
          <p:spPr>
            <a:xfrm>
              <a:off x="1860769" y="1956814"/>
              <a:ext cx="4378200" cy="1148700"/>
            </a:xfrm>
            <a:prstGeom prst="rect">
              <a:avLst/>
            </a:prstGeom>
            <a:solidFill>
              <a:srgbClr val="FF0000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수직</a:t>
            </a:r>
            <a:r>
              <a:rPr lang="en-US" sz="2800"/>
              <a:t> </a:t>
            </a:r>
            <a:r>
              <a:rPr lang="en-US"/>
              <a:t>마진</a:t>
            </a:r>
            <a:r>
              <a:rPr lang="en-US" sz="2800"/>
              <a:t> </a:t>
            </a:r>
            <a:r>
              <a:rPr lang="en-US"/>
              <a:t>병합</a:t>
            </a:r>
            <a:r>
              <a:rPr lang="en-US" sz="2800"/>
              <a:t> </a:t>
            </a:r>
            <a:r>
              <a:rPr lang="en-US"/>
              <a:t>(부모</a:t>
            </a:r>
            <a:r>
              <a:rPr lang="en-US" sz="2800"/>
              <a:t>/</a:t>
            </a:r>
            <a:r>
              <a:rPr lang="en-US"/>
              <a:t>자식)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8"/>
          <p:cNvGrpSpPr/>
          <p:nvPr/>
        </p:nvGrpSpPr>
        <p:grpSpPr>
          <a:xfrm>
            <a:off x="1363811" y="1920778"/>
            <a:ext cx="9235762" cy="3658851"/>
            <a:chOff x="915900" y="1782900"/>
            <a:chExt cx="6267900" cy="2483100"/>
          </a:xfrm>
        </p:grpSpPr>
        <p:sp>
          <p:nvSpPr>
            <p:cNvPr id="236" name="Google Shape;236;p28"/>
            <p:cNvSpPr txBox="1"/>
            <p:nvPr/>
          </p:nvSpPr>
          <p:spPr>
            <a:xfrm>
              <a:off x="915900" y="1782900"/>
              <a:ext cx="6267900" cy="2483100"/>
            </a:xfrm>
            <a:prstGeom prst="rect">
              <a:avLst/>
            </a:prstGeom>
            <a:solidFill>
              <a:srgbClr val="0000FF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1860769" y="1785849"/>
              <a:ext cx="4378200" cy="1148700"/>
            </a:xfrm>
            <a:prstGeom prst="rect">
              <a:avLst/>
            </a:prstGeom>
            <a:solidFill>
              <a:srgbClr val="FF0000"/>
            </a:solidFill>
            <a:ln cap="flat" cmpd="sng" w="2286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algun Gothic"/>
                <a:buNone/>
              </a:pPr>
              <a:r>
                <a:rPr b="1" i="0" lang="en-US" sz="4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4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수직</a:t>
            </a:r>
            <a:r>
              <a:rPr lang="en-US" sz="2800"/>
              <a:t> </a:t>
            </a:r>
            <a:r>
              <a:rPr lang="en-US"/>
              <a:t>마진</a:t>
            </a:r>
            <a:r>
              <a:rPr lang="en-US" sz="2800"/>
              <a:t> </a:t>
            </a:r>
            <a:r>
              <a:rPr lang="en-US"/>
              <a:t>병합</a:t>
            </a:r>
            <a:r>
              <a:rPr lang="en-US" sz="2800"/>
              <a:t> </a:t>
            </a:r>
            <a:r>
              <a:rPr lang="en-US"/>
              <a:t>(부모</a:t>
            </a:r>
            <a:r>
              <a:rPr lang="en-US" sz="2800"/>
              <a:t>/</a:t>
            </a:r>
            <a:r>
              <a:rPr lang="en-US"/>
              <a:t>자식)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5127888" y="1629298"/>
            <a:ext cx="1707611" cy="585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collapsed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수직</a:t>
            </a:r>
            <a:r>
              <a:rPr lang="en-US" sz="2800"/>
              <a:t> </a:t>
            </a:r>
            <a:r>
              <a:rPr lang="en-US"/>
              <a:t>마진</a:t>
            </a:r>
            <a:r>
              <a:rPr lang="en-US" sz="2800"/>
              <a:t> </a:t>
            </a:r>
            <a:r>
              <a:rPr lang="en-US"/>
              <a:t>병합</a:t>
            </a:r>
            <a:r>
              <a:rPr lang="en-US" sz="2800"/>
              <a:t> </a:t>
            </a:r>
            <a:r>
              <a:rPr lang="en-US"/>
              <a:t>규칙</a:t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u="sng"/>
              <a:t>블럭</a:t>
            </a:r>
            <a:r>
              <a:rPr lang="en-US"/>
              <a:t> 요소 사이에서만 발생.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u="sng"/>
              <a:t>양수</a:t>
            </a:r>
            <a:r>
              <a:rPr lang="en-US"/>
              <a:t>끼리, </a:t>
            </a:r>
            <a:r>
              <a:rPr lang="en-US" u="sng"/>
              <a:t>음수</a:t>
            </a:r>
            <a:r>
              <a:rPr lang="en-US"/>
              <a:t>끼리 만난 경우 </a:t>
            </a:r>
            <a:r>
              <a:rPr lang="en-US" u="sng"/>
              <a:t>절대값이 큰 값</a:t>
            </a:r>
            <a:r>
              <a:rPr lang="en-US"/>
              <a:t> 적용.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u="sng"/>
              <a:t>양수와 음수가 만난 경우</a:t>
            </a:r>
            <a:r>
              <a:rPr lang="en-US"/>
              <a:t> </a:t>
            </a:r>
            <a:r>
              <a:rPr lang="en-US"/>
              <a:t>두 </a:t>
            </a:r>
            <a:r>
              <a:rPr lang="en-US" u="sng"/>
              <a:t>값의 합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https://t.ly/wEK5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수직</a:t>
            </a:r>
            <a:r>
              <a:rPr lang="en-US" sz="2800"/>
              <a:t> </a:t>
            </a:r>
            <a:r>
              <a:rPr lang="en-US"/>
              <a:t>마진</a:t>
            </a:r>
            <a:r>
              <a:rPr lang="en-US" sz="2800"/>
              <a:t> </a:t>
            </a:r>
            <a:r>
              <a:rPr lang="en-US"/>
              <a:t>병합</a:t>
            </a:r>
            <a:r>
              <a:rPr lang="en-US" sz="2800"/>
              <a:t> </a:t>
            </a:r>
            <a:r>
              <a:rPr lang="en-US"/>
              <a:t>예외</a:t>
            </a:r>
            <a:endParaRPr/>
          </a:p>
        </p:txBody>
      </p:sp>
      <p:sp>
        <p:nvSpPr>
          <p:cNvPr id="252" name="Google Shape;252;p3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최상위 요소(body)의 수직 마진.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부모의 </a:t>
            </a:r>
            <a:r>
              <a:rPr lang="en-US" u="sng"/>
              <a:t>display: flow-root</a:t>
            </a:r>
            <a:r>
              <a:rPr lang="en-US"/>
              <a:t>⭐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부모의 overflow: hidden | auto | scroll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부모의 padding-top/bottom 값이 0 아닌.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부모의 border-top/bottom 값이 0 아닌.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display: inline | inline-*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float: left | right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수직</a:t>
            </a:r>
            <a:r>
              <a:rPr lang="en-US" sz="2800"/>
              <a:t> </a:t>
            </a:r>
            <a:r>
              <a:rPr lang="en-US"/>
              <a:t>마진을</a:t>
            </a:r>
            <a:r>
              <a:rPr lang="en-US" sz="2800"/>
              <a:t> </a:t>
            </a:r>
            <a:r>
              <a:rPr lang="en-US"/>
              <a:t>병합하는</a:t>
            </a:r>
            <a:r>
              <a:rPr lang="en-US" sz="2800"/>
              <a:t> </a:t>
            </a:r>
            <a:r>
              <a:rPr lang="en-US"/>
              <a:t>이유(?)</a:t>
            </a:r>
            <a:endParaRPr/>
          </a:p>
        </p:txBody>
      </p:sp>
      <p:sp>
        <p:nvSpPr>
          <p:cNvPr id="258" name="Google Shape;258;p3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UA 초기 스타일에 수직 마진이 있는 요소: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h1, h2, h3, h4, h5, h6, ul, ol, dl, p, blockquote, figure, hr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다른 블럭 요소와 </a:t>
            </a:r>
            <a:r>
              <a:rPr b="1" lang="en-US"/>
              <a:t>수직으로 배치할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때: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양</a:t>
            </a:r>
            <a:r>
              <a:rPr lang="en-US"/>
              <a:t>쪽 수직 </a:t>
            </a:r>
            <a:r>
              <a:rPr lang="en-US"/>
              <a:t>마진에 발생하는 과도한 간격을 상쇄.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box-sizing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content-box</a:t>
            </a: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1256142" y="1787682"/>
            <a:ext cx="6903572" cy="4939690"/>
            <a:chOff x="717925" y="1253725"/>
            <a:chExt cx="5223250" cy="3737375"/>
          </a:xfrm>
        </p:grpSpPr>
        <p:pic>
          <p:nvPicPr>
            <p:cNvPr id="70" name="Google Shape;7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7925" y="1253725"/>
              <a:ext cx="5223250" cy="37373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71" name="Google Shape;71;p7"/>
            <p:cNvSpPr/>
            <p:nvPr/>
          </p:nvSpPr>
          <p:spPr>
            <a:xfrm>
              <a:off x="2215150" y="2389900"/>
              <a:ext cx="2224500" cy="500700"/>
            </a:xfrm>
            <a:prstGeom prst="rect">
              <a:avLst/>
            </a:prstGeom>
            <a:solidFill>
              <a:srgbClr val="FF0000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width/height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1256142" y="1787682"/>
            <a:ext cx="6903572" cy="4939690"/>
            <a:chOff x="717925" y="1253725"/>
            <a:chExt cx="5223250" cy="3737375"/>
          </a:xfrm>
        </p:grpSpPr>
        <p:pic>
          <p:nvPicPr>
            <p:cNvPr id="77" name="Google Shape;7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7925" y="1253725"/>
              <a:ext cx="5223250" cy="37373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78" name="Google Shape;78;p8"/>
            <p:cNvSpPr/>
            <p:nvPr/>
          </p:nvSpPr>
          <p:spPr>
            <a:xfrm>
              <a:off x="1615200" y="1785350"/>
              <a:ext cx="3424500" cy="1709700"/>
            </a:xfrm>
            <a:prstGeom prst="rect">
              <a:avLst/>
            </a:prstGeom>
            <a:solidFill>
              <a:srgbClr val="FF0000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width/height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box-sizing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border-box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Relative</a:t>
            </a:r>
            <a:r>
              <a:rPr lang="en-US" sz="2800"/>
              <a:t> </a:t>
            </a:r>
            <a:r>
              <a:rPr lang="en-US"/>
              <a:t>&lt;length&gt;</a:t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256142" y="1787681"/>
            <a:ext cx="3773058" cy="4994105"/>
            <a:chOff x="731575" y="1251625"/>
            <a:chExt cx="2833266" cy="3750175"/>
          </a:xfrm>
        </p:grpSpPr>
        <p:pic>
          <p:nvPicPr>
            <p:cNvPr id="86" name="Google Shape;8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1575" y="1251625"/>
              <a:ext cx="503525" cy="3750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87" name="Google Shape;87;p5"/>
            <p:cNvSpPr/>
            <p:nvPr/>
          </p:nvSpPr>
          <p:spPr>
            <a:xfrm>
              <a:off x="779325" y="3594300"/>
              <a:ext cx="415800" cy="45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779225" y="4507125"/>
              <a:ext cx="415800" cy="458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" name="Google Shape;8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8050" y="1251625"/>
              <a:ext cx="2186791" cy="3750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90" name="Google Shape;90;p5"/>
          <p:cNvSpPr txBox="1"/>
          <p:nvPr/>
        </p:nvSpPr>
        <p:spPr>
          <a:xfrm>
            <a:off x="5514387" y="1787682"/>
            <a:ext cx="6665201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t.ly/U8fV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1256141" y="1787681"/>
            <a:ext cx="9912601" cy="2980261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🤔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*,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::before,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::after { box-sizing: border-box;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box-sizing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/>
        </p:nvSpPr>
        <p:spPr>
          <a:xfrm>
            <a:off x="1256141" y="1787681"/>
            <a:ext cx="9912600" cy="298026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👍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[class],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[class]::before,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[class]::after { box-sizing: border-box;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box-sizing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PADDING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2380896"/>
            <a:ext cx="10176560" cy="35592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PADDING</a:t>
            </a:r>
            <a:endParaRPr/>
          </a:p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콘텐츠와 테두리 사이의 여백</a:t>
            </a:r>
            <a:endParaRPr/>
          </a:p>
        </p:txBody>
      </p:sp>
      <p:sp>
        <p:nvSpPr>
          <p:cNvPr id="115" name="Google Shape;115;p12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https://www.w3.org/TR/css-box-3/#paddings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