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frWfdXcDXBYesbwAEUGINBy1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6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6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6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6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8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8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9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9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9" name="Google Shape;3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0" name="Google Shape;4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41" name="Google Shape;41;p40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42" name="Google Shape;42;p40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1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41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41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41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41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1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hyperlink" Target="https://t.ly/kLf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t.ly/RP5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hyperlink" Target="http://null" TargetMode="External"/><Relationship Id="rId5" Type="http://schemas.openxmlformats.org/officeDocument/2006/relationships/hyperlink" Target="https://t.ly/UB4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.ly/3ozx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hyperlink" Target="https://flexboxfroggy.com/#ko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hyperlink" Target="http://www.flexboxdefens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.ly/2kOk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t.ly/mLg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hyperlink" Target="https://t.ly/5m0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hyperlink" Target="http://null" TargetMode="External"/><Relationship Id="rId6" Type="http://schemas.openxmlformats.org/officeDocument/2006/relationships/hyperlink" Target="https://t.ly/lB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12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float</a:t>
            </a:r>
            <a:endParaRPr/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애증의 플로팅.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&gt;</a:t>
            </a:r>
            <a:r>
              <a:rPr lang="en-US" sz="2800"/>
              <a:t> </a:t>
            </a:r>
            <a:r>
              <a:rPr lang="en-US"/>
              <a:t>float</a:t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1256141" y="1787682"/>
            <a:ext cx="10142327" cy="451209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b="1" i="0" lang="en-US" sz="2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urier New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 float: left; }</a:t>
            </a:r>
            <a:endParaRPr b="1" i="0" sz="25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/>
          <p:nvPr/>
        </p:nvSpPr>
        <p:spPr>
          <a:xfrm>
            <a:off x="1256140" y="1787682"/>
            <a:ext cx="10142327" cy="451209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&lt;span class="clear"&gt;&lt;/span&gt;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.clear { display:block; clear:both; }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blank</a:t>
            </a:r>
            <a:r>
              <a:rPr lang="en-US" sz="2800"/>
              <a:t> </a:t>
            </a:r>
            <a:r>
              <a:rPr lang="en-US"/>
              <a:t>element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/>
          <p:nvPr/>
        </p:nvSpPr>
        <p:spPr>
          <a:xfrm>
            <a:off x="1256140" y="1787682"/>
            <a:ext cx="10142326" cy="451209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 overflow: hidden;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overflow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hidden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/>
          <p:nvPr/>
        </p:nvSpPr>
        <p:spPr>
          <a:xfrm>
            <a:off x="1256140" y="1787681"/>
            <a:ext cx="10142326" cy="451208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 display: inline-block; 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overflow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inline-block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1256139" y="1787679"/>
            <a:ext cx="10142325" cy="451208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class="container"&gt;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::after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.container::after {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content: '';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display: block;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clear: both;</a:t>
            </a:r>
            <a:endParaRPr b="1" i="0" sz="2500" u="none" cap="none" strike="noStrike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::after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clear:</a:t>
            </a:r>
            <a:r>
              <a:rPr lang="en-US" sz="2800"/>
              <a:t> </a:t>
            </a:r>
            <a:r>
              <a:rPr lang="en-US"/>
              <a:t>both</a:t>
            </a:r>
            <a:r>
              <a:rPr lang="en-US" sz="2800"/>
              <a:t> </a:t>
            </a:r>
            <a:r>
              <a:rPr lang="en-US"/>
              <a:t>}⭐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1256139" y="1787678"/>
            <a:ext cx="10142324" cy="451208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</a:t>
            </a: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container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&lt;span class="</a:t>
            </a: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"&gt;...&lt;/span&gt;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i="0" sz="2500" u="none" cap="none" strike="noStrike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 display: flow-root; } //⚠️IE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display:</a:t>
            </a:r>
            <a:r>
              <a:rPr lang="en-US" sz="2800"/>
              <a:t> </a:t>
            </a:r>
            <a:r>
              <a:rPr lang="en-US"/>
              <a:t>flow-root🌟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&amp;</a:t>
            </a:r>
            <a:r>
              <a:rPr lang="en-US" sz="2800"/>
              <a:t> </a:t>
            </a:r>
            <a:r>
              <a:rPr lang="en-US"/>
              <a:t>DISPLAY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&amp;</a:t>
            </a:r>
            <a:r>
              <a:rPr lang="en-US" sz="2800"/>
              <a:t> </a:t>
            </a:r>
            <a:r>
              <a:rPr lang="en-US"/>
              <a:t>display</a:t>
            </a:r>
            <a:endParaRPr/>
          </a:p>
        </p:txBody>
      </p:sp>
      <p:sp>
        <p:nvSpPr>
          <p:cNvPr id="164" name="Google Shape;164;p1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float 요소는 보통 block이 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t/>
            </a:r>
            <a:endParaRPr sz="2000" u="sng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➔"/>
            </a:pPr>
            <a:r>
              <a:rPr lang="en-US" u="sng"/>
              <a:t>display 속성이 없어도</a:t>
            </a:r>
            <a:r>
              <a:rPr lang="en-US"/>
              <a:t> width/height, 수직 margin/padding 속성을 사용할 수 있다.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➔"/>
            </a:pPr>
            <a:r>
              <a:rPr lang="en-US"/>
              <a:t>따라서 </a:t>
            </a:r>
            <a:r>
              <a:rPr lang="en-US" u="sng"/>
              <a:t>보통의 경우 display 속성을 명시할 필요가 없다</a:t>
            </a:r>
            <a:r>
              <a:rPr lang="en-US" sz="3600"/>
              <a:t>.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165" name="Google Shape;165;p17"/>
          <p:cNvGrpSpPr/>
          <p:nvPr/>
        </p:nvGrpSpPr>
        <p:grpSpPr>
          <a:xfrm>
            <a:off x="1256142" y="2428192"/>
            <a:ext cx="10224826" cy="2128042"/>
            <a:chOff x="718750" y="1946800"/>
            <a:chExt cx="6835800" cy="1422701"/>
          </a:xfrm>
        </p:grpSpPr>
        <p:pic>
          <p:nvPicPr>
            <p:cNvPr id="166" name="Google Shape;16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750" y="1946800"/>
              <a:ext cx="6835800" cy="14227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67" name="Google Shape;167;p17"/>
            <p:cNvSpPr/>
            <p:nvPr/>
          </p:nvSpPr>
          <p:spPr>
            <a:xfrm>
              <a:off x="802946" y="2555225"/>
              <a:ext cx="378000" cy="217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4430300" y="2762975"/>
              <a:ext cx="741600" cy="217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470650" y="2555225"/>
              <a:ext cx="357600" cy="217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&amp;</a:t>
            </a:r>
            <a:r>
              <a:rPr lang="en-US" sz="2800"/>
              <a:t> </a:t>
            </a: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-</a:t>
            </a:r>
            <a:r>
              <a:rPr lang="en-US" sz="2800"/>
              <a:t> </a:t>
            </a: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lint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2"/>
            <a:ext cx="10211565" cy="31942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76" name="Google Shape;176;p18"/>
          <p:cNvSpPr txBox="1"/>
          <p:nvPr/>
        </p:nvSpPr>
        <p:spPr>
          <a:xfrm>
            <a:off x="1256142" y="5742552"/>
            <a:ext cx="692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262626"/>
                </a:solidFill>
              </a:rPr>
              <a:t>CSS Lint rule -</a:t>
            </a: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https://t.ly/kLfE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COLUMN</a:t>
            </a:r>
            <a:r>
              <a:rPr lang="en-US" sz="2800"/>
              <a:t> </a:t>
            </a:r>
            <a:r>
              <a:rPr lang="en-US"/>
              <a:t>LAYOUT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3" y="1787682"/>
            <a:ext cx="10215198" cy="21807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1256142" y="6158050"/>
            <a:ext cx="6924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https://t.ly/RP58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columns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&lt;'column-width'&gt; || &lt;'column-count'&gt;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6164912" cy="48338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1256139" y="1793853"/>
            <a:ext cx="10142324" cy="4505914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max-width: 640px;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columns: 310px 2;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/* &lt;'column-width'&gt; || &lt;'column-count'&gt; */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column-gap: 20px;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column-rule: 20px solid #0002;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background: #eee;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columns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&lt;'column-width'&gt; || &lt;'column-count'&gt;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columns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&lt;'column-width'&gt; || &lt;'column-count'&gt;</a:t>
            </a:r>
            <a:endParaRPr/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컬럼 출력 결과.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3" y="2380896"/>
            <a:ext cx="6924900" cy="376284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01" name="Google Shape;201;p22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t.ly/UB4A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columns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&lt;'column-width'&gt; || &lt;'column-count'&gt;</a:t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2"/>
            <a:ext cx="4192771" cy="48968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5715" y="1787681"/>
            <a:ext cx="3520812" cy="4919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break-inside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avoid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4992564" y="1787682"/>
            <a:ext cx="5908629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https://t.ly/3ozx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0" y="1787681"/>
            <a:ext cx="3520812" cy="49194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pic>
        <p:nvPicPr>
          <p:cNvPr id="216" name="Google Shape;21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2564" y="2433949"/>
            <a:ext cx="5695090" cy="287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AutoNum type="arabicPeriod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플로팅</a:t>
            </a:r>
            <a:r>
              <a:rPr lang="en-US"/>
              <a:t>은</a:t>
            </a:r>
            <a:br>
              <a:rPr lang="en-US"/>
            </a:br>
            <a:r>
              <a:rPr lang="en-US"/>
              <a:t>용도에 맞게 사용하고, 반드시 해제해야 한다.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AutoNum type="arabicPeriod"/>
            </a:pPr>
            <a:r>
              <a:rPr lang="en-US" sz="3500">
                <a:latin typeface="Arial"/>
                <a:ea typeface="Arial"/>
                <a:cs typeface="Arial"/>
                <a:sym typeface="Arial"/>
              </a:rPr>
              <a:t>컬럼 배치</a:t>
            </a:r>
            <a:r>
              <a:rPr lang="en-US"/>
              <a:t>는</a:t>
            </a:r>
            <a:br>
              <a:rPr lang="en-US"/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display: flex | grid </a:t>
            </a:r>
            <a:r>
              <a:rPr lang="en-US"/>
              <a:t>속성으로 제어.</a:t>
            </a:r>
            <a:endParaRPr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예습 과제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Flexbox</a:t>
            </a:r>
            <a:r>
              <a:rPr lang="en-US" sz="2800"/>
              <a:t> </a:t>
            </a:r>
            <a:r>
              <a:rPr lang="en-US"/>
              <a:t>froggy</a:t>
            </a:r>
            <a:endParaRPr/>
          </a:p>
        </p:txBody>
      </p:sp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1787682"/>
            <a:ext cx="9932865" cy="49034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38" name="Google Shape;238;p31"/>
          <p:cNvSpPr txBox="1"/>
          <p:nvPr/>
        </p:nvSpPr>
        <p:spPr>
          <a:xfrm>
            <a:off x="1256140" y="4423536"/>
            <a:ext cx="50285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https://flexboxfroggy.com/#ko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39" y="1787681"/>
            <a:ext cx="10042176" cy="49034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Flexbox</a:t>
            </a:r>
            <a:r>
              <a:rPr lang="en-US" sz="2800"/>
              <a:t> </a:t>
            </a:r>
            <a:r>
              <a:rPr lang="en-US"/>
              <a:t>defense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1256140" y="4423536"/>
            <a:ext cx="5028546" cy="4924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http://www.flexboxdefense.com/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>
            <a:off x="1256141" y="1787681"/>
            <a:ext cx="10245427" cy="3083863"/>
            <a:chOff x="775850" y="2084225"/>
            <a:chExt cx="6771950" cy="2038350"/>
          </a:xfrm>
        </p:grpSpPr>
        <p:pic>
          <p:nvPicPr>
            <p:cNvPr id="71" name="Google Shape;71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5850" y="2084225"/>
              <a:ext cx="3000375" cy="20383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72" name="Google Shape;7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7900" y="2298538"/>
              <a:ext cx="3009900" cy="1609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73" name="Google Shape;73;p3"/>
            <p:cNvSpPr txBox="1"/>
            <p:nvPr/>
          </p:nvSpPr>
          <p:spPr>
            <a:xfrm>
              <a:off x="3776225" y="2733975"/>
              <a:ext cx="761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➡️</a:t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</a:t>
            </a:r>
            <a:r>
              <a:rPr lang="en-US" sz="2800"/>
              <a:t> </a:t>
            </a:r>
            <a:r>
              <a:rPr lang="en-US"/>
              <a:t>game</a:t>
            </a:r>
            <a:endParaRPr/>
          </a:p>
        </p:txBody>
      </p:sp>
      <p:sp>
        <p:nvSpPr>
          <p:cNvPr id="251" name="Google Shape;251;p3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게임을 통해 배울 수 없는 속성: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flex-grow: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flex-shrink: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flex-basis: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flex: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https://t.ly/2kOk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⬅️ 예습 자료.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4"/>
          <p:cNvGrpSpPr/>
          <p:nvPr/>
        </p:nvGrpSpPr>
        <p:grpSpPr>
          <a:xfrm>
            <a:off x="1256141" y="1787681"/>
            <a:ext cx="10399452" cy="3887905"/>
            <a:chOff x="756975" y="2010100"/>
            <a:chExt cx="6191075" cy="2314575"/>
          </a:xfrm>
        </p:grpSpPr>
        <p:pic>
          <p:nvPicPr>
            <p:cNvPr id="79" name="Google Shape;7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975" y="2010100"/>
              <a:ext cx="3009900" cy="1971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0" name="Google Shape;8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38150" y="2010100"/>
              <a:ext cx="3009900" cy="2314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https://t.ly/mLgn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sp>
        <p:nvSpPr>
          <p:cNvPr id="88" name="Google Shape;88;p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90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플로팅 요소의 </a:t>
            </a:r>
            <a:r>
              <a:rPr lang="en-US" u="sng"/>
              <a:t>너비는 수축</a:t>
            </a:r>
            <a:r>
              <a:rPr lang="en-US"/>
              <a:t>하고 </a:t>
            </a:r>
            <a:r>
              <a:rPr lang="en-US" u="sng"/>
              <a:t>일반적인 흐름에서 벗어난다</a:t>
            </a:r>
            <a:r>
              <a:rPr lang="en-US"/>
              <a:t>.</a:t>
            </a:r>
            <a:endParaRPr/>
          </a:p>
          <a:p>
            <a:pPr indent="-514350" lvl="0" marL="590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/>
              <a:t>인</a:t>
            </a:r>
            <a:r>
              <a:rPr lang="en-US"/>
              <a:t>접 후행 블록 요소는 </a:t>
            </a:r>
            <a:r>
              <a:rPr lang="en-US" u="sng"/>
              <a:t>플로팅 요소와 겹치고</a:t>
            </a:r>
            <a:r>
              <a:rPr lang="en-US"/>
              <a:t> 인라인</a:t>
            </a:r>
            <a:r>
              <a:rPr lang="en-US"/>
              <a:t> 요소</a:t>
            </a:r>
            <a:r>
              <a:rPr baseline="30000" lang="en-US"/>
              <a:t>(+텍스트 노드)</a:t>
            </a:r>
            <a:r>
              <a:rPr lang="en-US"/>
              <a:t>는 </a:t>
            </a:r>
            <a:r>
              <a:rPr lang="en-US" u="sng"/>
              <a:t>플로팅 요소 주변으로 흐른다</a:t>
            </a:r>
            <a:r>
              <a:rPr lang="en-US"/>
              <a:t>.</a:t>
            </a:r>
            <a:endParaRPr/>
          </a:p>
          <a:p>
            <a:pPr indent="-514350" lvl="0" marL="590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 u="sng"/>
              <a:t>clear</a:t>
            </a:r>
            <a:r>
              <a:rPr lang="en-US"/>
              <a:t>, </a:t>
            </a:r>
            <a:r>
              <a:rPr lang="en-US" u="sng"/>
              <a:t>flow-root</a:t>
            </a:r>
            <a:r>
              <a:rPr lang="en-US"/>
              <a:t> 속성으로 해제할 수 있다.</a:t>
            </a:r>
            <a:endParaRPr/>
          </a:p>
          <a:p>
            <a:pPr indent="-514350" lvl="0" marL="590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AutoNum type="arabicPeriod"/>
            </a:pPr>
            <a:r>
              <a:rPr lang="en-US" u="sng"/>
              <a:t>컬럼을 배치하는 속성이 아니다</a:t>
            </a:r>
            <a:r>
              <a:rPr lang="en-US"/>
              <a:t>.😱</a:t>
            </a:r>
            <a:endParaRPr/>
          </a:p>
          <a:p>
            <a:pPr indent="-29210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6"/>
          <p:cNvGrpSpPr/>
          <p:nvPr/>
        </p:nvGrpSpPr>
        <p:grpSpPr>
          <a:xfrm>
            <a:off x="1256141" y="1787681"/>
            <a:ext cx="10232826" cy="3777547"/>
            <a:chOff x="1256141" y="1787681"/>
            <a:chExt cx="6837488" cy="2524125"/>
          </a:xfrm>
        </p:grpSpPr>
        <p:pic>
          <p:nvPicPr>
            <p:cNvPr id="94" name="Google Shape;9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1" y="1787681"/>
              <a:ext cx="6153150" cy="2524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95" name="Google Shape;9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912154" y="2423719"/>
              <a:ext cx="4181475" cy="17621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Article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https://t.ly/5m0I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플로팅</a:t>
            </a:r>
            <a:r>
              <a:rPr lang="en-US" sz="2800"/>
              <a:t> </a:t>
            </a:r>
            <a:r>
              <a:rPr lang="en-US"/>
              <a:t>속성</a:t>
            </a:r>
            <a:r>
              <a:rPr lang="en-US" sz="2800"/>
              <a:t> </a:t>
            </a:r>
            <a:r>
              <a:rPr lang="en-US"/>
              <a:t>의도</a:t>
            </a:r>
            <a:r>
              <a:rPr lang="en-US" sz="2800"/>
              <a:t> </a:t>
            </a:r>
            <a:r>
              <a:rPr lang="en-US"/>
              <a:t>이해하기</a:t>
            </a:r>
            <a:endParaRPr/>
          </a:p>
        </p:txBody>
      </p:sp>
      <p:sp>
        <p:nvSpPr>
          <p:cNvPr id="103" name="Google Shape;103;p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플로팅</a:t>
            </a:r>
            <a:r>
              <a:rPr lang="en-US"/>
              <a:t>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용도에 맞게 사용하고, 반드시 해제해야 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CLEARING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Float</a:t>
            </a:r>
            <a:r>
              <a:rPr lang="en-US" sz="2800"/>
              <a:t> </a:t>
            </a:r>
            <a:r>
              <a:rPr lang="en-US"/>
              <a:t>clearing</a:t>
            </a: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1256141" y="1787682"/>
            <a:ext cx="10072026" cy="2232525"/>
            <a:chOff x="714450" y="2414875"/>
            <a:chExt cx="6833900" cy="1514775"/>
          </a:xfrm>
        </p:grpSpPr>
        <p:pic>
          <p:nvPicPr>
            <p:cNvPr id="115" name="Google Shape;11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450" y="2414875"/>
              <a:ext cx="3423196" cy="1514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08529" y="2414875"/>
              <a:ext cx="3239821" cy="1514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  <p:sp>
        <p:nvSpPr>
          <p:cNvPr id="117" name="Google Shape;117;p9"/>
          <p:cNvSpPr txBox="1"/>
          <p:nvPr/>
        </p:nvSpPr>
        <p:spPr>
          <a:xfrm>
            <a:off x="1256142" y="6158050"/>
            <a:ext cx="6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/>
              <a:t>Demo - 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</a:t>
            </a:r>
            <a:r>
              <a:rPr b="0" i="0" lang="en-US" sz="12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t.ly/lBrn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