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9" roundtripDataSignature="AMtx7mgYpwqtuhmmM5dI3ppzu2WMa/KW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customschemas.google.com/relationships/presentationmetadata" Target="metadata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그리기, 옅은이(가) 표시된 사진&#10;&#10;자동 생성된 설명" id="11" name="Google Shape;11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678" y="320496"/>
            <a:ext cx="1099503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12" name="Google Shape;12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1658" y="317279"/>
            <a:ext cx="569206" cy="207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개체, 그리기이(가) 표시된 사진&#10;&#10;자동 생성된 설명" id="13" name="Google Shape;13;p76"/>
          <p:cNvPicPr preferRelativeResize="0"/>
          <p:nvPr/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 rot="-484891">
            <a:off x="6521735" y="1763354"/>
            <a:ext cx="4599920" cy="1673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어두운이(가) 표시된 사진&#10;&#10;자동 생성된 설명" id="14" name="Google Shape;14;p76"/>
          <p:cNvPicPr preferRelativeResize="0"/>
          <p:nvPr/>
        </p:nvPicPr>
        <p:blipFill rotWithShape="1">
          <a:blip r:embed="rId5">
            <a:alphaModFix amt="85000"/>
          </a:blip>
          <a:srcRect b="0" l="0" r="0" t="0"/>
          <a:stretch/>
        </p:blipFill>
        <p:spPr>
          <a:xfrm>
            <a:off x="8369559" y="2729595"/>
            <a:ext cx="2574502" cy="311136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76"/>
          <p:cNvSpPr txBox="1"/>
          <p:nvPr>
            <p:ph idx="1" type="body"/>
          </p:nvPr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76"/>
          <p:cNvCxnSpPr/>
          <p:nvPr/>
        </p:nvCxnSpPr>
        <p:spPr>
          <a:xfrm>
            <a:off x="1156996" y="3918857"/>
            <a:ext cx="961053" cy="0"/>
          </a:xfrm>
          <a:prstGeom prst="straightConnector1">
            <a:avLst/>
          </a:prstGeom>
          <a:noFill/>
          <a:ln cap="rnd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76"/>
          <p:cNvSpPr txBox="1"/>
          <p:nvPr>
            <p:ph idx="2" type="body"/>
          </p:nvPr>
        </p:nvSpPr>
        <p:spPr>
          <a:xfrm>
            <a:off x="1076400" y="4370400"/>
            <a:ext cx="7236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">
  <p:cSld name="본문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7"/>
          <p:cNvSpPr/>
          <p:nvPr/>
        </p:nvSpPr>
        <p:spPr>
          <a:xfrm flipH="1">
            <a:off x="932870" y="1625598"/>
            <a:ext cx="10649530" cy="5232402"/>
          </a:xfrm>
          <a:prstGeom prst="round1Rect">
            <a:avLst>
              <a:gd fmla="val 7488" name="adj"/>
            </a:avLst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7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77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표지">
  <p:cSld name="속표지">
    <p:bg>
      <p:bgPr>
        <a:solidFill>
          <a:srgbClr val="E6E6E6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78"/>
          <p:cNvPicPr preferRelativeResize="0"/>
          <p:nvPr/>
        </p:nvPicPr>
        <p:blipFill rotWithShape="1">
          <a:blip r:embed="rId2">
            <a:alphaModFix/>
          </a:blip>
          <a:srcRect b="65836" l="13294" r="13293" t="0"/>
          <a:stretch/>
        </p:blipFill>
        <p:spPr>
          <a:xfrm>
            <a:off x="5891399" y="2097088"/>
            <a:ext cx="409202" cy="3580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꽃병, 앉아있는, 어두운, 서있는이(가) 표시된 사진&#10;&#10;자동 생성된 설명" id="26" name="Google Shape;26;p78"/>
          <p:cNvPicPr preferRelativeResize="0"/>
          <p:nvPr/>
        </p:nvPicPr>
        <p:blipFill rotWithShape="1">
          <a:blip r:embed="rId3">
            <a:alphaModFix/>
          </a:blip>
          <a:srcRect b="27601" l="0" r="0" t="0"/>
          <a:stretch/>
        </p:blipFill>
        <p:spPr>
          <a:xfrm>
            <a:off x="4959990" y="4853568"/>
            <a:ext cx="2290872" cy="200443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8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써머리">
  <p:cSld name="써머리">
    <p:bg>
      <p:bgPr>
        <a:solidFill>
          <a:srgbClr val="E6E6E6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9"/>
          <p:cNvSpPr/>
          <p:nvPr/>
        </p:nvSpPr>
        <p:spPr>
          <a:xfrm>
            <a:off x="1616362" y="1754908"/>
            <a:ext cx="8950037" cy="4451927"/>
          </a:xfrm>
          <a:prstGeom prst="roundRect">
            <a:avLst>
              <a:gd fmla="val 16667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79"/>
          <p:cNvPicPr preferRelativeResize="0"/>
          <p:nvPr/>
        </p:nvPicPr>
        <p:blipFill rotWithShape="1">
          <a:blip r:embed="rId4">
            <a:alphaModFix/>
          </a:blip>
          <a:srcRect b="65836" l="13294" r="13293" t="0"/>
          <a:stretch/>
        </p:blipFill>
        <p:spPr>
          <a:xfrm>
            <a:off x="4589072" y="840942"/>
            <a:ext cx="409202" cy="35805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9"/>
          <p:cNvSpPr txBox="1"/>
          <p:nvPr>
            <p:ph idx="1" type="body"/>
          </p:nvPr>
        </p:nvSpPr>
        <p:spPr>
          <a:xfrm>
            <a:off x="2078182" y="2216727"/>
            <a:ext cx="7998691" cy="3800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AutoNum type="arabicPeriod"/>
              <a:defRPr b="0" i="0" sz="2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79"/>
          <p:cNvSpPr/>
          <p:nvPr/>
        </p:nvSpPr>
        <p:spPr>
          <a:xfrm>
            <a:off x="5008395" y="1044954"/>
            <a:ext cx="2185333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0" i="0" sz="3500" u="none" cap="none" strike="noStrike">
              <a:solidFill>
                <a:srgbClr val="AB00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뒷표지">
  <p:cSld name="뒷표지">
    <p:bg>
      <p:bgPr>
        <a:solidFill>
          <a:schemeClr val="dk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0"/>
          <p:cNvSpPr/>
          <p:nvPr/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4400" u="none" cap="none" strike="noStrike">
              <a:solidFill>
                <a:srgbClr val="AB00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그리기, 옅은이(가) 표시된 사진&#10;&#10;자동 생성된 설명" id="39" name="Google Shape;39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678" y="320496"/>
            <a:ext cx="1099503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40" name="Google Shape;40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1658" y="317279"/>
            <a:ext cx="569206" cy="207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개체, 그리기이(가) 표시된 사진&#10;&#10;자동 생성된 설명" id="41" name="Google Shape;41;p80"/>
          <p:cNvPicPr preferRelativeResize="0"/>
          <p:nvPr/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 rot="-484891">
            <a:off x="6521735" y="1763354"/>
            <a:ext cx="4599920" cy="1673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어두운이(가) 표시된 사진&#10;&#10;자동 생성된 설명" id="42" name="Google Shape;42;p80"/>
          <p:cNvPicPr preferRelativeResize="0"/>
          <p:nvPr/>
        </p:nvPicPr>
        <p:blipFill rotWithShape="1">
          <a:blip r:embed="rId5">
            <a:alphaModFix amt="85000"/>
          </a:blip>
          <a:srcRect b="0" l="0" r="0" t="0"/>
          <a:stretch/>
        </p:blipFill>
        <p:spPr>
          <a:xfrm>
            <a:off x="8369559" y="2729595"/>
            <a:ext cx="2574502" cy="3111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컬러칩">
  <p:cSld name="컬러칩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1"/>
          <p:cNvSpPr/>
          <p:nvPr/>
        </p:nvSpPr>
        <p:spPr>
          <a:xfrm>
            <a:off x="1445623" y="797558"/>
            <a:ext cx="1080000" cy="1080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E6E6E6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81"/>
          <p:cNvSpPr/>
          <p:nvPr/>
        </p:nvSpPr>
        <p:spPr>
          <a:xfrm>
            <a:off x="2525623" y="797558"/>
            <a:ext cx="1080000" cy="1080000"/>
          </a:xfrm>
          <a:prstGeom prst="rect">
            <a:avLst/>
          </a:prstGeom>
          <a:solidFill>
            <a:srgbClr val="ED244A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ED244A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81"/>
          <p:cNvSpPr/>
          <p:nvPr/>
        </p:nvSpPr>
        <p:spPr>
          <a:xfrm>
            <a:off x="3605623" y="797558"/>
            <a:ext cx="1080000" cy="10800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53585F</a:t>
            </a:r>
            <a:endParaRPr/>
          </a:p>
        </p:txBody>
      </p:sp>
      <p:sp>
        <p:nvSpPr>
          <p:cNvPr id="47" name="Google Shape;47;p81"/>
          <p:cNvSpPr/>
          <p:nvPr/>
        </p:nvSpPr>
        <p:spPr>
          <a:xfrm>
            <a:off x="6845623" y="797558"/>
            <a:ext cx="1080000" cy="1080000"/>
          </a:xfrm>
          <a:prstGeom prst="rect">
            <a:avLst/>
          </a:prstGeom>
          <a:solidFill>
            <a:srgbClr val="F0F5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F0F5FF</a:t>
            </a:r>
            <a:endParaRPr/>
          </a:p>
        </p:txBody>
      </p:sp>
      <p:sp>
        <p:nvSpPr>
          <p:cNvPr id="48" name="Google Shape;48;p81"/>
          <p:cNvSpPr/>
          <p:nvPr/>
        </p:nvSpPr>
        <p:spPr>
          <a:xfrm>
            <a:off x="4685623" y="797558"/>
            <a:ext cx="1080000" cy="1080000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7391FF</a:t>
            </a:r>
            <a:endParaRPr/>
          </a:p>
        </p:txBody>
      </p:sp>
      <p:sp>
        <p:nvSpPr>
          <p:cNvPr id="49" name="Google Shape;49;p81"/>
          <p:cNvSpPr/>
          <p:nvPr/>
        </p:nvSpPr>
        <p:spPr>
          <a:xfrm>
            <a:off x="5765623" y="797558"/>
            <a:ext cx="1080000" cy="1080000"/>
          </a:xfrm>
          <a:prstGeom prst="rect">
            <a:avLst/>
          </a:prstGeom>
          <a:solidFill>
            <a:srgbClr val="C8D7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C8D7FF</a:t>
            </a:r>
            <a:endParaRPr/>
          </a:p>
        </p:txBody>
      </p:sp>
      <p:sp>
        <p:nvSpPr>
          <p:cNvPr id="50" name="Google Shape;50;p81"/>
          <p:cNvSpPr/>
          <p:nvPr/>
        </p:nvSpPr>
        <p:spPr>
          <a:xfrm>
            <a:off x="365623" y="797558"/>
            <a:ext cx="1080000" cy="1080000"/>
          </a:xfrm>
          <a:prstGeom prst="rect">
            <a:avLst/>
          </a:prstGeom>
          <a:solidFill>
            <a:srgbClr val="AB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AB001F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1"/>
          <p:cNvSpPr/>
          <p:nvPr/>
        </p:nvSpPr>
        <p:spPr>
          <a:xfrm>
            <a:off x="1445428" y="1877558"/>
            <a:ext cx="1080000" cy="1080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F1F1F1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arning on Apple iOS 14.6" id="52" name="Google Shape;52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5623" y="3599302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3.org/TR/css-flexbox-1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ly/clJU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3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6.png"/><Relationship Id="rId4" Type="http://schemas.openxmlformats.org/officeDocument/2006/relationships/image" Target="../media/image44.png"/><Relationship Id="rId5" Type="http://schemas.openxmlformats.org/officeDocument/2006/relationships/image" Target="../media/image37.png"/><Relationship Id="rId6" Type="http://schemas.openxmlformats.org/officeDocument/2006/relationships/image" Target="../media/image39.png"/><Relationship Id="rId7" Type="http://schemas.openxmlformats.org/officeDocument/2006/relationships/image" Target="../media/image3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2.png"/><Relationship Id="rId4" Type="http://schemas.openxmlformats.org/officeDocument/2006/relationships/image" Target="../media/image38.png"/><Relationship Id="rId5" Type="http://schemas.openxmlformats.org/officeDocument/2006/relationships/image" Target="../media/image35.png"/><Relationship Id="rId6" Type="http://schemas.openxmlformats.org/officeDocument/2006/relationships/image" Target="../media/image45.png"/><Relationship Id="rId7" Type="http://schemas.openxmlformats.org/officeDocument/2006/relationships/image" Target="../media/image3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1.png"/><Relationship Id="rId4" Type="http://schemas.openxmlformats.org/officeDocument/2006/relationships/image" Target="../media/image43.png"/><Relationship Id="rId5" Type="http://schemas.openxmlformats.org/officeDocument/2006/relationships/image" Target="../media/image4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2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40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://flexbox.help/" TargetMode="External"/><Relationship Id="rId4" Type="http://schemas.openxmlformats.org/officeDocument/2006/relationships/image" Target="../media/image5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52.png"/><Relationship Id="rId4" Type="http://schemas.openxmlformats.org/officeDocument/2006/relationships/hyperlink" Target="https://cssgridgarden.com/#ko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idx="1" type="body"/>
          </p:nvPr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/>
              <a:t>13</a:t>
            </a:r>
            <a:r>
              <a:rPr lang="en-US">
                <a:solidFill>
                  <a:srgbClr val="AB001F"/>
                </a:solidFill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/>
              <a:t>CSS flex</a:t>
            </a:r>
            <a:endParaRPr/>
          </a:p>
        </p:txBody>
      </p:sp>
      <p:sp>
        <p:nvSpPr>
          <p:cNvPr id="58" name="Google Shape;58;p1"/>
          <p:cNvSpPr txBox="1"/>
          <p:nvPr>
            <p:ph idx="2" type="body"/>
          </p:nvPr>
        </p:nvSpPr>
        <p:spPr>
          <a:xfrm>
            <a:off x="1076400" y="4370400"/>
            <a:ext cx="7236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IE를 지원하지 않아도 된다면 가장 쓸 모 있는.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1256141" y="1787682"/>
            <a:ext cx="10259312" cy="3251043"/>
            <a:chOff x="713200" y="2173025"/>
            <a:chExt cx="6843824" cy="2168719"/>
          </a:xfrm>
        </p:grpSpPr>
        <p:pic>
          <p:nvPicPr>
            <p:cNvPr id="137" name="Google Shape;137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3200" y="2173025"/>
              <a:ext cx="6843824" cy="2007272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cxnSp>
          <p:nvCxnSpPr>
            <p:cNvPr id="138" name="Google Shape;138;p10"/>
            <p:cNvCxnSpPr/>
            <p:nvPr/>
          </p:nvCxnSpPr>
          <p:spPr>
            <a:xfrm>
              <a:off x="1870547" y="2504244"/>
              <a:ext cx="0" cy="1837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10"/>
            <p:cNvCxnSpPr>
              <a:stCxn id="137" idx="1"/>
            </p:cNvCxnSpPr>
            <p:nvPr/>
          </p:nvCxnSpPr>
          <p:spPr>
            <a:xfrm>
              <a:off x="713200" y="3176661"/>
              <a:ext cx="23211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713200" y="3611123"/>
              <a:ext cx="2321100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41" name="Google Shape;141;p10"/>
            <p:cNvSpPr/>
            <p:nvPr/>
          </p:nvSpPr>
          <p:spPr>
            <a:xfrm>
              <a:off x="1301687" y="2804637"/>
              <a:ext cx="1137643" cy="1079417"/>
            </a:xfrm>
            <a:custGeom>
              <a:rect b="b" l="l" r="r" t="t"/>
              <a:pathLst>
                <a:path extrusionOk="0" h="57692" w="60804">
                  <a:moveTo>
                    <a:pt x="0" y="2239"/>
                  </a:moveTo>
                  <a:cubicBezTo>
                    <a:pt x="9959" y="2239"/>
                    <a:pt x="59640" y="-2537"/>
                    <a:pt x="59756" y="2239"/>
                  </a:cubicBezTo>
                  <a:cubicBezTo>
                    <a:pt x="59873" y="7015"/>
                    <a:pt x="932" y="26118"/>
                    <a:pt x="699" y="30894"/>
                  </a:cubicBezTo>
                  <a:cubicBezTo>
                    <a:pt x="466" y="35670"/>
                    <a:pt x="58242" y="26817"/>
                    <a:pt x="58358" y="30894"/>
                  </a:cubicBezTo>
                  <a:cubicBezTo>
                    <a:pt x="58475" y="34971"/>
                    <a:pt x="990" y="51045"/>
                    <a:pt x="1398" y="55355"/>
                  </a:cubicBezTo>
                  <a:cubicBezTo>
                    <a:pt x="1806" y="59665"/>
                    <a:pt x="50903" y="56520"/>
                    <a:pt x="60804" y="56753"/>
                  </a:cubicBezTo>
                </a:path>
              </a:pathLst>
            </a:custGeom>
            <a:noFill/>
            <a:ln cap="flat" cmpd="sng" w="1905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감싸기</a:t>
            </a:r>
            <a:r>
              <a:rPr lang="en-US" sz="2800"/>
              <a:t> </a:t>
            </a:r>
            <a:r>
              <a:rPr lang="en-US" sz="2000"/>
              <a:t>(flex-direction/-wrap/-flow)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Flex</a:t>
            </a:r>
            <a:r>
              <a:rPr lang="en-US" sz="2800"/>
              <a:t> </a:t>
            </a:r>
            <a:r>
              <a:rPr lang="en-US"/>
              <a:t>용어</a:t>
            </a:r>
            <a:endParaRPr/>
          </a:p>
        </p:txBody>
      </p:sp>
      <p:sp>
        <p:nvSpPr>
          <p:cNvPr id="148" name="Google Shape;148;p11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flex container</a:t>
            </a:r>
            <a:endParaRPr b="0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flex item</a:t>
            </a:r>
            <a:endParaRPr b="0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free space</a:t>
            </a:r>
            <a:endParaRPr b="0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main axis</a:t>
            </a:r>
            <a:endParaRPr b="0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cross axis</a:t>
            </a:r>
            <a:endParaRPr b="0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Flex</a:t>
            </a:r>
            <a:r>
              <a:rPr lang="en-US" sz="2800"/>
              <a:t> </a:t>
            </a:r>
            <a:r>
              <a:rPr lang="en-US"/>
              <a:t>용어</a:t>
            </a:r>
            <a:endParaRPr/>
          </a:p>
        </p:txBody>
      </p:sp>
      <p:sp>
        <p:nvSpPr>
          <p:cNvPr id="154" name="Google Shape;154;p12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n-US"/>
              <a:t>flex container(플렉스 컨테이너)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n-US"/>
              <a:t>flex item(플렉스 아이템)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n-US"/>
              <a:t>free space(빈 공간)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n-US"/>
              <a:t>main axis(진행 축)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AutoNum type="arabicPeriod"/>
            </a:pPr>
            <a:r>
              <a:rPr lang="en-US"/>
              <a:t>cross axis(교차 축)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Flexible</a:t>
            </a:r>
            <a:r>
              <a:rPr lang="en-US" sz="2800"/>
              <a:t> </a:t>
            </a:r>
            <a:r>
              <a:rPr lang="en-US"/>
              <a:t>box</a:t>
            </a:r>
            <a:r>
              <a:rPr lang="en-US" sz="2800"/>
              <a:t> </a:t>
            </a:r>
            <a:r>
              <a:rPr lang="en-US"/>
              <a:t>model</a:t>
            </a:r>
            <a:endParaRPr/>
          </a:p>
        </p:txBody>
      </p:sp>
      <p:grpSp>
        <p:nvGrpSpPr>
          <p:cNvPr id="160" name="Google Shape;160;p13"/>
          <p:cNvGrpSpPr/>
          <p:nvPr/>
        </p:nvGrpSpPr>
        <p:grpSpPr>
          <a:xfrm>
            <a:off x="1256142" y="1787682"/>
            <a:ext cx="9763205" cy="4679793"/>
            <a:chOff x="717900" y="1418525"/>
            <a:chExt cx="6920447" cy="3317175"/>
          </a:xfrm>
        </p:grpSpPr>
        <p:sp>
          <p:nvSpPr>
            <p:cNvPr id="161" name="Google Shape;161;p13"/>
            <p:cNvSpPr/>
            <p:nvPr/>
          </p:nvSpPr>
          <p:spPr>
            <a:xfrm>
              <a:off x="827175" y="1418525"/>
              <a:ext cx="3668100" cy="2648100"/>
            </a:xfrm>
            <a:prstGeom prst="rect">
              <a:avLst/>
            </a:prstGeom>
            <a:noFill/>
            <a:ln cap="flat" cmpd="sng" w="762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949056" y="1540407"/>
              <a:ext cx="1247700" cy="1127400"/>
            </a:xfrm>
            <a:prstGeom prst="rect">
              <a:avLst/>
            </a:prstGeom>
            <a:noFill/>
            <a:ln cap="flat" cmpd="sng" w="762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335557" y="1543046"/>
              <a:ext cx="1247700" cy="1127400"/>
            </a:xfrm>
            <a:prstGeom prst="rect">
              <a:avLst/>
            </a:prstGeom>
            <a:noFill/>
            <a:ln cap="flat" cmpd="sng" w="762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3"/>
            <p:cNvSpPr txBox="1"/>
            <p:nvPr/>
          </p:nvSpPr>
          <p:spPr>
            <a:xfrm>
              <a:off x="5353847" y="1423583"/>
              <a:ext cx="2284500" cy="44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플렉스 컨테이너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949056" y="2815107"/>
              <a:ext cx="1247700" cy="1127400"/>
            </a:xfrm>
            <a:prstGeom prst="rect">
              <a:avLst/>
            </a:prstGeom>
            <a:noFill/>
            <a:ln cap="flat" cmpd="sng" w="762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6" name="Google Shape;166;p13"/>
            <p:cNvCxnSpPr>
              <a:endCxn id="164" idx="1"/>
            </p:cNvCxnSpPr>
            <p:nvPr/>
          </p:nvCxnSpPr>
          <p:spPr>
            <a:xfrm>
              <a:off x="4502447" y="1643783"/>
              <a:ext cx="851400" cy="0"/>
            </a:xfrm>
            <a:prstGeom prst="straightConnector1">
              <a:avLst/>
            </a:prstGeom>
            <a:noFill/>
            <a:ln cap="flat" cmpd="sng" w="38100">
              <a:solidFill>
                <a:srgbClr val="CCCCCC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67" name="Google Shape;167;p13"/>
            <p:cNvSpPr txBox="1"/>
            <p:nvPr/>
          </p:nvSpPr>
          <p:spPr>
            <a:xfrm>
              <a:off x="5353847" y="2372504"/>
              <a:ext cx="2284500" cy="44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플렉스 아이템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8" name="Google Shape;168;p13"/>
            <p:cNvCxnSpPr>
              <a:endCxn id="167" idx="1"/>
            </p:cNvCxnSpPr>
            <p:nvPr/>
          </p:nvCxnSpPr>
          <p:spPr>
            <a:xfrm>
              <a:off x="3580247" y="2592704"/>
              <a:ext cx="1773600" cy="0"/>
            </a:xfrm>
            <a:prstGeom prst="straightConnector1">
              <a:avLst/>
            </a:prstGeom>
            <a:noFill/>
            <a:ln cap="flat" cmpd="sng" w="38100">
              <a:solidFill>
                <a:srgbClr val="CCCCCC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69" name="Google Shape;169;p13"/>
            <p:cNvSpPr txBox="1"/>
            <p:nvPr/>
          </p:nvSpPr>
          <p:spPr>
            <a:xfrm>
              <a:off x="5353847" y="3101294"/>
              <a:ext cx="2284500" cy="44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프리 스페이스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0" name="Google Shape;170;p13"/>
            <p:cNvCxnSpPr>
              <a:endCxn id="169" idx="1"/>
            </p:cNvCxnSpPr>
            <p:nvPr/>
          </p:nvCxnSpPr>
          <p:spPr>
            <a:xfrm>
              <a:off x="2979047" y="3311894"/>
              <a:ext cx="2374800" cy="9600"/>
            </a:xfrm>
            <a:prstGeom prst="straightConnector1">
              <a:avLst/>
            </a:prstGeom>
            <a:noFill/>
            <a:ln cap="flat" cmpd="sng" w="38100">
              <a:solidFill>
                <a:srgbClr val="CCCCCC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71" name="Google Shape;171;p13"/>
            <p:cNvSpPr/>
            <p:nvPr/>
          </p:nvSpPr>
          <p:spPr>
            <a:xfrm>
              <a:off x="1595729" y="2029093"/>
              <a:ext cx="1341477" cy="1493608"/>
            </a:xfrm>
            <a:custGeom>
              <a:rect b="b" l="l" r="r" t="t"/>
              <a:pathLst>
                <a:path extrusionOk="0" h="77985" w="67099">
                  <a:moveTo>
                    <a:pt x="0" y="4673"/>
                  </a:moveTo>
                  <a:cubicBezTo>
                    <a:pt x="11183" y="4731"/>
                    <a:pt x="67037" y="-5986"/>
                    <a:pt x="67095" y="5022"/>
                  </a:cubicBezTo>
                  <a:cubicBezTo>
                    <a:pt x="67153" y="16030"/>
                    <a:pt x="1397" y="58721"/>
                    <a:pt x="349" y="70719"/>
                  </a:cubicBezTo>
                  <a:cubicBezTo>
                    <a:pt x="-699" y="82717"/>
                    <a:pt x="50729" y="75961"/>
                    <a:pt x="60805" y="77009"/>
                  </a:cubicBez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1672464" y="1791247"/>
              <a:ext cx="2662200" cy="6513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666666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진행 축</a:t>
              </a:r>
              <a:endParaRPr b="1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 rot="-5400000">
              <a:off x="764757" y="2693483"/>
              <a:ext cx="1635000" cy="6498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666666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교차 축</a:t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3"/>
            <p:cNvSpPr txBox="1"/>
            <p:nvPr/>
          </p:nvSpPr>
          <p:spPr>
            <a:xfrm>
              <a:off x="717900" y="4274000"/>
              <a:ext cx="5214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진행 축이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수평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인 경우 아이템이 흐르는 방향.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4"/>
          <p:cNvGrpSpPr/>
          <p:nvPr/>
        </p:nvGrpSpPr>
        <p:grpSpPr>
          <a:xfrm>
            <a:off x="1256141" y="1787681"/>
            <a:ext cx="9763206" cy="4714577"/>
            <a:chOff x="717900" y="1426240"/>
            <a:chExt cx="6853412" cy="3309460"/>
          </a:xfrm>
        </p:grpSpPr>
        <p:sp>
          <p:nvSpPr>
            <p:cNvPr id="180" name="Google Shape;180;p14"/>
            <p:cNvSpPr txBox="1"/>
            <p:nvPr/>
          </p:nvSpPr>
          <p:spPr>
            <a:xfrm>
              <a:off x="717900" y="4274000"/>
              <a:ext cx="5214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진행 축이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수직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인 경우 아이템이 흐르는 방향.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317" y="1426240"/>
              <a:ext cx="3631800" cy="2621700"/>
            </a:xfrm>
            <a:prstGeom prst="rect">
              <a:avLst/>
            </a:prstGeom>
            <a:noFill/>
            <a:ln cap="flat" cmpd="sng" w="762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947996" y="1546918"/>
              <a:ext cx="1235100" cy="1116300"/>
            </a:xfrm>
            <a:prstGeom prst="rect">
              <a:avLst/>
            </a:prstGeom>
            <a:noFill/>
            <a:ln cap="flat" cmpd="sng" w="762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2320812" y="1549531"/>
              <a:ext cx="1235100" cy="1116300"/>
            </a:xfrm>
            <a:prstGeom prst="rect">
              <a:avLst/>
            </a:prstGeom>
            <a:noFill/>
            <a:ln cap="flat" cmpd="sng" w="762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 txBox="1"/>
            <p:nvPr/>
          </p:nvSpPr>
          <p:spPr>
            <a:xfrm>
              <a:off x="5309312" y="1431248"/>
              <a:ext cx="2262000" cy="4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플렉스 컨테이너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947996" y="2809029"/>
              <a:ext cx="1235100" cy="1116300"/>
            </a:xfrm>
            <a:prstGeom prst="rect">
              <a:avLst/>
            </a:prstGeom>
            <a:noFill/>
            <a:ln cap="flat" cmpd="sng" w="762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6" name="Google Shape;186;p14"/>
            <p:cNvCxnSpPr>
              <a:endCxn id="184" idx="1"/>
            </p:cNvCxnSpPr>
            <p:nvPr/>
          </p:nvCxnSpPr>
          <p:spPr>
            <a:xfrm>
              <a:off x="4466312" y="1649198"/>
              <a:ext cx="843000" cy="0"/>
            </a:xfrm>
            <a:prstGeom prst="straightConnector1">
              <a:avLst/>
            </a:prstGeom>
            <a:noFill/>
            <a:ln cap="flat" cmpd="sng" w="38100">
              <a:solidFill>
                <a:srgbClr val="CCCCCC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87" name="Google Shape;187;p14"/>
            <p:cNvSpPr txBox="1"/>
            <p:nvPr/>
          </p:nvSpPr>
          <p:spPr>
            <a:xfrm>
              <a:off x="5309312" y="2370798"/>
              <a:ext cx="2262000" cy="4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플렉스 아이템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8" name="Google Shape;188;p14"/>
            <p:cNvCxnSpPr>
              <a:endCxn id="187" idx="1"/>
            </p:cNvCxnSpPr>
            <p:nvPr/>
          </p:nvCxnSpPr>
          <p:spPr>
            <a:xfrm>
              <a:off x="3553112" y="2588748"/>
              <a:ext cx="1756200" cy="0"/>
            </a:xfrm>
            <a:prstGeom prst="straightConnector1">
              <a:avLst/>
            </a:prstGeom>
            <a:noFill/>
            <a:ln cap="flat" cmpd="sng" w="38100">
              <a:solidFill>
                <a:srgbClr val="CCCCCC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89" name="Google Shape;189;p14"/>
            <p:cNvSpPr txBox="1"/>
            <p:nvPr/>
          </p:nvSpPr>
          <p:spPr>
            <a:xfrm>
              <a:off x="5309312" y="3092390"/>
              <a:ext cx="2262000" cy="43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프리 스페이스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0" name="Google Shape;190;p14"/>
            <p:cNvCxnSpPr>
              <a:endCxn id="189" idx="1"/>
            </p:cNvCxnSpPr>
            <p:nvPr/>
          </p:nvCxnSpPr>
          <p:spPr>
            <a:xfrm>
              <a:off x="2957912" y="3300740"/>
              <a:ext cx="2351400" cy="9600"/>
            </a:xfrm>
            <a:prstGeom prst="straightConnector1">
              <a:avLst/>
            </a:prstGeom>
            <a:noFill/>
            <a:ln cap="flat" cmpd="sng" w="38100">
              <a:solidFill>
                <a:srgbClr val="CCCCCC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91" name="Google Shape;191;p14"/>
            <p:cNvSpPr/>
            <p:nvPr/>
          </p:nvSpPr>
          <p:spPr>
            <a:xfrm flipH="1" rot="-5400000">
              <a:off x="1600810" y="1943571"/>
              <a:ext cx="1235293" cy="1479180"/>
            </a:xfrm>
            <a:custGeom>
              <a:rect b="b" l="l" r="r" t="t"/>
              <a:pathLst>
                <a:path extrusionOk="0" h="77985" w="67099">
                  <a:moveTo>
                    <a:pt x="0" y="4673"/>
                  </a:moveTo>
                  <a:cubicBezTo>
                    <a:pt x="11183" y="4731"/>
                    <a:pt x="67037" y="-5986"/>
                    <a:pt x="67095" y="5022"/>
                  </a:cubicBezTo>
                  <a:cubicBezTo>
                    <a:pt x="67153" y="16030"/>
                    <a:pt x="1397" y="58721"/>
                    <a:pt x="349" y="70719"/>
                  </a:cubicBezTo>
                  <a:cubicBezTo>
                    <a:pt x="-699" y="82717"/>
                    <a:pt x="50729" y="75961"/>
                    <a:pt x="60805" y="77009"/>
                  </a:cubicBez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 rot="-5400000">
              <a:off x="765454" y="2688724"/>
              <a:ext cx="1618800" cy="6432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666666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진행 축</a:t>
              </a:r>
              <a:endParaRPr b="1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1664264" y="1795281"/>
              <a:ext cx="2635800" cy="6447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666666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교차 축</a:t>
              </a:r>
              <a:endPara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1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Flexible</a:t>
            </a:r>
            <a:r>
              <a:rPr lang="en-US" sz="2800"/>
              <a:t> </a:t>
            </a:r>
            <a:r>
              <a:rPr lang="en-US"/>
              <a:t>box</a:t>
            </a:r>
            <a:r>
              <a:rPr lang="en-US" sz="2800"/>
              <a:t> </a:t>
            </a:r>
            <a:r>
              <a:rPr lang="en-US"/>
              <a:t>model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Flex</a:t>
            </a:r>
            <a:r>
              <a:rPr b="1" lang="en-US" sz="2800"/>
              <a:t> </a:t>
            </a:r>
            <a:r>
              <a:rPr b="1" lang="en-US"/>
              <a:t>container</a:t>
            </a:r>
            <a:endParaRPr/>
          </a:p>
        </p:txBody>
      </p:sp>
      <p:sp>
        <p:nvSpPr>
          <p:cNvPr id="200" name="Google Shape;200;p15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'display'</a:t>
            </a:r>
            <a:r>
              <a:rPr lang="en-US"/>
              <a:t> 속성 값이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'flex'</a:t>
            </a:r>
            <a:r>
              <a:rPr lang="en-US"/>
              <a:t> 또는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'inline-flex'</a:t>
            </a:r>
            <a:r>
              <a:rPr lang="en-US"/>
              <a:t>인 박스.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내부에 흐르는 자식 콘텐츠(엘리먼트, 텍스트 노드)는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저절로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플렉스 아이템</a:t>
            </a:r>
            <a:r>
              <a:rPr lang="en-US"/>
              <a:t>이 된다.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Flex</a:t>
            </a:r>
            <a:r>
              <a:rPr b="1" lang="en-US" sz="2800"/>
              <a:t> </a:t>
            </a:r>
            <a:r>
              <a:rPr b="1" lang="en-US"/>
              <a:t>item</a:t>
            </a:r>
            <a:endParaRPr b="1"/>
          </a:p>
        </p:txBody>
      </p:sp>
      <p:sp>
        <p:nvSpPr>
          <p:cNvPr id="206" name="Google Shape;206;p16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플렉스 컨테이너 내부에서 흐르는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자식</a:t>
            </a:r>
            <a:r>
              <a:rPr lang="en-US"/>
              <a:t> 박스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(엘리먼트, 텍스트 노드)를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플렉스 아이템</a:t>
            </a:r>
            <a:r>
              <a:rPr lang="en-US"/>
              <a:t>이라고 부른다.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플렉스 박스 모델에 따라 배치된다.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Flex</a:t>
            </a:r>
            <a:r>
              <a:rPr b="1" lang="en-US" sz="2800"/>
              <a:t> </a:t>
            </a:r>
            <a:r>
              <a:rPr b="1" lang="en-US"/>
              <a:t>container</a:t>
            </a:r>
            <a:endParaRPr/>
          </a:p>
        </p:txBody>
      </p:sp>
      <p:sp>
        <p:nvSpPr>
          <p:cNvPr id="212" name="Google Shape;212;p17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플렉스 컨테이너에만 적용 가능한 속성이 있다.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.flex-container</a:t>
            </a:r>
            <a:r>
              <a:rPr lang="en-US" sz="2500"/>
              <a:t> {</a:t>
            </a:r>
            <a:endParaRPr sz="25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display: flex;					/* 컨테이너 선언 */</a:t>
            </a:r>
            <a:endParaRPr sz="2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 u="sng"/>
              <a:t>flex-flow: row nowrap; </a:t>
            </a:r>
            <a:r>
              <a:rPr lang="en-US" sz="2500"/>
              <a:t>      /* 흐름 방향 + 줄 바꿈 */</a:t>
            </a:r>
            <a:endParaRPr sz="25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flex-direction: row;			/* 흐름 방향 */</a:t>
            </a:r>
            <a:endParaRPr b="1" sz="25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flex-wrap: nowrap;			/* 줄 바꿈 */</a:t>
            </a:r>
            <a:endParaRPr sz="25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justify-content: flex-start;		/* 진행 축 정렬 */</a:t>
            </a:r>
            <a:endParaRPr sz="25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align-items: stretch;			/* 교차 축 정렬 */</a:t>
            </a:r>
            <a:endParaRPr sz="25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align-content: stretch;			/* 여러 줄 교차 축  정렬 */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}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Flex</a:t>
            </a:r>
            <a:r>
              <a:rPr b="1" lang="en-US" sz="2800"/>
              <a:t> </a:t>
            </a:r>
            <a:r>
              <a:rPr b="1" lang="en-US"/>
              <a:t>item</a:t>
            </a:r>
            <a:endParaRPr b="1"/>
          </a:p>
        </p:txBody>
      </p:sp>
      <p:sp>
        <p:nvSpPr>
          <p:cNvPr id="218" name="Google Shape;218;p18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플렉스 아이템에만 적용 가능한 속성이 있다.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.flex-item</a:t>
            </a:r>
            <a:r>
              <a:rPr lang="en-US" sz="2500"/>
              <a:t> {</a:t>
            </a:r>
            <a:endParaRPr sz="2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 u="sng"/>
              <a:t>flex: 0 1 auto;</a:t>
            </a:r>
            <a:r>
              <a:rPr lang="en-US" sz="2500"/>
              <a:t>          /* 팽창지수 + 수축지수 + 기준 크기 */</a:t>
            </a:r>
            <a:endParaRPr sz="25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flex-grow: 0;			/* 팽창지수 */</a:t>
            </a:r>
            <a:endParaRPr sz="25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flex-shrink: 1;		/* 수축지수 */</a:t>
            </a:r>
            <a:endParaRPr sz="25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flex-basis: </a:t>
            </a:r>
            <a:r>
              <a:rPr lang="en-US" sz="2500"/>
              <a:t>auto</a:t>
            </a:r>
            <a:r>
              <a:rPr lang="en-US" sz="2500"/>
              <a:t>;		/* 기준 크기 */</a:t>
            </a:r>
            <a:endParaRPr sz="25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align-self: auto;		/* 독립적 교차 축 정렬 */</a:t>
            </a:r>
            <a:endParaRPr sz="25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order: 0;				/* 배치 순서 */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}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Free</a:t>
            </a:r>
            <a:r>
              <a:rPr b="1" lang="en-US" sz="2800"/>
              <a:t> </a:t>
            </a:r>
            <a:r>
              <a:rPr b="1" lang="en-US"/>
              <a:t>space</a:t>
            </a:r>
            <a:r>
              <a:rPr b="1" lang="en-US" sz="2800"/>
              <a:t> </a:t>
            </a:r>
            <a:r>
              <a:rPr b="1" lang="en-US"/>
              <a:t>⭐</a:t>
            </a:r>
            <a:endParaRPr/>
          </a:p>
        </p:txBody>
      </p:sp>
      <p:sp>
        <p:nvSpPr>
          <p:cNvPr id="224" name="Google Shape;224;p19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플렉스 아이템이 점유하는 영역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(flex-basis, width, height, padding, border, margin)을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제외하고 남은 공간</a:t>
            </a:r>
            <a:r>
              <a:rPr lang="en-US" sz="2500"/>
              <a:t>을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프리 스페이스</a:t>
            </a:r>
            <a:r>
              <a:rPr lang="en-US" sz="2500"/>
              <a:t>라고 부른다.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'0, 양수, 음수'</a:t>
            </a:r>
            <a:r>
              <a:rPr lang="en-US" sz="2500"/>
              <a:t> 프리 스페이스가 발생할 수 있다. 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프리 스페이스는 플렉스 아이템의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팽창 지수</a:t>
            </a:r>
            <a:r>
              <a:rPr lang="en-US" sz="2500"/>
              <a:t>(flex-grow)와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수축 지수</a:t>
            </a:r>
            <a:r>
              <a:rPr lang="en-US" sz="2500"/>
              <a:t>(flex-shrink)를 이용하여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플렉스 아이템</a:t>
            </a:r>
            <a:r>
              <a:rPr lang="en-US" sz="2500"/>
              <a:t>으로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분배</a:t>
            </a:r>
            <a:r>
              <a:rPr lang="en-US" sz="2500"/>
              <a:t>할 수 있다.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이 문서에서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'FS'</a:t>
            </a:r>
            <a:r>
              <a:rPr lang="en-US" sz="2500"/>
              <a:t>는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'프리 스페이스'</a:t>
            </a:r>
            <a:r>
              <a:rPr lang="en-US" sz="2500"/>
              <a:t>를 의미한다.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CSS</a:t>
            </a:r>
            <a:r>
              <a:rPr lang="en-US" sz="2800"/>
              <a:t> </a:t>
            </a:r>
            <a:r>
              <a:rPr lang="en-US"/>
              <a:t>flex</a:t>
            </a:r>
            <a:endParaRPr/>
          </a:p>
        </p:txBody>
      </p:sp>
      <p:sp>
        <p:nvSpPr>
          <p:cNvPr id="64" name="Google Shape;64;p2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플렉스는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박스의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500"/>
              <a:buNone/>
            </a:pPr>
            <a:r>
              <a:rPr b="1" lang="en-US" sz="4500">
                <a:latin typeface="Arial"/>
                <a:ea typeface="Arial"/>
                <a:cs typeface="Arial"/>
                <a:sym typeface="Arial"/>
              </a:rPr>
              <a:t>크기, 방향, 순서, 정렬, 간격</a:t>
            </a:r>
            <a:r>
              <a:rPr lang="en-US" sz="4500"/>
              <a:t>을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제어하는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새로운 박스 모델.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 u="sng">
                <a:solidFill>
                  <a:schemeClr val="hlink"/>
                </a:solidFill>
                <a:hlinkClick r:id="rId3"/>
              </a:rPr>
              <a:t>https://www.w3.org/TR/css-flexbox-1/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Main</a:t>
            </a:r>
            <a:r>
              <a:rPr lang="en-US" sz="2800"/>
              <a:t> </a:t>
            </a:r>
            <a:r>
              <a:rPr lang="en-US"/>
              <a:t>axis</a:t>
            </a:r>
            <a:r>
              <a:rPr lang="en-US" sz="2800"/>
              <a:t> </a:t>
            </a:r>
            <a:r>
              <a:rPr lang="en-US"/>
              <a:t>(진행 축)</a:t>
            </a:r>
            <a:r>
              <a:rPr lang="en-US" sz="2800"/>
              <a:t> </a:t>
            </a:r>
            <a:r>
              <a:rPr lang="en-US"/>
              <a:t>⭐</a:t>
            </a:r>
            <a:endParaRPr/>
          </a:p>
        </p:txBody>
      </p:sp>
      <p:sp>
        <p:nvSpPr>
          <p:cNvPr id="230" name="Google Shape;230;p20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플렉스 아이템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배치 방향</a:t>
            </a:r>
            <a:r>
              <a:rPr lang="en-US" sz="2500"/>
              <a:t>으로써 플렉스 컨테이너에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flex-direction</a:t>
            </a:r>
            <a:r>
              <a:rPr lang="en-US" sz="2500"/>
              <a:t> 속성을 적용하여 설정할 수 있다.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진행 축(flex-direction)의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초기 값은 row</a:t>
            </a:r>
            <a:r>
              <a:rPr lang="en-US" sz="2500"/>
              <a:t>이며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row-reverse, column, column-reverse 값을 적용할 수 있다.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Cross</a:t>
            </a:r>
            <a:r>
              <a:rPr lang="en-US" sz="2800"/>
              <a:t> </a:t>
            </a:r>
            <a:r>
              <a:rPr lang="en-US"/>
              <a:t>axis</a:t>
            </a:r>
            <a:r>
              <a:rPr lang="en-US" sz="2800"/>
              <a:t> </a:t>
            </a:r>
            <a:r>
              <a:rPr lang="en-US"/>
              <a:t>(교차 축)</a:t>
            </a:r>
            <a:r>
              <a:rPr lang="en-US" sz="2800"/>
              <a:t> </a:t>
            </a:r>
            <a:r>
              <a:rPr lang="en-US"/>
              <a:t>⭐</a:t>
            </a:r>
            <a:endParaRPr/>
          </a:p>
        </p:txBody>
      </p:sp>
      <p:sp>
        <p:nvSpPr>
          <p:cNvPr id="236" name="Google Shape;236;p21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플렉스 아이템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배치 방향</a:t>
            </a:r>
            <a:r>
              <a:rPr lang="en-US" sz="2500"/>
              <a:t>과 직각으로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교차하는</a:t>
            </a:r>
            <a:r>
              <a:rPr lang="en-US" sz="2500"/>
              <a:t> 방향으로써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flex-direction</a:t>
            </a:r>
            <a:r>
              <a:rPr lang="en-US" sz="2500"/>
              <a:t> 값의 직각 방향. 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진행 축의 방향에 따라 교차 축이 달라지기 때문에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교차 축은 행이 될 수도 있고 열이 될 수도 있다.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align-*</a:t>
            </a:r>
            <a:r>
              <a:rPr lang="en-US" sz="2500"/>
              <a:t> 속성의 기준이 되는 축이다. 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Flex</a:t>
            </a:r>
            <a:r>
              <a:rPr lang="en-US" sz="2800"/>
              <a:t> </a:t>
            </a:r>
            <a:r>
              <a:rPr lang="en-US"/>
              <a:t>Container</a:t>
            </a:r>
            <a:endParaRPr/>
          </a:p>
        </p:txBody>
      </p:sp>
      <p:sp>
        <p:nvSpPr>
          <p:cNvPr id="242" name="Google Shape;242;p22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display: flex | inline-flex</a:t>
            </a:r>
            <a:endParaRPr b="0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3"/>
          <p:cNvGrpSpPr/>
          <p:nvPr/>
        </p:nvGrpSpPr>
        <p:grpSpPr>
          <a:xfrm>
            <a:off x="1256142" y="1787682"/>
            <a:ext cx="9679716" cy="4814675"/>
            <a:chOff x="765423" y="1555003"/>
            <a:chExt cx="6427808" cy="3197181"/>
          </a:xfrm>
        </p:grpSpPr>
        <p:sp>
          <p:nvSpPr>
            <p:cNvPr id="248" name="Google Shape;248;p23"/>
            <p:cNvSpPr/>
            <p:nvPr/>
          </p:nvSpPr>
          <p:spPr>
            <a:xfrm>
              <a:off x="765423" y="1555003"/>
              <a:ext cx="6427800" cy="1537500"/>
            </a:xfrm>
            <a:prstGeom prst="rect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.container</a:t>
              </a:r>
              <a:endParaRPr b="0" i="0" sz="3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881026" y="1670607"/>
              <a:ext cx="1434900" cy="1309200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 cap="flat" cmpd="sng" w="762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3000"/>
                <a:buFont typeface="Arial"/>
                <a:buNone/>
              </a:pPr>
              <a:r>
                <a:rPr b="0" i="0" lang="en-US" sz="30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.item</a:t>
              </a:r>
              <a:endParaRPr b="0" i="0" sz="3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2441315" y="1669128"/>
              <a:ext cx="1434900" cy="1309200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 cap="flat" cmpd="sng" w="762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30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.item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765431" y="3214684"/>
              <a:ext cx="6427800" cy="1537500"/>
            </a:xfrm>
            <a:prstGeom prst="rect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3600"/>
                <a:buFont typeface="Arial"/>
                <a:buNone/>
              </a:pPr>
              <a:r>
                <a:rPr b="0" i="0" lang="en-US" sz="36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.container</a:t>
              </a:r>
              <a:endPara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881035" y="3330288"/>
              <a:ext cx="1434900" cy="1309200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 cap="flat" cmpd="sng" w="762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30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.item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2441323" y="3328809"/>
              <a:ext cx="1434900" cy="1309200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 cap="flat" cmpd="sng" w="762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30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.item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2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.container</a:t>
            </a:r>
            <a:r>
              <a:rPr lang="en-US" sz="2800"/>
              <a:t> </a:t>
            </a:r>
            <a:r>
              <a:rPr lang="en-US"/>
              <a:t>{</a:t>
            </a:r>
            <a:r>
              <a:rPr lang="en-US" sz="2800"/>
              <a:t> </a:t>
            </a:r>
            <a:r>
              <a:rPr lang="en-US"/>
              <a:t>display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flex</a:t>
            </a:r>
            <a:r>
              <a:rPr lang="en-US" sz="2800"/>
              <a:t> </a:t>
            </a: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.container</a:t>
            </a:r>
            <a:r>
              <a:rPr lang="en-US" sz="2800"/>
              <a:t> </a:t>
            </a:r>
            <a:r>
              <a:rPr lang="en-US"/>
              <a:t>{</a:t>
            </a:r>
            <a:r>
              <a:rPr lang="en-US" sz="2800"/>
              <a:t> </a:t>
            </a:r>
            <a:r>
              <a:rPr lang="en-US"/>
              <a:t>display</a:t>
            </a:r>
            <a:r>
              <a:rPr lang="en-US" sz="2800"/>
              <a:t> </a:t>
            </a:r>
            <a:r>
              <a:rPr lang="en-US"/>
              <a:t>:</a:t>
            </a:r>
            <a:r>
              <a:rPr lang="en-US" sz="2800"/>
              <a:t> </a:t>
            </a:r>
            <a:r>
              <a:rPr lang="en-US"/>
              <a:t>inline-flex</a:t>
            </a:r>
            <a:r>
              <a:rPr lang="en-US" sz="2800"/>
              <a:t> </a:t>
            </a:r>
            <a:r>
              <a:rPr lang="en-US"/>
              <a:t>}</a:t>
            </a:r>
            <a:endParaRPr/>
          </a:p>
        </p:txBody>
      </p:sp>
      <p:grpSp>
        <p:nvGrpSpPr>
          <p:cNvPr id="260" name="Google Shape;260;p24"/>
          <p:cNvGrpSpPr/>
          <p:nvPr/>
        </p:nvGrpSpPr>
        <p:grpSpPr>
          <a:xfrm>
            <a:off x="1256156" y="3063465"/>
            <a:ext cx="9679690" cy="2263109"/>
            <a:chOff x="732075" y="2254075"/>
            <a:chExt cx="6825073" cy="1595700"/>
          </a:xfrm>
        </p:grpSpPr>
        <p:sp>
          <p:nvSpPr>
            <p:cNvPr id="261" name="Google Shape;261;p24"/>
            <p:cNvSpPr/>
            <p:nvPr/>
          </p:nvSpPr>
          <p:spPr>
            <a:xfrm>
              <a:off x="732075" y="2254075"/>
              <a:ext cx="3350100" cy="1595700"/>
            </a:xfrm>
            <a:prstGeom prst="rect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36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.container</a:t>
              </a:r>
              <a:endParaRPr b="0" i="0" sz="3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852073" y="2374072"/>
              <a:ext cx="1489500" cy="1359000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 cap="flat" cmpd="sng" w="762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30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.item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2471676" y="2372537"/>
              <a:ext cx="1489500" cy="1359000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 cap="flat" cmpd="sng" w="762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30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.item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4207048" y="2254075"/>
              <a:ext cx="3350100" cy="1595700"/>
            </a:xfrm>
            <a:prstGeom prst="rect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36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.container</a:t>
              </a:r>
              <a:endParaRPr b="0" i="0" sz="3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4327046" y="2374072"/>
              <a:ext cx="1489500" cy="1359000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 cap="flat" cmpd="sng" w="762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30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.item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5946649" y="2372537"/>
              <a:ext cx="1489500" cy="1359000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 cap="flat" cmpd="sng" w="7620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30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.item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플렉스</a:t>
            </a:r>
            <a:r>
              <a:rPr lang="en-US" sz="2800"/>
              <a:t> </a:t>
            </a:r>
            <a:r>
              <a:rPr lang="en-US"/>
              <a:t>아이템의</a:t>
            </a:r>
            <a:r>
              <a:rPr lang="en-US" sz="2800"/>
              <a:t> </a:t>
            </a:r>
            <a:r>
              <a:rPr lang="en-US"/>
              <a:t>팽창과</a:t>
            </a:r>
            <a:r>
              <a:rPr lang="en-US" sz="2800"/>
              <a:t> </a:t>
            </a:r>
            <a:r>
              <a:rPr lang="en-US"/>
              <a:t>수축</a:t>
            </a:r>
            <a:endParaRPr/>
          </a:p>
        </p:txBody>
      </p:sp>
      <p:sp>
        <p:nvSpPr>
          <p:cNvPr id="272" name="Google Shape;272;p25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flex-grow:</a:t>
            </a:r>
            <a:endParaRPr b="0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flex-shrink:</a:t>
            </a:r>
            <a:endParaRPr b="0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flex-basis:</a:t>
            </a:r>
            <a:endParaRPr b="0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⭐ flex:</a:t>
            </a:r>
            <a:endParaRPr b="0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플렉스</a:t>
            </a:r>
            <a:r>
              <a:rPr lang="en-US" sz="2800"/>
              <a:t> </a:t>
            </a:r>
            <a:r>
              <a:rPr lang="en-US"/>
              <a:t>아이템의</a:t>
            </a:r>
            <a:r>
              <a:rPr lang="en-US" sz="2800"/>
              <a:t> </a:t>
            </a:r>
            <a:r>
              <a:rPr lang="en-US"/>
              <a:t>팽창과</a:t>
            </a:r>
            <a:r>
              <a:rPr lang="en-US" sz="2800"/>
              <a:t> </a:t>
            </a:r>
            <a:r>
              <a:rPr lang="en-US"/>
              <a:t>수축</a:t>
            </a:r>
            <a:endParaRPr/>
          </a:p>
        </p:txBody>
      </p:sp>
      <p:sp>
        <p:nvSpPr>
          <p:cNvPr id="278" name="Google Shape;278;p26"/>
          <p:cNvSpPr txBox="1"/>
          <p:nvPr>
            <p:ph idx="2" type="body"/>
          </p:nvPr>
        </p:nvSpPr>
        <p:spPr>
          <a:xfrm>
            <a:off x="1256142" y="1787682"/>
            <a:ext cx="3877833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flex-grow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flex-shrink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flex-basis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flex		</a:t>
            </a:r>
            <a:endParaRPr b="1"/>
          </a:p>
        </p:txBody>
      </p:sp>
      <p:sp>
        <p:nvSpPr>
          <p:cNvPr id="279" name="Google Shape;279;p26"/>
          <p:cNvSpPr txBox="1"/>
          <p:nvPr/>
        </p:nvSpPr>
        <p:spPr>
          <a:xfrm>
            <a:off x="4323192" y="1787682"/>
            <a:ext cx="714490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	0;</a:t>
            </a:r>
            <a:endParaRPr b="0" i="0" sz="3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	1;</a:t>
            </a:r>
            <a:endParaRPr b="0" i="0" sz="3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	</a:t>
            </a:r>
            <a:r>
              <a:rPr b="0" i="0" lang="en-US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auto</a:t>
            </a:r>
            <a:r>
              <a:rPr b="0" i="0" lang="en-US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3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262626"/>
                </a:solidFill>
              </a:rPr>
              <a:t>:	0 1 </a:t>
            </a:r>
            <a:r>
              <a:rPr b="1" i="0" lang="en-US" sz="3500" u="none" cap="none" strike="noStrike">
                <a:solidFill>
                  <a:srgbClr val="262626"/>
                </a:solidFill>
              </a:rPr>
              <a:t>auto</a:t>
            </a:r>
            <a:r>
              <a:rPr b="1" i="0" lang="en-US" sz="3500" u="none" cap="none" strike="noStrike">
                <a:solidFill>
                  <a:srgbClr val="262626"/>
                </a:solidFill>
              </a:rPr>
              <a:t>; 👍</a:t>
            </a:r>
            <a:endParaRPr b="1" i="0" sz="3500" u="none" cap="none" strike="noStrike">
              <a:solidFill>
                <a:srgbClr val="26262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flex-grow:</a:t>
            </a:r>
            <a:endParaRPr/>
          </a:p>
        </p:txBody>
      </p:sp>
      <p:sp>
        <p:nvSpPr>
          <p:cNvPr id="285" name="Google Shape;285;p27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양의 FS</a:t>
            </a:r>
            <a:r>
              <a:rPr lang="en-US"/>
              <a:t> 발생 시 플렉스 아이템의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팽창</a:t>
            </a:r>
            <a:r>
              <a:rPr lang="en-US"/>
              <a:t>을 제어.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값: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&lt;number&gt;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// 음수 사용 불가. 보통 '0' 또는 '1' 사용.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초기 값: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/>
              <a:t> 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// 단축 속성에서 생략하면 '1'이 됨.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적용: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플렉스 아이템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.item</a:t>
            </a:r>
            <a:r>
              <a:rPr lang="en-US" sz="2800"/>
              <a:t> </a:t>
            </a:r>
            <a:r>
              <a:rPr lang="en-US"/>
              <a:t>{</a:t>
            </a:r>
            <a:r>
              <a:rPr lang="en-US" sz="2800"/>
              <a:t> </a:t>
            </a:r>
            <a:r>
              <a:rPr lang="en-US"/>
              <a:t>flex-grow:</a:t>
            </a:r>
            <a:r>
              <a:rPr lang="en-US" sz="2800"/>
              <a:t> </a:t>
            </a:r>
            <a:r>
              <a:rPr lang="en-US"/>
              <a:t>0</a:t>
            </a:r>
            <a:r>
              <a:rPr lang="en-US" sz="2800"/>
              <a:t> </a:t>
            </a:r>
            <a:r>
              <a:rPr lang="en-US"/>
              <a:t>}</a:t>
            </a:r>
            <a:endParaRPr/>
          </a:p>
        </p:txBody>
      </p:sp>
      <p:sp>
        <p:nvSpPr>
          <p:cNvPr id="291" name="Google Shape;291;p28"/>
          <p:cNvSpPr txBox="1"/>
          <p:nvPr>
            <p:ph idx="2" type="body"/>
          </p:nvPr>
        </p:nvSpPr>
        <p:spPr>
          <a:xfrm>
            <a:off x="1256142" y="4407057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플렉스 컨테이너에 양의 FS가 발생했지만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초기 값은 '0' 으로써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팽창하지 않는다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  <p:grpSp>
        <p:nvGrpSpPr>
          <p:cNvPr id="292" name="Google Shape;292;p28"/>
          <p:cNvGrpSpPr/>
          <p:nvPr/>
        </p:nvGrpSpPr>
        <p:grpSpPr>
          <a:xfrm>
            <a:off x="1256142" y="1787681"/>
            <a:ext cx="10167782" cy="2431893"/>
            <a:chOff x="736075" y="1678925"/>
            <a:chExt cx="6818400" cy="1630800"/>
          </a:xfrm>
        </p:grpSpPr>
        <p:sp>
          <p:nvSpPr>
            <p:cNvPr id="293" name="Google Shape;293;p28"/>
            <p:cNvSpPr/>
            <p:nvPr/>
          </p:nvSpPr>
          <p:spPr>
            <a:xfrm>
              <a:off x="736075" y="1678925"/>
              <a:ext cx="6818400" cy="1630800"/>
            </a:xfrm>
            <a:prstGeom prst="rect">
              <a:avLst/>
            </a:prstGeom>
            <a:noFill/>
            <a:ln cap="flat" cmpd="sng" w="7620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</a:pPr>
              <a:r>
                <a:t/>
              </a:r>
              <a:endParaRPr b="0" i="0" sz="6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858699" y="1801550"/>
              <a:ext cx="882600" cy="1388700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 cap="flat" cmpd="sng" w="7620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.item</a:t>
              </a:r>
              <a:endPara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1881090" y="1801550"/>
              <a:ext cx="882600" cy="1388700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 cap="flat" cmpd="sng" w="7620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.item</a:t>
              </a:r>
              <a:endPara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9"/>
          <p:cNvGrpSpPr/>
          <p:nvPr/>
        </p:nvGrpSpPr>
        <p:grpSpPr>
          <a:xfrm>
            <a:off x="1256142" y="1783060"/>
            <a:ext cx="10167778" cy="2431892"/>
            <a:chOff x="736075" y="1678925"/>
            <a:chExt cx="6818400" cy="1630800"/>
          </a:xfrm>
        </p:grpSpPr>
        <p:sp>
          <p:nvSpPr>
            <p:cNvPr id="301" name="Google Shape;301;p29"/>
            <p:cNvSpPr/>
            <p:nvPr/>
          </p:nvSpPr>
          <p:spPr>
            <a:xfrm>
              <a:off x="736075" y="1678925"/>
              <a:ext cx="6818400" cy="1630800"/>
            </a:xfrm>
            <a:prstGeom prst="rect">
              <a:avLst/>
            </a:prstGeom>
            <a:noFill/>
            <a:ln cap="flat" cmpd="sng" w="7620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</a:pPr>
              <a:r>
                <a:t/>
              </a:r>
              <a:endParaRPr b="0" i="0" sz="6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858702" y="1801550"/>
              <a:ext cx="3231300" cy="1388700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 cap="flat" cmpd="sng" w="7620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.item(50%)</a:t>
              </a:r>
              <a:endPara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4213078" y="1801550"/>
              <a:ext cx="3231300" cy="1388700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 cap="flat" cmpd="sng" w="7620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.item(50%)</a:t>
              </a:r>
              <a:endPara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29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.item</a:t>
            </a:r>
            <a:r>
              <a:rPr lang="en-US" sz="2800"/>
              <a:t> </a:t>
            </a:r>
            <a:r>
              <a:rPr lang="en-US"/>
              <a:t>{</a:t>
            </a:r>
            <a:r>
              <a:rPr lang="en-US" sz="2800"/>
              <a:t> </a:t>
            </a:r>
            <a:r>
              <a:rPr lang="en-US"/>
              <a:t>flex-grow:</a:t>
            </a:r>
            <a:r>
              <a:rPr lang="en-US" sz="2800"/>
              <a:t> </a:t>
            </a:r>
            <a:r>
              <a:rPr lang="en-US"/>
              <a:t>1</a:t>
            </a:r>
            <a:r>
              <a:rPr lang="en-US" sz="2800"/>
              <a:t> </a:t>
            </a:r>
            <a:r>
              <a:rPr lang="en-US"/>
              <a:t>}</a:t>
            </a:r>
            <a:endParaRPr/>
          </a:p>
        </p:txBody>
      </p:sp>
      <p:sp>
        <p:nvSpPr>
          <p:cNvPr id="305" name="Google Shape;305;p29"/>
          <p:cNvSpPr txBox="1"/>
          <p:nvPr>
            <p:ph idx="2" type="body"/>
          </p:nvPr>
        </p:nvSpPr>
        <p:spPr>
          <a:xfrm>
            <a:off x="1256142" y="4407057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양의 FS 발생 시 'flex-grow:1'을 적용하면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플렉스 아이템은 1:1 비율로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균등 팽창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CSS</a:t>
            </a:r>
            <a:r>
              <a:rPr lang="en-US" sz="2800"/>
              <a:t> </a:t>
            </a:r>
            <a:r>
              <a:rPr lang="en-US"/>
              <a:t>flex</a:t>
            </a:r>
            <a:r>
              <a:rPr lang="en-US" sz="2800"/>
              <a:t> </a:t>
            </a:r>
            <a:r>
              <a:rPr b="1" lang="en-US"/>
              <a:t>'IE'</a:t>
            </a:r>
            <a:r>
              <a:rPr b="1" lang="en-US" sz="2800"/>
              <a:t> </a:t>
            </a:r>
            <a:r>
              <a:rPr b="1" lang="en-US"/>
              <a:t>bugs 😱</a:t>
            </a:r>
            <a:endParaRPr/>
          </a:p>
        </p:txBody>
      </p:sp>
      <p:sp>
        <p:nvSpPr>
          <p:cNvPr id="70" name="Google Shape;70;p3"/>
          <p:cNvSpPr txBox="1"/>
          <p:nvPr/>
        </p:nvSpPr>
        <p:spPr>
          <a:xfrm>
            <a:off x="1277475" y="1859800"/>
            <a:ext cx="8987100" cy="45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Minimum content sizing of flex items not honored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u="sng"/>
              <a:t>Column flex items set to align-items: center overflow their container</a:t>
            </a:r>
            <a:endParaRPr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 u="sng">
                <a:highlight>
                  <a:srgbClr val="FFFF00"/>
                </a:highlight>
              </a:rPr>
              <a:t>min-height</a:t>
            </a:r>
            <a:r>
              <a:rPr lang="en-US" u="sng"/>
              <a:t> on a flex container won't apply to its flex items</a:t>
            </a:r>
            <a:r>
              <a:rPr lang="en-US"/>
              <a:t> ⚠️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u="sng"/>
              <a:t>flex shorthand declarations with unitless </a:t>
            </a:r>
            <a:r>
              <a:rPr b="1" lang="en-US" u="sng">
                <a:highlight>
                  <a:srgbClr val="FFFF00"/>
                </a:highlight>
              </a:rPr>
              <a:t>flex-basis values are ignored</a:t>
            </a:r>
            <a:r>
              <a:rPr lang="en-US"/>
              <a:t> ⚠️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u="sng"/>
              <a:t>Column flex items don't always preserve intrinsic aspect ratios</a:t>
            </a:r>
            <a:endParaRPr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u="sng"/>
              <a:t>The </a:t>
            </a:r>
            <a:r>
              <a:rPr b="1" lang="en-US" u="sng">
                <a:highlight>
                  <a:srgbClr val="FFFF00"/>
                </a:highlight>
              </a:rPr>
              <a:t>default flex value</a:t>
            </a:r>
            <a:r>
              <a:rPr lang="en-US" u="sng"/>
              <a:t> has changed</a:t>
            </a:r>
            <a:r>
              <a:rPr lang="en-US"/>
              <a:t> ⚠️</a:t>
            </a:r>
            <a:endParaRPr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u="sng"/>
              <a:t>flex-basis doesn't account for </a:t>
            </a:r>
            <a:r>
              <a:rPr b="1" lang="en-US" u="sng">
                <a:highlight>
                  <a:srgbClr val="FFFF00"/>
                </a:highlight>
              </a:rPr>
              <a:t>box-sizing: border-box</a:t>
            </a:r>
            <a:r>
              <a:rPr lang="en-US"/>
              <a:t> ⚠️</a:t>
            </a:r>
            <a:endParaRPr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u="sng"/>
              <a:t>flex-basis doesn't support </a:t>
            </a:r>
            <a:r>
              <a:rPr b="1" lang="en-US" u="sng">
                <a:highlight>
                  <a:srgbClr val="FFFF00"/>
                </a:highlight>
              </a:rPr>
              <a:t>calc()</a:t>
            </a:r>
            <a:r>
              <a:rPr lang="en-US"/>
              <a:t> ⚠️</a:t>
            </a:r>
            <a:endParaRPr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Some HTML elements can't be flex containers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align-items: baseline doesn't work with nested flex containers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Min and max size declarations are ignored when wrapping flex items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 u="sng">
                <a:highlight>
                  <a:srgbClr val="FFFF00"/>
                </a:highlight>
              </a:rPr>
              <a:t>Inline elements</a:t>
            </a:r>
            <a:r>
              <a:rPr lang="en-US" u="sng"/>
              <a:t> are not treated as flex-items</a:t>
            </a:r>
            <a:r>
              <a:rPr lang="en-US"/>
              <a:t> ⚠️</a:t>
            </a:r>
            <a:endParaRPr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u="sng"/>
              <a:t>Importance is ignored on flex-basis when using flex shorthand</a:t>
            </a:r>
            <a:endParaRPr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Shrink-to-fit containers with flex-flow: column wrap do not contain their items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u="sng"/>
              <a:t>Column flex items </a:t>
            </a:r>
            <a:r>
              <a:rPr b="1" lang="en-US" u="sng">
                <a:highlight>
                  <a:srgbClr val="FFFF00"/>
                </a:highlight>
              </a:rPr>
              <a:t>ignore margin: auto</a:t>
            </a:r>
            <a:r>
              <a:rPr lang="en-US" u="sng"/>
              <a:t> on the cross axis</a:t>
            </a:r>
            <a:r>
              <a:rPr lang="en-US"/>
              <a:t> ⚠️</a:t>
            </a:r>
            <a:endParaRPr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u="sng"/>
              <a:t>flex-basis cannot be animated</a:t>
            </a:r>
            <a:endParaRPr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u="sng"/>
              <a:t>Flex items are not correctly justified when </a:t>
            </a:r>
            <a:r>
              <a:rPr b="1" lang="en-US" u="sng">
                <a:highlight>
                  <a:srgbClr val="FFFF00"/>
                </a:highlight>
              </a:rPr>
              <a:t>max-width</a:t>
            </a:r>
            <a:r>
              <a:rPr lang="en-US" u="sng"/>
              <a:t> is used</a:t>
            </a:r>
            <a:r>
              <a:rPr lang="en-US"/>
              <a:t> ⚠️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Underline</a:t>
            </a:r>
            <a:r>
              <a:rPr lang="en-US"/>
              <a:t> = </a:t>
            </a:r>
            <a:r>
              <a:rPr b="1" lang="en-US"/>
              <a:t>IE bug</a:t>
            </a:r>
            <a:r>
              <a:rPr lang="en-US"/>
              <a:t>(21/17), ⚠️= </a:t>
            </a:r>
            <a:r>
              <a:rPr b="1" lang="en-US"/>
              <a:t>치명적</a:t>
            </a:r>
            <a:r>
              <a:rPr lang="en-US"/>
              <a:t>(8/17). flexbug - </a:t>
            </a:r>
            <a:r>
              <a:rPr lang="en-US" u="sng">
                <a:hlinkClick r:id="rId3"/>
              </a:rPr>
              <a:t>https://t.ly/clJU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0"/>
          <p:cNvGrpSpPr/>
          <p:nvPr/>
        </p:nvGrpSpPr>
        <p:grpSpPr>
          <a:xfrm>
            <a:off x="1256142" y="1783060"/>
            <a:ext cx="10167778" cy="2431892"/>
            <a:chOff x="736075" y="1678925"/>
            <a:chExt cx="6818400" cy="1630800"/>
          </a:xfrm>
        </p:grpSpPr>
        <p:sp>
          <p:nvSpPr>
            <p:cNvPr id="311" name="Google Shape;311;p30"/>
            <p:cNvSpPr/>
            <p:nvPr/>
          </p:nvSpPr>
          <p:spPr>
            <a:xfrm>
              <a:off x="736075" y="1678925"/>
              <a:ext cx="6818400" cy="1630800"/>
            </a:xfrm>
            <a:prstGeom prst="rect">
              <a:avLst/>
            </a:prstGeom>
            <a:noFill/>
            <a:ln cap="flat" cmpd="sng" w="7620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</a:pPr>
              <a:r>
                <a:t/>
              </a:r>
              <a:endParaRPr b="0" i="0" sz="6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858701" y="1801550"/>
              <a:ext cx="2041200" cy="1388700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 cap="flat" cmpd="sng" w="7620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.item1(33.33%)</a:t>
              </a:r>
              <a:endPara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3027525" y="1801550"/>
              <a:ext cx="4416900" cy="1388700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 cap="flat" cmpd="sng" w="7620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.item2(66.66%)</a:t>
              </a:r>
              <a:endPara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p3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.item1</a:t>
            </a:r>
            <a:r>
              <a:rPr lang="en-US" sz="2800"/>
              <a:t> </a:t>
            </a:r>
            <a:r>
              <a:rPr lang="en-US"/>
              <a:t>{</a:t>
            </a:r>
            <a:r>
              <a:rPr lang="en-US" sz="2800"/>
              <a:t> </a:t>
            </a:r>
            <a:r>
              <a:rPr lang="en-US"/>
              <a:t>flex-grow:</a:t>
            </a:r>
            <a:r>
              <a:rPr lang="en-US" sz="2800"/>
              <a:t> </a:t>
            </a:r>
            <a:r>
              <a:rPr lang="en-US"/>
              <a:t>1</a:t>
            </a:r>
            <a:r>
              <a:rPr lang="en-US" sz="2800"/>
              <a:t> </a:t>
            </a:r>
            <a:r>
              <a:rPr lang="en-US"/>
              <a:t>}</a:t>
            </a:r>
            <a:r>
              <a:rPr lang="en-US" sz="2800"/>
              <a:t> </a:t>
            </a:r>
            <a:r>
              <a:rPr lang="en-US"/>
              <a:t>.item2</a:t>
            </a:r>
            <a:r>
              <a:rPr lang="en-US" sz="2800"/>
              <a:t> </a:t>
            </a:r>
            <a:r>
              <a:rPr lang="en-US"/>
              <a:t>{</a:t>
            </a:r>
            <a:r>
              <a:rPr lang="en-US" sz="2800"/>
              <a:t> </a:t>
            </a:r>
            <a:r>
              <a:rPr lang="en-US"/>
              <a:t>flex-grow:</a:t>
            </a:r>
            <a:r>
              <a:rPr lang="en-US" sz="2800"/>
              <a:t> </a:t>
            </a:r>
            <a:r>
              <a:rPr lang="en-US"/>
              <a:t>2</a:t>
            </a:r>
            <a:r>
              <a:rPr lang="en-US" sz="2800"/>
              <a:t> </a:t>
            </a:r>
            <a:r>
              <a:rPr lang="en-US"/>
              <a:t>}</a:t>
            </a:r>
            <a:endParaRPr/>
          </a:p>
        </p:txBody>
      </p:sp>
      <p:sp>
        <p:nvSpPr>
          <p:cNvPr id="315" name="Google Shape;315;p30"/>
          <p:cNvSpPr txBox="1"/>
          <p:nvPr>
            <p:ph idx="2" type="body"/>
          </p:nvPr>
        </p:nvSpPr>
        <p:spPr>
          <a:xfrm>
            <a:off x="1256142" y="4407057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플렉스 아이템마다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팽창 비율</a:t>
            </a:r>
            <a:r>
              <a:rPr lang="en-US"/>
              <a:t>을 다르게 처리할 수 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1:2 비율로 팽창.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n-US" sz="3600"/>
              <a:t>flex-shrink:</a:t>
            </a:r>
            <a:endParaRPr sz="3600"/>
          </a:p>
        </p:txBody>
      </p:sp>
      <p:sp>
        <p:nvSpPr>
          <p:cNvPr id="321" name="Google Shape;321;p31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음의 FS </a:t>
            </a:r>
            <a:r>
              <a:rPr lang="en-US"/>
              <a:t>발생 시 플렉스 아이템의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수축</a:t>
            </a:r>
            <a:r>
              <a:rPr lang="en-US"/>
              <a:t>을 제어.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값: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&lt;number&gt; 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// 음수 사용 불가. 보통 '0' 또는 '1' 사용.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초기 값: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1 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// 단축 속성에서 생략해도 '1'이 됨.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적용: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플렉스 아이템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2"/>
          <p:cNvGrpSpPr/>
          <p:nvPr/>
        </p:nvGrpSpPr>
        <p:grpSpPr>
          <a:xfrm>
            <a:off x="1255337" y="1783060"/>
            <a:ext cx="10167779" cy="2374849"/>
            <a:chOff x="718750" y="1737325"/>
            <a:chExt cx="6835751" cy="1596600"/>
          </a:xfrm>
        </p:grpSpPr>
        <p:sp>
          <p:nvSpPr>
            <p:cNvPr id="327" name="Google Shape;327;p32"/>
            <p:cNvSpPr/>
            <p:nvPr/>
          </p:nvSpPr>
          <p:spPr>
            <a:xfrm>
              <a:off x="718750" y="1737325"/>
              <a:ext cx="5647800" cy="1596600"/>
            </a:xfrm>
            <a:prstGeom prst="rect">
              <a:avLst/>
            </a:prstGeom>
            <a:noFill/>
            <a:ln cap="flat" cmpd="sng" w="7620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826134" y="1857363"/>
              <a:ext cx="5424000" cy="1359300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 cap="flat" cmpd="sng" w="7620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.item (100%)</a:t>
              </a:r>
              <a:endPara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6366501" y="1857363"/>
              <a:ext cx="1188000" cy="1359300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 cap="flat" cmpd="sng" w="7620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.item (100%)</a:t>
              </a:r>
              <a:endPara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3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.item</a:t>
            </a:r>
            <a:r>
              <a:rPr lang="en-US" sz="2800"/>
              <a:t> </a:t>
            </a:r>
            <a:r>
              <a:rPr lang="en-US"/>
              <a:t>{</a:t>
            </a:r>
            <a:r>
              <a:rPr lang="en-US" sz="2800"/>
              <a:t> </a:t>
            </a:r>
            <a:r>
              <a:rPr lang="en-US"/>
              <a:t>flex-shrink:</a:t>
            </a:r>
            <a:r>
              <a:rPr lang="en-US" sz="2800"/>
              <a:t> </a:t>
            </a:r>
            <a:r>
              <a:rPr lang="en-US"/>
              <a:t>0</a:t>
            </a:r>
            <a:r>
              <a:rPr lang="en-US" sz="2800"/>
              <a:t> </a:t>
            </a:r>
            <a:r>
              <a:rPr lang="en-US"/>
              <a:t>}</a:t>
            </a:r>
            <a:endParaRPr/>
          </a:p>
        </p:txBody>
      </p:sp>
      <p:sp>
        <p:nvSpPr>
          <p:cNvPr id="331" name="Google Shape;331;p32"/>
          <p:cNvSpPr txBox="1"/>
          <p:nvPr>
            <p:ph idx="2" type="body"/>
          </p:nvPr>
        </p:nvSpPr>
        <p:spPr>
          <a:xfrm>
            <a:off x="1256142" y="4407057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음의 FS가 발생했다. 'flex-shrink:0'을 적용하면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음의 FS가 발생 하더라도 </a:t>
            </a:r>
            <a:r>
              <a:rPr b="1" lang="en-US"/>
              <a:t>수축하지 않음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33"/>
          <p:cNvGrpSpPr/>
          <p:nvPr/>
        </p:nvGrpSpPr>
        <p:grpSpPr>
          <a:xfrm>
            <a:off x="1255337" y="1783059"/>
            <a:ext cx="9929280" cy="2374849"/>
            <a:chOff x="736075" y="1678925"/>
            <a:chExt cx="6818400" cy="1630800"/>
          </a:xfrm>
        </p:grpSpPr>
        <p:sp>
          <p:nvSpPr>
            <p:cNvPr id="337" name="Google Shape;337;p33"/>
            <p:cNvSpPr/>
            <p:nvPr/>
          </p:nvSpPr>
          <p:spPr>
            <a:xfrm>
              <a:off x="736075" y="1678925"/>
              <a:ext cx="6818400" cy="1630800"/>
            </a:xfrm>
            <a:prstGeom prst="rect">
              <a:avLst/>
            </a:prstGeom>
            <a:noFill/>
            <a:ln cap="flat" cmpd="sng" w="7620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</a:pPr>
              <a:r>
                <a:t/>
              </a:r>
              <a:endParaRPr b="0" i="0" sz="6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858702" y="1801550"/>
              <a:ext cx="3231300" cy="1388700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 cap="flat" cmpd="sng" w="7620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.item(50%)</a:t>
              </a:r>
              <a:endPara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4213078" y="1801550"/>
              <a:ext cx="3231300" cy="1388700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 cap="flat" cmpd="sng" w="7620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.item(50%)</a:t>
              </a:r>
              <a:endPara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" name="Google Shape;340;p3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.item</a:t>
            </a:r>
            <a:r>
              <a:rPr lang="en-US" sz="2800"/>
              <a:t> </a:t>
            </a:r>
            <a:r>
              <a:rPr lang="en-US"/>
              <a:t>{</a:t>
            </a:r>
            <a:r>
              <a:rPr lang="en-US" sz="2800"/>
              <a:t> </a:t>
            </a:r>
            <a:r>
              <a:rPr lang="en-US"/>
              <a:t>flex-shrink:</a:t>
            </a:r>
            <a:r>
              <a:rPr lang="en-US" sz="2800"/>
              <a:t> </a:t>
            </a:r>
            <a:r>
              <a:rPr lang="en-US"/>
              <a:t>1</a:t>
            </a:r>
            <a:r>
              <a:rPr lang="en-US" sz="2800"/>
              <a:t> </a:t>
            </a:r>
            <a:r>
              <a:rPr lang="en-US"/>
              <a:t>}</a:t>
            </a:r>
            <a:endParaRPr/>
          </a:p>
        </p:txBody>
      </p:sp>
      <p:sp>
        <p:nvSpPr>
          <p:cNvPr id="341" name="Google Shape;341;p33"/>
          <p:cNvSpPr txBox="1"/>
          <p:nvPr>
            <p:ph idx="2" type="body"/>
          </p:nvPr>
        </p:nvSpPr>
        <p:spPr>
          <a:xfrm>
            <a:off x="1256142" y="4407057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초기 값은 '1' 으로써 음의 FS 발생 시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균등 수축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1:1 비율로 수축한 결과.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34"/>
          <p:cNvGrpSpPr/>
          <p:nvPr/>
        </p:nvGrpSpPr>
        <p:grpSpPr>
          <a:xfrm>
            <a:off x="1256142" y="1787682"/>
            <a:ext cx="9909952" cy="2370226"/>
            <a:chOff x="736075" y="1678925"/>
            <a:chExt cx="6818400" cy="1630800"/>
          </a:xfrm>
        </p:grpSpPr>
        <p:sp>
          <p:nvSpPr>
            <p:cNvPr id="347" name="Google Shape;347;p34"/>
            <p:cNvSpPr/>
            <p:nvPr/>
          </p:nvSpPr>
          <p:spPr>
            <a:xfrm>
              <a:off x="736075" y="1678925"/>
              <a:ext cx="6818400" cy="1630800"/>
            </a:xfrm>
            <a:prstGeom prst="rect">
              <a:avLst/>
            </a:prstGeom>
            <a:noFill/>
            <a:ln cap="flat" cmpd="sng" w="7620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</a:pPr>
              <a:r>
                <a:t/>
              </a:r>
              <a:endParaRPr b="0" i="0" sz="6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858700" y="1801550"/>
              <a:ext cx="4502100" cy="1388700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 cap="flat" cmpd="sng" w="7620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.item1(66.66%)</a:t>
              </a:r>
              <a:endPara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5493000" y="1801550"/>
              <a:ext cx="1951500" cy="1388700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 cap="flat" cmpd="sng" w="7620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.item2(33.33%)</a:t>
              </a:r>
              <a:endPara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0" name="Google Shape;350;p3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.item1</a:t>
            </a:r>
            <a:r>
              <a:rPr b="1" lang="en-US" sz="2800"/>
              <a:t> </a:t>
            </a:r>
            <a:r>
              <a:rPr b="1" lang="en-US"/>
              <a:t>{</a:t>
            </a:r>
            <a:r>
              <a:rPr b="1" lang="en-US" sz="2800"/>
              <a:t> </a:t>
            </a:r>
            <a:r>
              <a:rPr b="1" lang="en-US"/>
              <a:t>flex-shrink:</a:t>
            </a:r>
            <a:r>
              <a:rPr b="1" lang="en-US" sz="2800"/>
              <a:t> </a:t>
            </a:r>
            <a:r>
              <a:rPr b="1" lang="en-US"/>
              <a:t>1</a:t>
            </a:r>
            <a:r>
              <a:rPr b="1" lang="en-US" sz="2800"/>
              <a:t> </a:t>
            </a:r>
            <a:r>
              <a:rPr b="1" lang="en-US"/>
              <a:t>}</a:t>
            </a:r>
            <a:r>
              <a:rPr b="1" lang="en-US" sz="2800"/>
              <a:t> </a:t>
            </a:r>
            <a:r>
              <a:rPr b="1" lang="en-US"/>
              <a:t>.item2</a:t>
            </a:r>
            <a:r>
              <a:rPr b="1" lang="en-US" sz="2800"/>
              <a:t> </a:t>
            </a:r>
            <a:r>
              <a:rPr b="1" lang="en-US"/>
              <a:t>{</a:t>
            </a:r>
            <a:r>
              <a:rPr b="1" lang="en-US" sz="2800"/>
              <a:t> </a:t>
            </a:r>
            <a:r>
              <a:rPr b="1" lang="en-US"/>
              <a:t>flex-shrink:</a:t>
            </a:r>
            <a:r>
              <a:rPr b="1" lang="en-US" sz="2800"/>
              <a:t> </a:t>
            </a:r>
            <a:r>
              <a:rPr b="1" lang="en-US"/>
              <a:t>2</a:t>
            </a:r>
            <a:r>
              <a:rPr b="1" lang="en-US" sz="2800"/>
              <a:t> </a:t>
            </a:r>
            <a:r>
              <a:rPr b="1" lang="en-US"/>
              <a:t>} </a:t>
            </a:r>
            <a:endParaRPr b="1"/>
          </a:p>
        </p:txBody>
      </p:sp>
      <p:sp>
        <p:nvSpPr>
          <p:cNvPr id="351" name="Google Shape;351;p34"/>
          <p:cNvSpPr txBox="1"/>
          <p:nvPr>
            <p:ph idx="2" type="body"/>
          </p:nvPr>
        </p:nvSpPr>
        <p:spPr>
          <a:xfrm>
            <a:off x="1256142" y="4407057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플렉스 아이템마다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수축 비율</a:t>
            </a:r>
            <a:r>
              <a:rPr lang="en-US"/>
              <a:t>을 다르게 처리할 수 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1:2 비율로 수축한 결과.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flex-basis:</a:t>
            </a:r>
            <a:endParaRPr/>
          </a:p>
        </p:txBody>
      </p:sp>
      <p:sp>
        <p:nvSpPr>
          <p:cNvPr id="357" name="Google Shape;357;p35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플렉스 아이템의 진행 방향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기본 크기</a:t>
            </a:r>
            <a:r>
              <a:rPr lang="en-US"/>
              <a:t>를 설정함으로써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FS 초기 값</a:t>
            </a:r>
            <a:r>
              <a:rPr lang="en-US"/>
              <a:t>에 영향을 준다.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값: </a:t>
            </a:r>
            <a:r>
              <a:rPr b="1" lang="en-US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content⚠️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&lt;width&gt; 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// 팽창/수축하기 이전의 기본 크기.</a:t>
            </a:r>
            <a:endParaRPr sz="25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초기 값: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auto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// content 또는 &lt;width&gt; 값이 적용됨.</a:t>
            </a:r>
            <a:endParaRPr sz="25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// 단축 속성에서 생략하면 초기 값이 '0' 이 된다.</a:t>
            </a:r>
            <a:endParaRPr sz="25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적용: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플렉스 아이템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36"/>
          <p:cNvGrpSpPr/>
          <p:nvPr/>
        </p:nvGrpSpPr>
        <p:grpSpPr>
          <a:xfrm>
            <a:off x="1255337" y="1783058"/>
            <a:ext cx="9929280" cy="2374849"/>
            <a:chOff x="736075" y="1678925"/>
            <a:chExt cx="6818400" cy="1630800"/>
          </a:xfrm>
        </p:grpSpPr>
        <p:sp>
          <p:nvSpPr>
            <p:cNvPr id="363" name="Google Shape;363;p36"/>
            <p:cNvSpPr/>
            <p:nvPr/>
          </p:nvSpPr>
          <p:spPr>
            <a:xfrm>
              <a:off x="736075" y="1678925"/>
              <a:ext cx="6818400" cy="1630800"/>
            </a:xfrm>
            <a:prstGeom prst="rect">
              <a:avLst/>
            </a:prstGeom>
            <a:noFill/>
            <a:ln cap="flat" cmpd="sng" w="7620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</a:pPr>
              <a:r>
                <a:t/>
              </a:r>
              <a:endParaRPr b="0" i="0" sz="6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858699" y="1801550"/>
              <a:ext cx="882600" cy="1388700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 cap="flat" cmpd="sng" w="7620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.item</a:t>
              </a:r>
              <a:endPara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6"/>
            <p:cNvSpPr/>
            <p:nvPr/>
          </p:nvSpPr>
          <p:spPr>
            <a:xfrm>
              <a:off x="1881090" y="1801550"/>
              <a:ext cx="882600" cy="1388700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 cap="flat" cmpd="sng" w="7620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.item</a:t>
              </a:r>
              <a:endPara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" name="Google Shape;366;p3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.item</a:t>
            </a:r>
            <a:r>
              <a:rPr lang="en-US" sz="2800"/>
              <a:t> </a:t>
            </a:r>
            <a:r>
              <a:rPr lang="en-US"/>
              <a:t>{</a:t>
            </a:r>
            <a:r>
              <a:rPr lang="en-US" sz="2800"/>
              <a:t> </a:t>
            </a:r>
            <a:r>
              <a:rPr lang="en-US"/>
              <a:t>flex-basis:</a:t>
            </a:r>
            <a:r>
              <a:rPr lang="en-US" sz="2800"/>
              <a:t> </a:t>
            </a:r>
            <a:r>
              <a:rPr lang="en-US"/>
              <a:t>auto</a:t>
            </a:r>
            <a:r>
              <a:rPr lang="en-US" sz="2800"/>
              <a:t> </a:t>
            </a:r>
            <a:r>
              <a:rPr lang="en-US"/>
              <a:t>}</a:t>
            </a:r>
            <a:endParaRPr/>
          </a:p>
        </p:txBody>
      </p:sp>
      <p:sp>
        <p:nvSpPr>
          <p:cNvPr id="367" name="Google Shape;367;p36"/>
          <p:cNvSpPr txBox="1"/>
          <p:nvPr>
            <p:ph idx="2" type="body"/>
          </p:nvPr>
        </p:nvSpPr>
        <p:spPr>
          <a:xfrm>
            <a:off x="1256142" y="4407057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플렉스 아이템</a:t>
            </a:r>
            <a:r>
              <a:rPr lang="en-US"/>
              <a:t>에 적용된</a:t>
            </a:r>
            <a:r>
              <a:rPr lang="en-US"/>
              <a:t>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기본 크기</a:t>
            </a:r>
            <a:r>
              <a:rPr lang="en-US"/>
              <a:t>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컨테이너에 남은 공간이 양의 FS가 된다.</a:t>
            </a:r>
            <a:endParaRPr sz="25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37"/>
          <p:cNvGrpSpPr/>
          <p:nvPr/>
        </p:nvGrpSpPr>
        <p:grpSpPr>
          <a:xfrm>
            <a:off x="1255337" y="1783058"/>
            <a:ext cx="9929276" cy="2374848"/>
            <a:chOff x="736075" y="1678925"/>
            <a:chExt cx="6818400" cy="1630800"/>
          </a:xfrm>
        </p:grpSpPr>
        <p:sp>
          <p:nvSpPr>
            <p:cNvPr id="373" name="Google Shape;373;p37"/>
            <p:cNvSpPr/>
            <p:nvPr/>
          </p:nvSpPr>
          <p:spPr>
            <a:xfrm>
              <a:off x="736075" y="1678925"/>
              <a:ext cx="6818400" cy="1630800"/>
            </a:xfrm>
            <a:prstGeom prst="rect">
              <a:avLst/>
            </a:prstGeom>
            <a:noFill/>
            <a:ln cap="flat" cmpd="sng" w="7620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</a:pPr>
              <a:r>
                <a:t/>
              </a:r>
              <a:endParaRPr b="0" i="0" sz="6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858701" y="1801550"/>
              <a:ext cx="2083800" cy="1388700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 cap="flat" cmpd="sng" w="7620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.item(30%)</a:t>
              </a:r>
              <a:endPara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3052489" y="1801550"/>
              <a:ext cx="2083800" cy="1388700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 cap="flat" cmpd="sng" w="7620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.item(30%)</a:t>
              </a:r>
              <a:endPara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7"/>
            <p:cNvSpPr txBox="1"/>
            <p:nvPr/>
          </p:nvSpPr>
          <p:spPr>
            <a:xfrm>
              <a:off x="5678475" y="2265050"/>
              <a:ext cx="1316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FS 40%</a:t>
              </a:r>
              <a:endPara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7" name="Google Shape;377;p3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.item</a:t>
            </a:r>
            <a:r>
              <a:rPr lang="en-US" sz="2800"/>
              <a:t> </a:t>
            </a:r>
            <a:r>
              <a:rPr lang="en-US"/>
              <a:t>{ flex-basis:</a:t>
            </a:r>
            <a:r>
              <a:rPr lang="en-US" sz="2800"/>
              <a:t> </a:t>
            </a:r>
            <a:r>
              <a:rPr lang="en-US"/>
              <a:t>30%</a:t>
            </a:r>
            <a:r>
              <a:rPr lang="en-US" sz="2800"/>
              <a:t> </a:t>
            </a:r>
            <a:r>
              <a:rPr lang="en-US"/>
              <a:t>}</a:t>
            </a:r>
            <a:endParaRPr/>
          </a:p>
        </p:txBody>
      </p:sp>
      <p:sp>
        <p:nvSpPr>
          <p:cNvPr id="378" name="Google Shape;378;p37"/>
          <p:cNvSpPr txBox="1"/>
          <p:nvPr>
            <p:ph idx="2" type="body"/>
          </p:nvPr>
        </p:nvSpPr>
        <p:spPr>
          <a:xfrm>
            <a:off x="1256142" y="4407057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진행 축으로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30%</a:t>
            </a:r>
            <a:r>
              <a:rPr lang="en-US"/>
              <a:t> 크기가 아이템의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기본 크기</a:t>
            </a:r>
            <a:r>
              <a:rPr lang="en-US"/>
              <a:t>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컨테이너에 남은 공간(40%)이 양의 FS가 된다.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.item</a:t>
            </a:r>
            <a:r>
              <a:rPr lang="en-US" sz="2800"/>
              <a:t> </a:t>
            </a:r>
            <a:r>
              <a:rPr lang="en-US"/>
              <a:t>{ flex-basis:</a:t>
            </a:r>
            <a:r>
              <a:rPr lang="en-US" sz="2800"/>
              <a:t> </a:t>
            </a:r>
            <a:r>
              <a:rPr lang="en-US"/>
              <a:t>60%</a:t>
            </a:r>
            <a:r>
              <a:rPr lang="en-US" sz="2800"/>
              <a:t> </a:t>
            </a:r>
            <a:r>
              <a:rPr lang="en-US"/>
              <a:t>}</a:t>
            </a:r>
            <a:endParaRPr/>
          </a:p>
        </p:txBody>
      </p:sp>
      <p:sp>
        <p:nvSpPr>
          <p:cNvPr id="384" name="Google Shape;384;p38"/>
          <p:cNvSpPr txBox="1"/>
          <p:nvPr>
            <p:ph idx="2" type="body"/>
          </p:nvPr>
        </p:nvSpPr>
        <p:spPr>
          <a:xfrm>
            <a:off x="1256142" y="4407057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진행 축으로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60%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크기가 아이템의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기본 크기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컨테이너를 초과하는 공간(-20%)이 음의 FS가 된다.</a:t>
            </a:r>
            <a:endParaRPr/>
          </a:p>
        </p:txBody>
      </p:sp>
      <p:grpSp>
        <p:nvGrpSpPr>
          <p:cNvPr id="385" name="Google Shape;385;p38"/>
          <p:cNvGrpSpPr/>
          <p:nvPr/>
        </p:nvGrpSpPr>
        <p:grpSpPr>
          <a:xfrm>
            <a:off x="1255337" y="1783058"/>
            <a:ext cx="9128085" cy="2374848"/>
            <a:chOff x="736075" y="1678925"/>
            <a:chExt cx="6268225" cy="1630800"/>
          </a:xfrm>
        </p:grpSpPr>
        <p:sp>
          <p:nvSpPr>
            <p:cNvPr id="386" name="Google Shape;386;p38"/>
            <p:cNvSpPr/>
            <p:nvPr/>
          </p:nvSpPr>
          <p:spPr>
            <a:xfrm>
              <a:off x="736075" y="1678925"/>
              <a:ext cx="5248200" cy="1630800"/>
            </a:xfrm>
            <a:prstGeom prst="rect">
              <a:avLst/>
            </a:prstGeom>
            <a:noFill/>
            <a:ln cap="flat" cmpd="sng" w="7620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</a:pPr>
              <a:r>
                <a:t/>
              </a:r>
              <a:endParaRPr b="0" i="0" sz="6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858700" y="1801550"/>
              <a:ext cx="3018900" cy="1388700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 cap="flat" cmpd="sng" w="7620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.item(60%)</a:t>
              </a:r>
              <a:endPara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3985400" y="1801550"/>
              <a:ext cx="3018900" cy="1388700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 cap="flat" cmpd="sng" w="7620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.item(60%)</a:t>
              </a:r>
              <a:endPara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39"/>
          <p:cNvGrpSpPr/>
          <p:nvPr/>
        </p:nvGrpSpPr>
        <p:grpSpPr>
          <a:xfrm>
            <a:off x="1255336" y="1783057"/>
            <a:ext cx="8714381" cy="2200863"/>
            <a:chOff x="736075" y="1678925"/>
            <a:chExt cx="6457200" cy="1630800"/>
          </a:xfrm>
        </p:grpSpPr>
        <p:sp>
          <p:nvSpPr>
            <p:cNvPr id="394" name="Google Shape;394;p39"/>
            <p:cNvSpPr/>
            <p:nvPr/>
          </p:nvSpPr>
          <p:spPr>
            <a:xfrm>
              <a:off x="736075" y="1678925"/>
              <a:ext cx="6457200" cy="1630800"/>
            </a:xfrm>
            <a:prstGeom prst="rect">
              <a:avLst/>
            </a:prstGeom>
            <a:noFill/>
            <a:ln cap="flat" cmpd="sng" w="7620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Arial"/>
                <a:buNone/>
              </a:pPr>
              <a:r>
                <a:t/>
              </a:r>
              <a:endParaRPr b="0" i="0" sz="6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858700" y="1801550"/>
              <a:ext cx="38700" cy="1388700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 cap="flat" cmpd="sng" w="7620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995669" y="1801550"/>
              <a:ext cx="38700" cy="1388700"/>
            </a:xfrm>
            <a:prstGeom prst="rect">
              <a:avLst/>
            </a:prstGeom>
            <a:solidFill>
              <a:srgbClr val="CCCCCC">
                <a:alpha val="80000"/>
              </a:srgbClr>
            </a:solidFill>
            <a:ln cap="flat" cmpd="sng" w="7620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9"/>
            <p:cNvSpPr txBox="1"/>
            <p:nvPr/>
          </p:nvSpPr>
          <p:spPr>
            <a:xfrm>
              <a:off x="3478450" y="2265050"/>
              <a:ext cx="1316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666666"/>
                  </a:solidFill>
                  <a:latin typeface="Arial"/>
                  <a:ea typeface="Arial"/>
                  <a:cs typeface="Arial"/>
                  <a:sym typeface="Arial"/>
                </a:rPr>
                <a:t>FS 100%</a:t>
              </a:r>
              <a:endParaRPr b="0" i="0" sz="1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39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.item</a:t>
            </a:r>
            <a:r>
              <a:rPr lang="en-US" sz="2800"/>
              <a:t> </a:t>
            </a:r>
            <a:r>
              <a:rPr lang="en-US"/>
              <a:t>{ flex-basis:</a:t>
            </a:r>
            <a:r>
              <a:rPr lang="en-US" sz="2800"/>
              <a:t> </a:t>
            </a:r>
            <a:r>
              <a:rPr lang="en-US"/>
              <a:t>0</a:t>
            </a:r>
            <a:r>
              <a:rPr lang="en-US" sz="2800"/>
              <a:t> </a:t>
            </a:r>
            <a:r>
              <a:rPr lang="en-US"/>
              <a:t>} ⭐</a:t>
            </a:r>
            <a:endParaRPr/>
          </a:p>
        </p:txBody>
      </p:sp>
      <p:sp>
        <p:nvSpPr>
          <p:cNvPr id="399" name="Google Shape;399;p39"/>
          <p:cNvSpPr txBox="1"/>
          <p:nvPr>
            <p:ph idx="2" type="body"/>
          </p:nvPr>
        </p:nvSpPr>
        <p:spPr>
          <a:xfrm>
            <a:off x="1256142" y="4407057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아이템의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기본 크기</a:t>
            </a:r>
            <a:r>
              <a:rPr lang="en-US"/>
              <a:t>가 '0' 이므로 컨테이너의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100%가 양의 FS가 되었다.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Simple</a:t>
            </a:r>
            <a:r>
              <a:rPr lang="en-US" sz="2800"/>
              <a:t> </a:t>
            </a:r>
            <a:r>
              <a:rPr lang="en-US"/>
              <a:t>Demo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flex: ⭐</a:t>
            </a:r>
            <a:endParaRPr/>
          </a:p>
        </p:txBody>
      </p:sp>
      <p:sp>
        <p:nvSpPr>
          <p:cNvPr id="405" name="Google Shape;405;p40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None/>
            </a:pPr>
            <a:r>
              <a:rPr lang="en-US" sz="3300"/>
              <a:t>플렉스 아이템의 </a:t>
            </a:r>
            <a:r>
              <a:rPr lang="en-US" sz="3300">
                <a:latin typeface="Arial"/>
                <a:ea typeface="Arial"/>
                <a:cs typeface="Arial"/>
                <a:sym typeface="Arial"/>
              </a:rPr>
              <a:t>'팽창, 수축, 기본 크기'</a:t>
            </a:r>
            <a:r>
              <a:rPr lang="en-US" sz="3300"/>
              <a:t>를 제어하는 단축 속성.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3000"/>
              <a:t>값: 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none | [&lt;'flex-grow'&gt; &lt;'flex-shrink'&gt;? || &lt;'flex-basis'&gt;]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// | 반드시 하나, ? 생략하거나 한 번, || 하나 또는 그 이상.</a:t>
            </a:r>
            <a:endParaRPr sz="25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3000"/>
              <a:t>초기 값: 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0 1 auto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// 생략한 속성의 값은 재설정(변경) 된다.</a:t>
            </a:r>
            <a:endParaRPr sz="25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Char char="●"/>
            </a:pPr>
            <a:r>
              <a:rPr lang="en-US" sz="3000"/>
              <a:t>적용: 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플렉스 아이템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1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flex:</a:t>
            </a:r>
            <a:r>
              <a:rPr lang="en-US" sz="2800"/>
              <a:t> </a:t>
            </a:r>
            <a:r>
              <a:rPr lang="en-US"/>
              <a:t>1 ⭐ 실무에서 사용할 확률 99%</a:t>
            </a:r>
            <a:endParaRPr/>
          </a:p>
        </p:txBody>
      </p:sp>
      <p:sp>
        <p:nvSpPr>
          <p:cNvPr id="411" name="Google Shape;411;p41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.item { flex: </a:t>
            </a:r>
            <a:r>
              <a:rPr lang="en-US" u="sng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} ✨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==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.item { flex: </a:t>
            </a:r>
            <a:r>
              <a:rPr lang="en-US" u="sng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1 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==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.item { flex: </a:t>
            </a:r>
            <a:r>
              <a:rPr lang="en-US" u="sng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1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flex-grow</a:t>
            </a:r>
            <a:r>
              <a:rPr lang="en-US"/>
              <a:t> 또는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flex-shrink</a:t>
            </a:r>
            <a:r>
              <a:rPr lang="en-US"/>
              <a:t> 값을 선언하면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flex-basis</a:t>
            </a:r>
            <a:r>
              <a:rPr lang="en-US"/>
              <a:t> 값은 'auto' 에서 '0' 으로 변경된다.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flex: 0%</a:t>
            </a:r>
            <a:r>
              <a:rPr b="1" lang="en-US" sz="2800"/>
              <a:t> </a:t>
            </a:r>
            <a:r>
              <a:rPr lang="en-US"/>
              <a:t>(사용</a:t>
            </a:r>
            <a:r>
              <a:rPr lang="en-US" sz="2800"/>
              <a:t> </a:t>
            </a:r>
            <a:r>
              <a:rPr lang="en-US"/>
              <a:t>빈도</a:t>
            </a:r>
            <a:r>
              <a:rPr lang="en-US" sz="2800"/>
              <a:t> </a:t>
            </a:r>
            <a:r>
              <a:rPr lang="en-US"/>
              <a:t>낮음.👎)</a:t>
            </a:r>
            <a:endParaRPr/>
          </a:p>
        </p:txBody>
      </p:sp>
      <p:sp>
        <p:nvSpPr>
          <p:cNvPr id="417" name="Google Shape;417;p42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.item { flex: </a:t>
            </a:r>
            <a:r>
              <a:rPr lang="en-US" u="sng">
                <a:latin typeface="Arial"/>
                <a:ea typeface="Arial"/>
                <a:cs typeface="Arial"/>
                <a:sym typeface="Arial"/>
              </a:rPr>
              <a:t>0%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==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.item { flex: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u="sng">
                <a:latin typeface="Arial"/>
                <a:ea typeface="Arial"/>
                <a:cs typeface="Arial"/>
                <a:sym typeface="Arial"/>
              </a:rPr>
              <a:t>0%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==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.item { flex: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1 </a:t>
            </a:r>
            <a:r>
              <a:rPr lang="en-US" u="sng">
                <a:latin typeface="Arial"/>
                <a:ea typeface="Arial"/>
                <a:cs typeface="Arial"/>
                <a:sym typeface="Arial"/>
              </a:rPr>
              <a:t>0%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flex-grow </a:t>
            </a:r>
            <a:r>
              <a:rPr lang="en-US"/>
              <a:t>초기 값이 '0' 에서 '1' 으로 변경된다.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flex:</a:t>
            </a:r>
            <a:r>
              <a:rPr lang="en-US" sz="2800"/>
              <a:t> </a:t>
            </a:r>
            <a:r>
              <a:rPr lang="en-US"/>
              <a:t>initial</a:t>
            </a:r>
            <a:r>
              <a:rPr lang="en-US" sz="2800"/>
              <a:t> </a:t>
            </a:r>
            <a:r>
              <a:rPr lang="en-US"/>
              <a:t>(사용</a:t>
            </a:r>
            <a:r>
              <a:rPr lang="en-US" sz="2800"/>
              <a:t> </a:t>
            </a:r>
            <a:r>
              <a:rPr lang="en-US"/>
              <a:t>빈도</a:t>
            </a:r>
            <a:r>
              <a:rPr lang="en-US" sz="2800"/>
              <a:t> </a:t>
            </a:r>
            <a:r>
              <a:rPr lang="en-US"/>
              <a:t>낮음.👎)</a:t>
            </a:r>
            <a:endParaRPr/>
          </a:p>
        </p:txBody>
      </p:sp>
      <p:sp>
        <p:nvSpPr>
          <p:cNvPr id="423" name="Google Shape;423;p43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.item { flex: initial 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==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.item { flex: 0 1 auto 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플렉스 아이템에 아무것도 선언하지 않았을 때의 초기 값. 굳이 이렇게 선언할 필요는 없다.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flex:</a:t>
            </a:r>
            <a:r>
              <a:rPr b="1" lang="en-US" sz="2800"/>
              <a:t> </a:t>
            </a:r>
            <a:r>
              <a:rPr b="1" lang="en-US"/>
              <a:t>none</a:t>
            </a:r>
            <a:r>
              <a:rPr b="1" lang="en-US" sz="2800"/>
              <a:t> </a:t>
            </a:r>
            <a:r>
              <a:rPr lang="en-US"/>
              <a:t>(사용</a:t>
            </a:r>
            <a:r>
              <a:rPr lang="en-US" sz="2800"/>
              <a:t> </a:t>
            </a:r>
            <a:r>
              <a:rPr lang="en-US"/>
              <a:t>빈도</a:t>
            </a:r>
            <a:r>
              <a:rPr lang="en-US" sz="2800"/>
              <a:t> </a:t>
            </a:r>
            <a:r>
              <a:rPr lang="en-US"/>
              <a:t>낮음.👎)</a:t>
            </a:r>
            <a:endParaRPr/>
          </a:p>
        </p:txBody>
      </p:sp>
      <p:sp>
        <p:nvSpPr>
          <p:cNvPr id="429" name="Google Shape;429;p44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.item { flex: none 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==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.item { flex: 0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auto 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플렉스 박스 모델을 사용하지 않기 위해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값을 덮어 쓸 필요가 있을 때 이렇게 쓸 수 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flex-shrink</a:t>
            </a:r>
            <a:r>
              <a:rPr lang="en-US"/>
              <a:t> 값이 변경된다.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flex:</a:t>
            </a:r>
            <a:r>
              <a:rPr lang="en-US" sz="2800"/>
              <a:t> </a:t>
            </a:r>
            <a:r>
              <a:rPr lang="en-US"/>
              <a:t>auto</a:t>
            </a:r>
            <a:r>
              <a:rPr lang="en-US" sz="2800"/>
              <a:t> </a:t>
            </a:r>
            <a:r>
              <a:rPr lang="en-US"/>
              <a:t>(사용</a:t>
            </a:r>
            <a:r>
              <a:rPr lang="en-US" sz="2800"/>
              <a:t> </a:t>
            </a:r>
            <a:r>
              <a:rPr lang="en-US"/>
              <a:t>빈도</a:t>
            </a:r>
            <a:r>
              <a:rPr lang="en-US" sz="2800"/>
              <a:t> </a:t>
            </a:r>
            <a:r>
              <a:rPr lang="en-US"/>
              <a:t>낮음.👎)</a:t>
            </a:r>
            <a:endParaRPr/>
          </a:p>
        </p:txBody>
      </p:sp>
      <p:sp>
        <p:nvSpPr>
          <p:cNvPr id="435" name="Google Shape;435;p45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.item { flex: </a:t>
            </a:r>
            <a:r>
              <a:rPr lang="en-US" u="sng">
                <a:latin typeface="Arial"/>
                <a:ea typeface="Arial"/>
                <a:cs typeface="Arial"/>
                <a:sym typeface="Arial"/>
              </a:rPr>
              <a:t>auto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==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.item { flex: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u="sng">
                <a:latin typeface="Arial"/>
                <a:ea typeface="Arial"/>
                <a:cs typeface="Arial"/>
                <a:sym typeface="Arial"/>
              </a:rPr>
              <a:t>auto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==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.item { flex: </a:t>
            </a: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1 </a:t>
            </a:r>
            <a:r>
              <a:rPr lang="en-US" u="sng">
                <a:latin typeface="Arial"/>
                <a:ea typeface="Arial"/>
                <a:cs typeface="Arial"/>
                <a:sym typeface="Arial"/>
              </a:rPr>
              <a:t>auto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flex-grow</a:t>
            </a:r>
            <a:r>
              <a:rPr lang="en-US"/>
              <a:t> 초기 값이 '0' 에서 '1' 으로 변경된다.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6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플렉스</a:t>
            </a:r>
            <a:r>
              <a:rPr lang="en-US" sz="2800"/>
              <a:t> </a:t>
            </a:r>
            <a:r>
              <a:rPr lang="en-US"/>
              <a:t>아이템의</a:t>
            </a:r>
            <a:r>
              <a:rPr lang="en-US" sz="2800"/>
              <a:t> </a:t>
            </a:r>
            <a:r>
              <a:rPr lang="en-US"/>
              <a:t>방향과</a:t>
            </a:r>
            <a:r>
              <a:rPr lang="en-US" sz="2800"/>
              <a:t> </a:t>
            </a:r>
            <a:r>
              <a:rPr lang="en-US"/>
              <a:t>순서</a:t>
            </a:r>
            <a:endParaRPr/>
          </a:p>
        </p:txBody>
      </p:sp>
      <p:sp>
        <p:nvSpPr>
          <p:cNvPr id="441" name="Google Shape;441;p46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flex-direction:</a:t>
            </a:r>
            <a:endParaRPr b="0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flex-wrap:</a:t>
            </a:r>
            <a:endParaRPr b="0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⭐ flex-flow:</a:t>
            </a:r>
            <a:endParaRPr b="0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⭐ order:</a:t>
            </a:r>
            <a:endParaRPr b="0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7"/>
          <p:cNvSpPr txBox="1"/>
          <p:nvPr/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rgbClr val="F7F7F7"/>
                </a:solidFill>
                <a:latin typeface="Arial"/>
                <a:ea typeface="Arial"/>
                <a:cs typeface="Arial"/>
                <a:sym typeface="Arial"/>
              </a:rPr>
              <a:t>flex-direction		</a:t>
            </a:r>
            <a:r>
              <a:rPr b="0" i="0" lang="en-US" sz="2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2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b="0" i="0" lang="en-US" sz="2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| row-reverse | column | column-reverse;</a:t>
            </a:r>
            <a:endParaRPr b="0" i="0" sz="2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flex-wrap			</a:t>
            </a:r>
            <a:r>
              <a:rPr b="0" i="0" lang="en-US" sz="2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2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nowrap</a:t>
            </a:r>
            <a:r>
              <a:rPr b="0" i="0" lang="en-US" sz="2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| wrap | wrap-reverse;</a:t>
            </a:r>
            <a:endParaRPr b="0" i="0" sz="2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flex-flow			</a:t>
            </a:r>
            <a:r>
              <a:rPr b="0" i="0" lang="en-US" sz="2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 &lt;‘flex-direction’&gt; </a:t>
            </a:r>
            <a:r>
              <a:rPr b="1" i="0" lang="en-US" sz="2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||</a:t>
            </a:r>
            <a:r>
              <a:rPr b="0" i="0" lang="en-US" sz="2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&lt;‘flex-wrap’&gt;; ⭐</a:t>
            </a:r>
            <a:endParaRPr b="0" i="0" sz="2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order			</a:t>
            </a:r>
            <a:r>
              <a:rPr b="0" i="0" lang="en-US" sz="2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2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&lt;integer&gt;</a:t>
            </a:r>
            <a:r>
              <a:rPr b="0" i="0" lang="en-US" sz="2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; // 0, 1, -1...</a:t>
            </a:r>
            <a:endParaRPr b="0" i="0" sz="2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플렉스</a:t>
            </a:r>
            <a:r>
              <a:rPr b="1" lang="en-US" sz="2800"/>
              <a:t> </a:t>
            </a:r>
            <a:r>
              <a:rPr b="1" lang="en-US"/>
              <a:t>아이템의</a:t>
            </a:r>
            <a:r>
              <a:rPr b="1" lang="en-US" sz="2800"/>
              <a:t> </a:t>
            </a:r>
            <a:r>
              <a:rPr b="1" lang="en-US"/>
              <a:t>방향과</a:t>
            </a:r>
            <a:r>
              <a:rPr b="1" lang="en-US" sz="2800"/>
              <a:t> </a:t>
            </a:r>
            <a:r>
              <a:rPr b="1" lang="en-US"/>
              <a:t>순서</a:t>
            </a:r>
            <a:endParaRPr b="1"/>
          </a:p>
        </p:txBody>
      </p:sp>
      <p:sp>
        <p:nvSpPr>
          <p:cNvPr id="448" name="Google Shape;448;p47"/>
          <p:cNvSpPr txBox="1"/>
          <p:nvPr>
            <p:ph idx="2" type="body"/>
          </p:nvPr>
        </p:nvSpPr>
        <p:spPr>
          <a:xfrm>
            <a:off x="1256142" y="1787682"/>
            <a:ext cx="3073262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flex-direction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flex-wrap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 u="sng"/>
              <a:t>flex-flow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order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flex-direction:</a:t>
            </a:r>
            <a:endParaRPr b="1"/>
          </a:p>
        </p:txBody>
      </p:sp>
      <p:sp>
        <p:nvSpPr>
          <p:cNvPr id="454" name="Google Shape;454;p48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플렉스 아이템의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진행 방향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값: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row | row-reverse | column | column-reverse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초기 값: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row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적용: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플렉스 컨테이너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9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flex-direction:</a:t>
            </a:r>
            <a:r>
              <a:rPr b="1" lang="en-US" sz="2800"/>
              <a:t> </a:t>
            </a:r>
            <a:r>
              <a:rPr b="1" lang="en-US"/>
              <a:t>row</a:t>
            </a:r>
            <a:r>
              <a:rPr b="1" lang="en-US" sz="2800"/>
              <a:t> </a:t>
            </a:r>
            <a:r>
              <a:rPr b="1" lang="en-US"/>
              <a:t>|</a:t>
            </a:r>
            <a:r>
              <a:rPr b="1" lang="en-US" sz="2800"/>
              <a:t> </a:t>
            </a:r>
            <a:r>
              <a:rPr b="1" lang="en-US"/>
              <a:t>row-reverse👎</a:t>
            </a:r>
            <a:endParaRPr b="1"/>
          </a:p>
        </p:txBody>
      </p:sp>
      <p:grpSp>
        <p:nvGrpSpPr>
          <p:cNvPr id="460" name="Google Shape;460;p49"/>
          <p:cNvGrpSpPr/>
          <p:nvPr/>
        </p:nvGrpSpPr>
        <p:grpSpPr>
          <a:xfrm>
            <a:off x="1256142" y="1787682"/>
            <a:ext cx="10095162" cy="4435836"/>
            <a:chOff x="716350" y="1705675"/>
            <a:chExt cx="6481650" cy="2848051"/>
          </a:xfrm>
        </p:grpSpPr>
        <p:pic>
          <p:nvPicPr>
            <p:cNvPr id="461" name="Google Shape;461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6350" y="1705675"/>
              <a:ext cx="3179811" cy="28480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462" name="Google Shape;462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67163" y="1705675"/>
              <a:ext cx="3130837" cy="284805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cxnSp>
          <p:nvCxnSpPr>
            <p:cNvPr id="463" name="Google Shape;463;p49"/>
            <p:cNvCxnSpPr/>
            <p:nvPr/>
          </p:nvCxnSpPr>
          <p:spPr>
            <a:xfrm>
              <a:off x="1026900" y="2828863"/>
              <a:ext cx="2468100" cy="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64" name="Google Shape;464;p49"/>
            <p:cNvCxnSpPr/>
            <p:nvPr/>
          </p:nvCxnSpPr>
          <p:spPr>
            <a:xfrm rot="10800000">
              <a:off x="4487025" y="2824450"/>
              <a:ext cx="2356800" cy="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아이템</a:t>
            </a:r>
            <a:r>
              <a:rPr lang="en-US" sz="2800"/>
              <a:t> </a:t>
            </a:r>
            <a:r>
              <a:rPr lang="en-US"/>
              <a:t>크기</a:t>
            </a:r>
            <a:r>
              <a:rPr lang="en-US" sz="2800"/>
              <a:t> </a:t>
            </a:r>
            <a:r>
              <a:rPr lang="en-US"/>
              <a:t>자동</a:t>
            </a:r>
            <a:r>
              <a:rPr lang="en-US" sz="2800"/>
              <a:t> </a:t>
            </a:r>
            <a:r>
              <a:rPr lang="en-US"/>
              <a:t>분배</a:t>
            </a:r>
            <a:r>
              <a:rPr b="1" lang="en-US" sz="2800"/>
              <a:t> </a:t>
            </a:r>
            <a:r>
              <a:rPr b="1" lang="en-US" sz="2000"/>
              <a:t>(flex-grow/-shrink/-basis)</a:t>
            </a:r>
            <a:endParaRPr sz="2000"/>
          </a:p>
        </p:txBody>
      </p:sp>
      <p:grpSp>
        <p:nvGrpSpPr>
          <p:cNvPr id="81" name="Google Shape;81;p5"/>
          <p:cNvGrpSpPr/>
          <p:nvPr/>
        </p:nvGrpSpPr>
        <p:grpSpPr>
          <a:xfrm>
            <a:off x="1256142" y="1791716"/>
            <a:ext cx="10127301" cy="3504184"/>
            <a:chOff x="722650" y="1671713"/>
            <a:chExt cx="6834376" cy="2364787"/>
          </a:xfrm>
        </p:grpSpPr>
        <p:pic>
          <p:nvPicPr>
            <p:cNvPr id="82" name="Google Shape;82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2650" y="2149394"/>
              <a:ext cx="6834373" cy="7097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83" name="Google Shape;83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2650" y="2993867"/>
              <a:ext cx="6834376" cy="66158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cxnSp>
          <p:nvCxnSpPr>
            <p:cNvPr id="84" name="Google Shape;84;p5"/>
            <p:cNvCxnSpPr/>
            <p:nvPr/>
          </p:nvCxnSpPr>
          <p:spPr>
            <a:xfrm>
              <a:off x="2629309" y="1804500"/>
              <a:ext cx="0" cy="2226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5"/>
            <p:cNvCxnSpPr/>
            <p:nvPr/>
          </p:nvCxnSpPr>
          <p:spPr>
            <a:xfrm>
              <a:off x="2181663" y="1804500"/>
              <a:ext cx="0" cy="2232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5"/>
            <p:cNvCxnSpPr/>
            <p:nvPr/>
          </p:nvCxnSpPr>
          <p:spPr>
            <a:xfrm>
              <a:off x="1662190" y="1804500"/>
              <a:ext cx="0" cy="2220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5"/>
            <p:cNvCxnSpPr/>
            <p:nvPr/>
          </p:nvCxnSpPr>
          <p:spPr>
            <a:xfrm>
              <a:off x="1214543" y="1804500"/>
              <a:ext cx="0" cy="2226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5"/>
            <p:cNvCxnSpPr/>
            <p:nvPr/>
          </p:nvCxnSpPr>
          <p:spPr>
            <a:xfrm>
              <a:off x="790743" y="1807500"/>
              <a:ext cx="0" cy="2226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5"/>
            <p:cNvCxnSpPr/>
            <p:nvPr/>
          </p:nvCxnSpPr>
          <p:spPr>
            <a:xfrm>
              <a:off x="3262209" y="1804500"/>
              <a:ext cx="0" cy="2226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5"/>
            <p:cNvCxnSpPr/>
            <p:nvPr/>
          </p:nvCxnSpPr>
          <p:spPr>
            <a:xfrm>
              <a:off x="790750" y="1671713"/>
              <a:ext cx="2468100" cy="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oogle Shape;469;p50"/>
          <p:cNvGrpSpPr/>
          <p:nvPr/>
        </p:nvGrpSpPr>
        <p:grpSpPr>
          <a:xfrm>
            <a:off x="1256142" y="1787682"/>
            <a:ext cx="10025648" cy="4435834"/>
            <a:chOff x="757947" y="1705675"/>
            <a:chExt cx="6437017" cy="2848049"/>
          </a:xfrm>
        </p:grpSpPr>
        <p:pic>
          <p:nvPicPr>
            <p:cNvPr id="470" name="Google Shape;470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7947" y="1705675"/>
              <a:ext cx="3158279" cy="284804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471" name="Google Shape;471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36688" y="1705679"/>
              <a:ext cx="3158276" cy="2848042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cxnSp>
          <p:nvCxnSpPr>
            <p:cNvPr id="472" name="Google Shape;472;p50"/>
            <p:cNvCxnSpPr/>
            <p:nvPr/>
          </p:nvCxnSpPr>
          <p:spPr>
            <a:xfrm>
              <a:off x="2503275" y="2097075"/>
              <a:ext cx="0" cy="13602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73" name="Google Shape;473;p50"/>
            <p:cNvCxnSpPr/>
            <p:nvPr/>
          </p:nvCxnSpPr>
          <p:spPr>
            <a:xfrm rot="10800000">
              <a:off x="5766375" y="2116125"/>
              <a:ext cx="0" cy="13365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474" name="Google Shape;474;p5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flex-direction:</a:t>
            </a:r>
            <a:r>
              <a:rPr b="1" lang="en-US" sz="2800"/>
              <a:t> </a:t>
            </a:r>
            <a:r>
              <a:rPr b="1" lang="en-US"/>
              <a:t>column</a:t>
            </a:r>
            <a:r>
              <a:rPr b="1" lang="en-US" sz="2800"/>
              <a:t> </a:t>
            </a:r>
            <a:r>
              <a:rPr lang="en-US"/>
              <a:t>|</a:t>
            </a:r>
            <a:r>
              <a:rPr b="1" lang="en-US" sz="2800"/>
              <a:t> </a:t>
            </a:r>
            <a:r>
              <a:rPr b="1" lang="en-US"/>
              <a:t>column-reverse👎</a:t>
            </a:r>
            <a:endParaRPr b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1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flex-wrap:</a:t>
            </a:r>
            <a:endParaRPr b="1"/>
          </a:p>
        </p:txBody>
      </p:sp>
      <p:sp>
        <p:nvSpPr>
          <p:cNvPr id="480" name="Google Shape;480;p51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플렉스 아이템의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줄 바꿈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값: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nowrap | wrap | wrap-reverse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초기 값: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nowrap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적용: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플렉스 컨테이너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flex-wrap:</a:t>
            </a:r>
            <a:r>
              <a:rPr b="1" lang="en-US" sz="2800"/>
              <a:t> </a:t>
            </a:r>
            <a:r>
              <a:rPr b="1" lang="en-US"/>
              <a:t>nowrap</a:t>
            </a:r>
            <a:r>
              <a:rPr b="1" lang="en-US" sz="2800"/>
              <a:t> </a:t>
            </a:r>
            <a:r>
              <a:rPr lang="en-US"/>
              <a:t>|</a:t>
            </a:r>
            <a:r>
              <a:rPr lang="en-US" sz="2800"/>
              <a:t> </a:t>
            </a:r>
            <a:r>
              <a:rPr b="1" lang="en-US"/>
              <a:t>wrap</a:t>
            </a:r>
            <a:r>
              <a:rPr b="1" lang="en-US" sz="2800"/>
              <a:t> </a:t>
            </a:r>
            <a:r>
              <a:rPr lang="en-US"/>
              <a:t>|</a:t>
            </a:r>
            <a:r>
              <a:rPr b="1" lang="en-US" sz="2800"/>
              <a:t> </a:t>
            </a:r>
            <a:r>
              <a:rPr b="1" lang="en-US"/>
              <a:t>wrap-reverse</a:t>
            </a:r>
            <a:endParaRPr b="1"/>
          </a:p>
        </p:txBody>
      </p:sp>
      <p:grpSp>
        <p:nvGrpSpPr>
          <p:cNvPr id="486" name="Google Shape;486;p52"/>
          <p:cNvGrpSpPr/>
          <p:nvPr/>
        </p:nvGrpSpPr>
        <p:grpSpPr>
          <a:xfrm>
            <a:off x="1256141" y="1787682"/>
            <a:ext cx="5551261" cy="4818391"/>
            <a:chOff x="716575" y="1284700"/>
            <a:chExt cx="4150751" cy="3602775"/>
          </a:xfrm>
        </p:grpSpPr>
        <p:pic>
          <p:nvPicPr>
            <p:cNvPr id="487" name="Google Shape;487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6575" y="1284700"/>
              <a:ext cx="2622674" cy="17242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488" name="Google Shape;488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6575" y="3163200"/>
              <a:ext cx="1983856" cy="17242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489" name="Google Shape;489;p5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83476" y="3163200"/>
              <a:ext cx="1983850" cy="1724232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cxnSp>
          <p:nvCxnSpPr>
            <p:cNvPr id="490" name="Google Shape;490;p52"/>
            <p:cNvCxnSpPr/>
            <p:nvPr/>
          </p:nvCxnSpPr>
          <p:spPr>
            <a:xfrm>
              <a:off x="930450" y="1959800"/>
              <a:ext cx="2186700" cy="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91" name="Google Shape;491;p52"/>
            <p:cNvSpPr/>
            <p:nvPr/>
          </p:nvSpPr>
          <p:spPr>
            <a:xfrm>
              <a:off x="882031" y="3481142"/>
              <a:ext cx="1508125" cy="737050"/>
            </a:xfrm>
            <a:custGeom>
              <a:rect b="b" l="l" r="r" t="t"/>
              <a:pathLst>
                <a:path extrusionOk="0" h="29482" w="60325">
                  <a:moveTo>
                    <a:pt x="2504" y="1881"/>
                  </a:moveTo>
                  <a:cubicBezTo>
                    <a:pt x="12139" y="1881"/>
                    <a:pt x="60473" y="-2307"/>
                    <a:pt x="60315" y="1881"/>
                  </a:cubicBezTo>
                  <a:cubicBezTo>
                    <a:pt x="60158" y="6069"/>
                    <a:pt x="8738" y="22538"/>
                    <a:pt x="1559" y="27009"/>
                  </a:cubicBezTo>
                  <a:cubicBezTo>
                    <a:pt x="-5620" y="31480"/>
                    <a:pt x="14627" y="28426"/>
                    <a:pt x="17240" y="28709"/>
                  </a:cubicBezTo>
                </a:path>
              </a:pathLst>
            </a:cu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52"/>
            <p:cNvSpPr/>
            <p:nvPr/>
          </p:nvSpPr>
          <p:spPr>
            <a:xfrm>
              <a:off x="3052514" y="3449074"/>
              <a:ext cx="1514800" cy="769550"/>
            </a:xfrm>
            <a:custGeom>
              <a:rect b="b" l="l" r="r" t="t"/>
              <a:pathLst>
                <a:path extrusionOk="0" h="30782" w="60592">
                  <a:moveTo>
                    <a:pt x="1834" y="28858"/>
                  </a:moveTo>
                  <a:cubicBezTo>
                    <a:pt x="11627" y="28858"/>
                    <a:pt x="60622" y="33140"/>
                    <a:pt x="60590" y="28858"/>
                  </a:cubicBezTo>
                  <a:cubicBezTo>
                    <a:pt x="60559" y="24576"/>
                    <a:pt x="8982" y="7950"/>
                    <a:pt x="1645" y="3164"/>
                  </a:cubicBezTo>
                  <a:cubicBezTo>
                    <a:pt x="-5692" y="-1622"/>
                    <a:pt x="14083" y="646"/>
                    <a:pt x="16570" y="142"/>
                  </a:cubicBezTo>
                </a:path>
              </a:pathLst>
            </a:cu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3" name="Google Shape;493;p52"/>
          <p:cNvSpPr txBox="1"/>
          <p:nvPr/>
        </p:nvSpPr>
        <p:spPr>
          <a:xfrm>
            <a:off x="6102950" y="4307425"/>
            <a:ext cx="70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62626"/>
                </a:solidFill>
              </a:rPr>
              <a:t>👎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flex-flow: ⭐</a:t>
            </a:r>
            <a:endParaRPr b="1"/>
          </a:p>
        </p:txBody>
      </p:sp>
      <p:sp>
        <p:nvSpPr>
          <p:cNvPr id="499" name="Google Shape;499;p53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플렉스 아이템의 </a:t>
            </a:r>
            <a:r>
              <a:rPr lang="en-US" u="sng">
                <a:latin typeface="Arial"/>
                <a:ea typeface="Arial"/>
                <a:cs typeface="Arial"/>
                <a:sym typeface="Arial"/>
              </a:rPr>
              <a:t>진행 방향</a:t>
            </a:r>
            <a:r>
              <a:rPr lang="en-US"/>
              <a:t>과 </a:t>
            </a:r>
            <a:r>
              <a:rPr lang="en-US" u="sng">
                <a:latin typeface="Arial"/>
                <a:ea typeface="Arial"/>
                <a:cs typeface="Arial"/>
                <a:sym typeface="Arial"/>
              </a:rPr>
              <a:t>줄 바꿈</a:t>
            </a:r>
            <a:r>
              <a:rPr lang="en-US"/>
              <a:t> 단축.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값: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&lt;'flex-direction'&gt; || &lt;'flex-wrap'&gt;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초기 값: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row nowrap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적용: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플렉스 컨테이너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flex-flow:</a:t>
            </a:r>
            <a:r>
              <a:rPr b="1" lang="en-US" sz="2800"/>
              <a:t> </a:t>
            </a:r>
            <a:r>
              <a:rPr b="1" lang="en-US"/>
              <a:t>row wrap</a:t>
            </a:r>
            <a:r>
              <a:rPr b="1" lang="en-US" sz="2800"/>
              <a:t> </a:t>
            </a:r>
            <a:r>
              <a:rPr lang="en-US"/>
              <a:t>|</a:t>
            </a:r>
            <a:r>
              <a:rPr b="1" lang="en-US" sz="2800"/>
              <a:t> </a:t>
            </a:r>
            <a:r>
              <a:rPr b="1" lang="en-US"/>
              <a:t>column wrap</a:t>
            </a:r>
            <a:r>
              <a:rPr b="1" lang="en-US" sz="2800"/>
              <a:t> </a:t>
            </a:r>
            <a:r>
              <a:rPr b="1" lang="en-US"/>
              <a:t>⭐</a:t>
            </a:r>
            <a:endParaRPr b="1"/>
          </a:p>
        </p:txBody>
      </p:sp>
      <p:grpSp>
        <p:nvGrpSpPr>
          <p:cNvPr id="505" name="Google Shape;505;p54"/>
          <p:cNvGrpSpPr/>
          <p:nvPr/>
        </p:nvGrpSpPr>
        <p:grpSpPr>
          <a:xfrm>
            <a:off x="1259597" y="1787682"/>
            <a:ext cx="10064150" cy="3316163"/>
            <a:chOff x="735075" y="2012127"/>
            <a:chExt cx="6450175" cy="2125349"/>
          </a:xfrm>
        </p:grpSpPr>
        <p:pic>
          <p:nvPicPr>
            <p:cNvPr id="506" name="Google Shape;506;p54"/>
            <p:cNvPicPr preferRelativeResize="0"/>
            <p:nvPr/>
          </p:nvPicPr>
          <p:blipFill rotWithShape="1">
            <a:blip r:embed="rId3">
              <a:alphaModFix/>
            </a:blip>
            <a:srcRect b="22257" l="0" r="0" t="0"/>
            <a:stretch/>
          </p:blipFill>
          <p:spPr>
            <a:xfrm>
              <a:off x="735075" y="2012127"/>
              <a:ext cx="3145475" cy="212533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507" name="Google Shape;507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62697" y="2012141"/>
              <a:ext cx="3122553" cy="212533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508" name="Google Shape;508;p54"/>
            <p:cNvSpPr/>
            <p:nvPr/>
          </p:nvSpPr>
          <p:spPr>
            <a:xfrm>
              <a:off x="1056797" y="2571754"/>
              <a:ext cx="2217999" cy="1083979"/>
            </a:xfrm>
            <a:custGeom>
              <a:rect b="b" l="l" r="r" t="t"/>
              <a:pathLst>
                <a:path extrusionOk="0" h="29482" w="60325">
                  <a:moveTo>
                    <a:pt x="2504" y="1881"/>
                  </a:moveTo>
                  <a:cubicBezTo>
                    <a:pt x="12139" y="1881"/>
                    <a:pt x="60473" y="-2307"/>
                    <a:pt x="60315" y="1881"/>
                  </a:cubicBezTo>
                  <a:cubicBezTo>
                    <a:pt x="60158" y="6069"/>
                    <a:pt x="8738" y="22538"/>
                    <a:pt x="1559" y="27009"/>
                  </a:cubicBezTo>
                  <a:cubicBezTo>
                    <a:pt x="-5620" y="31480"/>
                    <a:pt x="14627" y="28426"/>
                    <a:pt x="17240" y="28709"/>
                  </a:cubicBezTo>
                </a:path>
              </a:pathLst>
            </a:cu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54"/>
            <p:cNvSpPr/>
            <p:nvPr/>
          </p:nvSpPr>
          <p:spPr>
            <a:xfrm>
              <a:off x="4544964" y="2351928"/>
              <a:ext cx="2165675" cy="1412425"/>
            </a:xfrm>
            <a:custGeom>
              <a:rect b="b" l="l" r="r" t="t"/>
              <a:pathLst>
                <a:path extrusionOk="0" h="56497" w="86627">
                  <a:moveTo>
                    <a:pt x="2970" y="2653"/>
                  </a:moveTo>
                  <a:cubicBezTo>
                    <a:pt x="2970" y="11501"/>
                    <a:pt x="-3642" y="55773"/>
                    <a:pt x="2970" y="55741"/>
                  </a:cubicBezTo>
                  <a:cubicBezTo>
                    <a:pt x="9583" y="55710"/>
                    <a:pt x="35970" y="2464"/>
                    <a:pt x="42645" y="2464"/>
                  </a:cubicBezTo>
                  <a:cubicBezTo>
                    <a:pt x="49320" y="2464"/>
                    <a:pt x="36189" y="56150"/>
                    <a:pt x="43022" y="55741"/>
                  </a:cubicBezTo>
                  <a:cubicBezTo>
                    <a:pt x="49855" y="55332"/>
                    <a:pt x="76903" y="-118"/>
                    <a:pt x="83641" y="8"/>
                  </a:cubicBezTo>
                  <a:cubicBezTo>
                    <a:pt x="90380" y="134"/>
                    <a:pt x="83484" y="47082"/>
                    <a:pt x="83453" y="56497"/>
                  </a:cubicBezTo>
                </a:path>
              </a:pathLst>
            </a:cu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flex-flow:</a:t>
            </a:r>
            <a:r>
              <a:rPr b="1" lang="en-US" sz="2800"/>
              <a:t> </a:t>
            </a:r>
            <a:r>
              <a:rPr b="1" lang="en-US"/>
              <a:t>row-reverse</a:t>
            </a:r>
            <a:r>
              <a:rPr b="1" lang="en-US" sz="2800"/>
              <a:t> </a:t>
            </a:r>
            <a:r>
              <a:rPr b="1" lang="en-US"/>
              <a:t>wrap-reverse</a:t>
            </a:r>
            <a:r>
              <a:rPr b="1" lang="en-US" sz="2800"/>
              <a:t> </a:t>
            </a:r>
            <a:r>
              <a:rPr b="1" lang="en-US"/>
              <a:t>👎</a:t>
            </a:r>
            <a:endParaRPr b="1"/>
          </a:p>
        </p:txBody>
      </p:sp>
      <p:grpSp>
        <p:nvGrpSpPr>
          <p:cNvPr id="515" name="Google Shape;515;p55"/>
          <p:cNvGrpSpPr/>
          <p:nvPr/>
        </p:nvGrpSpPr>
        <p:grpSpPr>
          <a:xfrm>
            <a:off x="1259597" y="1787682"/>
            <a:ext cx="8957423" cy="4952308"/>
            <a:chOff x="736276" y="1268075"/>
            <a:chExt cx="6802299" cy="3760800"/>
          </a:xfrm>
        </p:grpSpPr>
        <p:pic>
          <p:nvPicPr>
            <p:cNvPr id="516" name="Google Shape;516;p55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>
              <a:off x="736276" y="1268075"/>
              <a:ext cx="2175451" cy="14760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517" name="Google Shape;517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36975" y="1977300"/>
              <a:ext cx="4501600" cy="30515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518" name="Google Shape;518;p55"/>
            <p:cNvSpPr/>
            <p:nvPr/>
          </p:nvSpPr>
          <p:spPr>
            <a:xfrm>
              <a:off x="3702950" y="2720941"/>
              <a:ext cx="3343975" cy="1661725"/>
            </a:xfrm>
            <a:custGeom>
              <a:rect b="b" l="l" r="r" t="t"/>
              <a:pathLst>
                <a:path extrusionOk="0" h="66469" w="133759">
                  <a:moveTo>
                    <a:pt x="133759" y="62140"/>
                  </a:moveTo>
                  <a:cubicBezTo>
                    <a:pt x="111592" y="62140"/>
                    <a:pt x="850" y="71775"/>
                    <a:pt x="755" y="62140"/>
                  </a:cubicBezTo>
                  <a:cubicBezTo>
                    <a:pt x="661" y="52505"/>
                    <a:pt x="133318" y="13963"/>
                    <a:pt x="133192" y="4328"/>
                  </a:cubicBezTo>
                  <a:cubicBezTo>
                    <a:pt x="133066" y="-5307"/>
                    <a:pt x="22199" y="4328"/>
                    <a:pt x="0" y="4328"/>
                  </a:cubicBezTo>
                </a:path>
              </a:pathLst>
            </a:cu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9" name="Google Shape;519;p55"/>
            <p:cNvCxnSpPr/>
            <p:nvPr/>
          </p:nvCxnSpPr>
          <p:spPr>
            <a:xfrm>
              <a:off x="2673300" y="2007325"/>
              <a:ext cx="618600" cy="198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order:</a:t>
            </a:r>
            <a:r>
              <a:rPr lang="en-US" sz="2800"/>
              <a:t> </a:t>
            </a:r>
            <a:r>
              <a:rPr lang="en-US"/>
              <a:t>⭐</a:t>
            </a:r>
            <a:endParaRPr/>
          </a:p>
        </p:txBody>
      </p:sp>
      <p:sp>
        <p:nvSpPr>
          <p:cNvPr id="525" name="Google Shape;525;p56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플렉스 아이템의 배치 순서.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값: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&lt;integer&gt; </a:t>
            </a:r>
            <a:r>
              <a:rPr lang="en-US" sz="2500"/>
              <a:t>// '0, 양의 정수, 음의 정수'</a:t>
            </a:r>
            <a:endParaRPr sz="25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초기 값: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적용: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플렉스 아이템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order:</a:t>
            </a:r>
            <a:r>
              <a:rPr b="1" lang="en-US" sz="2800"/>
              <a:t> </a:t>
            </a:r>
            <a:r>
              <a:rPr b="1" lang="en-US"/>
              <a:t>0</a:t>
            </a:r>
            <a:r>
              <a:rPr lang="en-US" sz="2800"/>
              <a:t> </a:t>
            </a:r>
            <a:r>
              <a:rPr lang="en-US"/>
              <a:t>|</a:t>
            </a:r>
            <a:r>
              <a:rPr lang="en-US" sz="2800"/>
              <a:t> </a:t>
            </a:r>
            <a:r>
              <a:rPr b="1" lang="en-US"/>
              <a:t>1</a:t>
            </a:r>
            <a:r>
              <a:rPr lang="en-US" sz="2800"/>
              <a:t> </a:t>
            </a:r>
            <a:r>
              <a:rPr lang="en-US"/>
              <a:t>|</a:t>
            </a:r>
            <a:r>
              <a:rPr lang="en-US" sz="2800"/>
              <a:t> </a:t>
            </a:r>
            <a:r>
              <a:rPr b="1" lang="en-US"/>
              <a:t>-1</a:t>
            </a:r>
            <a:endParaRPr b="1"/>
          </a:p>
        </p:txBody>
      </p:sp>
      <p:grpSp>
        <p:nvGrpSpPr>
          <p:cNvPr id="531" name="Google Shape;531;p57"/>
          <p:cNvGrpSpPr/>
          <p:nvPr/>
        </p:nvGrpSpPr>
        <p:grpSpPr>
          <a:xfrm>
            <a:off x="1259563" y="1787623"/>
            <a:ext cx="9082102" cy="4952133"/>
            <a:chOff x="722650" y="1262225"/>
            <a:chExt cx="6829675" cy="3723968"/>
          </a:xfrm>
        </p:grpSpPr>
        <p:pic>
          <p:nvPicPr>
            <p:cNvPr id="532" name="Google Shape;532;p5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2650" y="1262225"/>
              <a:ext cx="2512701" cy="16997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</p:pic>
        <p:pic>
          <p:nvPicPr>
            <p:cNvPr id="533" name="Google Shape;533;p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13568" y="2281173"/>
              <a:ext cx="2512699" cy="170109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</p:pic>
        <p:sp>
          <p:nvSpPr>
            <p:cNvPr id="534" name="Google Shape;534;p57"/>
            <p:cNvSpPr/>
            <p:nvPr/>
          </p:nvSpPr>
          <p:spPr>
            <a:xfrm>
              <a:off x="4443121" y="2436043"/>
              <a:ext cx="319500" cy="319500"/>
            </a:xfrm>
            <a:prstGeom prst="ellipse">
              <a:avLst/>
            </a:prstGeom>
            <a:noFill/>
            <a:ln cap="flat" cmpd="sng" w="3810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5" name="Google Shape;535;p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39625" y="3290731"/>
              <a:ext cx="2512700" cy="169546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0"/>
                </a:srgbClr>
              </a:outerShdw>
            </a:effectLst>
          </p:spPr>
        </p:pic>
        <p:sp>
          <p:nvSpPr>
            <p:cNvPr id="536" name="Google Shape;536;p57"/>
            <p:cNvSpPr/>
            <p:nvPr/>
          </p:nvSpPr>
          <p:spPr>
            <a:xfrm>
              <a:off x="5164792" y="3444348"/>
              <a:ext cx="316800" cy="316800"/>
            </a:xfrm>
            <a:prstGeom prst="ellipse">
              <a:avLst/>
            </a:prstGeom>
            <a:noFill/>
            <a:ln cap="flat" cmpd="sng" w="38100">
              <a:solidFill>
                <a:srgbClr val="CC412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37" name="Google Shape;537;p57"/>
          <p:cNvCxnSpPr/>
          <p:nvPr/>
        </p:nvCxnSpPr>
        <p:spPr>
          <a:xfrm>
            <a:off x="4503625" y="3549400"/>
            <a:ext cx="1926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57"/>
          <p:cNvCxnSpPr/>
          <p:nvPr/>
        </p:nvCxnSpPr>
        <p:spPr>
          <a:xfrm rot="10800000">
            <a:off x="7375800" y="4896825"/>
            <a:ext cx="1899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8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플렉스</a:t>
            </a:r>
            <a:r>
              <a:rPr lang="en-US" sz="2800"/>
              <a:t> </a:t>
            </a:r>
            <a:r>
              <a:rPr lang="en-US"/>
              <a:t>아이템의</a:t>
            </a:r>
            <a:r>
              <a:rPr lang="en-US" sz="2800"/>
              <a:t> </a:t>
            </a:r>
            <a:r>
              <a:rPr lang="en-US"/>
              <a:t>정렬과</a:t>
            </a:r>
            <a:r>
              <a:rPr lang="en-US" sz="2800"/>
              <a:t> </a:t>
            </a:r>
            <a:r>
              <a:rPr lang="en-US"/>
              <a:t>간격</a:t>
            </a:r>
            <a:endParaRPr/>
          </a:p>
        </p:txBody>
      </p:sp>
      <p:sp>
        <p:nvSpPr>
          <p:cNvPr id="544" name="Google Shape;544;p58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⭐ justify-content:</a:t>
            </a:r>
            <a:endParaRPr b="0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⭐ align-items:</a:t>
            </a:r>
            <a:endParaRPr b="0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align-self:</a:t>
            </a:r>
            <a:endParaRPr b="0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align-content:</a:t>
            </a:r>
            <a:endParaRPr b="0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⭐ gap:</a:t>
            </a:r>
            <a:endParaRPr b="0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justify-content:</a:t>
            </a:r>
            <a:r>
              <a:rPr lang="en-US" sz="2800"/>
              <a:t> </a:t>
            </a:r>
            <a:r>
              <a:rPr lang="en-US"/>
              <a:t>⭐</a:t>
            </a:r>
            <a:endParaRPr/>
          </a:p>
        </p:txBody>
      </p:sp>
      <p:sp>
        <p:nvSpPr>
          <p:cNvPr id="550" name="Google Shape;550;p59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플렉스 아이템의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진행 축 정렬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값: </a:t>
            </a:r>
            <a:r>
              <a:rPr lang="en-US" sz="2500"/>
              <a:t>flex-start | flex-end | </a:t>
            </a:r>
            <a:r>
              <a:rPr lang="en-US" sz="2500" u="sng"/>
              <a:t>center</a:t>
            </a:r>
            <a:r>
              <a:rPr lang="en-US" sz="2500"/>
              <a:t> | </a:t>
            </a:r>
            <a:r>
              <a:rPr lang="en-US" sz="2500" u="sng"/>
              <a:t>space-between</a:t>
            </a:r>
            <a:r>
              <a:rPr lang="en-US" sz="2500"/>
              <a:t> | space-around |     </a:t>
            </a:r>
            <a:br>
              <a:rPr lang="en-US" sz="2500"/>
            </a:br>
            <a:r>
              <a:rPr lang="en-US" sz="2500"/>
              <a:t>       space-evenly</a:t>
            </a:r>
            <a:endParaRPr sz="25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초기 값: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flex-start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적용: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플렉스 컨테이너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6"/>
          <p:cNvGrpSpPr/>
          <p:nvPr/>
        </p:nvGrpSpPr>
        <p:grpSpPr>
          <a:xfrm>
            <a:off x="1256142" y="1787682"/>
            <a:ext cx="10254816" cy="4079718"/>
            <a:chOff x="854900" y="1671713"/>
            <a:chExt cx="6565200" cy="2611862"/>
          </a:xfrm>
        </p:grpSpPr>
        <p:pic>
          <p:nvPicPr>
            <p:cNvPr id="96" name="Google Shape;96;p6"/>
            <p:cNvPicPr preferRelativeResize="0"/>
            <p:nvPr/>
          </p:nvPicPr>
          <p:blipFill rotWithShape="1">
            <a:blip r:embed="rId3">
              <a:alphaModFix/>
            </a:blip>
            <a:srcRect b="0" l="1933" r="1866" t="22612"/>
            <a:stretch/>
          </p:blipFill>
          <p:spPr>
            <a:xfrm>
              <a:off x="854900" y="1907525"/>
              <a:ext cx="6565149" cy="1491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97" name="Google Shape;97;p6"/>
            <p:cNvSpPr/>
            <p:nvPr/>
          </p:nvSpPr>
          <p:spPr>
            <a:xfrm>
              <a:off x="2908456" y="2520400"/>
              <a:ext cx="222300" cy="2223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5150317" y="2520400"/>
              <a:ext cx="222300" cy="222300"/>
            </a:xfrm>
            <a:prstGeom prst="ellipse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6"/>
            <p:cNvSpPr txBox="1"/>
            <p:nvPr/>
          </p:nvSpPr>
          <p:spPr>
            <a:xfrm>
              <a:off x="854900" y="3849475"/>
              <a:ext cx="6565200" cy="4341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Auto margin(X) =&gt; Free space(O)</a:t>
              </a:r>
              <a:endParaRPr b="0" i="0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" name="Google Shape;100;p6"/>
            <p:cNvCxnSpPr>
              <a:endCxn id="98" idx="3"/>
            </p:cNvCxnSpPr>
            <p:nvPr/>
          </p:nvCxnSpPr>
          <p:spPr>
            <a:xfrm flipH="1" rot="10800000">
              <a:off x="4143672" y="2710145"/>
              <a:ext cx="1039200" cy="1139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1" name="Google Shape;101;p6"/>
            <p:cNvCxnSpPr>
              <a:endCxn id="97" idx="5"/>
            </p:cNvCxnSpPr>
            <p:nvPr/>
          </p:nvCxnSpPr>
          <p:spPr>
            <a:xfrm rot="10800000">
              <a:off x="3098201" y="2710145"/>
              <a:ext cx="1045500" cy="11394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2" name="Google Shape;102;p6"/>
            <p:cNvCxnSpPr/>
            <p:nvPr/>
          </p:nvCxnSpPr>
          <p:spPr>
            <a:xfrm>
              <a:off x="854900" y="1671713"/>
              <a:ext cx="6551100" cy="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진행</a:t>
            </a:r>
            <a:r>
              <a:rPr lang="en-US" sz="2800"/>
              <a:t> </a:t>
            </a:r>
            <a:r>
              <a:rPr lang="en-US"/>
              <a:t>축</a:t>
            </a:r>
            <a:r>
              <a:rPr lang="en-US" sz="2800"/>
              <a:t> </a:t>
            </a:r>
            <a:r>
              <a:rPr lang="en-US"/>
              <a:t>정렬</a:t>
            </a:r>
            <a:r>
              <a:rPr lang="en-US" sz="2800"/>
              <a:t> </a:t>
            </a:r>
            <a:r>
              <a:rPr lang="en-US" sz="2000"/>
              <a:t>(공간 자동 분배, justify-content)</a:t>
            </a:r>
            <a:endParaRPr sz="2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60"/>
          <p:cNvGrpSpPr/>
          <p:nvPr/>
        </p:nvGrpSpPr>
        <p:grpSpPr>
          <a:xfrm>
            <a:off x="1259597" y="1787682"/>
            <a:ext cx="7831804" cy="4952308"/>
            <a:chOff x="721950" y="1279975"/>
            <a:chExt cx="5876274" cy="3715762"/>
          </a:xfrm>
        </p:grpSpPr>
        <p:pic>
          <p:nvPicPr>
            <p:cNvPr id="556" name="Google Shape;556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1950" y="1279975"/>
              <a:ext cx="1901786" cy="180057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557" name="Google Shape;557;p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02473" y="1279975"/>
              <a:ext cx="1915230" cy="1800574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558" name="Google Shape;558;p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96438" y="1279975"/>
              <a:ext cx="1901786" cy="180057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559" name="Google Shape;559;p6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19650" y="3176200"/>
              <a:ext cx="1938326" cy="1816623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560" name="Google Shape;560;p6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748325" y="3176211"/>
              <a:ext cx="1938325" cy="181952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cxnSp>
          <p:nvCxnSpPr>
            <p:cNvPr id="561" name="Google Shape;561;p60"/>
            <p:cNvCxnSpPr/>
            <p:nvPr/>
          </p:nvCxnSpPr>
          <p:spPr>
            <a:xfrm>
              <a:off x="4913418" y="1917313"/>
              <a:ext cx="1481100" cy="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62" name="Google Shape;562;p60"/>
            <p:cNvCxnSpPr/>
            <p:nvPr/>
          </p:nvCxnSpPr>
          <p:spPr>
            <a:xfrm>
              <a:off x="3980735" y="3880813"/>
              <a:ext cx="1481100" cy="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63" name="Google Shape;563;p60"/>
            <p:cNvSpPr txBox="1"/>
            <p:nvPr/>
          </p:nvSpPr>
          <p:spPr>
            <a:xfrm>
              <a:off x="4468093" y="3603775"/>
              <a:ext cx="481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⭐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60"/>
            <p:cNvSpPr txBox="1"/>
            <p:nvPr/>
          </p:nvSpPr>
          <p:spPr>
            <a:xfrm>
              <a:off x="5406430" y="1653734"/>
              <a:ext cx="481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⭐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5" name="Google Shape;565;p60"/>
            <p:cNvCxnSpPr/>
            <p:nvPr/>
          </p:nvCxnSpPr>
          <p:spPr>
            <a:xfrm>
              <a:off x="908825" y="1917313"/>
              <a:ext cx="1481100" cy="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66" name="Google Shape;566;p60"/>
            <p:cNvCxnSpPr/>
            <p:nvPr/>
          </p:nvCxnSpPr>
          <p:spPr>
            <a:xfrm>
              <a:off x="2883100" y="1917313"/>
              <a:ext cx="1481100" cy="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67" name="Google Shape;567;p60"/>
            <p:cNvCxnSpPr/>
            <p:nvPr/>
          </p:nvCxnSpPr>
          <p:spPr>
            <a:xfrm>
              <a:off x="1944443" y="3880813"/>
              <a:ext cx="1481100" cy="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568" name="Google Shape;568;p6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justify-content: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flex-start | flex-end | </a:t>
            </a:r>
            <a:r>
              <a:rPr lang="en-US" sz="1400" u="sng">
                <a:latin typeface="Arial"/>
                <a:ea typeface="Arial"/>
                <a:cs typeface="Arial"/>
                <a:sym typeface="Arial"/>
              </a:rPr>
              <a:t>center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| space-around | </a:t>
            </a:r>
            <a:r>
              <a:rPr lang="en-US" sz="1400" u="sng">
                <a:latin typeface="Arial"/>
                <a:ea typeface="Arial"/>
                <a:cs typeface="Arial"/>
                <a:sym typeface="Arial"/>
              </a:rPr>
              <a:t>space-between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| space-eve</a:t>
            </a:r>
            <a:r>
              <a:rPr lang="en-US" sz="1400"/>
              <a:t>nly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1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align-items:</a:t>
            </a:r>
            <a:r>
              <a:rPr b="1" lang="en-US" sz="2800"/>
              <a:t> </a:t>
            </a:r>
            <a:r>
              <a:rPr b="1" lang="en-US"/>
              <a:t>⭐</a:t>
            </a:r>
            <a:endParaRPr b="1"/>
          </a:p>
        </p:txBody>
      </p:sp>
      <p:sp>
        <p:nvSpPr>
          <p:cNvPr id="574" name="Google Shape;574;p61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플렉스 아이템이 </a:t>
            </a:r>
            <a:r>
              <a:rPr lang="en-US" u="sng"/>
              <a:t>한 줄</a:t>
            </a:r>
            <a:r>
              <a:rPr lang="en-US"/>
              <a:t>일 때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교차 축 정렬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값: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flex-start | flex-end | </a:t>
            </a:r>
            <a:r>
              <a:rPr lang="en-US" sz="2500" u="sng">
                <a:latin typeface="Arial"/>
                <a:ea typeface="Arial"/>
                <a:cs typeface="Arial"/>
                <a:sym typeface="Arial"/>
              </a:rPr>
              <a:t>center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| baseline | </a:t>
            </a:r>
            <a:r>
              <a:rPr lang="en-US" sz="2500" u="sng">
                <a:latin typeface="Arial"/>
                <a:ea typeface="Arial"/>
                <a:cs typeface="Arial"/>
                <a:sym typeface="Arial"/>
              </a:rPr>
              <a:t>stretch</a:t>
            </a:r>
            <a:endParaRPr sz="2500" u="sng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초기 값: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stretch</a:t>
            </a:r>
            <a:r>
              <a:rPr lang="en-US"/>
              <a:t> </a:t>
            </a:r>
            <a:r>
              <a:rPr lang="en-US" sz="2500"/>
              <a:t>// 아이템을 교차 축으로 잡아 늘림.</a:t>
            </a:r>
            <a:endParaRPr sz="25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적용: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플렉스 컨테이너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p62"/>
          <p:cNvGrpSpPr/>
          <p:nvPr/>
        </p:nvGrpSpPr>
        <p:grpSpPr>
          <a:xfrm>
            <a:off x="1259596" y="1787682"/>
            <a:ext cx="7917963" cy="4948424"/>
            <a:chOff x="730575" y="1275225"/>
            <a:chExt cx="5958280" cy="3723697"/>
          </a:xfrm>
        </p:grpSpPr>
        <p:pic>
          <p:nvPicPr>
            <p:cNvPr id="580" name="Google Shape;580;p6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0575" y="1275225"/>
              <a:ext cx="1900224" cy="178610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581" name="Google Shape;581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54826" y="1275225"/>
              <a:ext cx="1900226" cy="1799082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cxnSp>
          <p:nvCxnSpPr>
            <p:cNvPr id="582" name="Google Shape;582;p62"/>
            <p:cNvCxnSpPr/>
            <p:nvPr/>
          </p:nvCxnSpPr>
          <p:spPr>
            <a:xfrm>
              <a:off x="2918893" y="1634200"/>
              <a:ext cx="1374600" cy="0"/>
            </a:xfrm>
            <a:prstGeom prst="straightConnector1">
              <a:avLst/>
            </a:prstGeom>
            <a:noFill/>
            <a:ln cap="flat" cmpd="sng" w="9525">
              <a:solidFill>
                <a:srgbClr val="CC4125"/>
              </a:solidFill>
              <a:prstDash val="dash"/>
              <a:round/>
              <a:headEnd len="sm" w="sm" type="none"/>
              <a:tailEnd len="sm" w="sm" type="none"/>
            </a:ln>
          </p:spPr>
        </p:cxnSp>
        <p:pic>
          <p:nvPicPr>
            <p:cNvPr id="583" name="Google Shape;583;p6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79075" y="1275225"/>
              <a:ext cx="1909780" cy="17990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584" name="Google Shape;584;p6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27913" y="3197434"/>
              <a:ext cx="1900225" cy="1795682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cxnSp>
          <p:nvCxnSpPr>
            <p:cNvPr id="585" name="Google Shape;585;p62"/>
            <p:cNvCxnSpPr/>
            <p:nvPr/>
          </p:nvCxnSpPr>
          <p:spPr>
            <a:xfrm>
              <a:off x="5029338" y="1940913"/>
              <a:ext cx="1448100" cy="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pic>
          <p:nvPicPr>
            <p:cNvPr id="586" name="Google Shape;586;p6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84725" y="3197425"/>
              <a:ext cx="1900200" cy="1801497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587" name="Google Shape;587;p62"/>
            <p:cNvSpPr txBox="1"/>
            <p:nvPr/>
          </p:nvSpPr>
          <p:spPr>
            <a:xfrm>
              <a:off x="5496163" y="1724766"/>
              <a:ext cx="481800" cy="41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⭐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8" name="Google Shape;588;p62"/>
            <p:cNvCxnSpPr/>
            <p:nvPr/>
          </p:nvCxnSpPr>
          <p:spPr>
            <a:xfrm>
              <a:off x="932425" y="1940913"/>
              <a:ext cx="1448100" cy="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89" name="Google Shape;589;p62"/>
            <p:cNvCxnSpPr/>
            <p:nvPr/>
          </p:nvCxnSpPr>
          <p:spPr>
            <a:xfrm>
              <a:off x="2980888" y="1940913"/>
              <a:ext cx="1448100" cy="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90" name="Google Shape;590;p62"/>
            <p:cNvCxnSpPr/>
            <p:nvPr/>
          </p:nvCxnSpPr>
          <p:spPr>
            <a:xfrm>
              <a:off x="1953963" y="3886863"/>
              <a:ext cx="1448100" cy="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91" name="Google Shape;591;p62"/>
            <p:cNvCxnSpPr/>
            <p:nvPr/>
          </p:nvCxnSpPr>
          <p:spPr>
            <a:xfrm>
              <a:off x="3929655" y="3886863"/>
              <a:ext cx="1448100" cy="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592" name="Google Shape;592;p6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align-items: </a:t>
            </a:r>
            <a:r>
              <a:rPr lang="en-US" sz="2000" u="sng">
                <a:latin typeface="Arial"/>
                <a:ea typeface="Arial"/>
                <a:cs typeface="Arial"/>
                <a:sym typeface="Arial"/>
              </a:rPr>
              <a:t>stretch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| baseline | </a:t>
            </a:r>
            <a:r>
              <a:rPr lang="en-US" sz="2000" u="sng">
                <a:latin typeface="Arial"/>
                <a:ea typeface="Arial"/>
                <a:cs typeface="Arial"/>
                <a:sym typeface="Arial"/>
              </a:rPr>
              <a:t>center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| flex-start | flex-end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62"/>
          <p:cNvSpPr txBox="1"/>
          <p:nvPr/>
        </p:nvSpPr>
        <p:spPr>
          <a:xfrm>
            <a:off x="2206860" y="2385076"/>
            <a:ext cx="64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⭐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align-self:</a:t>
            </a:r>
            <a:endParaRPr b="1"/>
          </a:p>
        </p:txBody>
      </p:sp>
      <p:sp>
        <p:nvSpPr>
          <p:cNvPr id="599" name="Google Shape;599;p63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플렉스 아이템의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독립적 교차 축</a:t>
            </a:r>
            <a:r>
              <a:rPr lang="en-US"/>
              <a:t> 정렬.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값: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auto | flex-start | flex-end | center | baseline | stretch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초기 값: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auto</a:t>
            </a:r>
            <a:r>
              <a:rPr lang="en-US"/>
              <a:t> </a:t>
            </a:r>
            <a:r>
              <a:rPr lang="en-US" sz="2500"/>
              <a:t>// 컨테이너의 align-items 값을 상속 받음.</a:t>
            </a:r>
            <a:endParaRPr sz="25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적용: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플렉스 아이템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align-self: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auto | </a:t>
            </a:r>
            <a:r>
              <a:rPr lang="en-US" sz="2500" u="sng">
                <a:latin typeface="Arial"/>
                <a:ea typeface="Arial"/>
                <a:cs typeface="Arial"/>
                <a:sym typeface="Arial"/>
              </a:rPr>
              <a:t>flex-start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2500" u="sng">
                <a:latin typeface="Arial"/>
                <a:ea typeface="Arial"/>
                <a:cs typeface="Arial"/>
                <a:sym typeface="Arial"/>
              </a:rPr>
              <a:t>flex-end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2500" u="sng">
                <a:latin typeface="Arial"/>
                <a:ea typeface="Arial"/>
                <a:cs typeface="Arial"/>
                <a:sym typeface="Arial"/>
              </a:rPr>
              <a:t>center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| baseline | stretch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5" name="Google Shape;605;p64"/>
          <p:cNvGrpSpPr/>
          <p:nvPr/>
        </p:nvGrpSpPr>
        <p:grpSpPr>
          <a:xfrm>
            <a:off x="1259597" y="1783839"/>
            <a:ext cx="10292338" cy="2228323"/>
            <a:chOff x="708450" y="2365225"/>
            <a:chExt cx="6839856" cy="1480850"/>
          </a:xfrm>
        </p:grpSpPr>
        <p:pic>
          <p:nvPicPr>
            <p:cNvPr id="606" name="Google Shape;606;p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08450" y="2365225"/>
              <a:ext cx="2191075" cy="14808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607" name="Google Shape;607;p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60779" y="2365225"/>
              <a:ext cx="2187527" cy="14808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608" name="Google Shape;608;p6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42875" y="2365225"/>
              <a:ext cx="2184006" cy="148085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cxnSp>
          <p:nvCxnSpPr>
            <p:cNvPr id="609" name="Google Shape;609;p64"/>
            <p:cNvCxnSpPr/>
            <p:nvPr/>
          </p:nvCxnSpPr>
          <p:spPr>
            <a:xfrm>
              <a:off x="949350" y="3105650"/>
              <a:ext cx="1667100" cy="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0" name="Google Shape;610;p64"/>
            <p:cNvCxnSpPr/>
            <p:nvPr/>
          </p:nvCxnSpPr>
          <p:spPr>
            <a:xfrm>
              <a:off x="3296600" y="3105650"/>
              <a:ext cx="1667100" cy="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1" name="Google Shape;611;p64"/>
            <p:cNvCxnSpPr/>
            <p:nvPr/>
          </p:nvCxnSpPr>
          <p:spPr>
            <a:xfrm>
              <a:off x="5653300" y="3105650"/>
              <a:ext cx="1667100" cy="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align-content:</a:t>
            </a:r>
            <a:endParaRPr b="1"/>
          </a:p>
        </p:txBody>
      </p:sp>
      <p:sp>
        <p:nvSpPr>
          <p:cNvPr id="617" name="Google Shape;617;p65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플렉스 아이템의 </a:t>
            </a:r>
            <a:r>
              <a:rPr lang="en-US" u="sng">
                <a:latin typeface="Arial"/>
                <a:ea typeface="Arial"/>
                <a:cs typeface="Arial"/>
                <a:sym typeface="Arial"/>
              </a:rPr>
              <a:t>여러 줄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교차 축</a:t>
            </a:r>
            <a:r>
              <a:rPr lang="en-US"/>
              <a:t> 정렬과 간격.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값: 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stretch | </a:t>
            </a:r>
            <a:r>
              <a:rPr lang="en-US" sz="2200" u="sng">
                <a:latin typeface="Arial"/>
                <a:ea typeface="Arial"/>
                <a:cs typeface="Arial"/>
                <a:sym typeface="Arial"/>
              </a:rPr>
              <a:t>center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| flex-start | flex-end | space-around | </a:t>
            </a:r>
            <a:r>
              <a:rPr lang="en-US" sz="2200" u="sng">
                <a:latin typeface="Arial"/>
                <a:ea typeface="Arial"/>
                <a:cs typeface="Arial"/>
                <a:sym typeface="Arial"/>
              </a:rPr>
              <a:t>space-between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| </a:t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r>
              <a:rPr lang="en-US" sz="2200">
                <a:latin typeface="Arial"/>
                <a:ea typeface="Arial"/>
                <a:cs typeface="Arial"/>
                <a:sym typeface="Arial"/>
              </a:rPr>
              <a:t>        space-evenly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초기 값: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stretch</a:t>
            </a:r>
            <a:r>
              <a:rPr lang="en-US"/>
              <a:t> </a:t>
            </a:r>
            <a:r>
              <a:rPr lang="en-US" sz="2500"/>
              <a:t>// 줄 간격을 교차 축으로 균등하게 늘림.</a:t>
            </a:r>
            <a:endParaRPr sz="25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적용: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'여러 줄' 플렉스 컨테이너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align-content: 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stretch | </a:t>
            </a:r>
            <a:r>
              <a:rPr lang="en-US" sz="1400" u="sng">
                <a:latin typeface="Arial"/>
                <a:ea typeface="Arial"/>
                <a:cs typeface="Arial"/>
                <a:sym typeface="Arial"/>
              </a:rPr>
              <a:t>center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| flex-start | flex-end | space-around | </a:t>
            </a:r>
            <a:r>
              <a:rPr lang="en-US" sz="1400" u="sng">
                <a:latin typeface="Arial"/>
                <a:ea typeface="Arial"/>
                <a:cs typeface="Arial"/>
                <a:sym typeface="Arial"/>
              </a:rPr>
              <a:t>space-between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 | space-evenly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3" name="Google Shape;623;p66"/>
          <p:cNvGrpSpPr/>
          <p:nvPr/>
        </p:nvGrpSpPr>
        <p:grpSpPr>
          <a:xfrm>
            <a:off x="1259597" y="1783839"/>
            <a:ext cx="7660468" cy="4934204"/>
            <a:chOff x="777375" y="1284666"/>
            <a:chExt cx="5679102" cy="3657981"/>
          </a:xfrm>
        </p:grpSpPr>
        <p:pic>
          <p:nvPicPr>
            <p:cNvPr id="624" name="Google Shape;624;p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7375" y="1284666"/>
              <a:ext cx="1808050" cy="17671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625" name="Google Shape;625;p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03952" y="1284666"/>
              <a:ext cx="1816996" cy="17671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626" name="Google Shape;626;p6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06428" y="1284666"/>
              <a:ext cx="1808050" cy="177014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627" name="Google Shape;627;p6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77377" y="3155066"/>
              <a:ext cx="1808050" cy="1773062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628" name="Google Shape;628;p6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703951" y="3155066"/>
              <a:ext cx="1808050" cy="1770038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cxnSp>
          <p:nvCxnSpPr>
            <p:cNvPr id="629" name="Google Shape;629;p66"/>
            <p:cNvCxnSpPr/>
            <p:nvPr/>
          </p:nvCxnSpPr>
          <p:spPr>
            <a:xfrm>
              <a:off x="2871875" y="1902498"/>
              <a:ext cx="1448100" cy="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pic>
          <p:nvPicPr>
            <p:cNvPr id="630" name="Google Shape;630;p6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39477" y="3155066"/>
              <a:ext cx="1817000" cy="1787581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631" name="Google Shape;631;p66"/>
            <p:cNvSpPr txBox="1"/>
            <p:nvPr/>
          </p:nvSpPr>
          <p:spPr>
            <a:xfrm>
              <a:off x="3355013" y="1681236"/>
              <a:ext cx="481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⭐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2" name="Google Shape;632;p66"/>
            <p:cNvCxnSpPr/>
            <p:nvPr/>
          </p:nvCxnSpPr>
          <p:spPr>
            <a:xfrm>
              <a:off x="932425" y="1902498"/>
              <a:ext cx="1448100" cy="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33" name="Google Shape;633;p66"/>
            <p:cNvCxnSpPr/>
            <p:nvPr/>
          </p:nvCxnSpPr>
          <p:spPr>
            <a:xfrm>
              <a:off x="4786400" y="1902498"/>
              <a:ext cx="1448100" cy="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34" name="Google Shape;634;p66"/>
            <p:cNvCxnSpPr/>
            <p:nvPr/>
          </p:nvCxnSpPr>
          <p:spPr>
            <a:xfrm>
              <a:off x="957350" y="3764673"/>
              <a:ext cx="1448100" cy="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35" name="Google Shape;635;p66"/>
            <p:cNvCxnSpPr/>
            <p:nvPr/>
          </p:nvCxnSpPr>
          <p:spPr>
            <a:xfrm>
              <a:off x="2888400" y="3764673"/>
              <a:ext cx="1448100" cy="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36" name="Google Shape;636;p66"/>
            <p:cNvCxnSpPr/>
            <p:nvPr/>
          </p:nvCxnSpPr>
          <p:spPr>
            <a:xfrm>
              <a:off x="4823925" y="3764673"/>
              <a:ext cx="1448100" cy="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637" name="Google Shape;637;p66"/>
          <p:cNvSpPr txBox="1"/>
          <p:nvPr/>
        </p:nvSpPr>
        <p:spPr>
          <a:xfrm>
            <a:off x="7417658" y="4848239"/>
            <a:ext cx="64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⭐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gap:</a:t>
            </a:r>
            <a:r>
              <a:rPr lang="en-US" sz="2800"/>
              <a:t> </a:t>
            </a:r>
            <a:r>
              <a:rPr lang="en-US"/>
              <a:t>⭐</a:t>
            </a:r>
            <a:endParaRPr/>
          </a:p>
        </p:txBody>
      </p:sp>
      <p:sp>
        <p:nvSpPr>
          <p:cNvPr id="643" name="Google Shape;643;p67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다중 컬럼, 플렉스, 그리드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아이템 사이의 간격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값: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&lt;'row-gap'&gt; &lt;'column-gap'&gt;?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초기 값: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normal</a:t>
            </a:r>
            <a:r>
              <a:rPr lang="en-US"/>
              <a:t> </a:t>
            </a:r>
            <a:r>
              <a:rPr lang="en-US" sz="2500"/>
              <a:t>// == 다중 컬럼에서 1em 그렇지 않으면 0</a:t>
            </a:r>
            <a:endParaRPr sz="25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적용: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컬럼/플렉스/그리드 컨테이너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gap:</a:t>
            </a:r>
            <a:r>
              <a:rPr lang="en-US" sz="2800"/>
              <a:t> </a:t>
            </a:r>
            <a:r>
              <a:rPr lang="en-US"/>
              <a:t>10px</a:t>
            </a:r>
            <a:r>
              <a:rPr lang="en-US" sz="2800"/>
              <a:t> </a:t>
            </a:r>
            <a:r>
              <a:rPr lang="en-US"/>
              <a:t>20px</a:t>
            </a:r>
            <a:endParaRPr/>
          </a:p>
        </p:txBody>
      </p:sp>
      <p:grpSp>
        <p:nvGrpSpPr>
          <p:cNvPr id="649" name="Google Shape;649;p68"/>
          <p:cNvGrpSpPr/>
          <p:nvPr/>
        </p:nvGrpSpPr>
        <p:grpSpPr>
          <a:xfrm>
            <a:off x="1256237" y="1783839"/>
            <a:ext cx="7253280" cy="4943843"/>
            <a:chOff x="779325" y="1312825"/>
            <a:chExt cx="5375725" cy="3664099"/>
          </a:xfrm>
        </p:grpSpPr>
        <p:pic>
          <p:nvPicPr>
            <p:cNvPr id="650" name="Google Shape;650;p6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9325" y="1312825"/>
              <a:ext cx="5375725" cy="3664099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651" name="Google Shape;651;p68"/>
            <p:cNvSpPr txBox="1"/>
            <p:nvPr/>
          </p:nvSpPr>
          <p:spPr>
            <a:xfrm>
              <a:off x="1105221" y="2949498"/>
              <a:ext cx="63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10px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68"/>
            <p:cNvSpPr txBox="1"/>
            <p:nvPr/>
          </p:nvSpPr>
          <p:spPr>
            <a:xfrm rot="-5400000">
              <a:off x="1659106" y="2076975"/>
              <a:ext cx="633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20px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9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진행</a:t>
            </a:r>
            <a:r>
              <a:rPr lang="en-US" sz="2800"/>
              <a:t> </a:t>
            </a:r>
            <a:r>
              <a:rPr lang="en-US"/>
              <a:t>축</a:t>
            </a:r>
            <a:r>
              <a:rPr lang="en-US" sz="2800"/>
              <a:t> </a:t>
            </a:r>
            <a:r>
              <a:rPr lang="en-US"/>
              <a:t>정렬</a:t>
            </a:r>
            <a:r>
              <a:rPr lang="en-US" sz="2800"/>
              <a:t> </a:t>
            </a:r>
            <a:r>
              <a:rPr lang="en-US" sz="2000"/>
              <a:t>(공간 자동 분배, justify-content)</a:t>
            </a:r>
            <a:endParaRPr sz="2000"/>
          </a:p>
        </p:txBody>
      </p:sp>
      <p:grpSp>
        <p:nvGrpSpPr>
          <p:cNvPr id="109" name="Google Shape;109;p7"/>
          <p:cNvGrpSpPr/>
          <p:nvPr/>
        </p:nvGrpSpPr>
        <p:grpSpPr>
          <a:xfrm>
            <a:off x="1256143" y="1782944"/>
            <a:ext cx="10254736" cy="2951324"/>
            <a:chOff x="717925" y="2121800"/>
            <a:chExt cx="6839099" cy="1968300"/>
          </a:xfrm>
        </p:grpSpPr>
        <p:pic>
          <p:nvPicPr>
            <p:cNvPr id="110" name="Google Shape;11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7925" y="2121800"/>
              <a:ext cx="6839099" cy="19683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cxnSp>
          <p:nvCxnSpPr>
            <p:cNvPr id="111" name="Google Shape;111;p7"/>
            <p:cNvCxnSpPr/>
            <p:nvPr/>
          </p:nvCxnSpPr>
          <p:spPr>
            <a:xfrm>
              <a:off x="2012050" y="2739425"/>
              <a:ext cx="0" cy="236100"/>
            </a:xfrm>
            <a:prstGeom prst="straightConnector1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0"/>
          <p:cNvSpPr txBox="1"/>
          <p:nvPr>
            <p:ph idx="1" type="body"/>
          </p:nvPr>
        </p:nvSpPr>
        <p:spPr>
          <a:xfrm>
            <a:off x="2078182" y="2216727"/>
            <a:ext cx="7998691" cy="3800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flex-grow/-shrink/-basis </a:t>
            </a:r>
            <a:r>
              <a:rPr lang="en-US"/>
              <a:t>대신 </a:t>
            </a:r>
            <a:r>
              <a:rPr lang="en-US" u="sng">
                <a:latin typeface="Arial"/>
                <a:ea typeface="Arial"/>
                <a:cs typeface="Arial"/>
                <a:sym typeface="Arial"/>
              </a:rPr>
              <a:t>flex</a:t>
            </a:r>
            <a:r>
              <a:rPr lang="en-US"/>
              <a:t> 단축 속성 사용을 권장. </a:t>
            </a:r>
            <a:r>
              <a:rPr lang="en-US" u="sng">
                <a:latin typeface="Arial"/>
                <a:ea typeface="Arial"/>
                <a:cs typeface="Arial"/>
                <a:sym typeface="Arial"/>
              </a:rPr>
              <a:t>flex</a:t>
            </a:r>
            <a:r>
              <a:rPr lang="en-US"/>
              <a:t> 단축 속성을 통해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팽창, 수축, 기본 크기</a:t>
            </a:r>
            <a:r>
              <a:rPr lang="en-US"/>
              <a:t>를 이해하고 제어하는 것이 핵심.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u="sng">
                <a:latin typeface="Arial"/>
                <a:ea typeface="Arial"/>
                <a:cs typeface="Arial"/>
                <a:sym typeface="Arial"/>
              </a:rPr>
              <a:t>justify-content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u="sng">
                <a:latin typeface="Arial"/>
                <a:ea typeface="Arial"/>
                <a:cs typeface="Arial"/>
                <a:sym typeface="Arial"/>
              </a:rPr>
              <a:t>align-items</a:t>
            </a:r>
            <a:r>
              <a:rPr lang="en-US"/>
              <a:t> 속성을 통해 정렬 방식을 이해하고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align-self/-content, flex-direction/-wrap/-flow, order</a:t>
            </a:r>
            <a:r>
              <a:rPr lang="en-US"/>
              <a:t> 속성은 필요할 때 학습. 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u="sng">
                <a:latin typeface="Arial"/>
                <a:ea typeface="Arial"/>
                <a:cs typeface="Arial"/>
                <a:sym typeface="Arial"/>
              </a:rPr>
              <a:t>진행 축</a:t>
            </a:r>
            <a:r>
              <a:rPr lang="en-US"/>
              <a:t>을</a:t>
            </a:r>
            <a:r>
              <a:rPr lang="en-US"/>
              <a:t> 뒤집</a:t>
            </a:r>
            <a:r>
              <a:rPr lang="en-US"/>
              <a:t>는(-reverse) 것을 추천하지 않음.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1"/>
          <p:cNvSpPr txBox="1"/>
          <p:nvPr>
            <p:ph idx="1" type="body"/>
          </p:nvPr>
        </p:nvSpPr>
        <p:spPr>
          <a:xfrm>
            <a:off x="7557796" y="2216727"/>
            <a:ext cx="2519077" cy="3800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500" u="sng">
                <a:solidFill>
                  <a:schemeClr val="hlink"/>
                </a:solidFill>
                <a:hlinkClick r:id="rId3"/>
              </a:rPr>
              <a:t>http://flexbox.help/</a:t>
            </a:r>
            <a:endParaRPr sz="15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t/>
            </a:r>
            <a:endParaRPr sz="1500"/>
          </a:p>
        </p:txBody>
      </p:sp>
      <p:pic>
        <p:nvPicPr>
          <p:cNvPr id="668" name="Google Shape;668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8182" y="2216727"/>
            <a:ext cx="5307680" cy="380033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2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예습</a:t>
            </a:r>
            <a:r>
              <a:rPr lang="en-US" sz="2800"/>
              <a:t> </a:t>
            </a:r>
            <a:r>
              <a:rPr lang="en-US"/>
              <a:t>과제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Grid</a:t>
            </a:r>
            <a:r>
              <a:rPr lang="en-US" sz="2800"/>
              <a:t> </a:t>
            </a:r>
            <a:r>
              <a:rPr lang="en-US"/>
              <a:t>garden</a:t>
            </a:r>
            <a:endParaRPr/>
          </a:p>
        </p:txBody>
      </p:sp>
      <p:pic>
        <p:nvPicPr>
          <p:cNvPr id="679" name="Google Shape;679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142" y="1787682"/>
            <a:ext cx="10194134" cy="496768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680" name="Google Shape;680;p73"/>
          <p:cNvSpPr txBox="1"/>
          <p:nvPr/>
        </p:nvSpPr>
        <p:spPr>
          <a:xfrm>
            <a:off x="1256139" y="4423536"/>
            <a:ext cx="5125999" cy="4308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https://cssgridgarden.com/#ko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교차</a:t>
            </a:r>
            <a:r>
              <a:rPr lang="en-US" sz="2800"/>
              <a:t> </a:t>
            </a:r>
            <a:r>
              <a:rPr lang="en-US"/>
              <a:t>축</a:t>
            </a:r>
            <a:r>
              <a:rPr lang="en-US" sz="2800"/>
              <a:t> </a:t>
            </a:r>
            <a:r>
              <a:rPr lang="en-US"/>
              <a:t>정렬</a:t>
            </a:r>
            <a:r>
              <a:rPr lang="en-US" sz="2800"/>
              <a:t> </a:t>
            </a:r>
            <a:r>
              <a:rPr lang="en-US" sz="2000"/>
              <a:t>(공간 자동 분배, align-items/-self/-content)</a:t>
            </a:r>
            <a:endParaRPr sz="2000"/>
          </a:p>
        </p:txBody>
      </p:sp>
      <p:grpSp>
        <p:nvGrpSpPr>
          <p:cNvPr id="117" name="Google Shape;117;p8"/>
          <p:cNvGrpSpPr/>
          <p:nvPr/>
        </p:nvGrpSpPr>
        <p:grpSpPr>
          <a:xfrm>
            <a:off x="1256142" y="1787681"/>
            <a:ext cx="10230063" cy="3384393"/>
            <a:chOff x="718625" y="1962924"/>
            <a:chExt cx="6843287" cy="2263952"/>
          </a:xfrm>
        </p:grpSpPr>
        <p:pic>
          <p:nvPicPr>
            <p:cNvPr id="118" name="Google Shape;11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8625" y="1964027"/>
              <a:ext cx="3305999" cy="226174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cxnSp>
          <p:nvCxnSpPr>
            <p:cNvPr id="119" name="Google Shape;119;p8"/>
            <p:cNvCxnSpPr>
              <a:endCxn id="118" idx="2"/>
            </p:cNvCxnSpPr>
            <p:nvPr/>
          </p:nvCxnSpPr>
          <p:spPr>
            <a:xfrm>
              <a:off x="2371624" y="1964067"/>
              <a:ext cx="0" cy="22617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pic>
          <p:nvPicPr>
            <p:cNvPr id="120" name="Google Shape;120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55912" y="1962924"/>
              <a:ext cx="3306000" cy="2263952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cxnSp>
          <p:nvCxnSpPr>
            <p:cNvPr id="121" name="Google Shape;121;p8"/>
            <p:cNvCxnSpPr/>
            <p:nvPr/>
          </p:nvCxnSpPr>
          <p:spPr>
            <a:xfrm>
              <a:off x="5908900" y="1964067"/>
              <a:ext cx="0" cy="22617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배치</a:t>
            </a:r>
            <a:r>
              <a:rPr lang="en-US" sz="2800"/>
              <a:t> </a:t>
            </a:r>
            <a:r>
              <a:rPr lang="en-US"/>
              <a:t>순서</a:t>
            </a:r>
            <a:r>
              <a:rPr lang="en-US" sz="2800"/>
              <a:t> </a:t>
            </a:r>
            <a:r>
              <a:rPr lang="en-US"/>
              <a:t>변경</a:t>
            </a:r>
            <a:r>
              <a:rPr lang="en-US" sz="2800"/>
              <a:t> </a:t>
            </a:r>
            <a:r>
              <a:rPr lang="en-US" sz="2000"/>
              <a:t>(order)</a:t>
            </a:r>
            <a:endParaRPr sz="2000"/>
          </a:p>
        </p:txBody>
      </p:sp>
      <p:grpSp>
        <p:nvGrpSpPr>
          <p:cNvPr id="127" name="Google Shape;127;p9"/>
          <p:cNvGrpSpPr/>
          <p:nvPr/>
        </p:nvGrpSpPr>
        <p:grpSpPr>
          <a:xfrm>
            <a:off x="1256142" y="1787682"/>
            <a:ext cx="10156445" cy="3612993"/>
            <a:chOff x="717925" y="1604250"/>
            <a:chExt cx="6839101" cy="2432901"/>
          </a:xfrm>
        </p:grpSpPr>
        <p:pic>
          <p:nvPicPr>
            <p:cNvPr id="128" name="Google Shape;128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7925" y="1604250"/>
              <a:ext cx="2675208" cy="9801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129" name="Google Shape;129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7925" y="2799424"/>
              <a:ext cx="6839101" cy="1237727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sp>
          <p:nvSpPr>
            <p:cNvPr id="130" name="Google Shape;130;p9"/>
            <p:cNvSpPr/>
            <p:nvPr/>
          </p:nvSpPr>
          <p:spPr>
            <a:xfrm rot="5400000">
              <a:off x="3141291" y="2004976"/>
              <a:ext cx="242100" cy="1335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1155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 rot="5400000">
              <a:off x="4560450" y="3554824"/>
              <a:ext cx="215100" cy="1335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2021-06-22T01:10:57Z</dcterms:created>
  <dc:creator>서 지훈</dc:creator>
</cp:coreProperties>
</file>