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ixw4zbBQKj/xGYhA6h4iuTBO3M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그리기, 옅은이(가) 표시된 사진&#10;&#10;자동 생성된 설명" id="11" name="Google Shape;1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12" name="Google Shape;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13" name="Google Shape;13;p36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14" name="Google Shape;14;p36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6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6"/>
          <p:cNvCxnSpPr/>
          <p:nvPr/>
        </p:nvCxnSpPr>
        <p:spPr>
          <a:xfrm>
            <a:off x="1156996" y="3918857"/>
            <a:ext cx="961053" cy="0"/>
          </a:xfrm>
          <a:prstGeom prst="straightConnector1">
            <a:avLst/>
          </a:prstGeom>
          <a:noFill/>
          <a:ln cap="rnd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" name="Google Shape;17;p36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/>
          <p:nvPr/>
        </p:nvSpPr>
        <p:spPr>
          <a:xfrm flipH="1">
            <a:off x="932870" y="1625598"/>
            <a:ext cx="10649530" cy="5232402"/>
          </a:xfrm>
          <a:prstGeom prst="round1Rect">
            <a:avLst>
              <a:gd fmla="val 7488" name="adj"/>
            </a:avLst>
          </a:prstGeom>
          <a:solidFill>
            <a:srgbClr val="F7F7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표지">
  <p:cSld name="속표지">
    <p:bg>
      <p:bgPr>
        <a:solidFill>
          <a:srgbClr val="E6E6E6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8"/>
          <p:cNvPicPr preferRelativeResize="0"/>
          <p:nvPr/>
        </p:nvPicPr>
        <p:blipFill rotWithShape="1">
          <a:blip r:embed="rId2">
            <a:alphaModFix/>
          </a:blip>
          <a:srcRect b="65836" l="13294" r="13293" t="0"/>
          <a:stretch/>
        </p:blipFill>
        <p:spPr>
          <a:xfrm>
            <a:off x="5891399" y="2097088"/>
            <a:ext cx="409202" cy="3580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꽃병, 앉아있는, 어두운, 서있는이(가) 표시된 사진&#10;&#10;자동 생성된 설명" id="26" name="Google Shape;26;p38"/>
          <p:cNvPicPr preferRelativeResize="0"/>
          <p:nvPr/>
        </p:nvPicPr>
        <p:blipFill rotWithShape="1">
          <a:blip r:embed="rId3">
            <a:alphaModFix/>
          </a:blip>
          <a:srcRect b="27601" l="0" r="0" t="0"/>
          <a:stretch/>
        </p:blipFill>
        <p:spPr>
          <a:xfrm>
            <a:off x="4959990" y="4853568"/>
            <a:ext cx="2290872" cy="200443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8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Font typeface="Arial"/>
              <a:buNone/>
              <a:defRPr b="0" i="0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뒷표지">
  <p:cSld name="뒷표지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9"/>
          <p:cNvSpPr/>
          <p:nvPr/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b="0" i="0" sz="44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그리기, 옅은이(가) 표시된 사진&#10;&#10;자동 생성된 설명" id="32" name="Google Shape;3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0678" y="320496"/>
            <a:ext cx="1099503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그리기이(가) 표시된 사진&#10;&#10;자동 생성된 설명" id="33" name="Google Shape;3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1658" y="317279"/>
            <a:ext cx="569206" cy="207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개체, 그리기이(가) 표시된 사진&#10;&#10;자동 생성된 설명" id="34" name="Google Shape;34;p39"/>
          <p:cNvPicPr preferRelativeResize="0"/>
          <p:nvPr/>
        </p:nvPicPr>
        <p:blipFill rotWithShape="1">
          <a:blip r:embed="rId4">
            <a:alphaModFix amt="85000"/>
          </a:blip>
          <a:srcRect b="0" l="0" r="0" t="0"/>
          <a:stretch/>
        </p:blipFill>
        <p:spPr>
          <a:xfrm rot="-484891">
            <a:off x="6521735" y="1763354"/>
            <a:ext cx="4599920" cy="1673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어두운이(가) 표시된 사진&#10;&#10;자동 생성된 설명" id="35" name="Google Shape;35;p39"/>
          <p:cNvPicPr preferRelativeResize="0"/>
          <p:nvPr/>
        </p:nvPicPr>
        <p:blipFill rotWithShape="1">
          <a:blip r:embed="rId5">
            <a:alphaModFix amt="85000"/>
          </a:blip>
          <a:srcRect b="0" l="0" r="0" t="0"/>
          <a:stretch/>
        </p:blipFill>
        <p:spPr>
          <a:xfrm>
            <a:off x="8369559" y="2729595"/>
            <a:ext cx="2574502" cy="3111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써머리">
  <p:cSld name="써머리">
    <p:bg>
      <p:bgPr>
        <a:solidFill>
          <a:srgbClr val="E6E6E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/>
          <p:nvPr/>
        </p:nvSpPr>
        <p:spPr>
          <a:xfrm>
            <a:off x="1616362" y="1754908"/>
            <a:ext cx="8950037" cy="4451927"/>
          </a:xfrm>
          <a:prstGeom prst="roundRect">
            <a:avLst>
              <a:gd fmla="val 16667" name="adj"/>
            </a:avLst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19665" y="318049"/>
            <a:ext cx="573436" cy="20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085" y="324417"/>
            <a:ext cx="1099502" cy="2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0"/>
          <p:cNvPicPr preferRelativeResize="0"/>
          <p:nvPr/>
        </p:nvPicPr>
        <p:blipFill rotWithShape="1">
          <a:blip r:embed="rId4">
            <a:alphaModFix/>
          </a:blip>
          <a:srcRect b="65836" l="13294" r="13293" t="0"/>
          <a:stretch/>
        </p:blipFill>
        <p:spPr>
          <a:xfrm>
            <a:off x="4589072" y="840942"/>
            <a:ext cx="409202" cy="35805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0"/>
          <p:cNvSpPr txBox="1"/>
          <p:nvPr>
            <p:ph idx="1" type="body"/>
          </p:nvPr>
        </p:nvSpPr>
        <p:spPr>
          <a:xfrm>
            <a:off x="2078182" y="2216727"/>
            <a:ext cx="7998691" cy="380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Arial"/>
              <a:buAutoNum type="arabicPeriod"/>
              <a:defRPr b="0" i="0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40"/>
          <p:cNvSpPr/>
          <p:nvPr/>
        </p:nvSpPr>
        <p:spPr>
          <a:xfrm>
            <a:off x="5008395" y="1044954"/>
            <a:ext cx="2185333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AB001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b="0" i="0" sz="3500" u="none" cap="none" strike="noStrike">
              <a:solidFill>
                <a:srgbClr val="AB001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컬러칩">
  <p:cSld name="컬러칩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/>
          <p:nvPr/>
        </p:nvSpPr>
        <p:spPr>
          <a:xfrm>
            <a:off x="1445623" y="797558"/>
            <a:ext cx="1080000" cy="108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E6E6E6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1"/>
          <p:cNvSpPr/>
          <p:nvPr/>
        </p:nvSpPr>
        <p:spPr>
          <a:xfrm>
            <a:off x="2525623" y="797558"/>
            <a:ext cx="1080000" cy="1080000"/>
          </a:xfrm>
          <a:prstGeom prst="rect">
            <a:avLst/>
          </a:prstGeom>
          <a:solidFill>
            <a:srgbClr val="ED244A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ED244A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1"/>
          <p:cNvSpPr/>
          <p:nvPr/>
        </p:nvSpPr>
        <p:spPr>
          <a:xfrm>
            <a:off x="3605623" y="797558"/>
            <a:ext cx="1080000" cy="108000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53585F</a:t>
            </a:r>
            <a:endParaRPr/>
          </a:p>
        </p:txBody>
      </p:sp>
      <p:sp>
        <p:nvSpPr>
          <p:cNvPr id="47" name="Google Shape;47;p41"/>
          <p:cNvSpPr/>
          <p:nvPr/>
        </p:nvSpPr>
        <p:spPr>
          <a:xfrm>
            <a:off x="6845623" y="797558"/>
            <a:ext cx="1080000" cy="1080000"/>
          </a:xfrm>
          <a:prstGeom prst="rect">
            <a:avLst/>
          </a:prstGeom>
          <a:solidFill>
            <a:srgbClr val="F0F5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F0F5FF</a:t>
            </a:r>
            <a:endParaRPr/>
          </a:p>
        </p:txBody>
      </p:sp>
      <p:sp>
        <p:nvSpPr>
          <p:cNvPr id="48" name="Google Shape;48;p41"/>
          <p:cNvSpPr/>
          <p:nvPr/>
        </p:nvSpPr>
        <p:spPr>
          <a:xfrm>
            <a:off x="4685623" y="797558"/>
            <a:ext cx="1080000" cy="1080000"/>
          </a:xfrm>
          <a:prstGeom prst="rect">
            <a:avLst/>
          </a:prstGeom>
          <a:solidFill>
            <a:srgbClr val="7391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7391FF</a:t>
            </a:r>
            <a:endParaRPr/>
          </a:p>
        </p:txBody>
      </p:sp>
      <p:sp>
        <p:nvSpPr>
          <p:cNvPr id="49" name="Google Shape;49;p41"/>
          <p:cNvSpPr/>
          <p:nvPr/>
        </p:nvSpPr>
        <p:spPr>
          <a:xfrm>
            <a:off x="5765623" y="797558"/>
            <a:ext cx="1080000" cy="1080000"/>
          </a:xfrm>
          <a:prstGeom prst="rect">
            <a:avLst/>
          </a:prstGeom>
          <a:solidFill>
            <a:srgbClr val="C8D7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C8D7FF</a:t>
            </a:r>
            <a:endParaRPr/>
          </a:p>
        </p:txBody>
      </p:sp>
      <p:sp>
        <p:nvSpPr>
          <p:cNvPr id="50" name="Google Shape;50;p41"/>
          <p:cNvSpPr/>
          <p:nvPr/>
        </p:nvSpPr>
        <p:spPr>
          <a:xfrm>
            <a:off x="365623" y="797558"/>
            <a:ext cx="1080000" cy="1080000"/>
          </a:xfrm>
          <a:prstGeom prst="rect">
            <a:avLst/>
          </a:prstGeom>
          <a:solidFill>
            <a:srgbClr val="AB00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AB001F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1"/>
          <p:cNvSpPr/>
          <p:nvPr/>
        </p:nvSpPr>
        <p:spPr>
          <a:xfrm>
            <a:off x="1445428" y="1877558"/>
            <a:ext cx="1080000" cy="1080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F1F1F1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arning on Apple iOS 14.6" id="52" name="Google Shape;52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5623" y="3599302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.ly/hef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t.ly/hefq" TargetMode="External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.ly/hefq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t.ly/hefq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.ly/hefq" TargetMode="External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hyperlink" Target="https://t.ly/hefq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.ly/hefq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.ly/hefq" TargetMode="External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hyperlink" Target="https://t.ly/hefq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hyperlink" Target="https://t.ly/hefq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.ly/ZSsq" TargetMode="External"/><Relationship Id="rId4" Type="http://schemas.openxmlformats.org/officeDocument/2006/relationships/hyperlink" Target="https://t.ly/hefq" TargetMode="External"/><Relationship Id="rId5" Type="http://schemas.openxmlformats.org/officeDocument/2006/relationships/image" Target="../media/image20.png"/><Relationship Id="rId6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.ly/hefq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.ly/vFn6" TargetMode="External"/><Relationship Id="rId4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.ly/hef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naradesign.github.io/css-grid-layout.html" TargetMode="External"/><Relationship Id="rId4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idx="1" type="body"/>
          </p:nvPr>
        </p:nvSpPr>
        <p:spPr>
          <a:xfrm>
            <a:off x="1076400" y="2782800"/>
            <a:ext cx="654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14</a:t>
            </a:r>
            <a:r>
              <a:rPr lang="en-US">
                <a:solidFill>
                  <a:srgbClr val="AB001F"/>
                </a:solidFill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lang="en-US"/>
              <a:t>CSS grid</a:t>
            </a:r>
            <a:endParaRPr/>
          </a:p>
        </p:txBody>
      </p:sp>
      <p:sp>
        <p:nvSpPr>
          <p:cNvPr id="58" name="Google Shape;58;p1"/>
          <p:cNvSpPr txBox="1"/>
          <p:nvPr>
            <p:ph idx="2" type="body"/>
          </p:nvPr>
        </p:nvSpPr>
        <p:spPr>
          <a:xfrm>
            <a:off x="1076400" y="4370400"/>
            <a:ext cx="7236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코드는 짧고 사연은 길다.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container</a:t>
            </a:r>
            <a:r>
              <a:rPr lang="en-US" sz="2800"/>
              <a:t> </a:t>
            </a:r>
            <a:r>
              <a:rPr lang="en-US"/>
              <a:t>역할</a:t>
            </a:r>
            <a:endParaRPr/>
          </a:p>
        </p:txBody>
      </p:sp>
      <p:sp>
        <p:nvSpPr>
          <p:cNvPr id="148" name="Google Shape;148;p10"/>
          <p:cNvSpPr txBox="1"/>
          <p:nvPr>
            <p:ph idx="2" type="body"/>
          </p:nvPr>
        </p:nvSpPr>
        <p:spPr>
          <a:xfrm>
            <a:off x="1256142" y="5165363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트랙의 수량과 크기</a:t>
            </a:r>
            <a:r>
              <a:rPr lang="en-US" sz="2500"/>
              <a:t>를 명시</a:t>
            </a:r>
            <a:r>
              <a:rPr lang="en-US" sz="2500"/>
              <a:t>.</a:t>
            </a:r>
            <a:r>
              <a:rPr baseline="30000" lang="en-US" sz="2500"/>
              <a:t>(grid-template-*)</a:t>
            </a:r>
            <a:endParaRPr baseline="30000"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아이템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배치 방향</a:t>
            </a:r>
            <a:r>
              <a:rPr lang="en-US" sz="2500"/>
              <a:t>.</a:t>
            </a:r>
            <a:r>
              <a:rPr baseline="30000" lang="en-US" sz="2500"/>
              <a:t>(grid-auto-flow)</a:t>
            </a:r>
            <a:endParaRPr baseline="30000"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암시적 트랙</a:t>
            </a:r>
            <a:r>
              <a:rPr lang="en-US" sz="2500"/>
              <a:t> 크기</a:t>
            </a:r>
            <a:r>
              <a:rPr lang="en-US" sz="2500"/>
              <a:t>.</a:t>
            </a:r>
            <a:r>
              <a:rPr baseline="30000" lang="en-US" sz="2500"/>
              <a:t>(grid-auto-*)</a:t>
            </a:r>
            <a:endParaRPr baseline="30000"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  <p:grpSp>
        <p:nvGrpSpPr>
          <p:cNvPr id="149" name="Google Shape;149;p10"/>
          <p:cNvGrpSpPr/>
          <p:nvPr/>
        </p:nvGrpSpPr>
        <p:grpSpPr>
          <a:xfrm>
            <a:off x="1256142" y="1787682"/>
            <a:ext cx="3385414" cy="3241518"/>
            <a:chOff x="757613" y="1303575"/>
            <a:chExt cx="2505600" cy="2399100"/>
          </a:xfrm>
        </p:grpSpPr>
        <p:cxnSp>
          <p:nvCxnSpPr>
            <p:cNvPr id="150" name="Google Shape;150;p10"/>
            <p:cNvCxnSpPr/>
            <p:nvPr/>
          </p:nvCxnSpPr>
          <p:spPr>
            <a:xfrm>
              <a:off x="974835" y="1303575"/>
              <a:ext cx="0" cy="2399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0"/>
            <p:cNvCxnSpPr/>
            <p:nvPr/>
          </p:nvCxnSpPr>
          <p:spPr>
            <a:xfrm>
              <a:off x="3029756" y="1303575"/>
              <a:ext cx="0" cy="2399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10"/>
            <p:cNvCxnSpPr/>
            <p:nvPr/>
          </p:nvCxnSpPr>
          <p:spPr>
            <a:xfrm rot="10800000">
              <a:off x="757613" y="1467217"/>
              <a:ext cx="2505600" cy="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10"/>
            <p:cNvCxnSpPr/>
            <p:nvPr/>
          </p:nvCxnSpPr>
          <p:spPr>
            <a:xfrm rot="10800000">
              <a:off x="757613" y="2331124"/>
              <a:ext cx="2505600" cy="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10"/>
            <p:cNvCxnSpPr/>
            <p:nvPr/>
          </p:nvCxnSpPr>
          <p:spPr>
            <a:xfrm rot="10800000">
              <a:off x="757613" y="3512927"/>
              <a:ext cx="2505600" cy="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10"/>
            <p:cNvSpPr/>
            <p:nvPr/>
          </p:nvSpPr>
          <p:spPr>
            <a:xfrm>
              <a:off x="931864" y="1420344"/>
              <a:ext cx="2137800" cy="21378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1024825" y="2378363"/>
              <a:ext cx="778200" cy="10848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10"/>
            <p:cNvCxnSpPr/>
            <p:nvPr/>
          </p:nvCxnSpPr>
          <p:spPr>
            <a:xfrm>
              <a:off x="1843257" y="1303575"/>
              <a:ext cx="0" cy="23991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58" name="Google Shape;158;p10"/>
            <p:cNvSpPr/>
            <p:nvPr/>
          </p:nvSpPr>
          <p:spPr>
            <a:xfrm>
              <a:off x="1898874" y="2378149"/>
              <a:ext cx="1084800" cy="10848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024826" y="1509125"/>
              <a:ext cx="778200" cy="778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891650" y="1509125"/>
              <a:ext cx="1092000" cy="778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414502" y="1826511"/>
              <a:ext cx="1027400" cy="1181825"/>
            </a:xfrm>
            <a:custGeom>
              <a:rect b="b" l="l" r="r" t="t"/>
              <a:pathLst>
                <a:path extrusionOk="0" h="47273" w="41096">
                  <a:moveTo>
                    <a:pt x="98" y="3077"/>
                  </a:moveTo>
                  <a:cubicBezTo>
                    <a:pt x="6931" y="3077"/>
                    <a:pt x="41111" y="-3772"/>
                    <a:pt x="41095" y="3077"/>
                  </a:cubicBezTo>
                  <a:cubicBezTo>
                    <a:pt x="41079" y="9926"/>
                    <a:pt x="67" y="37305"/>
                    <a:pt x="4" y="44169"/>
                  </a:cubicBezTo>
                  <a:cubicBezTo>
                    <a:pt x="-59" y="51033"/>
                    <a:pt x="33932" y="44247"/>
                    <a:pt x="40717" y="44263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1"/>
          <p:cNvGrpSpPr/>
          <p:nvPr/>
        </p:nvGrpSpPr>
        <p:grpSpPr>
          <a:xfrm>
            <a:off x="1256141" y="1787681"/>
            <a:ext cx="6221526" cy="3241511"/>
            <a:chOff x="757613" y="1303575"/>
            <a:chExt cx="4604662" cy="2399100"/>
          </a:xfrm>
        </p:grpSpPr>
        <p:grpSp>
          <p:nvGrpSpPr>
            <p:cNvPr id="167" name="Google Shape;167;p11"/>
            <p:cNvGrpSpPr/>
            <p:nvPr/>
          </p:nvGrpSpPr>
          <p:grpSpPr>
            <a:xfrm>
              <a:off x="757613" y="1303575"/>
              <a:ext cx="2505600" cy="2399100"/>
              <a:chOff x="757613" y="1303575"/>
              <a:chExt cx="2505600" cy="2399100"/>
            </a:xfrm>
          </p:grpSpPr>
          <p:cxnSp>
            <p:nvCxnSpPr>
              <p:cNvPr id="168" name="Google Shape;168;p11"/>
              <p:cNvCxnSpPr/>
              <p:nvPr/>
            </p:nvCxnSpPr>
            <p:spPr>
              <a:xfrm>
                <a:off x="974835" y="1303575"/>
                <a:ext cx="0" cy="2399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11"/>
              <p:cNvCxnSpPr/>
              <p:nvPr/>
            </p:nvCxnSpPr>
            <p:spPr>
              <a:xfrm>
                <a:off x="3029756" y="1303575"/>
                <a:ext cx="0" cy="2399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1"/>
              <p:cNvCxnSpPr/>
              <p:nvPr/>
            </p:nvCxnSpPr>
            <p:spPr>
              <a:xfrm rot="10800000">
                <a:off x="757613" y="1467217"/>
                <a:ext cx="250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1"/>
              <p:cNvCxnSpPr/>
              <p:nvPr/>
            </p:nvCxnSpPr>
            <p:spPr>
              <a:xfrm rot="10800000">
                <a:off x="757613" y="2331124"/>
                <a:ext cx="250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11"/>
              <p:cNvCxnSpPr/>
              <p:nvPr/>
            </p:nvCxnSpPr>
            <p:spPr>
              <a:xfrm rot="10800000">
                <a:off x="757613" y="3512927"/>
                <a:ext cx="25056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173" name="Google Shape;173;p11"/>
              <p:cNvSpPr/>
              <p:nvPr/>
            </p:nvSpPr>
            <p:spPr>
              <a:xfrm>
                <a:off x="931864" y="1420344"/>
                <a:ext cx="2137800" cy="2137800"/>
              </a:xfrm>
              <a:prstGeom prst="rect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>
                <a:off x="1024825" y="2378363"/>
                <a:ext cx="778200" cy="10848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>
                <a:off x="1898874" y="2378149"/>
                <a:ext cx="1084800" cy="10848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1024823" y="1509125"/>
                <a:ext cx="1959000" cy="7782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7" name="Google Shape;177;p11"/>
              <p:cNvCxnSpPr/>
              <p:nvPr/>
            </p:nvCxnSpPr>
            <p:spPr>
              <a:xfrm>
                <a:off x="1843257" y="1303575"/>
                <a:ext cx="0" cy="2399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66666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78" name="Google Shape;178;p11"/>
            <p:cNvSpPr/>
            <p:nvPr/>
          </p:nvSpPr>
          <p:spPr>
            <a:xfrm>
              <a:off x="3513975" y="1565925"/>
              <a:ext cx="1848300" cy="672900"/>
            </a:xfrm>
            <a:prstGeom prst="rect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1155CC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1155CC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513975" y="2436225"/>
              <a:ext cx="666000" cy="978600"/>
            </a:xfrm>
            <a:prstGeom prst="rect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1155CC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1155CC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4383025" y="2436225"/>
              <a:ext cx="979200" cy="978600"/>
            </a:xfrm>
            <a:prstGeom prst="rect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1155CC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1155CC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item</a:t>
            </a:r>
            <a:r>
              <a:rPr lang="en-US" sz="2800"/>
              <a:t> </a:t>
            </a:r>
            <a:r>
              <a:rPr lang="en-US"/>
              <a:t>역할</a:t>
            </a:r>
            <a:endParaRPr/>
          </a:p>
        </p:txBody>
      </p:sp>
      <p:sp>
        <p:nvSpPr>
          <p:cNvPr id="182" name="Google Shape;182;p11"/>
          <p:cNvSpPr txBox="1"/>
          <p:nvPr>
            <p:ph idx="2" type="body"/>
          </p:nvPr>
        </p:nvSpPr>
        <p:spPr>
          <a:xfrm>
            <a:off x="1256142" y="5165363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 sz="2500"/>
              <a:t>아이템의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배치와 병합</a:t>
            </a:r>
            <a:r>
              <a:rPr lang="en-US" sz="2500"/>
              <a:t>.</a:t>
            </a:r>
            <a:r>
              <a:rPr baseline="30000" lang="en-US" sz="2500"/>
              <a:t>(grid-row-start/-column-start/-row-end/-column-end, </a:t>
            </a:r>
            <a:r>
              <a:rPr baseline="30000" lang="en-US" sz="2500" u="sng"/>
              <a:t>grid-area</a:t>
            </a:r>
            <a:r>
              <a:rPr baseline="30000" lang="en-US" sz="2500"/>
              <a:t>)</a:t>
            </a:r>
            <a:endParaRPr baseline="30000"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container</a:t>
            </a:r>
            <a:r>
              <a:rPr lang="en-US" sz="2800"/>
              <a:t> </a:t>
            </a:r>
            <a:r>
              <a:rPr lang="en-US"/>
              <a:t>생성</a:t>
            </a:r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display: grid | inline-grid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192303" y="2678399"/>
            <a:ext cx="3834717" cy="383436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container</a:t>
            </a:r>
            <a:r>
              <a:rPr lang="en-US" sz="2800"/>
              <a:t> </a:t>
            </a:r>
            <a:r>
              <a:rPr lang="en-US"/>
              <a:t>생성</a:t>
            </a:r>
            <a:endParaRPr/>
          </a:p>
        </p:txBody>
      </p:sp>
      <p:sp>
        <p:nvSpPr>
          <p:cNvPr id="195" name="Google Shape;195;p13"/>
          <p:cNvSpPr txBox="1"/>
          <p:nvPr>
            <p:ph idx="2" type="body"/>
          </p:nvPr>
        </p:nvSpPr>
        <p:spPr>
          <a:xfrm>
            <a:off x="1256142" y="4101675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그리드 컨테이너/아이템에 선언하지 않은 모든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grid-*</a:t>
            </a:r>
            <a:r>
              <a:rPr lang="en-US" sz="2500"/>
              <a:t> 속성은 초기값으로 설정된다.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grid</a:t>
            </a:r>
            <a:r>
              <a:rPr lang="en-US" sz="2500"/>
              <a:t> 속성으로 컨테이너의 트랙(행/열) 수와 크기를 설정하고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grid-area</a:t>
            </a:r>
            <a:r>
              <a:rPr lang="en-US" sz="2500"/>
              <a:t> 속성으로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아이템의 배치와 병합을 설정하기 전까지는 그리드 컨테이너를 생성한 것 만으로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특별한 효용이 없다.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  <p:sp>
        <p:nvSpPr>
          <p:cNvPr id="196" name="Google Shape;196;p13"/>
          <p:cNvSpPr/>
          <p:nvPr/>
        </p:nvSpPr>
        <p:spPr>
          <a:xfrm>
            <a:off x="1256142" y="1787681"/>
            <a:ext cx="9679716" cy="2205821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 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display: grid 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inline-grid;</a:t>
            </a:r>
            <a:endParaRPr b="1" i="0" sz="24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6764694" y="1214508"/>
            <a:ext cx="481770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template: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https://t.ly/hefq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track</a:t>
            </a:r>
            <a:r>
              <a:rPr lang="en-US" sz="2800"/>
              <a:t> </a:t>
            </a:r>
            <a:r>
              <a:rPr lang="en-US"/>
              <a:t>생성</a:t>
            </a:r>
            <a:endParaRPr/>
          </a:p>
        </p:txBody>
      </p:sp>
      <p:sp>
        <p:nvSpPr>
          <p:cNvPr id="203" name="Google Shape;203;p14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grid: &lt;'grid-template-rows'&gt; / &lt;'grid-template-columns'&gt;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14"/>
          <p:cNvCxnSpPr/>
          <p:nvPr/>
        </p:nvCxnSpPr>
        <p:spPr>
          <a:xfrm rot="10800000">
            <a:off x="192303" y="3024220"/>
            <a:ext cx="385290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5" name="Google Shape;205;p14"/>
          <p:cNvCxnSpPr/>
          <p:nvPr/>
        </p:nvCxnSpPr>
        <p:spPr>
          <a:xfrm rot="10800000">
            <a:off x="192303" y="4592295"/>
            <a:ext cx="385290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6" name="Google Shape;206;p14"/>
          <p:cNvCxnSpPr/>
          <p:nvPr/>
        </p:nvCxnSpPr>
        <p:spPr>
          <a:xfrm rot="10800000">
            <a:off x="192303" y="6169820"/>
            <a:ext cx="385290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7" name="Google Shape;207;p14"/>
          <p:cNvCxnSpPr/>
          <p:nvPr/>
        </p:nvCxnSpPr>
        <p:spPr>
          <a:xfrm>
            <a:off x="526453" y="2772595"/>
            <a:ext cx="0" cy="368880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8" name="Google Shape;208;p14"/>
          <p:cNvCxnSpPr/>
          <p:nvPr/>
        </p:nvCxnSpPr>
        <p:spPr>
          <a:xfrm>
            <a:off x="3686226" y="2772595"/>
            <a:ext cx="0" cy="368880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09" name="Google Shape;209;p14"/>
          <p:cNvCxnSpPr/>
          <p:nvPr/>
        </p:nvCxnSpPr>
        <p:spPr>
          <a:xfrm>
            <a:off x="2108701" y="2772595"/>
            <a:ext cx="0" cy="368880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/>
          <p:nvPr/>
        </p:nvSpPr>
        <p:spPr>
          <a:xfrm>
            <a:off x="1256142" y="1787681"/>
            <a:ext cx="9679716" cy="2205820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 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display: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'. . .'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Grid</a:t>
            </a:r>
            <a:r>
              <a:rPr b="1" lang="en-US" sz="2800"/>
              <a:t> </a:t>
            </a:r>
            <a:r>
              <a:rPr b="1" lang="en-US"/>
              <a:t>track</a:t>
            </a:r>
            <a:r>
              <a:rPr b="1" lang="en-US" sz="2800"/>
              <a:t> </a:t>
            </a:r>
            <a:r>
              <a:rPr b="1" lang="en-US"/>
              <a:t>생성(균등)</a:t>
            </a:r>
            <a:endParaRPr b="1"/>
          </a:p>
        </p:txBody>
      </p:sp>
      <p:sp>
        <p:nvSpPr>
          <p:cNvPr id="216" name="Google Shape;216;p15"/>
          <p:cNvSpPr txBox="1"/>
          <p:nvPr>
            <p:ph idx="2" type="body"/>
          </p:nvPr>
        </p:nvSpPr>
        <p:spPr>
          <a:xfrm>
            <a:off x="1256142" y="4101675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그리드 컨테이너와 </a:t>
            </a:r>
            <a:r>
              <a:rPr lang="en-US" sz="2500" u="sng"/>
              <a:t>3열의 익명 트랙</a:t>
            </a:r>
            <a:r>
              <a:rPr lang="en-US" sz="2500"/>
              <a:t> 단축 문법. </a:t>
            </a:r>
            <a:r>
              <a:rPr lang="en-US" sz="2500" u="sng"/>
              <a:t>마침표(.)</a:t>
            </a:r>
            <a:r>
              <a:rPr lang="en-US" sz="2500"/>
              <a:t>와 </a:t>
            </a:r>
            <a:r>
              <a:rPr lang="en-US" sz="2500" u="sng"/>
              <a:t>공백( )</a:t>
            </a:r>
            <a:r>
              <a:rPr lang="en-US" sz="2500"/>
              <a:t> 구분자로 익명 셀을 생성. 셀 크기는 내용에 따라 자동.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트랙의 크기를 제어하지 않기 때문에 실무에서 유용하지 않은 패턴.</a:t>
            </a:r>
            <a:endParaRPr sz="2500"/>
          </a:p>
        </p:txBody>
      </p:sp>
      <p:sp>
        <p:nvSpPr>
          <p:cNvPr id="217" name="Google Shape;217;p15"/>
          <p:cNvSpPr txBox="1"/>
          <p:nvPr/>
        </p:nvSpPr>
        <p:spPr>
          <a:xfrm>
            <a:off x="6764694" y="1214508"/>
            <a:ext cx="481770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template: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https://t.ly/hefq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6225" y="1968900"/>
            <a:ext cx="3140821" cy="14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/>
          <p:nvPr/>
        </p:nvSpPr>
        <p:spPr>
          <a:xfrm>
            <a:off x="1256141" y="1788225"/>
            <a:ext cx="9679715" cy="220527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 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display: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80px 1fr / 120px 1fr</a:t>
            </a: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🌟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grid: &lt;'grid-template-rows'&gt; / &lt;'grid-template-columns'&gt;</a:t>
            </a:r>
            <a:endParaRPr b="1" i="0" sz="12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2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Grid</a:t>
            </a:r>
            <a:r>
              <a:rPr b="1" lang="en-US" sz="2800"/>
              <a:t> </a:t>
            </a:r>
            <a:r>
              <a:rPr b="1" lang="en-US"/>
              <a:t>track</a:t>
            </a:r>
            <a:r>
              <a:rPr b="1" lang="en-US" sz="2800"/>
              <a:t> </a:t>
            </a:r>
            <a:r>
              <a:rPr b="1" lang="en-US"/>
              <a:t>생성(제어)</a:t>
            </a:r>
            <a:r>
              <a:rPr lang="en-US" sz="2800"/>
              <a:t> </a:t>
            </a:r>
            <a:r>
              <a:rPr lang="en-US"/>
              <a:t>🌟 실무</a:t>
            </a:r>
            <a:r>
              <a:rPr lang="en-US"/>
              <a:t> 사용 확률 99%</a:t>
            </a:r>
            <a:endParaRPr/>
          </a:p>
        </p:txBody>
      </p:sp>
      <p:sp>
        <p:nvSpPr>
          <p:cNvPr id="225" name="Google Shape;225;p16"/>
          <p:cNvSpPr txBox="1"/>
          <p:nvPr>
            <p:ph idx="2" type="body"/>
          </p:nvPr>
        </p:nvSpPr>
        <p:spPr>
          <a:xfrm>
            <a:off x="1256142" y="4101675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/>
              <a:t>2열 2행 트랙</a:t>
            </a:r>
            <a:r>
              <a:rPr lang="en-US" sz="2500"/>
              <a:t> 단축 문법. 트랙의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크기</a:t>
            </a:r>
            <a:r>
              <a:rPr lang="en-US" sz="2500"/>
              <a:t>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수량</a:t>
            </a:r>
            <a:r>
              <a:rPr lang="en-US" sz="2500"/>
              <a:t>을 명시적으로 제어.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/>
              <a:t>실무에서 가장 빈번하게 사용하는 패턴</a:t>
            </a:r>
            <a:r>
              <a:rPr lang="en-US" sz="2500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명시적으로 선언하지 않는 나머지 트랙은 자동.</a:t>
            </a:r>
            <a:endParaRPr sz="2500"/>
          </a:p>
        </p:txBody>
      </p:sp>
      <p:sp>
        <p:nvSpPr>
          <p:cNvPr id="226" name="Google Shape;226;p16"/>
          <p:cNvSpPr txBox="1"/>
          <p:nvPr/>
        </p:nvSpPr>
        <p:spPr>
          <a:xfrm>
            <a:off x="6764694" y="1214508"/>
            <a:ext cx="481770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template: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https://t.ly/hefq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9051" y="1968899"/>
            <a:ext cx="1877996" cy="146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"/>
          <p:cNvSpPr/>
          <p:nvPr/>
        </p:nvSpPr>
        <p:spPr>
          <a:xfrm>
            <a:off x="1256141" y="1788225"/>
            <a:ext cx="9679714" cy="220527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 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display: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/ 40px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1fr 2fr 1fr 2fr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/ 40px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repeat(2, 1fr 2fr)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repeat( &lt;integer [1,∞]&gt; , &lt;track-list&gt; )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1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Grid</a:t>
            </a:r>
            <a:r>
              <a:rPr b="1" lang="en-US" sz="2800"/>
              <a:t> </a:t>
            </a:r>
            <a:r>
              <a:rPr b="1" lang="en-US"/>
              <a:t>track</a:t>
            </a:r>
            <a:r>
              <a:rPr b="1" lang="en-US" sz="2800"/>
              <a:t> </a:t>
            </a:r>
            <a:r>
              <a:rPr b="1" lang="en-US"/>
              <a:t>생성(반복)</a:t>
            </a:r>
            <a:endParaRPr b="1"/>
          </a:p>
        </p:txBody>
      </p:sp>
      <p:sp>
        <p:nvSpPr>
          <p:cNvPr id="234" name="Google Shape;234;p17"/>
          <p:cNvSpPr txBox="1"/>
          <p:nvPr>
            <p:ph idx="2" type="body"/>
          </p:nvPr>
        </p:nvSpPr>
        <p:spPr>
          <a:xfrm>
            <a:off x="1256142" y="4101675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 sz="2500"/>
              <a:t> 값으로 트랙의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크기</a:t>
            </a:r>
            <a:r>
              <a:rPr lang="en-US" sz="2500"/>
              <a:t> 임의 지정 가능.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repeat() </a:t>
            </a:r>
            <a:r>
              <a:rPr lang="en-US" sz="2500"/>
              <a:t>함수로 크기 값을 반복할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함수의 첫 번째 인자는 트랙의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수량</a:t>
            </a:r>
            <a:r>
              <a:rPr lang="en-US" sz="2500"/>
              <a:t>, 두 번째 인자는 트랙의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크기</a:t>
            </a:r>
            <a:r>
              <a:rPr lang="en-US" sz="2500"/>
              <a:t>.</a:t>
            </a:r>
            <a:endParaRPr sz="2500"/>
          </a:p>
        </p:txBody>
      </p:sp>
      <p:sp>
        <p:nvSpPr>
          <p:cNvPr id="235" name="Google Shape;235;p17"/>
          <p:cNvSpPr txBox="1"/>
          <p:nvPr/>
        </p:nvSpPr>
        <p:spPr>
          <a:xfrm>
            <a:off x="6764694" y="1214508"/>
            <a:ext cx="481770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template: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https://t.ly/hefq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02498" y="1968899"/>
            <a:ext cx="3184550" cy="110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/>
          <p:nvPr/>
        </p:nvSpPr>
        <p:spPr>
          <a:xfrm>
            <a:off x="1256140" y="1788225"/>
            <a:ext cx="9679713" cy="220527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 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display: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1fr 2fr /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auto-flow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⬇️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&lt;‘grid-template-rows’&gt; / [ auto-flow &amp;&amp; dense? ] &lt;‘grid-auto-columns’&gt;?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auto-flow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/ 1fr 2fr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➡️</a:t>
            </a:r>
            <a:endParaRPr b="1" i="0" sz="1800" u="none" cap="none" strike="noStrik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 auto-flow &amp;&amp; dense? ] &lt;‘grid-auto-rows’&gt;? / &lt;‘grid-template-columns’&gt;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1256141" y="1788225"/>
            <a:ext cx="9679714" cy="220527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 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</a:t>
            </a:r>
            <a:r>
              <a:rPr b="1" lang="en-US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1fr 2fr / </a:t>
            </a:r>
            <a:r>
              <a:rPr b="1" lang="en-US" sz="1800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auto-flow</a:t>
            </a:r>
            <a:r>
              <a:rPr b="1"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 ⬇️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&lt;‘grid-template-rows’&gt; / [ auto-flow &amp;&amp; dense? ] &lt;‘grid-auto-columns’&gt;?</a:t>
            </a:r>
            <a:endParaRPr b="1"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800" u="sng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auto-flow</a:t>
            </a:r>
            <a:r>
              <a:rPr b="1" lang="en-US" sz="18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/ 1fr 2fr</a:t>
            </a:r>
            <a:r>
              <a:rPr b="1"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 ➡️</a:t>
            </a:r>
            <a:endParaRPr b="1" sz="180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 auto-flow &amp;&amp; dense? ] &lt;‘grid-auto-rows’&gt;? / &lt;‘grid-template-columns’&gt;</a:t>
            </a:r>
            <a:endParaRPr b="1" sz="1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Grid</a:t>
            </a:r>
            <a:r>
              <a:rPr b="1" lang="en-US" sz="2800"/>
              <a:t> </a:t>
            </a:r>
            <a:r>
              <a:rPr b="1" lang="en-US"/>
              <a:t>track</a:t>
            </a:r>
            <a:r>
              <a:rPr b="1" lang="en-US" sz="2800"/>
              <a:t> </a:t>
            </a:r>
            <a:r>
              <a:rPr b="1" lang="en-US"/>
              <a:t>생성(방향)</a:t>
            </a:r>
            <a:endParaRPr b="1"/>
          </a:p>
        </p:txBody>
      </p:sp>
      <p:sp>
        <p:nvSpPr>
          <p:cNvPr id="244" name="Google Shape;244;p18"/>
          <p:cNvSpPr txBox="1"/>
          <p:nvPr>
            <p:ph idx="2" type="body"/>
          </p:nvPr>
        </p:nvSpPr>
        <p:spPr>
          <a:xfrm>
            <a:off x="1256142" y="4101675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배치 방향 </a:t>
            </a:r>
            <a:r>
              <a:rPr lang="en-US" sz="2500"/>
              <a:t>설정.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auto-flow</a:t>
            </a:r>
            <a:r>
              <a:rPr lang="en-US" sz="2500"/>
              <a:t> 값은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grid</a:t>
            </a:r>
            <a:r>
              <a:rPr lang="en-US" sz="2500"/>
              <a:t> 단축 속성에서만 사용하는 값의 형태로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grid-auto-flow</a:t>
            </a:r>
            <a:r>
              <a:rPr lang="en-US" sz="2500"/>
              <a:t> 속성 값의 다른 표기법.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슬래시(/)와 함께 교차 축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grid-template-rows/columns </a:t>
            </a:r>
            <a:r>
              <a:rPr lang="en-US" sz="2500"/>
              <a:t>값의 명시가 필수.</a:t>
            </a:r>
            <a:endParaRPr baseline="30000" sz="2500"/>
          </a:p>
        </p:txBody>
      </p:sp>
      <p:sp>
        <p:nvSpPr>
          <p:cNvPr id="245" name="Google Shape;245;p18"/>
          <p:cNvSpPr txBox="1"/>
          <p:nvPr/>
        </p:nvSpPr>
        <p:spPr>
          <a:xfrm>
            <a:off x="6764694" y="1214508"/>
            <a:ext cx="481770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template: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https://t.ly/hefq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4332" y="1968898"/>
            <a:ext cx="2382716" cy="11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item</a:t>
            </a:r>
            <a:r>
              <a:rPr lang="en-US" sz="2800"/>
              <a:t> </a:t>
            </a:r>
            <a:r>
              <a:rPr lang="en-US"/>
              <a:t>배치/병합</a:t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grid-area: &lt;grid-line&gt; [ / &lt;grid-line&gt; ]{0,3}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19"/>
          <p:cNvCxnSpPr/>
          <p:nvPr/>
        </p:nvCxnSpPr>
        <p:spPr>
          <a:xfrm rot="10800000">
            <a:off x="192303" y="3024220"/>
            <a:ext cx="385290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4" name="Google Shape;254;p19"/>
          <p:cNvCxnSpPr/>
          <p:nvPr/>
        </p:nvCxnSpPr>
        <p:spPr>
          <a:xfrm rot="10800000">
            <a:off x="192303" y="4592295"/>
            <a:ext cx="385290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5" name="Google Shape;255;p19"/>
          <p:cNvCxnSpPr/>
          <p:nvPr/>
        </p:nvCxnSpPr>
        <p:spPr>
          <a:xfrm rot="10800000">
            <a:off x="192303" y="6169820"/>
            <a:ext cx="385290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6" name="Google Shape;256;p19"/>
          <p:cNvCxnSpPr/>
          <p:nvPr/>
        </p:nvCxnSpPr>
        <p:spPr>
          <a:xfrm>
            <a:off x="526453" y="2772595"/>
            <a:ext cx="0" cy="368880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7" name="Google Shape;257;p19"/>
          <p:cNvCxnSpPr/>
          <p:nvPr/>
        </p:nvCxnSpPr>
        <p:spPr>
          <a:xfrm>
            <a:off x="3686226" y="2772595"/>
            <a:ext cx="0" cy="368880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8" name="Google Shape;258;p19"/>
          <p:cNvCxnSpPr/>
          <p:nvPr/>
        </p:nvCxnSpPr>
        <p:spPr>
          <a:xfrm>
            <a:off x="2108701" y="2772595"/>
            <a:ext cx="0" cy="368880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grpSp>
        <p:nvGrpSpPr>
          <p:cNvPr id="259" name="Google Shape;259;p19"/>
          <p:cNvGrpSpPr/>
          <p:nvPr/>
        </p:nvGrpSpPr>
        <p:grpSpPr>
          <a:xfrm>
            <a:off x="603323" y="3095095"/>
            <a:ext cx="3012000" cy="2998046"/>
            <a:chOff x="711346" y="1626075"/>
            <a:chExt cx="3012000" cy="2998046"/>
          </a:xfrm>
        </p:grpSpPr>
        <p:sp>
          <p:nvSpPr>
            <p:cNvPr id="260" name="Google Shape;260;p19"/>
            <p:cNvSpPr/>
            <p:nvPr/>
          </p:nvSpPr>
          <p:spPr>
            <a:xfrm>
              <a:off x="711346" y="1626075"/>
              <a:ext cx="3012000" cy="143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711354" y="3184721"/>
              <a:ext cx="1439100" cy="143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2284146" y="3184721"/>
              <a:ext cx="1439100" cy="14394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2431700" y="3326263"/>
              <a:ext cx="672900" cy="673200"/>
            </a:xfrm>
            <a:prstGeom prst="rect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1155CC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1155CC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1054825" y="3331700"/>
              <a:ext cx="741600" cy="1141800"/>
            </a:xfrm>
            <a:prstGeom prst="rect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1155CC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1155CC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4851" y="1778475"/>
              <a:ext cx="2734800" cy="1141800"/>
            </a:xfrm>
            <a:prstGeom prst="rect">
              <a:avLst/>
            </a:prstGeom>
            <a:noFill/>
            <a:ln cap="flat" cmpd="sng" w="19050">
              <a:solidFill>
                <a:srgbClr val="1155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1155CC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1155CC"/>
                  </a:solidFill>
                  <a:latin typeface="Arial"/>
                  <a:ea typeface="Arial"/>
                  <a:cs typeface="Arial"/>
                  <a:sym typeface="Arial"/>
                </a:rPr>
                <a:t>span 2</a:t>
              </a:r>
              <a:endParaRPr b="0" i="0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grid</a:t>
            </a:r>
            <a:endParaRPr/>
          </a:p>
        </p:txBody>
      </p:sp>
      <p:sp>
        <p:nvSpPr>
          <p:cNvPr id="64" name="Google Shape;64;p2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격자</a:t>
            </a:r>
            <a:r>
              <a:rPr lang="en-US"/>
              <a:t>를 이용하여 내용의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크기</a:t>
            </a:r>
            <a:r>
              <a:rPr lang="en-US"/>
              <a:t>와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위치</a:t>
            </a:r>
            <a:r>
              <a:rPr lang="en-US"/>
              <a:t>를 제어하는 방법.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flex</a:t>
            </a:r>
            <a:r>
              <a:rPr lang="en-US" sz="2500"/>
              <a:t>는</a:t>
            </a:r>
            <a:r>
              <a:rPr lang="en-US" sz="2500"/>
              <a:t> 단일 축을 중심으로 배치,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grid</a:t>
            </a:r>
            <a:r>
              <a:rPr lang="en-US" sz="2500"/>
              <a:t>는 두 개의 축을 이용.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특히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셀 병합 </a:t>
            </a:r>
            <a:r>
              <a:rPr lang="en-US" sz="2500"/>
              <a:t>기능을 제공. 다른 수단에 비해 짧은 코드로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자유도</a:t>
            </a:r>
            <a:r>
              <a:rPr lang="en-US" sz="2500"/>
              <a:t> 높은 배치를 구현.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/>
          <p:nvPr/>
        </p:nvSpPr>
        <p:spPr>
          <a:xfrm>
            <a:off x="1256142" y="1790034"/>
            <a:ext cx="9679716" cy="2502047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 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display: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 / repeat(3, 1fr)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.item1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grid-area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 / 3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&lt;grid-line&gt; [ / &lt;grid-line&gt; ]{0,3}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&lt;'grid-row-start'&gt; / &lt;'grid-column-start'&gt; / &lt;'grid-row-end'&gt; / &lt;'grid-column-end'&gt;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1" name="Google Shape;2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2159" y="1969876"/>
            <a:ext cx="3114887" cy="14591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Grid</a:t>
            </a:r>
            <a:r>
              <a:rPr b="1" lang="en-US" sz="2800"/>
              <a:t> </a:t>
            </a:r>
            <a:r>
              <a:rPr b="1" lang="en-US"/>
              <a:t>item</a:t>
            </a:r>
            <a:r>
              <a:rPr b="1" lang="en-US" sz="2800"/>
              <a:t> </a:t>
            </a:r>
            <a:r>
              <a:rPr b="1" lang="en-US"/>
              <a:t>배치</a:t>
            </a:r>
            <a:endParaRPr b="1"/>
          </a:p>
        </p:txBody>
      </p:sp>
      <p:sp>
        <p:nvSpPr>
          <p:cNvPr id="273" name="Google Shape;273;p20"/>
          <p:cNvSpPr txBox="1"/>
          <p:nvPr>
            <p:ph idx="2" type="body"/>
          </p:nvPr>
        </p:nvSpPr>
        <p:spPr>
          <a:xfrm>
            <a:off x="1256142" y="443757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행 배치 시점 / 열 배치 시점 / 행 배치 종점 / 열 배치 종점 </a:t>
            </a:r>
            <a:r>
              <a:rPr lang="en-US" sz="2500"/>
              <a:t>값을 선언하여 아이템의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배치 위치를 결정할 수 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값은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시계 반대 방향</a:t>
            </a:r>
            <a:r>
              <a:rPr lang="en-US" sz="2500"/>
              <a:t>으로 순환하고 슬래시(/) 구분자로 분리한다.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생략한 값은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 sz="2500"/>
              <a:t>와 같다.</a:t>
            </a:r>
            <a:endParaRPr baseline="30000" sz="2500"/>
          </a:p>
        </p:txBody>
      </p:sp>
      <p:sp>
        <p:nvSpPr>
          <p:cNvPr id="274" name="Google Shape;274;p20"/>
          <p:cNvSpPr txBox="1"/>
          <p:nvPr/>
        </p:nvSpPr>
        <p:spPr>
          <a:xfrm>
            <a:off x="6764694" y="1214508"/>
            <a:ext cx="481770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template: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https://t.ly/hefq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/>
          <p:nvPr/>
        </p:nvSpPr>
        <p:spPr>
          <a:xfrm>
            <a:off x="1256141" y="1790033"/>
            <a:ext cx="9679715" cy="2502047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 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display: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 / repeat(3, 1fr)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.item1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grid-area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2 / 2 / span 3 / span 2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&lt;integer&gt; | span &amp;&amp; &lt;integer&gt;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2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Grid</a:t>
            </a:r>
            <a:r>
              <a:rPr b="1" lang="en-US" sz="2800"/>
              <a:t> </a:t>
            </a:r>
            <a:r>
              <a:rPr b="1" lang="en-US"/>
              <a:t>item</a:t>
            </a:r>
            <a:r>
              <a:rPr b="1" lang="en-US" sz="2800"/>
              <a:t> </a:t>
            </a:r>
            <a:r>
              <a:rPr b="1" lang="en-US"/>
              <a:t>배치/병합</a:t>
            </a:r>
            <a:r>
              <a:rPr b="1" lang="en-US" sz="2800"/>
              <a:t> </a:t>
            </a:r>
            <a:r>
              <a:rPr b="1" lang="en-US"/>
              <a:t>🌟</a:t>
            </a:r>
            <a:endParaRPr b="1"/>
          </a:p>
        </p:txBody>
      </p:sp>
      <p:sp>
        <p:nvSpPr>
          <p:cNvPr id="281" name="Google Shape;281;p21"/>
          <p:cNvSpPr txBox="1"/>
          <p:nvPr>
            <p:ph idx="2" type="body"/>
          </p:nvPr>
        </p:nvSpPr>
        <p:spPr>
          <a:xfrm>
            <a:off x="1256142" y="443757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span</a:t>
            </a:r>
            <a:r>
              <a:rPr lang="en-US" sz="2500"/>
              <a:t> 키워드와 병합할 트랙의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수량</a:t>
            </a:r>
            <a:r>
              <a:rPr lang="en-US" sz="2500"/>
              <a:t>을 조합하면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셀</a:t>
            </a:r>
            <a:r>
              <a:rPr lang="en-US" sz="2500"/>
              <a:t>을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병합</a:t>
            </a:r>
            <a:r>
              <a:rPr lang="en-US" sz="2500"/>
              <a:t>할 수 있다.</a:t>
            </a:r>
            <a:endParaRPr baseline="30000" sz="2500"/>
          </a:p>
        </p:txBody>
      </p:sp>
      <p:sp>
        <p:nvSpPr>
          <p:cNvPr id="282" name="Google Shape;282;p21"/>
          <p:cNvSpPr txBox="1"/>
          <p:nvPr/>
        </p:nvSpPr>
        <p:spPr>
          <a:xfrm>
            <a:off x="6764694" y="1214508"/>
            <a:ext cx="481770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template: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https://t.ly/hefq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99889" y="1969189"/>
            <a:ext cx="2487157" cy="1459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track/item</a:t>
            </a:r>
            <a:r>
              <a:rPr lang="en-US" sz="2800"/>
              <a:t> </a:t>
            </a:r>
            <a:r>
              <a:rPr lang="en-US"/>
              <a:t>정렬</a:t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place-content: &lt;'align-content'&gt; &lt;'justify-content'&gt;?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place-items: &lt;'align-items'&gt; &lt;'justify-items'&gt;?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place-self: &lt;'align-self'&gt; &lt;'justify-self'&gt;?</a:t>
            </a:r>
            <a:endParaRPr b="0" i="0" sz="12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22"/>
          <p:cNvCxnSpPr/>
          <p:nvPr/>
        </p:nvCxnSpPr>
        <p:spPr>
          <a:xfrm rot="10800000">
            <a:off x="192302" y="3002274"/>
            <a:ext cx="385290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1" name="Google Shape;291;p22"/>
          <p:cNvCxnSpPr/>
          <p:nvPr/>
        </p:nvCxnSpPr>
        <p:spPr>
          <a:xfrm rot="10800000">
            <a:off x="192302" y="4579799"/>
            <a:ext cx="3852900" cy="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2" name="Google Shape;292;p22"/>
          <p:cNvCxnSpPr/>
          <p:nvPr/>
        </p:nvCxnSpPr>
        <p:spPr>
          <a:xfrm>
            <a:off x="526452" y="2737124"/>
            <a:ext cx="0" cy="213420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3" name="Google Shape;293;p22"/>
          <p:cNvCxnSpPr/>
          <p:nvPr/>
        </p:nvCxnSpPr>
        <p:spPr>
          <a:xfrm>
            <a:off x="3686227" y="2737124"/>
            <a:ext cx="0" cy="213420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94" name="Google Shape;294;p22"/>
          <p:cNvCxnSpPr/>
          <p:nvPr/>
        </p:nvCxnSpPr>
        <p:spPr>
          <a:xfrm>
            <a:off x="2108701" y="2737124"/>
            <a:ext cx="0" cy="2134200"/>
          </a:xfrm>
          <a:prstGeom prst="straightConnector1">
            <a:avLst/>
          </a:prstGeom>
          <a:noFill/>
          <a:ln cap="flat" cmpd="sng" w="9525">
            <a:solidFill>
              <a:srgbClr val="26262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5" name="Google Shape;295;p22"/>
          <p:cNvSpPr/>
          <p:nvPr/>
        </p:nvSpPr>
        <p:spPr>
          <a:xfrm>
            <a:off x="603331" y="3063720"/>
            <a:ext cx="1439100" cy="143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2176123" y="3063720"/>
            <a:ext cx="1439100" cy="1439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2323677" y="3205262"/>
            <a:ext cx="672900" cy="6732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946802" y="3210699"/>
            <a:ext cx="741600" cy="1141800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/>
          <p:nvPr/>
        </p:nvSpPr>
        <p:spPr>
          <a:xfrm>
            <a:off x="1256141" y="1790033"/>
            <a:ext cx="9679715" cy="2502047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 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display: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/ repeat(3,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place-content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end center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&lt;content-position&gt; = center | start | end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2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Grid</a:t>
            </a:r>
            <a:r>
              <a:rPr b="1" lang="en-US" sz="2800"/>
              <a:t> </a:t>
            </a:r>
            <a:r>
              <a:rPr b="1" lang="en-US"/>
              <a:t>item</a:t>
            </a:r>
            <a:r>
              <a:rPr b="1" lang="en-US" sz="2800"/>
              <a:t> </a:t>
            </a:r>
            <a:r>
              <a:rPr b="1" lang="en-US"/>
              <a:t>정렬(트랙)</a:t>
            </a:r>
            <a:endParaRPr b="1"/>
          </a:p>
        </p:txBody>
      </p:sp>
      <p:sp>
        <p:nvSpPr>
          <p:cNvPr id="305" name="Google Shape;305;p23"/>
          <p:cNvSpPr txBox="1"/>
          <p:nvPr>
            <p:ph idx="2" type="body"/>
          </p:nvPr>
        </p:nvSpPr>
        <p:spPr>
          <a:xfrm>
            <a:off x="1256142" y="443757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트랙의 크기가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 sz="2500"/>
              <a:t>인 상태로 컨테이너를 가득 채우지 않는다면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트랙의 위치를 정렬</a:t>
            </a:r>
            <a:r>
              <a:rPr lang="en-US" sz="2500"/>
              <a:t>할 수 있다.</a:t>
            </a:r>
            <a:endParaRPr baseline="30000" sz="2500"/>
          </a:p>
        </p:txBody>
      </p:sp>
      <p:sp>
        <p:nvSpPr>
          <p:cNvPr id="306" name="Google Shape;306;p23"/>
          <p:cNvSpPr txBox="1"/>
          <p:nvPr/>
        </p:nvSpPr>
        <p:spPr>
          <a:xfrm>
            <a:off x="6764694" y="1214508"/>
            <a:ext cx="481770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template: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https://t.ly/hefq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30816" y="1969875"/>
            <a:ext cx="2156230" cy="2141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/>
          <p:nvPr/>
        </p:nvSpPr>
        <p:spPr>
          <a:xfrm>
            <a:off x="1256140" y="1790033"/>
            <a:ext cx="9679715" cy="250204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 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display: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/ repeat(3,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1fr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place-items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end center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&lt;self-position&gt; = center | start | end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3" name="Google Shape;3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8496" y="1967237"/>
            <a:ext cx="2148550" cy="214186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Grid</a:t>
            </a:r>
            <a:r>
              <a:rPr b="1" lang="en-US" sz="2800"/>
              <a:t> </a:t>
            </a:r>
            <a:r>
              <a:rPr b="1" lang="en-US"/>
              <a:t>item</a:t>
            </a:r>
            <a:r>
              <a:rPr b="1" lang="en-US" sz="2800"/>
              <a:t> </a:t>
            </a:r>
            <a:r>
              <a:rPr b="1" lang="en-US"/>
              <a:t>정렬(아이템</a:t>
            </a:r>
            <a:r>
              <a:rPr b="1" lang="en-US" sz="2800"/>
              <a:t> </a:t>
            </a:r>
            <a:r>
              <a:rPr b="1" lang="en-US"/>
              <a:t>복수)</a:t>
            </a:r>
            <a:endParaRPr b="1"/>
          </a:p>
        </p:txBody>
      </p:sp>
      <p:sp>
        <p:nvSpPr>
          <p:cNvPr id="315" name="Google Shape;315;p24"/>
          <p:cNvSpPr txBox="1"/>
          <p:nvPr>
            <p:ph idx="2" type="body"/>
          </p:nvPr>
        </p:nvSpPr>
        <p:spPr>
          <a:xfrm>
            <a:off x="1256142" y="443757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셀(복수)의 위치를 정렬</a:t>
            </a:r>
            <a:r>
              <a:rPr lang="en-US" sz="2500"/>
              <a:t>할 수 있다.</a:t>
            </a:r>
            <a:endParaRPr baseline="30000" sz="2500"/>
          </a:p>
        </p:txBody>
      </p:sp>
      <p:sp>
        <p:nvSpPr>
          <p:cNvPr id="316" name="Google Shape;316;p24"/>
          <p:cNvSpPr txBox="1"/>
          <p:nvPr/>
        </p:nvSpPr>
        <p:spPr>
          <a:xfrm>
            <a:off x="6764694" y="1214508"/>
            <a:ext cx="481770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template: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https://t.ly/hefq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/>
          <p:nvPr/>
        </p:nvSpPr>
        <p:spPr>
          <a:xfrm>
            <a:off x="1256140" y="1790033"/>
            <a:ext cx="9679714" cy="250204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 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display: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/ repeat(3,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1fr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.item1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place-self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end center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ourier New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&lt;self-position&gt; = center | start | end</a:t>
            </a:r>
            <a:endParaRPr b="1" i="0" sz="1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2" name="Google Shape;3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8496" y="1967237"/>
            <a:ext cx="2148550" cy="215526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Grid</a:t>
            </a:r>
            <a:r>
              <a:rPr b="1" lang="en-US" sz="2800"/>
              <a:t> </a:t>
            </a:r>
            <a:r>
              <a:rPr b="1" lang="en-US"/>
              <a:t>item</a:t>
            </a:r>
            <a:r>
              <a:rPr b="1" lang="en-US" sz="2800"/>
              <a:t> </a:t>
            </a:r>
            <a:r>
              <a:rPr b="1" lang="en-US"/>
              <a:t>정렬(아이템</a:t>
            </a:r>
            <a:r>
              <a:rPr b="1" lang="en-US" sz="2800"/>
              <a:t> </a:t>
            </a:r>
            <a:r>
              <a:rPr b="1" lang="en-US"/>
              <a:t>단수)</a:t>
            </a:r>
            <a:endParaRPr b="1"/>
          </a:p>
        </p:txBody>
      </p:sp>
      <p:sp>
        <p:nvSpPr>
          <p:cNvPr id="324" name="Google Shape;324;p25"/>
          <p:cNvSpPr txBox="1"/>
          <p:nvPr>
            <p:ph idx="2" type="body"/>
          </p:nvPr>
        </p:nvSpPr>
        <p:spPr>
          <a:xfrm>
            <a:off x="1256142" y="443757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셀(복수)의 위치를 정렬</a:t>
            </a:r>
            <a:r>
              <a:rPr lang="en-US" sz="2500"/>
              <a:t>할 수 있다.</a:t>
            </a:r>
            <a:endParaRPr baseline="30000" sz="2500"/>
          </a:p>
        </p:txBody>
      </p:sp>
      <p:sp>
        <p:nvSpPr>
          <p:cNvPr id="325" name="Google Shape;325;p25"/>
          <p:cNvSpPr txBox="1"/>
          <p:nvPr/>
        </p:nvSpPr>
        <p:spPr>
          <a:xfrm>
            <a:off x="6764694" y="1214508"/>
            <a:ext cx="481770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template: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https://t.ly/hefq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dense</a:t>
            </a:r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auto-flow dense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Grid</a:t>
            </a:r>
            <a:r>
              <a:rPr b="1" lang="en-US" sz="2800"/>
              <a:t> </a:t>
            </a:r>
            <a:r>
              <a:rPr b="1" lang="en-US"/>
              <a:t>dense(밀집)</a:t>
            </a:r>
            <a:endParaRPr b="1"/>
          </a:p>
        </p:txBody>
      </p:sp>
      <p:sp>
        <p:nvSpPr>
          <p:cNvPr id="337" name="Google Shape;337;p27"/>
          <p:cNvSpPr txBox="1"/>
          <p:nvPr>
            <p:ph idx="2" type="body"/>
          </p:nvPr>
        </p:nvSpPr>
        <p:spPr>
          <a:xfrm>
            <a:off x="1256142" y="4129668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채우지 못한 빈 영역이 있으면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흐름 방향을 거슬러 올라 트랙을 채운다</a:t>
            </a:r>
            <a:r>
              <a:rPr lang="en-US" sz="2500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400"/>
              <a:t>Demo -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https://t.ly/ZSsq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  <p:sp>
        <p:nvSpPr>
          <p:cNvPr id="338" name="Google Shape;338;p27"/>
          <p:cNvSpPr txBox="1"/>
          <p:nvPr/>
        </p:nvSpPr>
        <p:spPr>
          <a:xfrm>
            <a:off x="6764694" y="1214508"/>
            <a:ext cx="481770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template: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https://t.ly/hefq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27"/>
          <p:cNvGrpSpPr/>
          <p:nvPr/>
        </p:nvGrpSpPr>
        <p:grpSpPr>
          <a:xfrm>
            <a:off x="1256142" y="1787682"/>
            <a:ext cx="10136235" cy="2243142"/>
            <a:chOff x="729850" y="1450125"/>
            <a:chExt cx="6829099" cy="1511275"/>
          </a:xfrm>
        </p:grpSpPr>
        <p:pic>
          <p:nvPicPr>
            <p:cNvPr id="340" name="Google Shape;340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9850" y="1450125"/>
              <a:ext cx="3116339" cy="151109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341" name="Google Shape;341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11989" y="1450310"/>
              <a:ext cx="3546960" cy="151109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/>
          <p:nvPr/>
        </p:nvSpPr>
        <p:spPr>
          <a:xfrm>
            <a:off x="1256139" y="1790033"/>
            <a:ext cx="9679715" cy="2502046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 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display: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sng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auto-flow dense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/ repeat(3, 1fr)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.item1, .item2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grid-area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 / span 2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 auto-flow &amp;&amp; dense? ]</a:t>
            </a:r>
            <a:endParaRPr b="1" i="0" sz="1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2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b="1" lang="en-US"/>
              <a:t>Grid</a:t>
            </a:r>
            <a:r>
              <a:rPr b="1" lang="en-US" sz="2800"/>
              <a:t> </a:t>
            </a:r>
            <a:r>
              <a:rPr b="1" lang="en-US"/>
              <a:t>dense(밀집)</a:t>
            </a:r>
            <a:endParaRPr b="1"/>
          </a:p>
        </p:txBody>
      </p:sp>
      <p:sp>
        <p:nvSpPr>
          <p:cNvPr id="348" name="Google Shape;348;p28"/>
          <p:cNvSpPr txBox="1"/>
          <p:nvPr>
            <p:ph idx="2" type="body"/>
          </p:nvPr>
        </p:nvSpPr>
        <p:spPr>
          <a:xfrm>
            <a:off x="1256142" y="443757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>
                <a:latin typeface="Arial"/>
                <a:ea typeface="Arial"/>
                <a:cs typeface="Arial"/>
                <a:sym typeface="Arial"/>
              </a:rPr>
              <a:t>dense</a:t>
            </a:r>
            <a:r>
              <a:rPr lang="en-US" sz="2500" u="sng"/>
              <a:t>는 흐름 방향을 설정하는 </a:t>
            </a:r>
            <a:r>
              <a:rPr lang="en-US" sz="2500" u="sng">
                <a:latin typeface="Arial"/>
                <a:ea typeface="Arial"/>
                <a:cs typeface="Arial"/>
                <a:sym typeface="Arial"/>
              </a:rPr>
              <a:t>auto-flow</a:t>
            </a:r>
            <a:r>
              <a:rPr lang="en-US" sz="2500" u="sng"/>
              <a:t> 값과 항상 함께 쓴다</a:t>
            </a:r>
            <a:r>
              <a:rPr lang="en-US" sz="2500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채우지 못한 빈 영역이 있으면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흐름 방향을 거슬러 올라 트랙을 채운다</a:t>
            </a:r>
            <a:r>
              <a:rPr lang="en-US" sz="2500"/>
              <a:t>.</a:t>
            </a:r>
            <a:endParaRPr baseline="30000" sz="2500"/>
          </a:p>
        </p:txBody>
      </p:sp>
      <p:sp>
        <p:nvSpPr>
          <p:cNvPr id="349" name="Google Shape;349;p28"/>
          <p:cNvSpPr txBox="1"/>
          <p:nvPr/>
        </p:nvSpPr>
        <p:spPr>
          <a:xfrm>
            <a:off x="6764694" y="1214508"/>
            <a:ext cx="481770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template: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https://t.ly/hefq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auto-fill/fit</a:t>
            </a: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0" y="321945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repeat( [ auto-fill | auto-fit ] , &lt;fixed-size&gt; )</a:t>
            </a:r>
            <a:endParaRPr b="0" i="0" sz="2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CSS</a:t>
            </a:r>
            <a:r>
              <a:rPr lang="en-US" sz="2800"/>
              <a:t> </a:t>
            </a:r>
            <a:r>
              <a:rPr lang="en-US"/>
              <a:t>grid</a:t>
            </a:r>
            <a:endParaRPr/>
          </a:p>
        </p:txBody>
      </p:sp>
      <p:sp>
        <p:nvSpPr>
          <p:cNvPr id="70" name="Google Shape;70;p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b="1" lang="en-US" sz="2500"/>
              <a:t>grid</a:t>
            </a:r>
            <a:r>
              <a:rPr lang="en-US" sz="2500"/>
              <a:t> ⬅️ 트랙의 수와 크기, </a:t>
            </a:r>
            <a:r>
              <a:rPr lang="en-US" sz="2500" u="sng"/>
              <a:t>컨테이너</a:t>
            </a:r>
            <a:r>
              <a:rPr lang="en-US" sz="2500"/>
              <a:t>에 적용.</a:t>
            </a:r>
            <a:endParaRPr sz="25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grid-template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-US" u="sng">
                <a:latin typeface="Arial"/>
                <a:ea typeface="Arial"/>
                <a:cs typeface="Arial"/>
                <a:sym typeface="Arial"/>
              </a:rPr>
              <a:t>grid-template</a:t>
            </a:r>
            <a:r>
              <a:rPr lang="en-US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-rows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(행 트랙의 수량과 크기) ⭐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-US" u="sng">
                <a:latin typeface="Arial"/>
                <a:ea typeface="Arial"/>
                <a:cs typeface="Arial"/>
                <a:sym typeface="Arial"/>
              </a:rPr>
              <a:t>grid-template</a:t>
            </a:r>
            <a:r>
              <a:rPr lang="en-US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-columns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(열 트랙의 수량과 크기) ⭐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grid-template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-areas(셀 이름 명시) ❓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grid-auto</a:t>
            </a: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-flow(흐름 방향과 밀집) ⭐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grid-auto</a:t>
            </a: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-rows(암시적 행 트랙의 크기) ⭐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grid-auto</a:t>
            </a: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-columns(암시적 열 트랙의 크기) ⭐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None/>
            </a:pPr>
            <a:r>
              <a:t/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</a:pPr>
            <a:r>
              <a:rPr b="1" lang="en-US" sz="2500"/>
              <a:t>grid-area</a:t>
            </a:r>
            <a:r>
              <a:rPr lang="en-US" sz="2500"/>
              <a:t> ⬅️ 아이템의 배치와 병합, </a:t>
            </a:r>
            <a:r>
              <a:rPr lang="en-US" sz="2500" u="sng"/>
              <a:t>아이템</a:t>
            </a:r>
            <a:r>
              <a:rPr lang="en-US" sz="2500"/>
              <a:t>에 적용.</a:t>
            </a:r>
            <a:endParaRPr sz="2500"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grid-row</a:t>
            </a: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-US" u="sng">
                <a:latin typeface="Arial"/>
                <a:ea typeface="Arial"/>
                <a:cs typeface="Arial"/>
                <a:sym typeface="Arial"/>
              </a:rPr>
              <a:t>grid-row</a:t>
            </a:r>
            <a:r>
              <a:rPr lang="en-US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-start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⭐</a:t>
            </a:r>
            <a:r>
              <a:rPr lang="en-US">
                <a:solidFill>
                  <a:srgbClr val="666666"/>
                </a:solidFill>
              </a:rPr>
              <a:t>(행 시작)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-US" u="sng">
                <a:latin typeface="Arial"/>
                <a:ea typeface="Arial"/>
                <a:cs typeface="Arial"/>
                <a:sym typeface="Arial"/>
              </a:rPr>
              <a:t>grid-row</a:t>
            </a:r>
            <a:r>
              <a:rPr lang="en-US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-end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⭐(</a:t>
            </a:r>
            <a:r>
              <a:rPr lang="en-US">
                <a:solidFill>
                  <a:srgbClr val="666666"/>
                </a:solidFill>
              </a:rPr>
              <a:t>행 끝)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grid-column</a:t>
            </a:r>
            <a:r>
              <a:rPr lang="en-US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-US" u="sng">
                <a:latin typeface="Arial"/>
                <a:ea typeface="Arial"/>
                <a:cs typeface="Arial"/>
                <a:sym typeface="Arial"/>
              </a:rPr>
              <a:t>grid-column</a:t>
            </a:r>
            <a:r>
              <a:rPr lang="en-US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-start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⭐(</a:t>
            </a:r>
            <a:r>
              <a:rPr lang="en-US">
                <a:solidFill>
                  <a:srgbClr val="666666"/>
                </a:solidFill>
              </a:rPr>
              <a:t>열 시작)</a:t>
            </a:r>
            <a:endParaRPr/>
          </a:p>
          <a:p>
            <a:pPr indent="-3175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en-US" u="sng">
                <a:latin typeface="Arial"/>
                <a:ea typeface="Arial"/>
                <a:cs typeface="Arial"/>
                <a:sym typeface="Arial"/>
              </a:rPr>
              <a:t>grid-column</a:t>
            </a:r>
            <a:r>
              <a:rPr lang="en-US" u="sng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-end</a:t>
            </a:r>
            <a:r>
              <a:rPr lang="en-US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⭐(</a:t>
            </a:r>
            <a:r>
              <a:rPr lang="en-US">
                <a:solidFill>
                  <a:srgbClr val="666666"/>
                </a:solidFill>
              </a:rPr>
              <a:t>열 끝)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auto-fill/fit</a:t>
            </a:r>
            <a:r>
              <a:rPr lang="en-US" sz="2800"/>
              <a:t> </a:t>
            </a:r>
            <a:r>
              <a:rPr lang="en-US"/>
              <a:t>(동적</a:t>
            </a:r>
            <a:r>
              <a:rPr lang="en-US" sz="2800"/>
              <a:t> </a:t>
            </a:r>
            <a:r>
              <a:rPr lang="en-US"/>
              <a:t>트랙)</a:t>
            </a:r>
            <a:endParaRPr/>
          </a:p>
        </p:txBody>
      </p:sp>
      <p:sp>
        <p:nvSpPr>
          <p:cNvPr id="361" name="Google Shape;361;p30"/>
          <p:cNvSpPr txBox="1"/>
          <p:nvPr>
            <p:ph idx="2" type="body"/>
          </p:nvPr>
        </p:nvSpPr>
        <p:spPr>
          <a:xfrm>
            <a:off x="1256142" y="5277331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트랙을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채우지 못한 상황</a:t>
            </a:r>
            <a:r>
              <a:rPr lang="en-US" sz="2500"/>
              <a:t>에서 트랙의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최대 크기</a:t>
            </a:r>
            <a:r>
              <a:rPr lang="en-US" sz="2500"/>
              <a:t>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 sz="2500"/>
              <a:t>이면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auto-fill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또는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auto-fit</a:t>
            </a:r>
            <a:r>
              <a:rPr lang="en-US" sz="2500"/>
              <a:t> 방식으로 트랙의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크기</a:t>
            </a:r>
            <a:r>
              <a:rPr lang="en-US" sz="2500"/>
              <a:t>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수량</a:t>
            </a:r>
            <a:r>
              <a:rPr lang="en-US" sz="2500"/>
              <a:t>을 자동으로 결정한다.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sz="1400"/>
              <a:t>Demo -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https://t.ly/vFn6</a:t>
            </a:r>
            <a:endParaRPr baseline="3000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t/>
            </a:r>
            <a:endParaRPr sz="2500"/>
          </a:p>
        </p:txBody>
      </p:sp>
      <p:pic>
        <p:nvPicPr>
          <p:cNvPr id="362" name="Google Shape;36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142" y="1787682"/>
            <a:ext cx="9614021" cy="342418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63" name="Google Shape;363;p30"/>
          <p:cNvSpPr/>
          <p:nvPr/>
        </p:nvSpPr>
        <p:spPr>
          <a:xfrm>
            <a:off x="1123675" y="2461400"/>
            <a:ext cx="570900" cy="2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 rot="10800000">
            <a:off x="5182200" y="2461400"/>
            <a:ext cx="570900" cy="2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9819575" y="4219050"/>
            <a:ext cx="570900" cy="2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"/>
          <p:cNvSpPr/>
          <p:nvPr/>
        </p:nvSpPr>
        <p:spPr>
          <a:xfrm rot="10800000">
            <a:off x="1749525" y="4219050"/>
            <a:ext cx="570900" cy="28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/>
          <p:nvPr/>
        </p:nvSpPr>
        <p:spPr>
          <a:xfrm>
            <a:off x="1256138" y="1790032"/>
            <a:ext cx="9679715" cy="2502045"/>
          </a:xfrm>
          <a:prstGeom prst="roundRect">
            <a:avLst>
              <a:gd fmla="val 3067" name="adj"/>
            </a:avLst>
          </a:prstGeom>
          <a:solidFill>
            <a:srgbClr val="000000"/>
          </a:solidFill>
          <a:ln cap="flat" cmpd="sng" w="254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.container { 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display: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 / repeat(auto-fill, minmax(80px, auto))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grid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400" u="none" cap="none" strike="noStrik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auto / repeat(auto-fit, minmax(80px, auto))</a:t>
            </a: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4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repeat( [ auto-fill | auto-fit ] , &lt;fixed-size&gt; )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repeat(auto-fill, </a:t>
            </a:r>
            <a:r>
              <a:rPr b="1" i="0" lang="en-US" sz="1000" u="sng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❌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repeat(auto-fill, </a:t>
            </a:r>
            <a:r>
              <a:rPr b="1" i="0" lang="en-US" sz="1000" u="sng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1fr</a:t>
            </a: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❌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sng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repeat(auto-fill, ...) ❌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27720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sng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1fr</a:t>
            </a:r>
            <a:r>
              <a:rPr b="1" i="0" lang="en-US" sz="1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repeat(auto-fill, ...) ❌</a:t>
            </a:r>
            <a:endParaRPr b="1" i="0" sz="1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0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31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auto-fill/fit</a:t>
            </a:r>
            <a:r>
              <a:rPr lang="en-US" sz="2800"/>
              <a:t> </a:t>
            </a:r>
            <a:r>
              <a:rPr lang="en-US"/>
              <a:t>(동적</a:t>
            </a:r>
            <a:r>
              <a:rPr lang="en-US" sz="2800"/>
              <a:t> </a:t>
            </a:r>
            <a:r>
              <a:rPr lang="en-US"/>
              <a:t>트랙)</a:t>
            </a:r>
            <a:endParaRPr/>
          </a:p>
        </p:txBody>
      </p:sp>
      <p:sp>
        <p:nvSpPr>
          <p:cNvPr id="373" name="Google Shape;373;p31"/>
          <p:cNvSpPr txBox="1"/>
          <p:nvPr>
            <p:ph idx="2" type="body"/>
          </p:nvPr>
        </p:nvSpPr>
        <p:spPr>
          <a:xfrm>
            <a:off x="1256142" y="4437577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트랙을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채우지 못한 상황</a:t>
            </a:r>
            <a:r>
              <a:rPr lang="en-US" sz="2500"/>
              <a:t>에서 트랙의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최대 크기</a:t>
            </a:r>
            <a:r>
              <a:rPr lang="en-US" sz="2500"/>
              <a:t>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en-US" sz="2500"/>
              <a:t>이면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auto-fill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또는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auto-fit</a:t>
            </a:r>
            <a:r>
              <a:rPr lang="en-US" sz="2500"/>
              <a:t> 방식으로 트랙의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크기</a:t>
            </a:r>
            <a:r>
              <a:rPr lang="en-US" sz="2500"/>
              <a:t>와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수량</a:t>
            </a:r>
            <a:r>
              <a:rPr lang="en-US" sz="2500"/>
              <a:t>을 자동으로 결정한다. </a:t>
            </a:r>
            <a:endParaRPr/>
          </a:p>
        </p:txBody>
      </p:sp>
      <p:sp>
        <p:nvSpPr>
          <p:cNvPr id="374" name="Google Shape;374;p31"/>
          <p:cNvSpPr txBox="1"/>
          <p:nvPr/>
        </p:nvSpPr>
        <p:spPr>
          <a:xfrm>
            <a:off x="6764694" y="1214508"/>
            <a:ext cx="4817706" cy="415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Test template: </a:t>
            </a:r>
            <a:r>
              <a:rPr b="0" i="0" lang="en-US" sz="1500" u="sng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https://t.ly/hefq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실습</a:t>
            </a:r>
            <a:r>
              <a:rPr lang="en-US" sz="2800"/>
              <a:t> </a:t>
            </a:r>
            <a:r>
              <a:rPr lang="en-US"/>
              <a:t>과제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과제</a:t>
            </a:r>
            <a:endParaRPr/>
          </a:p>
        </p:txBody>
      </p:sp>
      <p:sp>
        <p:nvSpPr>
          <p:cNvPr id="385" name="Google Shape;385;p33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CSS grid 레이아웃 문법과 예제.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https://naradesign.github.io/css-grid-layout.html</a:t>
            </a:r>
            <a:endParaRPr/>
          </a:p>
        </p:txBody>
      </p:sp>
      <p:pic>
        <p:nvPicPr>
          <p:cNvPr id="386" name="Google Shape;38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6142" y="3075710"/>
            <a:ext cx="2401458" cy="34061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용어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용어</a:t>
            </a:r>
            <a:endParaRPr/>
          </a:p>
        </p:txBody>
      </p:sp>
      <p:sp>
        <p:nvSpPr>
          <p:cNvPr id="81" name="Google Shape;81;p5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grid container(그리드 컨테이너)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grid item(그리드 아이템)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grid line(그리드 라인)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grid track(그리드 트랙)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grid cell(그리드 셀), grid area(그리드 영역)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➔"/>
            </a:pPr>
            <a:r>
              <a:rPr lang="en-US"/>
              <a:t>gap(갭)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용어</a:t>
            </a:r>
            <a:endParaRPr/>
          </a:p>
        </p:txBody>
      </p:sp>
      <p:cxnSp>
        <p:nvCxnSpPr>
          <p:cNvPr id="87" name="Google Shape;87;p6"/>
          <p:cNvCxnSpPr/>
          <p:nvPr/>
        </p:nvCxnSpPr>
        <p:spPr>
          <a:xfrm>
            <a:off x="1965444" y="2077819"/>
            <a:ext cx="0" cy="4627145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8" name="Google Shape;88;p6"/>
          <p:cNvCxnSpPr/>
          <p:nvPr/>
        </p:nvCxnSpPr>
        <p:spPr>
          <a:xfrm>
            <a:off x="5928990" y="2077819"/>
            <a:ext cx="0" cy="4627145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9" name="Google Shape;89;p6"/>
          <p:cNvCxnSpPr/>
          <p:nvPr/>
        </p:nvCxnSpPr>
        <p:spPr>
          <a:xfrm rot="10800000">
            <a:off x="1546294" y="2393452"/>
            <a:ext cx="4832988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0" name="Google Shape;90;p6"/>
          <p:cNvSpPr/>
          <p:nvPr/>
        </p:nvSpPr>
        <p:spPr>
          <a:xfrm>
            <a:off x="2061875" y="4287906"/>
            <a:ext cx="3778182" cy="14977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6"/>
          <p:cNvCxnSpPr/>
          <p:nvPr/>
        </p:nvCxnSpPr>
        <p:spPr>
          <a:xfrm rot="10800000">
            <a:off x="1546294" y="4360409"/>
            <a:ext cx="4832988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92" name="Google Shape;92;p6"/>
          <p:cNvCxnSpPr/>
          <p:nvPr/>
        </p:nvCxnSpPr>
        <p:spPr>
          <a:xfrm rot="10800000">
            <a:off x="1546294" y="6339219"/>
            <a:ext cx="4832988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3" name="Google Shape;93;p6"/>
          <p:cNvSpPr/>
          <p:nvPr/>
        </p:nvSpPr>
        <p:spPr>
          <a:xfrm>
            <a:off x="1882561" y="2303043"/>
            <a:ext cx="4123638" cy="4123262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2061869" y="2482356"/>
            <a:ext cx="3778182" cy="180555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2061880" y="4437485"/>
            <a:ext cx="1805173" cy="180555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/>
          <p:nvPr/>
        </p:nvSpPr>
        <p:spPr>
          <a:xfrm rot="5400000">
            <a:off x="3046623" y="5256473"/>
            <a:ext cx="1813076" cy="1599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6"/>
          <p:cNvCxnSpPr/>
          <p:nvPr/>
        </p:nvCxnSpPr>
        <p:spPr>
          <a:xfrm>
            <a:off x="3950179" y="2077819"/>
            <a:ext cx="0" cy="4627145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8" name="Google Shape;98;p6"/>
          <p:cNvSpPr/>
          <p:nvPr/>
        </p:nvSpPr>
        <p:spPr>
          <a:xfrm>
            <a:off x="4034753" y="4437485"/>
            <a:ext cx="1805173" cy="180555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007254" y="2303043"/>
            <a:ext cx="1735932" cy="50200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그리드 컨테이너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007254" y="2912482"/>
            <a:ext cx="3219302" cy="461635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그리드 셀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/ 그리드 영역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0" baseline="3000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6"/>
          <p:cNvCxnSpPr/>
          <p:nvPr/>
        </p:nvCxnSpPr>
        <p:spPr>
          <a:xfrm rot="10800000">
            <a:off x="5733654" y="3163477"/>
            <a:ext cx="1285485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02" name="Google Shape;102;p6"/>
          <p:cNvSpPr txBox="1"/>
          <p:nvPr/>
        </p:nvSpPr>
        <p:spPr>
          <a:xfrm>
            <a:off x="7007254" y="4109408"/>
            <a:ext cx="2304696" cy="461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그리드 라인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(Num, Name)</a:t>
            </a:r>
            <a:endParaRPr b="0" baseline="3000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6"/>
          <p:cNvCxnSpPr>
            <a:stCxn id="102" idx="1"/>
          </p:cNvCxnSpPr>
          <p:nvPr/>
        </p:nvCxnSpPr>
        <p:spPr>
          <a:xfrm flipH="1">
            <a:off x="6367654" y="4340225"/>
            <a:ext cx="639600" cy="2010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04" name="Google Shape;104;p6"/>
          <p:cNvSpPr txBox="1"/>
          <p:nvPr/>
        </p:nvSpPr>
        <p:spPr>
          <a:xfrm>
            <a:off x="7007254" y="3505864"/>
            <a:ext cx="1522562" cy="502002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그리드 아이템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4219841" y="4615032"/>
            <a:ext cx="844070" cy="844446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2492722" y="4621852"/>
            <a:ext cx="930246" cy="1432247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6"/>
          <p:cNvCxnSpPr/>
          <p:nvPr/>
        </p:nvCxnSpPr>
        <p:spPr>
          <a:xfrm rot="10800000">
            <a:off x="5348310" y="3755973"/>
            <a:ext cx="1670830" cy="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08" name="Google Shape;108;p6"/>
          <p:cNvSpPr/>
          <p:nvPr/>
        </p:nvSpPr>
        <p:spPr>
          <a:xfrm>
            <a:off x="2241879" y="2673523"/>
            <a:ext cx="3430469" cy="1432247"/>
          </a:xfrm>
          <a:prstGeom prst="rect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6"/>
          <p:cNvCxnSpPr/>
          <p:nvPr/>
        </p:nvCxnSpPr>
        <p:spPr>
          <a:xfrm rot="10800000">
            <a:off x="5964514" y="2545910"/>
            <a:ext cx="1042763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10" name="Google Shape;110;p6"/>
          <p:cNvSpPr txBox="1"/>
          <p:nvPr/>
        </p:nvSpPr>
        <p:spPr>
          <a:xfrm>
            <a:off x="7007254" y="4739450"/>
            <a:ext cx="580651" cy="5020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갭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6"/>
          <p:cNvCxnSpPr>
            <a:stCxn id="110" idx="1"/>
          </p:cNvCxnSpPr>
          <p:nvPr/>
        </p:nvCxnSpPr>
        <p:spPr>
          <a:xfrm rot="10800000">
            <a:off x="3956254" y="4990451"/>
            <a:ext cx="30510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12" name="Google Shape;112;p6"/>
          <p:cNvCxnSpPr/>
          <p:nvPr/>
        </p:nvCxnSpPr>
        <p:spPr>
          <a:xfrm rot="10800000">
            <a:off x="6906591" y="5484048"/>
            <a:ext cx="282009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" name="Google Shape;113;p6"/>
          <p:cNvCxnSpPr/>
          <p:nvPr/>
        </p:nvCxnSpPr>
        <p:spPr>
          <a:xfrm rot="10800000">
            <a:off x="6912612" y="5973600"/>
            <a:ext cx="2814068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4" name="Google Shape;114;p6"/>
          <p:cNvCxnSpPr/>
          <p:nvPr/>
        </p:nvCxnSpPr>
        <p:spPr>
          <a:xfrm rot="10800000">
            <a:off x="7019077" y="5375262"/>
            <a:ext cx="0" cy="704834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5" name="Google Shape;115;p6"/>
          <p:cNvCxnSpPr/>
          <p:nvPr/>
        </p:nvCxnSpPr>
        <p:spPr>
          <a:xfrm rot="10800000">
            <a:off x="8316447" y="5375262"/>
            <a:ext cx="0" cy="704834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6" name="Google Shape;116;p6"/>
          <p:cNvCxnSpPr/>
          <p:nvPr/>
        </p:nvCxnSpPr>
        <p:spPr>
          <a:xfrm rot="10800000">
            <a:off x="6918476" y="4558224"/>
            <a:ext cx="2215731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7" name="Google Shape;117;p6"/>
          <p:cNvCxnSpPr/>
          <p:nvPr/>
        </p:nvCxnSpPr>
        <p:spPr>
          <a:xfrm rot="10800000">
            <a:off x="7019077" y="4127722"/>
            <a:ext cx="0" cy="533236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8" name="Google Shape;118;p6"/>
          <p:cNvCxnSpPr/>
          <p:nvPr/>
        </p:nvCxnSpPr>
        <p:spPr>
          <a:xfrm rot="10800000">
            <a:off x="9631724" y="5375262"/>
            <a:ext cx="0" cy="704834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9" name="Google Shape;119;p6"/>
          <p:cNvSpPr txBox="1"/>
          <p:nvPr/>
        </p:nvSpPr>
        <p:spPr>
          <a:xfrm>
            <a:off x="7007254" y="5471598"/>
            <a:ext cx="2624407" cy="502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그리드 트랙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1820376" y="1787682"/>
            <a:ext cx="290137" cy="290137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3802150" y="1787682"/>
            <a:ext cx="290137" cy="290137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5783940" y="1787682"/>
            <a:ext cx="290137" cy="290137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1256157" y="2248383"/>
            <a:ext cx="290137" cy="290137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1256142" y="4221267"/>
            <a:ext cx="290137" cy="290137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1256142" y="6194150"/>
            <a:ext cx="290137" cy="290137"/>
          </a:xfrm>
          <a:prstGeom prst="ellipse">
            <a:avLst/>
          </a:prstGeom>
          <a:noFill/>
          <a:ln cap="flat" cmpd="sng" w="952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용어</a:t>
            </a:r>
            <a:endParaRPr/>
          </a:p>
        </p:txBody>
      </p:sp>
      <p:sp>
        <p:nvSpPr>
          <p:cNvPr id="131" name="Google Shape;131;p7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명시적 그리드</a:t>
            </a:r>
            <a:endParaRPr baseline="30000">
              <a:solidFill>
                <a:srgbClr val="FFFFFF"/>
              </a:solidFill>
              <a:highlight>
                <a:srgbClr val="1155CC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/>
              <a:t>트랙의 </a:t>
            </a:r>
            <a:r>
              <a:rPr lang="en-US" sz="2500" u="sng">
                <a:latin typeface="Arial"/>
                <a:ea typeface="Arial"/>
                <a:cs typeface="Arial"/>
                <a:sym typeface="Arial"/>
              </a:rPr>
              <a:t>크기</a:t>
            </a:r>
            <a:r>
              <a:rPr lang="en-US" sz="2500" u="sng"/>
              <a:t>와 </a:t>
            </a:r>
            <a:r>
              <a:rPr lang="en-US" sz="2500" u="sng">
                <a:latin typeface="Arial"/>
                <a:ea typeface="Arial"/>
                <a:cs typeface="Arial"/>
                <a:sym typeface="Arial"/>
              </a:rPr>
              <a:t>수량</a:t>
            </a:r>
            <a:r>
              <a:rPr lang="en-US" sz="2500" u="sng"/>
              <a:t>을 분명하게 선언한 그리드 </a:t>
            </a:r>
            <a:r>
              <a:rPr lang="en-US" sz="2500">
                <a:solidFill>
                  <a:srgbClr val="FFFFFF"/>
                </a:solidFill>
                <a:highlight>
                  <a:srgbClr val="1155CC"/>
                </a:highlight>
              </a:rPr>
              <a:t>grid-template-</a:t>
            </a:r>
            <a:r>
              <a:rPr baseline="30000" lang="en-US" sz="2500"/>
              <a:t>rows/columns/areas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속성으로 제어.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암시적 그리드</a:t>
            </a:r>
            <a:endParaRPr baseline="30000">
              <a:solidFill>
                <a:srgbClr val="FFFFFF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 u="sng"/>
              <a:t>명시적 그리드 외부에 배치</a:t>
            </a:r>
            <a:r>
              <a:rPr lang="en-US" sz="2500"/>
              <a:t>되어 </a:t>
            </a:r>
            <a:r>
              <a:rPr lang="en-US" sz="2500">
                <a:solidFill>
                  <a:srgbClr val="FFFFFF"/>
                </a:solidFill>
                <a:highlight>
                  <a:srgbClr val="FF0000"/>
                </a:highlight>
              </a:rPr>
              <a:t>grid-auto-</a:t>
            </a:r>
            <a:r>
              <a:rPr baseline="30000" lang="en-US" sz="2500"/>
              <a:t>flow/rows/columns</a:t>
            </a:r>
            <a:r>
              <a:rPr lang="en-US" sz="2500"/>
              <a:t> 속성으로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None/>
            </a:pPr>
            <a:r>
              <a:rPr lang="en-US" sz="2500"/>
              <a:t>흐름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방향</a:t>
            </a:r>
            <a:r>
              <a:rPr lang="en-US" sz="2500"/>
              <a:t>과 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크기</a:t>
            </a:r>
            <a:r>
              <a:rPr lang="en-US" sz="2500"/>
              <a:t>를 결정하는 그리드.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932872" y="804008"/>
            <a:ext cx="11259128" cy="6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gap:</a:t>
            </a:r>
            <a:r>
              <a:rPr lang="en-US" sz="2800"/>
              <a:t> </a:t>
            </a:r>
            <a:r>
              <a:rPr lang="en-US"/>
              <a:t>⭐</a:t>
            </a:r>
            <a:endParaRPr/>
          </a:p>
        </p:txBody>
      </p:sp>
      <p:sp>
        <p:nvSpPr>
          <p:cNvPr id="137" name="Google Shape;137;p8"/>
          <p:cNvSpPr txBox="1"/>
          <p:nvPr>
            <p:ph idx="2" type="body"/>
          </p:nvPr>
        </p:nvSpPr>
        <p:spPr>
          <a:xfrm>
            <a:off x="1256142" y="1787682"/>
            <a:ext cx="10326258" cy="1186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rPr lang="en-US"/>
              <a:t>다중 컬럼, 플렉스, 그리드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아이템 사이의 간격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&lt;'row-gap'&gt; &lt;'column-gap'&gt;?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초기 값: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normal</a:t>
            </a:r>
            <a:r>
              <a:rPr lang="en-US"/>
              <a:t> </a:t>
            </a:r>
            <a:r>
              <a:rPr lang="en-US" sz="2500"/>
              <a:t>// == 다중 컬럼에서 1em 그렇지 않으면 0</a:t>
            </a:r>
            <a:endParaRPr sz="25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</a:pPr>
            <a:r>
              <a:rPr lang="en-US"/>
              <a:t>적용: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컬럼/플렉스/그리드 컨테이너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idx="1" type="body"/>
          </p:nvPr>
        </p:nvSpPr>
        <p:spPr>
          <a:xfrm>
            <a:off x="0" y="2678400"/>
            <a:ext cx="12192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001F"/>
              </a:buClr>
              <a:buSzPts val="3500"/>
              <a:buNone/>
            </a:pPr>
            <a:r>
              <a:rPr lang="en-US"/>
              <a:t>Grid</a:t>
            </a:r>
            <a:r>
              <a:rPr lang="en-US" sz="2800"/>
              <a:t> </a:t>
            </a:r>
            <a:r>
              <a:rPr lang="en-US"/>
              <a:t>container</a:t>
            </a:r>
            <a:r>
              <a:rPr lang="en-US" sz="2800"/>
              <a:t> </a:t>
            </a:r>
            <a:r>
              <a:rPr lang="en-US"/>
              <a:t>/</a:t>
            </a:r>
            <a:r>
              <a:rPr lang="en-US" sz="2800"/>
              <a:t> </a:t>
            </a:r>
            <a:r>
              <a:rPr lang="en-US"/>
              <a:t>item</a:t>
            </a:r>
            <a:r>
              <a:rPr lang="en-US" sz="2800"/>
              <a:t> </a:t>
            </a:r>
            <a:r>
              <a:rPr lang="en-US"/>
              <a:t>역할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2021-06-22T01:10:57Z</dcterms:created>
  <dc:creator>서 지훈</dc:creator>
</cp:coreProperties>
</file>