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W7cQrMt57WI5JVb6Mz67EGpRK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31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31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1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3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33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ko-K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ko-K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2" name="Google Shape;3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33" name="Google Shape;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34" name="Google Shape;34;p34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35" name="Google Shape;35;p34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5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5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36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36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36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36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6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rning on Apple iOS 14.6" id="52" name="Google Shape;5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623" y="3599302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hyperlink" Target="https://t.ly/EtQ2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hyperlink" Target="http://null" TargetMode="External"/><Relationship Id="rId5" Type="http://schemas.openxmlformats.org/officeDocument/2006/relationships/hyperlink" Target="https://t.ly/6oe9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hyperlink" Target="https://t.ly/6vc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null" TargetMode="External"/><Relationship Id="rId4" Type="http://schemas.openxmlformats.org/officeDocument/2006/relationships/hyperlink" Target="https://t.ly/9Ru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hyperlink" Target="https://t.ly/0I29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.ly/EFK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hyperlink" Target="https://t.ly/uRs1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.ly/EFK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hyperlink" Target="https://t.ly/1Tv3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.ly/gUm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hyperlink" Target="https://t.ly/nO07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hyperlink" Target="https://t.ly/4SSV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ko-KR"/>
              <a:t>15</a:t>
            </a:r>
            <a:r>
              <a:rPr lang="ko-KR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ko-KR"/>
              <a:t>CSS Tricks</a:t>
            </a:r>
            <a:endParaRPr/>
          </a:p>
        </p:txBody>
      </p:sp>
      <p:sp>
        <p:nvSpPr>
          <p:cNvPr id="58" name="Google Shape;58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ko-KR"/>
              <a:t>포토샵 닫고 CSS 열기.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꺽쇠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256142" y="1787681"/>
            <a:ext cx="7178731" cy="2745523"/>
            <a:chOff x="1256142" y="1787682"/>
            <a:chExt cx="4936169" cy="1887850"/>
          </a:xfrm>
        </p:grpSpPr>
        <p:pic>
          <p:nvPicPr>
            <p:cNvPr id="140" name="Google Shape;14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08117" y="1787682"/>
              <a:ext cx="2884194" cy="18878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141" name="Google Shape;141;p10"/>
            <p:cNvPicPr preferRelativeResize="0"/>
            <p:nvPr/>
          </p:nvPicPr>
          <p:blipFill rotWithShape="1">
            <a:blip r:embed="rId4">
              <a:alphaModFix/>
            </a:blip>
            <a:srcRect b="0" l="73167" r="0" t="0"/>
            <a:stretch/>
          </p:blipFill>
          <p:spPr>
            <a:xfrm>
              <a:off x="1256142" y="1787682"/>
              <a:ext cx="1826575" cy="18878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꺽쇠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79"/>
            <a:ext cx="9188911" cy="38293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48" name="Google Shape;148;p11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Demo - </a:t>
            </a:r>
            <a:r>
              <a:rPr b="0" i="0" lang="ko-K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https://t.ly/EtQ2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화살표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154" name="Google Shape;154;p1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9780504" cy="324151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56" name="Google Shape;156;p12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Demo - </a:t>
            </a:r>
            <a:r>
              <a:rPr b="0" i="0" lang="ko-KR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ko-KR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t.ly/6oe9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꺽쇠/화살표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1256140" y="1787679"/>
            <a:ext cx="10005906" cy="2532392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transform: rotate(-45deg);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transform-origin: 25% 25%;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ko-KR"/>
              <a:t>스피너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스피너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1"/>
            <a:ext cx="4192936" cy="40409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74" name="Google Shape;174;p15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Demo - </a:t>
            </a:r>
            <a:r>
              <a:rPr b="0" i="0" lang="ko-K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https://t.ly/6vcY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1256142" y="1787679"/>
            <a:ext cx="10005904" cy="404098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border: 8px solid silver;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border-top-color: transparent;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animation: </a:t>
            </a:r>
            <a:r>
              <a:rPr b="1" i="0" lang="ko-KR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spin</a:t>
            </a: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1s linear infinite;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@keyframes </a:t>
            </a:r>
            <a:r>
              <a:rPr b="1" i="0" lang="ko-KR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spin</a:t>
            </a: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to { transform: rotate(360deg);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스피너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ko-KR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ko-KR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t.ly/9Run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ko-KR"/>
              <a:t>격자</a:t>
            </a:r>
            <a:r>
              <a:rPr lang="ko-KR" sz="2800"/>
              <a:t> </a:t>
            </a:r>
            <a:r>
              <a:rPr lang="ko-KR"/>
              <a:t>배경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격자</a:t>
            </a:r>
            <a:r>
              <a:rPr lang="ko-KR" sz="2800"/>
              <a:t> </a:t>
            </a:r>
            <a:r>
              <a:rPr lang="ko-KR"/>
              <a:t>배경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6282993" cy="380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93" name="Google Shape;193;p18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Demo - </a:t>
            </a:r>
            <a:r>
              <a:rPr b="0" i="0" lang="ko-K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https://t.ly/0I29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1256142" y="1787676"/>
            <a:ext cx="10005904" cy="404098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linear-gradient(to bottom, transparent 47px, silver 47px) 0 0 / 100vw 48px repeat-y,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linear-gradient(to right, transparent 47px, silver 47px) 0 0 / 48px 100vh repeat-x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black;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격자</a:t>
            </a:r>
            <a:r>
              <a:rPr lang="ko-KR" sz="2800"/>
              <a:t> </a:t>
            </a:r>
            <a:r>
              <a:rPr lang="ko-KR"/>
              <a:t>배경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200" name="Google Shape;200;p19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W3C - </a:t>
            </a:r>
            <a:r>
              <a:rPr b="0" i="0" lang="ko-K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https://t.ly/EFKm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포토샵</a:t>
            </a:r>
            <a:r>
              <a:rPr lang="ko-KR" sz="2800"/>
              <a:t> </a:t>
            </a:r>
            <a:r>
              <a:rPr lang="ko-KR"/>
              <a:t>닫고</a:t>
            </a:r>
            <a:endParaRPr/>
          </a:p>
        </p:txBody>
      </p:sp>
      <p:grpSp>
        <p:nvGrpSpPr>
          <p:cNvPr id="64" name="Google Shape;64;p2"/>
          <p:cNvGrpSpPr/>
          <p:nvPr/>
        </p:nvGrpSpPr>
        <p:grpSpPr>
          <a:xfrm>
            <a:off x="1256142" y="1787682"/>
            <a:ext cx="5293948" cy="4877356"/>
            <a:chOff x="699025" y="1286950"/>
            <a:chExt cx="3991174" cy="3677100"/>
          </a:xfrm>
        </p:grpSpPr>
        <p:pic>
          <p:nvPicPr>
            <p:cNvPr id="65" name="Google Shape;6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4750" y="1286950"/>
              <a:ext cx="3965449" cy="3677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2"/>
            <p:cNvSpPr/>
            <p:nvPr/>
          </p:nvSpPr>
          <p:spPr>
            <a:xfrm>
              <a:off x="699025" y="2701625"/>
              <a:ext cx="2040300" cy="486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594275" y="3690000"/>
              <a:ext cx="1680300" cy="107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76475" y="3303950"/>
              <a:ext cx="958200" cy="107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036500" y="3942825"/>
              <a:ext cx="543900" cy="107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743150" y="3736250"/>
              <a:ext cx="363300" cy="107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36500" y="4061875"/>
              <a:ext cx="321600" cy="107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30775" y="4756450"/>
              <a:ext cx="420000" cy="207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148477" y="3071800"/>
              <a:ext cx="321600" cy="107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ko-KR"/>
              <a:t>체커</a:t>
            </a:r>
            <a:r>
              <a:rPr lang="ko-KR" sz="2800"/>
              <a:t> </a:t>
            </a:r>
            <a:r>
              <a:rPr lang="ko-KR"/>
              <a:t>배경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1" y="1787682"/>
            <a:ext cx="6539451" cy="3804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격자</a:t>
            </a:r>
            <a:r>
              <a:rPr lang="ko-KR" sz="2800"/>
              <a:t> </a:t>
            </a:r>
            <a:r>
              <a:rPr lang="ko-KR"/>
              <a:t>배경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Demo - </a:t>
            </a:r>
            <a:r>
              <a:rPr b="0" i="0" lang="ko-K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https://t.ly/uRs1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1256141" y="1787676"/>
            <a:ext cx="10005903" cy="4040988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background-image: 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linear-gradient(135deg, silver 25.1%, transparent 25%),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linear-gradient(225deg, silver 25.1%, transparent 25%),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linear-gradient(315deg, silver 25%, transparent 25%),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linear-gradient(45deg, silver 25%, transparent 25%);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background-size: 20px 20px;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ko-KR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background-position: 10px 0, -10px 10px, 0 -10px, 0 0;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체커</a:t>
            </a:r>
            <a:r>
              <a:rPr lang="ko-KR" sz="2800"/>
              <a:t> </a:t>
            </a:r>
            <a:r>
              <a:rPr lang="ko-KR"/>
              <a:t>배경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W3C - </a:t>
            </a:r>
            <a:r>
              <a:rPr b="0" i="0" lang="ko-KR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https://t.ly/EFKm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ko-KR"/>
              <a:t>햄버거</a:t>
            </a:r>
            <a:r>
              <a:rPr lang="ko-KR" sz="2800"/>
              <a:t> </a:t>
            </a:r>
            <a:r>
              <a:rPr lang="ko-KR"/>
              <a:t>아이콘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햄버거</a:t>
            </a:r>
            <a:r>
              <a:rPr lang="ko-KR" sz="2800"/>
              <a:t> </a:t>
            </a:r>
            <a:r>
              <a:rPr lang="ko-KR"/>
              <a:t>아이콘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1" y="1787681"/>
            <a:ext cx="3969001" cy="38102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31" name="Google Shape;231;p24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Demo - </a:t>
            </a:r>
            <a:r>
              <a:rPr b="0" i="0" lang="ko-K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https://t.ly/1Tv3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햄버거</a:t>
            </a:r>
            <a:r>
              <a:rPr lang="ko-KR" sz="2800"/>
              <a:t> </a:t>
            </a:r>
            <a:r>
              <a:rPr lang="ko-KR"/>
              <a:t>아이콘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W3C - </a:t>
            </a:r>
            <a:r>
              <a:rPr b="0" i="0" lang="ko-K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https://t.ly/gUmG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1256140" y="1787676"/>
            <a:ext cx="10005903" cy="236444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0 8px 0 black, 0 16px 0 black;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box-shadow: 0 0 0 3px white;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ko-KR"/>
              <a:t>선택</a:t>
            </a:r>
            <a:r>
              <a:rPr lang="ko-KR" sz="2800"/>
              <a:t> </a:t>
            </a:r>
            <a:r>
              <a:rPr lang="ko-KR"/>
              <a:t>콘트롤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선택</a:t>
            </a:r>
            <a:r>
              <a:rPr lang="ko-KR" sz="2800"/>
              <a:t> </a:t>
            </a:r>
            <a:r>
              <a:rPr lang="ko-KR"/>
              <a:t>콘트롤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249" name="Google Shape;249;p2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grpSp>
        <p:nvGrpSpPr>
          <p:cNvPr id="250" name="Google Shape;250;p27"/>
          <p:cNvGrpSpPr/>
          <p:nvPr/>
        </p:nvGrpSpPr>
        <p:grpSpPr>
          <a:xfrm>
            <a:off x="1256142" y="1787682"/>
            <a:ext cx="10008950" cy="2439085"/>
            <a:chOff x="1256142" y="1787682"/>
            <a:chExt cx="7358661" cy="1793235"/>
          </a:xfrm>
        </p:grpSpPr>
        <p:pic>
          <p:nvPicPr>
            <p:cNvPr id="251" name="Google Shape;251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2" y="1787682"/>
              <a:ext cx="6527373" cy="7501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252" name="Google Shape;252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56153" y="2855767"/>
              <a:ext cx="7358650" cy="7251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253" name="Google Shape;253;p27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Demo - </a:t>
            </a:r>
            <a:r>
              <a:rPr b="0" i="0" lang="ko-KR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https://t.ly/nO07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ko-KR"/>
              <a:t>포토샵</a:t>
            </a:r>
            <a:r>
              <a:rPr b="1" lang="ko-KR" sz="2800"/>
              <a:t> </a:t>
            </a:r>
            <a:r>
              <a:rPr b="1" lang="ko-KR"/>
              <a:t>닫고</a:t>
            </a:r>
            <a:endParaRPr b="1"/>
          </a:p>
        </p:txBody>
      </p:sp>
      <p:grpSp>
        <p:nvGrpSpPr>
          <p:cNvPr id="79" name="Google Shape;79;p3"/>
          <p:cNvGrpSpPr/>
          <p:nvPr/>
        </p:nvGrpSpPr>
        <p:grpSpPr>
          <a:xfrm>
            <a:off x="1256142" y="1787682"/>
            <a:ext cx="9680675" cy="4266310"/>
            <a:chOff x="1256142" y="1787682"/>
            <a:chExt cx="6824425" cy="3007550"/>
          </a:xfrm>
        </p:grpSpPr>
        <p:pic>
          <p:nvPicPr>
            <p:cNvPr id="80" name="Google Shape;80;p3"/>
            <p:cNvPicPr preferRelativeResize="0"/>
            <p:nvPr/>
          </p:nvPicPr>
          <p:blipFill rotWithShape="1">
            <a:blip r:embed="rId3">
              <a:alphaModFix/>
            </a:blip>
            <a:srcRect b="0" l="49704" r="0" t="0"/>
            <a:stretch/>
          </p:blipFill>
          <p:spPr>
            <a:xfrm>
              <a:off x="1256143" y="1787682"/>
              <a:ext cx="1620050" cy="16774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81" name="Google Shape;8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28592" y="1787682"/>
              <a:ext cx="1747370" cy="16774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82" name="Google Shape;82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28367" y="1787682"/>
              <a:ext cx="1747375" cy="115071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83" name="Google Shape;83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28142" y="1787682"/>
              <a:ext cx="1252425" cy="8197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84" name="Google Shape;84;p3"/>
            <p:cNvPicPr preferRelativeResize="0"/>
            <p:nvPr/>
          </p:nvPicPr>
          <p:blipFill rotWithShape="1">
            <a:blip r:embed="rId7">
              <a:alphaModFix/>
            </a:blip>
            <a:srcRect b="0" l="73167" r="0" t="0"/>
            <a:stretch/>
          </p:blipFill>
          <p:spPr>
            <a:xfrm>
              <a:off x="2386242" y="3901907"/>
              <a:ext cx="864325" cy="8933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85" name="Google Shape;85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928362" y="3090794"/>
              <a:ext cx="2867025" cy="952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86" name="Google Shape;86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56142" y="3901907"/>
              <a:ext cx="974536" cy="8933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ko-KR"/>
              <a:t>포토샵</a:t>
            </a:r>
            <a:r>
              <a:rPr b="1" lang="ko-KR" sz="2800"/>
              <a:t> </a:t>
            </a:r>
            <a:r>
              <a:rPr b="1" lang="ko-KR"/>
              <a:t>닫고</a:t>
            </a:r>
            <a:endParaRPr b="1"/>
          </a:p>
        </p:txBody>
      </p:sp>
      <p:grpSp>
        <p:nvGrpSpPr>
          <p:cNvPr id="92" name="Google Shape;92;p4"/>
          <p:cNvGrpSpPr/>
          <p:nvPr/>
        </p:nvGrpSpPr>
        <p:grpSpPr>
          <a:xfrm>
            <a:off x="1255171" y="1787682"/>
            <a:ext cx="9894001" cy="2411073"/>
            <a:chOff x="883239" y="1503664"/>
            <a:chExt cx="7358661" cy="1793235"/>
          </a:xfrm>
        </p:grpSpPr>
        <p:pic>
          <p:nvPicPr>
            <p:cNvPr id="93" name="Google Shape;93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83239" y="1503664"/>
              <a:ext cx="6527373" cy="7501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94" name="Google Shape;9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83250" y="2571749"/>
              <a:ext cx="7358650" cy="7251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ko-KR"/>
              <a:t>삼각형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삼각형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105" name="Google Shape;105;p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1256142" y="1787682"/>
            <a:ext cx="7527665" cy="4818391"/>
            <a:chOff x="728625" y="1255150"/>
            <a:chExt cx="5765975" cy="3690749"/>
          </a:xfrm>
        </p:grpSpPr>
        <p:pic>
          <p:nvPicPr>
            <p:cNvPr id="107" name="Google Shape;10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8625" y="1255150"/>
              <a:ext cx="2298900" cy="36907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08" name="Google Shape;108;p6"/>
            <p:cNvSpPr/>
            <p:nvPr/>
          </p:nvSpPr>
          <p:spPr>
            <a:xfrm>
              <a:off x="1218575" y="2040400"/>
              <a:ext cx="467700" cy="467700"/>
            </a:xfrm>
            <a:prstGeom prst="ellipse">
              <a:avLst/>
            </a:prstGeom>
            <a:noFill/>
            <a:ln cap="flat" cmpd="sng" w="19050">
              <a:solidFill>
                <a:srgbClr val="4A86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142375" y="3868275"/>
              <a:ext cx="467700" cy="467700"/>
            </a:xfrm>
            <a:prstGeom prst="ellipse">
              <a:avLst/>
            </a:prstGeom>
            <a:noFill/>
            <a:ln cap="flat" cmpd="sng" w="19050">
              <a:solidFill>
                <a:srgbClr val="4A86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" name="Google Shape;11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5200" y="1255150"/>
              <a:ext cx="3319400" cy="1101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11" name="Google Shape;111;p6"/>
            <p:cNvSpPr/>
            <p:nvPr/>
          </p:nvSpPr>
          <p:spPr>
            <a:xfrm>
              <a:off x="5864120" y="1661401"/>
              <a:ext cx="351300" cy="351300"/>
            </a:xfrm>
            <a:prstGeom prst="ellipse">
              <a:avLst/>
            </a:prstGeom>
            <a:noFill/>
            <a:ln cap="flat" cmpd="sng" w="19050">
              <a:solidFill>
                <a:srgbClr val="4A86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79925" y="2509250"/>
              <a:ext cx="2714625" cy="8477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13" name="Google Shape;113;p6"/>
            <p:cNvSpPr/>
            <p:nvPr/>
          </p:nvSpPr>
          <p:spPr>
            <a:xfrm>
              <a:off x="5147470" y="2815101"/>
              <a:ext cx="351300" cy="351300"/>
            </a:xfrm>
            <a:prstGeom prst="ellipse">
              <a:avLst/>
            </a:prstGeom>
            <a:noFill/>
            <a:ln cap="flat" cmpd="sng" w="19050">
              <a:solidFill>
                <a:srgbClr val="4A86E8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삼각형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1256142" y="1787681"/>
            <a:ext cx="9259458" cy="4305581"/>
            <a:chOff x="794750" y="1350900"/>
            <a:chExt cx="5780950" cy="2688100"/>
          </a:xfrm>
        </p:grpSpPr>
        <p:pic>
          <p:nvPicPr>
            <p:cNvPr id="120" name="Google Shape;12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750" y="1350900"/>
              <a:ext cx="3038475" cy="163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121" name="Google Shape;12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99125" y="2400700"/>
              <a:ext cx="3076575" cy="163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122" name="Google Shape;122;p7"/>
          <p:cNvSpPr txBox="1"/>
          <p:nvPr/>
        </p:nvSpPr>
        <p:spPr>
          <a:xfrm>
            <a:off x="1256142" y="6093262"/>
            <a:ext cx="609755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lang="ko-KR"/>
              <a:t>Demo - </a:t>
            </a:r>
            <a:r>
              <a:rPr b="0" i="0" lang="ko-KR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https://t.ly/4SSV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ko-KR"/>
              <a:t>삼각형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1256141" y="1787679"/>
            <a:ext cx="10005907" cy="2532393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border: 40px solid transparent;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ko-KR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border-left-color: red;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ko-KR"/>
              <a:t>꺽쇠/화살표</a:t>
            </a:r>
            <a:r>
              <a:rPr lang="ko-KR" sz="2800"/>
              <a:t> </a:t>
            </a:r>
            <a:r>
              <a:rPr lang="ko-KR"/>
              <a:t>만들기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