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gni4EY42Xp9Xkd5O+UN0SzH7fz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리기, 옅은이(가) 표시된 사진&#10;&#10;자동 생성된 설명" id="11" name="Google Shape;1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12" name="Google Shape;1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13" name="Google Shape;13;p34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14" name="Google Shape;14;p34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4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4"/>
          <p:cNvCxnSpPr/>
          <p:nvPr/>
        </p:nvCxnSpPr>
        <p:spPr>
          <a:xfrm>
            <a:off x="1156996" y="3918857"/>
            <a:ext cx="961053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34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 flipH="1">
            <a:off x="932870" y="1625598"/>
            <a:ext cx="10649530" cy="5232402"/>
          </a:xfrm>
          <a:prstGeom prst="round1Rect">
            <a:avLst>
              <a:gd fmla="val 7488" name="adj"/>
            </a:avLst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표지">
  <p:cSld name="속표지">
    <p:bg>
      <p:bgPr>
        <a:solidFill>
          <a:srgbClr val="E6E6E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6"/>
          <p:cNvPicPr preferRelativeResize="0"/>
          <p:nvPr/>
        </p:nvPicPr>
        <p:blipFill rotWithShape="1">
          <a:blip r:embed="rId2">
            <a:alphaModFix/>
          </a:blip>
          <a:srcRect b="65836" l="13294" r="13293" t="0"/>
          <a:stretch/>
        </p:blipFill>
        <p:spPr>
          <a:xfrm>
            <a:off x="5891399" y="2097088"/>
            <a:ext cx="409202" cy="358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꽃병, 앉아있는, 어두운, 서있는이(가) 표시된 사진&#10;&#10;자동 생성된 설명" id="26" name="Google Shape;26;p36"/>
          <p:cNvPicPr preferRelativeResize="0"/>
          <p:nvPr/>
        </p:nvPicPr>
        <p:blipFill rotWithShape="1">
          <a:blip r:embed="rId3">
            <a:alphaModFix/>
          </a:blip>
          <a:srcRect b="27601" l="0" r="0" t="0"/>
          <a:stretch/>
        </p:blipFill>
        <p:spPr>
          <a:xfrm>
            <a:off x="4959990" y="4853568"/>
            <a:ext cx="2290872" cy="2004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6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써머리">
  <p:cSld name="써머리">
    <p:bg>
      <p:bgPr>
        <a:solidFill>
          <a:srgbClr val="E6E6E6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/>
          <p:nvPr/>
        </p:nvSpPr>
        <p:spPr>
          <a:xfrm>
            <a:off x="1616362" y="1754908"/>
            <a:ext cx="8950037" cy="4451927"/>
          </a:xfrm>
          <a:prstGeom prst="roundRect">
            <a:avLst>
              <a:gd fmla="val 16667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7"/>
          <p:cNvPicPr preferRelativeResize="0"/>
          <p:nvPr/>
        </p:nvPicPr>
        <p:blipFill rotWithShape="1">
          <a:blip r:embed="rId4">
            <a:alphaModFix/>
          </a:blip>
          <a:srcRect b="65836" l="13294" r="13293" t="0"/>
          <a:stretch/>
        </p:blipFill>
        <p:spPr>
          <a:xfrm>
            <a:off x="4589072" y="840942"/>
            <a:ext cx="409202" cy="3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  <a:defRPr b="0" i="0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7"/>
          <p:cNvSpPr/>
          <p:nvPr/>
        </p:nvSpPr>
        <p:spPr>
          <a:xfrm>
            <a:off x="5008395" y="1044954"/>
            <a:ext cx="2185333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35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뒷표지">
  <p:cSld name="뒷표지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/>
          <p:nvPr/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44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리기, 옅은이(가) 표시된 사진&#10;&#10;자동 생성된 설명" id="39" name="Google Shape;3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40" name="Google Shape;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41" name="Google Shape;41;p38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42" name="Google Shape;42;p38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컬러칩">
  <p:cSld name="컬러칩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/>
          <p:nvPr/>
        </p:nvSpPr>
        <p:spPr>
          <a:xfrm>
            <a:off x="1445623" y="797558"/>
            <a:ext cx="1080000" cy="108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E6E6E6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9"/>
          <p:cNvSpPr/>
          <p:nvPr/>
        </p:nvSpPr>
        <p:spPr>
          <a:xfrm>
            <a:off x="2525623" y="797558"/>
            <a:ext cx="1080000" cy="1080000"/>
          </a:xfrm>
          <a:prstGeom prst="rect">
            <a:avLst/>
          </a:prstGeom>
          <a:solidFill>
            <a:srgbClr val="ED244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ED244A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9"/>
          <p:cNvSpPr/>
          <p:nvPr/>
        </p:nvSpPr>
        <p:spPr>
          <a:xfrm>
            <a:off x="3605623" y="797558"/>
            <a:ext cx="1080000" cy="10800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53585F</a:t>
            </a:r>
            <a:endParaRPr/>
          </a:p>
        </p:txBody>
      </p:sp>
      <p:sp>
        <p:nvSpPr>
          <p:cNvPr id="47" name="Google Shape;47;p39"/>
          <p:cNvSpPr/>
          <p:nvPr/>
        </p:nvSpPr>
        <p:spPr>
          <a:xfrm>
            <a:off x="6845623" y="797558"/>
            <a:ext cx="1080000" cy="1080000"/>
          </a:xfrm>
          <a:prstGeom prst="rect">
            <a:avLst/>
          </a:prstGeom>
          <a:solidFill>
            <a:srgbClr val="F0F5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F0F5FF</a:t>
            </a:r>
            <a:endParaRPr/>
          </a:p>
        </p:txBody>
      </p:sp>
      <p:sp>
        <p:nvSpPr>
          <p:cNvPr id="48" name="Google Shape;48;p39"/>
          <p:cNvSpPr/>
          <p:nvPr/>
        </p:nvSpPr>
        <p:spPr>
          <a:xfrm>
            <a:off x="4685623" y="797558"/>
            <a:ext cx="1080000" cy="10800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7391FF</a:t>
            </a:r>
            <a:endParaRPr/>
          </a:p>
        </p:txBody>
      </p:sp>
      <p:sp>
        <p:nvSpPr>
          <p:cNvPr id="49" name="Google Shape;49;p39"/>
          <p:cNvSpPr/>
          <p:nvPr/>
        </p:nvSpPr>
        <p:spPr>
          <a:xfrm>
            <a:off x="5765623" y="797558"/>
            <a:ext cx="1080000" cy="10800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C8D7FF</a:t>
            </a:r>
            <a:endParaRPr/>
          </a:p>
        </p:txBody>
      </p:sp>
      <p:sp>
        <p:nvSpPr>
          <p:cNvPr id="50" name="Google Shape;50;p39"/>
          <p:cNvSpPr/>
          <p:nvPr/>
        </p:nvSpPr>
        <p:spPr>
          <a:xfrm>
            <a:off x="365623" y="797558"/>
            <a:ext cx="1080000" cy="1080000"/>
          </a:xfrm>
          <a:prstGeom prst="rect">
            <a:avLst/>
          </a:prstGeom>
          <a:solidFill>
            <a:srgbClr val="AB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AB001F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9"/>
          <p:cNvSpPr/>
          <p:nvPr/>
        </p:nvSpPr>
        <p:spPr>
          <a:xfrm>
            <a:off x="1445428" y="1877558"/>
            <a:ext cx="1080000" cy="1080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F1F1F1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rning on Apple iOS 14.6" id="52" name="Google Shape;5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5623" y="3599302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hyperlink" Target="https://t.ly/KKL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hyperlink" Target="https://t.ly/GiGe" TargetMode="External"/><Relationship Id="rId5" Type="http://schemas.openxmlformats.org/officeDocument/2006/relationships/hyperlink" Target="https://is.gd/2jWuo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.ly/GiGe" TargetMode="External"/><Relationship Id="rId4" Type="http://schemas.openxmlformats.org/officeDocument/2006/relationships/hyperlink" Target="https://is.gd/HuwPS2" TargetMode="External"/><Relationship Id="rId5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naradesign/css" TargetMode="External"/><Relationship Id="rId4" Type="http://schemas.openxmlformats.org/officeDocument/2006/relationships/hyperlink" Target="https://github.com/naradesign/cs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16</a:t>
            </a:r>
            <a:r>
              <a:rPr lang="en-US">
                <a:solidFill>
                  <a:srgbClr val="AB001F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CSS Optimization</a:t>
            </a:r>
            <a:endParaRPr/>
          </a:p>
        </p:txBody>
      </p:sp>
      <p:sp>
        <p:nvSpPr>
          <p:cNvPr id="58" name="Google Shape;58;p1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CSS 코드 최적화.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Check</a:t>
            </a:r>
            <a:r>
              <a:rPr lang="en-US" sz="2800"/>
              <a:t> </a:t>
            </a:r>
            <a:r>
              <a:rPr lang="en-US"/>
              <a:t>unused</a:t>
            </a:r>
            <a:r>
              <a:rPr lang="en-US" sz="2800"/>
              <a:t> </a:t>
            </a:r>
            <a:r>
              <a:rPr lang="en-US"/>
              <a:t>CSS</a:t>
            </a:r>
            <a:endParaRPr/>
          </a:p>
        </p:txBody>
      </p:sp>
      <p:sp>
        <p:nvSpPr>
          <p:cNvPr id="115" name="Google Shape;115;p10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Unused CSS 코드의 실체</a:t>
            </a:r>
            <a:endParaRPr/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2424161"/>
            <a:ext cx="7551956" cy="371344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Eliminate</a:t>
            </a:r>
            <a:r>
              <a:rPr lang="en-US" sz="2800"/>
              <a:t> </a:t>
            </a:r>
            <a:r>
              <a:rPr lang="en-US"/>
              <a:t>render-blocking</a:t>
            </a:r>
            <a:r>
              <a:rPr lang="en-US" sz="2800"/>
              <a:t> </a:t>
            </a:r>
            <a:r>
              <a:rPr lang="en-US"/>
              <a:t>resources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Render</a:t>
            </a:r>
            <a:r>
              <a:rPr lang="en-US" sz="2800"/>
              <a:t> </a:t>
            </a:r>
            <a:r>
              <a:rPr lang="en-US"/>
              <a:t>blocking</a:t>
            </a:r>
            <a:r>
              <a:rPr lang="en-US" sz="2800"/>
              <a:t> </a:t>
            </a:r>
            <a:r>
              <a:rPr lang="en-US"/>
              <a:t>resources</a:t>
            </a:r>
            <a:endParaRPr/>
          </a:p>
        </p:txBody>
      </p:sp>
      <p:sp>
        <p:nvSpPr>
          <p:cNvPr id="127" name="Google Shape;127;p14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Render blocking 왜 문제인가?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브라우저가 외부 리소스를 다운로드하고 파싱하는 동안 페이지 콘텐츠를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파싱하거나 렌더링하지 않기 때문에 페이지 표시 속도 저하의 원인.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Unused CSS</a:t>
            </a:r>
            <a:r>
              <a:rPr lang="en-US" sz="2500"/>
              <a:t>는 Render blocking을 가중하는 요인.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Google</a:t>
            </a:r>
            <a:r>
              <a:rPr lang="en-US" sz="2800"/>
              <a:t> </a:t>
            </a:r>
            <a:r>
              <a:rPr lang="en-US"/>
              <a:t>Lighthouse</a:t>
            </a:r>
            <a:r>
              <a:rPr lang="en-US" sz="2800"/>
              <a:t> </a:t>
            </a:r>
            <a:r>
              <a:rPr lang="en-US"/>
              <a:t>-</a:t>
            </a:r>
            <a:r>
              <a:rPr lang="en-US" sz="2800"/>
              <a:t> </a:t>
            </a:r>
            <a:r>
              <a:rPr lang="en-US"/>
              <a:t>Performance</a:t>
            </a:r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1787682"/>
            <a:ext cx="9484608" cy="42663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Render</a:t>
            </a:r>
            <a:r>
              <a:rPr lang="en-US" sz="2800"/>
              <a:t> </a:t>
            </a:r>
            <a:r>
              <a:rPr lang="en-US"/>
              <a:t>blocking</a:t>
            </a:r>
            <a:r>
              <a:rPr lang="en-US" sz="2800"/>
              <a:t> </a:t>
            </a:r>
            <a:r>
              <a:rPr lang="en-US"/>
              <a:t>resources</a:t>
            </a:r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1" y="1787682"/>
            <a:ext cx="9184813" cy="43429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Render</a:t>
            </a:r>
            <a:r>
              <a:rPr lang="en-US" sz="2800"/>
              <a:t> </a:t>
            </a:r>
            <a:r>
              <a:rPr lang="en-US"/>
              <a:t>blocking</a:t>
            </a:r>
            <a:r>
              <a:rPr lang="en-US" sz="2800"/>
              <a:t> </a:t>
            </a:r>
            <a:r>
              <a:rPr lang="en-US"/>
              <a:t>resources</a:t>
            </a:r>
            <a:endParaRPr/>
          </a:p>
        </p:txBody>
      </p:sp>
      <p:sp>
        <p:nvSpPr>
          <p:cNvPr id="145" name="Google Shape;145;p1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렌더 블로킹 리소스 표시 조건: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defer, async </a:t>
            </a:r>
            <a:r>
              <a:rPr lang="en-US" sz="2500"/>
              <a:t>속성이 없는 &lt;head&gt; 요소의 &lt;script&gt; 태그.</a:t>
            </a:r>
            <a:endParaRPr sz="25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2500"/>
              <a:t>속성과 값이 없는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&lt;link rel="stylesheet"&gt; </a:t>
            </a:r>
            <a:r>
              <a:rPr lang="en-US" sz="2500"/>
              <a:t>태그.</a:t>
            </a:r>
            <a:endParaRPr sz="2500" strike="sngStrike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Render</a:t>
            </a:r>
            <a:r>
              <a:rPr lang="en-US" sz="2800"/>
              <a:t> </a:t>
            </a:r>
            <a:r>
              <a:rPr lang="en-US"/>
              <a:t>blocking</a:t>
            </a:r>
            <a:r>
              <a:rPr lang="en-US" sz="2800"/>
              <a:t> </a:t>
            </a:r>
            <a:r>
              <a:rPr lang="en-US"/>
              <a:t>&lt;script&gt;</a:t>
            </a:r>
            <a:endParaRPr/>
          </a:p>
        </p:txBody>
      </p:sp>
      <p:sp>
        <p:nvSpPr>
          <p:cNvPr id="151" name="Google Shape;151;p18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solidFill>
                  <a:srgbClr val="ED244A"/>
                </a:solidFill>
                <a:latin typeface="Arial"/>
                <a:ea typeface="Arial"/>
                <a:cs typeface="Arial"/>
                <a:sym typeface="Arial"/>
              </a:rPr>
              <a:t>No async. No defer.</a:t>
            </a:r>
            <a:endParaRPr>
              <a:solidFill>
                <a:srgbClr val="ED244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>
                <a:solidFill>
                  <a:srgbClr val="666666"/>
                </a:solidFill>
              </a:rPr>
              <a:t>: 병렬 다운로드, </a:t>
            </a: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즉시</a:t>
            </a:r>
            <a:r>
              <a:rPr lang="en-US">
                <a:solidFill>
                  <a:srgbClr val="666666"/>
                </a:solidFill>
              </a:rPr>
              <a:t> 실행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defer</a:t>
            </a:r>
            <a:r>
              <a:rPr lang="en-US">
                <a:solidFill>
                  <a:srgbClr val="0000FF"/>
                </a:solidFill>
              </a:rPr>
              <a:t>: 병렬 다운로드,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지연</a:t>
            </a:r>
            <a:r>
              <a:rPr lang="en-US">
                <a:solidFill>
                  <a:srgbClr val="0000FF"/>
                </a:solidFill>
              </a:rPr>
              <a:t> 실행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grpSp>
        <p:nvGrpSpPr>
          <p:cNvPr id="152" name="Google Shape;152;p18"/>
          <p:cNvGrpSpPr/>
          <p:nvPr/>
        </p:nvGrpSpPr>
        <p:grpSpPr>
          <a:xfrm>
            <a:off x="1256142" y="2370043"/>
            <a:ext cx="6786846" cy="4103870"/>
            <a:chOff x="1256142" y="2370043"/>
            <a:chExt cx="5398275" cy="3264229"/>
          </a:xfrm>
        </p:grpSpPr>
        <p:pic>
          <p:nvPicPr>
            <p:cNvPr id="153" name="Google Shape;15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60742" y="2370043"/>
              <a:ext cx="5393674" cy="6748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154" name="Google Shape;15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56142" y="3671093"/>
              <a:ext cx="5393674" cy="65584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155" name="Google Shape;155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60742" y="4925543"/>
              <a:ext cx="5393675" cy="70872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  <p:pic>
        <p:nvPicPr>
          <p:cNvPr id="156" name="Google Shape;15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0856" y="1787869"/>
            <a:ext cx="2192694" cy="201281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57" name="Google Shape;157;p18"/>
          <p:cNvSpPr txBox="1"/>
          <p:nvPr/>
        </p:nvSpPr>
        <p:spPr>
          <a:xfrm>
            <a:off x="8490849" y="3884675"/>
            <a:ext cx="238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lang="en-US"/>
              <a:t>Article - </a:t>
            </a:r>
            <a:r>
              <a:rPr b="0" i="0" lang="en-US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https://t.ly/KKLr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1256139" y="1787678"/>
            <a:ext cx="10005907" cy="3241522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병렬 다운로드, 즉시 실행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src="script.js"&gt;&lt;/script&gt;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병렬 다운로드, 지연 실행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defer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src="script.js"&gt;&lt;/script&gt;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Render</a:t>
            </a:r>
            <a:r>
              <a:rPr lang="en-US" sz="2800"/>
              <a:t> </a:t>
            </a:r>
            <a:r>
              <a:rPr lang="en-US"/>
              <a:t>blocking</a:t>
            </a:r>
            <a:r>
              <a:rPr lang="en-US" sz="2800"/>
              <a:t> </a:t>
            </a:r>
            <a:r>
              <a:rPr lang="en-US"/>
              <a:t>&lt;script&gt;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Render</a:t>
            </a:r>
            <a:r>
              <a:rPr lang="en-US" sz="2800"/>
              <a:t> </a:t>
            </a:r>
            <a:r>
              <a:rPr lang="en-US"/>
              <a:t>blocking</a:t>
            </a:r>
            <a:r>
              <a:rPr lang="en-US" sz="2800"/>
              <a:t> </a:t>
            </a:r>
            <a:r>
              <a:rPr lang="en-US"/>
              <a:t>&lt;script&gt;</a:t>
            </a:r>
            <a:endParaRPr/>
          </a:p>
        </p:txBody>
      </p:sp>
      <p:sp>
        <p:nvSpPr>
          <p:cNvPr id="169" name="Google Shape;169;p20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/>
              <a:t>필수 스크립트는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/>
              <a:t>에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&lt;script&gt; </a:t>
            </a:r>
            <a:r>
              <a:rPr lang="en-US"/>
              <a:t>형식으로 작성.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/>
              <a:t>기타 스크립트는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&lt;/body&gt; 종료 태그 직전</a:t>
            </a:r>
            <a:r>
              <a:rPr lang="en-US"/>
              <a:t>에 선언.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/>
              <a:t>마지막에 파싱해도 문제 없으면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defer</a:t>
            </a:r>
            <a:r>
              <a:rPr lang="en-US"/>
              <a:t> 속성.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/>
              <a:t>가능한 빠른 시점에 실행 필요하면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/>
              <a:t> 속성.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Render</a:t>
            </a:r>
            <a:r>
              <a:rPr lang="en-US" sz="2800"/>
              <a:t> </a:t>
            </a:r>
            <a:r>
              <a:rPr lang="en-US"/>
              <a:t>blocking</a:t>
            </a:r>
            <a:r>
              <a:rPr lang="en-US" sz="2800"/>
              <a:t> </a:t>
            </a:r>
            <a:r>
              <a:rPr lang="en-US"/>
              <a:t>&lt;link rel="stylesheet"&gt;</a:t>
            </a:r>
            <a:endParaRPr/>
          </a:p>
        </p:txBody>
      </p:sp>
      <p:sp>
        <p:nvSpPr>
          <p:cNvPr id="175" name="Google Shape;175;p21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media 속성이 없거나 값이 all이면 렌더 차단 리소스.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1256142" y="2455544"/>
            <a:ext cx="9679716" cy="314282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Render blocking resource --&gt;</a:t>
            </a:r>
            <a:endParaRPr b="1" i="0" sz="16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&lt;link href="style.css"    rel="stylesheet"&gt;</a:t>
            </a:r>
            <a:endParaRPr b="1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&lt;link href="style.css"    rel="stylesheet" media="all"&gt;</a:t>
            </a:r>
            <a:endParaRPr b="1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Render blocking resource --&gt;</a:t>
            </a:r>
            <a:endParaRPr b="1" i="0" sz="16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&lt;link href="portrait.css" rel="stylesheet"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media="orientation:portrait"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&lt;link href="print.css"    rel="stylesheet"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media="print"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Optimization</a:t>
            </a:r>
            <a:endParaRPr/>
          </a:p>
        </p:txBody>
      </p:sp>
      <p:sp>
        <p:nvSpPr>
          <p:cNvPr id="64" name="Google Shape;64;p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Remove unused CSS.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사용하지 않는 CSS 제거.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Eliminate render-blocking resources.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렌더 차단 리소스 제거.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Render</a:t>
            </a:r>
            <a:r>
              <a:rPr lang="en-US" sz="2800"/>
              <a:t> </a:t>
            </a:r>
            <a:r>
              <a:rPr lang="en-US"/>
              <a:t>blocking</a:t>
            </a:r>
            <a:r>
              <a:rPr lang="en-US" sz="2800"/>
              <a:t> </a:t>
            </a:r>
            <a:r>
              <a:rPr lang="en-US"/>
              <a:t>&lt;link rel="stylesheet"&gt;</a:t>
            </a:r>
            <a:endParaRPr/>
          </a:p>
        </p:txBody>
      </p:sp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 파일이 렌더링을 차단하는 과정.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2474206"/>
            <a:ext cx="8307736" cy="36573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84" name="Google Shape;184;p22"/>
          <p:cNvSpPr txBox="1"/>
          <p:nvPr/>
        </p:nvSpPr>
        <p:spPr>
          <a:xfrm>
            <a:off x="9563878" y="2474206"/>
            <a:ext cx="219269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https://t.ly/GiGe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https://is.gd/2jWuot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Render</a:t>
            </a:r>
            <a:r>
              <a:rPr lang="en-US" sz="2800"/>
              <a:t> </a:t>
            </a:r>
            <a:r>
              <a:rPr lang="en-US"/>
              <a:t>blocking</a:t>
            </a:r>
            <a:r>
              <a:rPr lang="en-US" sz="2800"/>
              <a:t> </a:t>
            </a:r>
            <a:r>
              <a:rPr lang="en-US"/>
              <a:t>&lt;link rel="stylesheet"&gt;</a:t>
            </a:r>
            <a:endParaRPr/>
          </a:p>
        </p:txBody>
      </p:sp>
      <p:sp>
        <p:nvSpPr>
          <p:cNvPr id="190" name="Google Shape;190;p2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방법 1)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반응형 웹인 경우 해상도 구간별로 CSS 파일을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분리하고 media 속성으로 분기.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1256141" y="3741044"/>
            <a:ext cx="10071222" cy="2239878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&lt;link href="*.css" rel="stylesheet" </a:t>
            </a:r>
            <a:r>
              <a:rPr b="1" i="0" lang="en-US" sz="1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media="(max-width:639px)"</a:t>
            </a:r>
            <a:r>
              <a:rPr b="1" i="0" lang="en-U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&lt;link href="*.css" rel="stylesheet" </a:t>
            </a:r>
            <a:r>
              <a:rPr b="1" i="0" lang="en-US" sz="1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media="(min-width:640px) and (max-width:960px)"</a:t>
            </a:r>
            <a:r>
              <a:rPr b="1" i="0" lang="en-U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&lt;link href="*.css" rel="stylesheet" </a:t>
            </a:r>
            <a:r>
              <a:rPr b="1" i="0" lang="en-US" sz="1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media="(min-width:961px)"</a:t>
            </a:r>
            <a:r>
              <a:rPr b="1" i="0" lang="en-U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Render</a:t>
            </a:r>
            <a:r>
              <a:rPr lang="en-US" sz="2800"/>
              <a:t> </a:t>
            </a:r>
            <a:r>
              <a:rPr lang="en-US"/>
              <a:t>blocking</a:t>
            </a:r>
            <a:r>
              <a:rPr lang="en-US" sz="2800"/>
              <a:t> </a:t>
            </a:r>
            <a:r>
              <a:rPr lang="en-US"/>
              <a:t>&lt;link rel="stylesheet"&gt;</a:t>
            </a:r>
            <a:endParaRPr/>
          </a:p>
        </p:txBody>
      </p:sp>
      <p:sp>
        <p:nvSpPr>
          <p:cNvPr id="197" name="Google Shape;197;p24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방법 2)</a:t>
            </a:r>
            <a:endParaRPr b="1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필수 스타일</a:t>
            </a:r>
            <a:r>
              <a:rPr lang="en-US"/>
              <a:t>은 페이지 &lt;head&gt;에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&lt;style&gt;</a:t>
            </a:r>
            <a:r>
              <a:rPr lang="en-US"/>
              <a:t> 형식으로 작성.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지연 스타일</a:t>
            </a:r>
            <a:r>
              <a:rPr lang="en-US"/>
              <a:t>은 &lt;link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rel="preload"</a:t>
            </a:r>
            <a:r>
              <a:rPr lang="en-US"/>
              <a:t>&gt; 속성으로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병렬</a:t>
            </a:r>
            <a:r>
              <a:rPr lang="en-US"/>
              <a:t> 로딩 후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지연</a:t>
            </a:r>
            <a:r>
              <a:rPr lang="en-US"/>
              <a:t> 적용.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Render</a:t>
            </a:r>
            <a:r>
              <a:rPr lang="en-US" sz="2800"/>
              <a:t> </a:t>
            </a:r>
            <a:r>
              <a:rPr lang="en-US"/>
              <a:t>blocking</a:t>
            </a:r>
            <a:r>
              <a:rPr lang="en-US" sz="2800"/>
              <a:t> </a:t>
            </a:r>
            <a:r>
              <a:rPr lang="en-US"/>
              <a:t>&lt;link rel="stylesheet"&gt;</a:t>
            </a:r>
            <a:endParaRPr/>
          </a:p>
        </p:txBody>
      </p:sp>
      <p:sp>
        <p:nvSpPr>
          <p:cNvPr id="203" name="Google Shape;203;p2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방법 2)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필수 스타일</a:t>
            </a:r>
            <a:r>
              <a:rPr lang="en-US" sz="2500"/>
              <a:t> 임베딩,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지연 스타일 </a:t>
            </a:r>
            <a:r>
              <a:rPr lang="en-US" sz="2500"/>
              <a:t>병렬 로딩 후 지연 적용.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b="1" lang="en-US" sz="2500"/>
              <a:t>this.onload=</a:t>
            </a:r>
            <a:r>
              <a:rPr b="1" lang="en-US" sz="2500"/>
              <a:t>null 할당 이유: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rel 속성을 변경할 때 일부 브라우저가 다시 onload 실행하는 것을 방어하는 코드.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1256142" y="2974110"/>
            <a:ext cx="9679716" cy="2120404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i="0" sz="2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/* 필수 스타일 여기 */</a:t>
            </a:r>
            <a:endParaRPr b="1" i="0" sz="2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i="0" sz="2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&lt;link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rel="preload"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as="style"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href="x.css"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onload="this.onload=null;this.rel='stylesheet'"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Render</a:t>
            </a:r>
            <a:r>
              <a:rPr lang="en-US" sz="2800"/>
              <a:t> </a:t>
            </a:r>
            <a:r>
              <a:rPr lang="en-US"/>
              <a:t>blocking</a:t>
            </a:r>
            <a:r>
              <a:rPr lang="en-US" sz="2800"/>
              <a:t> </a:t>
            </a:r>
            <a:r>
              <a:rPr lang="en-US"/>
              <a:t>CSS</a:t>
            </a:r>
            <a:endParaRPr/>
          </a:p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방법 2)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/>
              <a:t>외부 스타일 파일이 렌더링(FCP)을 차단하지 않음.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8724125" y="2474200"/>
            <a:ext cx="2858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lang="en-US"/>
              <a:t>Article -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https://t.ly/GiGe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62626"/>
                </a:solidFill>
              </a:rPr>
              <a:t>Demo -</a:t>
            </a: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https://is.gd/HuwPS2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6141" y="2492868"/>
            <a:ext cx="7411997" cy="3605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>
                <a:solidFill>
                  <a:schemeClr val="dk1"/>
                </a:solidFill>
              </a:rPr>
              <a:t>웹 브라우저는 외부 JS, CSS 파일을 로딩 하고 파싱 하는 동안 렌더링 차단 상태를 유지한다.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i="0" lang="en-US" u="none" cap="none" strike="noStrike">
                <a:solidFill>
                  <a:srgbClr val="000000"/>
                </a:solidFill>
              </a:rPr>
              <a:t>사용하지 않는 JS, CSS 제거.</a:t>
            </a:r>
            <a:endParaRPr i="0" u="none" cap="none" strike="noStrike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i="0" lang="en-US" u="none" cap="none" strike="noStrike">
                <a:solidFill>
                  <a:srgbClr val="000000"/>
                </a:solidFill>
              </a:rPr>
              <a:t>필수 코드는 페이지에 &lt;style&gt;...&lt;/style&gt;, &lt;script&gt;...&lt;/script&gt; 작성하기.</a:t>
            </a:r>
            <a:endParaRPr i="0" u="none" cap="none" strike="noStrike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i="0" lang="en-US" u="none" cap="none" strike="noStrike">
                <a:solidFill>
                  <a:srgbClr val="000000"/>
                </a:solidFill>
              </a:rPr>
              <a:t>필수 아닌 JS는 &lt;/body&gt; 종료 직전 위치를 고려. defer, async 속성을 사용.</a:t>
            </a:r>
            <a:endParaRPr i="0" u="none" cap="none" strike="noStrike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i="0" lang="en-US" u="none" cap="none" strike="noStrike">
                <a:solidFill>
                  <a:srgbClr val="000000"/>
                </a:solidFill>
              </a:rPr>
              <a:t>필수 아닌 CSS는 병렬 로딩(preload)하고 지연 적용(onload)하기.</a:t>
            </a:r>
            <a:endParaRPr i="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실습</a:t>
            </a:r>
            <a:r>
              <a:rPr lang="en-US" sz="2800"/>
              <a:t> </a:t>
            </a:r>
            <a:r>
              <a:rPr lang="en-US"/>
              <a:t>과제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실습</a:t>
            </a:r>
            <a:r>
              <a:rPr lang="en-US" sz="2800"/>
              <a:t> </a:t>
            </a:r>
            <a:r>
              <a:rPr lang="en-US"/>
              <a:t>과제</a:t>
            </a:r>
            <a:endParaRPr/>
          </a:p>
        </p:txBody>
      </p:sp>
      <p:sp>
        <p:nvSpPr>
          <p:cNvPr id="233" name="Google Shape;233;p31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AutoNum type="arabicPeriod"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https://github.com/naradesign/css</a:t>
            </a:r>
            <a:r>
              <a:rPr lang="en-US" sz="2500"/>
              <a:t> 저장소를 포크하세요.</a:t>
            </a:r>
            <a:endParaRPr sz="2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AutoNum type="arabicPeriod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defer-css.css </a:t>
            </a:r>
            <a:r>
              <a:rPr lang="en-US" sz="2500"/>
              <a:t>파일에서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Unused CSS </a:t>
            </a:r>
            <a:r>
              <a:rPr lang="en-US" sz="2500"/>
              <a:t>코드를 찾아 제거하세요.</a:t>
            </a:r>
            <a:endParaRPr sz="2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AutoNum type="arabicPeriod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defer-css-unoptimized.html </a:t>
            </a:r>
            <a:r>
              <a:rPr lang="en-US" sz="2500"/>
              <a:t>파일에서 필수 CSS 코드를 &lt;head&gt; 내부에 추가하세요. </a:t>
            </a:r>
            <a:endParaRPr sz="2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AutoNum type="arabicPeriod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defer-css-unoptimized.html </a:t>
            </a:r>
            <a:r>
              <a:rPr lang="en-US" sz="2500"/>
              <a:t>파일에서 렌더 블로킹 CSS를 병렬 로딩(preload)하고 지연 적용(onload)하세요.</a:t>
            </a:r>
            <a:endParaRPr sz="2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AutoNum type="arabicPeriod"/>
            </a:pPr>
            <a:r>
              <a:rPr lang="en-US" sz="2500" u="sng">
                <a:solidFill>
                  <a:schemeClr val="hlink"/>
                </a:solidFill>
                <a:hlinkClick r:id="rId4"/>
              </a:rPr>
              <a:t>https://github.com/naradesign/css</a:t>
            </a:r>
            <a:r>
              <a:rPr lang="en-US" sz="2500"/>
              <a:t> 저장소에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Pull Request</a:t>
            </a:r>
            <a:r>
              <a:rPr lang="en-US" sz="2500"/>
              <a:t>를 보내주세요.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⚠️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참고</a:t>
            </a:r>
            <a:r>
              <a:rPr lang="en-US" sz="2500"/>
              <a:t>: 보내주신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Pull Request</a:t>
            </a:r>
            <a:r>
              <a:rPr lang="en-US" sz="2500"/>
              <a:t>는 병합하지 않습니다.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Remove</a:t>
            </a:r>
            <a:r>
              <a:rPr lang="en-US" sz="2800"/>
              <a:t> </a:t>
            </a:r>
            <a:r>
              <a:rPr lang="en-US"/>
              <a:t>unused</a:t>
            </a:r>
            <a:r>
              <a:rPr lang="en-US" sz="2800"/>
              <a:t> </a:t>
            </a:r>
            <a:r>
              <a:rPr lang="en-US"/>
              <a:t>CSS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Remove</a:t>
            </a:r>
            <a:r>
              <a:rPr lang="en-US" sz="2800"/>
              <a:t> </a:t>
            </a:r>
            <a:r>
              <a:rPr lang="en-US"/>
              <a:t>unused</a:t>
            </a:r>
            <a:r>
              <a:rPr lang="en-US" sz="2800"/>
              <a:t> </a:t>
            </a:r>
            <a:r>
              <a:rPr lang="en-US"/>
              <a:t>CSS</a:t>
            </a:r>
            <a:endParaRPr/>
          </a:p>
        </p:txBody>
      </p:sp>
      <p:sp>
        <p:nvSpPr>
          <p:cNvPr id="75" name="Google Shape;75;p4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Unused CSS 왜 문제인가?</a:t>
            </a:r>
            <a:endParaRPr sz="4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CSS는 페이지 렌더링을 차단하는 리소스. 브라우저가 스타일을 계산하는데 잠재적으로 더 많은 시간을 소비.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Remove</a:t>
            </a:r>
            <a:r>
              <a:rPr lang="en-US" sz="2800"/>
              <a:t> </a:t>
            </a:r>
            <a:r>
              <a:rPr lang="en-US"/>
              <a:t>unused</a:t>
            </a:r>
            <a:r>
              <a:rPr lang="en-US" sz="2800"/>
              <a:t> </a:t>
            </a:r>
            <a:r>
              <a:rPr lang="en-US"/>
              <a:t>CSS</a:t>
            </a:r>
            <a:endParaRPr/>
          </a:p>
        </p:txBody>
      </p:sp>
      <p:sp>
        <p:nvSpPr>
          <p:cNvPr id="81" name="Google Shape;81;p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None/>
            </a:pPr>
            <a:r>
              <a:rPr lang="en-US" sz="4500"/>
              <a:t>구글 라이트하우스</a:t>
            </a:r>
            <a:r>
              <a:rPr lang="en-US"/>
              <a:t>는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2KB 이상 미사용 CSS</a:t>
            </a:r>
            <a:r>
              <a:rPr lang="en-US"/>
              <a:t>가 포함된 파일을 검출.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Google</a:t>
            </a:r>
            <a:r>
              <a:rPr lang="en-US" sz="2800"/>
              <a:t> </a:t>
            </a:r>
            <a:r>
              <a:rPr lang="en-US"/>
              <a:t>Lighthouse</a:t>
            </a:r>
            <a:r>
              <a:rPr lang="en-US" sz="2800"/>
              <a:t> </a:t>
            </a:r>
            <a:r>
              <a:rPr lang="en-US"/>
              <a:t>-</a:t>
            </a:r>
            <a:r>
              <a:rPr lang="en-US" sz="2800"/>
              <a:t> </a:t>
            </a:r>
            <a:r>
              <a:rPr lang="en-US"/>
              <a:t>Performance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1787682"/>
            <a:ext cx="9484608" cy="42663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Remove</a:t>
            </a:r>
            <a:r>
              <a:rPr lang="en-US" sz="2800"/>
              <a:t> </a:t>
            </a:r>
            <a:r>
              <a:rPr lang="en-US"/>
              <a:t>unused</a:t>
            </a:r>
            <a:r>
              <a:rPr lang="en-US" sz="2800"/>
              <a:t> </a:t>
            </a:r>
            <a:r>
              <a:rPr lang="en-US"/>
              <a:t>CSS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1787682"/>
            <a:ext cx="7156130" cy="42663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Coverage</a:t>
            </a:r>
            <a:r>
              <a:rPr lang="en-US" sz="2800"/>
              <a:t> </a:t>
            </a:r>
            <a:r>
              <a:rPr lang="en-US"/>
              <a:t>Tab</a:t>
            </a:r>
            <a:endParaRPr/>
          </a:p>
        </p:txBody>
      </p:sp>
      <p:sp>
        <p:nvSpPr>
          <p:cNvPr id="99" name="Google Shape;99;p8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Cmd + Shift + P / Ctrl+Shift+P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2424162"/>
            <a:ext cx="9508457" cy="295027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Coverage</a:t>
            </a:r>
            <a:r>
              <a:rPr lang="en-US" sz="2800"/>
              <a:t> </a:t>
            </a:r>
            <a:r>
              <a:rPr lang="en-US"/>
              <a:t>Tab</a:t>
            </a:r>
            <a:endParaRPr/>
          </a:p>
        </p:txBody>
      </p:sp>
      <p:sp>
        <p:nvSpPr>
          <p:cNvPr id="106" name="Google Shape;106;p9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Coverage 탭을 통해 unused CSS 확인</a:t>
            </a:r>
            <a:endParaRPr/>
          </a:p>
        </p:txBody>
      </p:sp>
      <p:grpSp>
        <p:nvGrpSpPr>
          <p:cNvPr id="107" name="Google Shape;107;p9"/>
          <p:cNvGrpSpPr/>
          <p:nvPr/>
        </p:nvGrpSpPr>
        <p:grpSpPr>
          <a:xfrm>
            <a:off x="1256142" y="2424162"/>
            <a:ext cx="9859678" cy="2689014"/>
            <a:chOff x="1256142" y="2424162"/>
            <a:chExt cx="6469624" cy="1764450"/>
          </a:xfrm>
        </p:grpSpPr>
        <p:pic>
          <p:nvPicPr>
            <p:cNvPr id="108" name="Google Shape;10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6142" y="2424162"/>
              <a:ext cx="6469624" cy="17644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09" name="Google Shape;109;p9"/>
            <p:cNvSpPr/>
            <p:nvPr/>
          </p:nvSpPr>
          <p:spPr>
            <a:xfrm>
              <a:off x="5182707" y="3378464"/>
              <a:ext cx="638100" cy="766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2021-06-22T01:10:57Z</dcterms:created>
  <dc:creator>서 지훈</dc:creator>
</cp:coreProperties>
</file>