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gnF/EJk969rRmhHU92YqCHP+Bz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4c0f5feb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e4c0f5feb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4c0f5feb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e4c0f5feb5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36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36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6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6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c0f5feb5_0_81"/>
          <p:cNvSpPr/>
          <p:nvPr/>
        </p:nvSpPr>
        <p:spPr>
          <a:xfrm>
            <a:off x="1616362" y="1754908"/>
            <a:ext cx="8949900" cy="4452000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e4c0f5feb5_0_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5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e4c0f5feb5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e4c0f5feb5_0_81"/>
          <p:cNvPicPr preferRelativeResize="0"/>
          <p:nvPr/>
        </p:nvPicPr>
        <p:blipFill rotWithShape="1">
          <a:blip r:embed="rId4">
            <a:alphaModFix/>
          </a:blip>
          <a:srcRect b="65836" l="13294" r="13294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e4c0f5feb5_0_81"/>
          <p:cNvSpPr txBox="1"/>
          <p:nvPr>
            <p:ph idx="1" type="body"/>
          </p:nvPr>
        </p:nvSpPr>
        <p:spPr>
          <a:xfrm>
            <a:off x="2078182" y="2216727"/>
            <a:ext cx="79986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ge4c0f5feb5_0_81"/>
          <p:cNvSpPr/>
          <p:nvPr/>
        </p:nvSpPr>
        <p:spPr>
          <a:xfrm>
            <a:off x="5008395" y="1044954"/>
            <a:ext cx="2185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4c0f5feb5_0_88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83" name="Google Shape;83;ge4c0f5feb5_0_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4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84" name="Google Shape;84;ge4c0f5feb5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7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85" name="Google Shape;85;ge4c0f5feb5_0_88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18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86" name="Google Shape;86;ge4c0f5feb5_0_88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1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4c0f5feb5_0_94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e4c0f5feb5_0_94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4c0f5feb5_0_94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91" name="Google Shape;91;ge4c0f5feb5_0_94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92" name="Google Shape;92;ge4c0f5feb5_0_94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93" name="Google Shape;93;ge4c0f5feb5_0_94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94" name="Google Shape;94;ge4c0f5feb5_0_94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e4c0f5feb5_0_94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8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38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2" name="Google Shape;3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33" name="Google Shape;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34" name="Google Shape;34;p39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35" name="Google Shape;35;p39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0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0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0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1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1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41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41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41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41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1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rning on Apple iOS 14.6" id="52" name="Google Shape;5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623" y="3599302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55" name="Google Shape;55;ge4c0f5feb5_0_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4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56" name="Google Shape;56;ge4c0f5feb5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7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57" name="Google Shape;57;ge4c0f5feb5_0_61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18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58" name="Google Shape;58;ge4c0f5feb5_0_61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1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e4c0f5feb5_0_6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0" name="Google Shape;60;ge4c0f5feb5_0_61"/>
          <p:cNvCxnSpPr/>
          <p:nvPr/>
        </p:nvCxnSpPr>
        <p:spPr>
          <a:xfrm>
            <a:off x="1156996" y="3918857"/>
            <a:ext cx="961200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ge4c0f5feb5_0_6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4c0f5feb5_0_69"/>
          <p:cNvSpPr/>
          <p:nvPr/>
        </p:nvSpPr>
        <p:spPr>
          <a:xfrm flipH="1">
            <a:off x="933000" y="1625598"/>
            <a:ext cx="10649400" cy="5232300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ge4c0f5feb5_0_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5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e4c0f5feb5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e4c0f5feb5_0_69"/>
          <p:cNvSpPr txBox="1"/>
          <p:nvPr>
            <p:ph idx="1" type="body"/>
          </p:nvPr>
        </p:nvSpPr>
        <p:spPr>
          <a:xfrm>
            <a:off x="932872" y="804008"/>
            <a:ext cx="11259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ge4c0f5feb5_0_69"/>
          <p:cNvSpPr txBox="1"/>
          <p:nvPr>
            <p:ph idx="2" type="body"/>
          </p:nvPr>
        </p:nvSpPr>
        <p:spPr>
          <a:xfrm>
            <a:off x="1256142" y="1787682"/>
            <a:ext cx="103263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e4c0f5feb5_0_75"/>
          <p:cNvPicPr preferRelativeResize="0"/>
          <p:nvPr/>
        </p:nvPicPr>
        <p:blipFill rotWithShape="1">
          <a:blip r:embed="rId2">
            <a:alphaModFix/>
          </a:blip>
          <a:srcRect b="65836" l="13294" r="13294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70" name="Google Shape;70;ge4c0f5feb5_0_75"/>
          <p:cNvPicPr preferRelativeResize="0"/>
          <p:nvPr/>
        </p:nvPicPr>
        <p:blipFill rotWithShape="1">
          <a:blip r:embed="rId3">
            <a:alphaModFix/>
          </a:blip>
          <a:srcRect b="27599" l="0" r="0" t="0"/>
          <a:stretch/>
        </p:blipFill>
        <p:spPr>
          <a:xfrm>
            <a:off x="4959990" y="4853568"/>
            <a:ext cx="2290871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e4c0f5feb5_0_7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2" name="Google Shape;72;ge4c0f5feb5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5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e4c0f5feb5_0_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t.ly/tyMg" TargetMode="External"/><Relationship Id="rId4" Type="http://schemas.openxmlformats.org/officeDocument/2006/relationships/hyperlink" Target="https://t.ly/a7uy" TargetMode="External"/><Relationship Id="rId5" Type="http://schemas.openxmlformats.org/officeDocument/2006/relationships/image" Target="../media/image26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mightnotneed.com/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hyperlink" Target="https://t.ly/OLW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mathiasbynens.be/demo/img-loading-laz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.ly/o2cR" TargetMode="External"/><Relationship Id="rId4" Type="http://schemas.openxmlformats.org/officeDocument/2006/relationships/hyperlink" Target="https://developer.mozilla.org/ko/docs/Web/HTML/Element/im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naradesign/" TargetMode="External"/><Relationship Id="rId4" Type="http://schemas.openxmlformats.org/officeDocument/2006/relationships/hyperlink" Target="https://github.com/naradesign/lcp" TargetMode="External"/><Relationship Id="rId5" Type="http://schemas.openxmlformats.org/officeDocument/2006/relationships/hyperlink" Target="https://github.com/naradesign/lcp" TargetMode="External"/><Relationship Id="rId6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17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LCP</a:t>
            </a:r>
            <a:endParaRPr/>
          </a:p>
        </p:txBody>
      </p:sp>
      <p:sp>
        <p:nvSpPr>
          <p:cNvPr id="101" name="Google Shape;101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Largest Contentful Paint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가장</a:t>
            </a:r>
            <a:r>
              <a:rPr lang="en-US" sz="2800"/>
              <a:t> </a:t>
            </a:r>
            <a:r>
              <a:rPr lang="en-US"/>
              <a:t>큰</a:t>
            </a:r>
            <a:r>
              <a:rPr lang="en-US" sz="2800"/>
              <a:t> </a:t>
            </a:r>
            <a:r>
              <a:rPr lang="en-US"/>
              <a:t>콘텐츠</a:t>
            </a:r>
            <a:r>
              <a:rPr lang="en-US" sz="2800"/>
              <a:t> </a:t>
            </a:r>
            <a:r>
              <a:rPr lang="en-US"/>
              <a:t>그리기</a:t>
            </a:r>
            <a:endParaRPr/>
          </a:p>
        </p:txBody>
      </p:sp>
      <p:sp>
        <p:nvSpPr>
          <p:cNvPr id="174" name="Google Shape;174;p1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LCP 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가장 큰 덩어리 콘텐츠</a:t>
            </a:r>
            <a:r>
              <a:rPr lang="en-US"/>
              <a:t>를 화면에 표시하는데 걸리는 시간.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웹 페이지에서 가장 큰 덩어리 콘텐츠는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90% 확률로 히어로 이미지</a:t>
            </a:r>
            <a:r>
              <a:rPr lang="en-US"/>
              <a:t>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히어로 이미지를 표시하기 전 발생하는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모든 성능 이슈</a:t>
            </a:r>
            <a:r>
              <a:rPr lang="en-US"/>
              <a:t>가 LCP 문제를 해결하는 열쇠.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LCP</a:t>
            </a:r>
            <a:r>
              <a:rPr lang="en-US" sz="2800"/>
              <a:t> </a:t>
            </a:r>
            <a:r>
              <a:rPr lang="en-US"/>
              <a:t>개선</a:t>
            </a:r>
            <a:r>
              <a:rPr lang="en-US" sz="2800"/>
              <a:t> </a:t>
            </a:r>
            <a:r>
              <a:rPr lang="en-US"/>
              <a:t>사례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LCP 3.6초 단축한 이야기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LCP</a:t>
            </a:r>
            <a:r>
              <a:rPr lang="en-US" sz="2800"/>
              <a:t> </a:t>
            </a:r>
            <a:r>
              <a:rPr lang="en-US"/>
              <a:t>개선</a:t>
            </a:r>
            <a:r>
              <a:rPr lang="en-US" sz="2800"/>
              <a:t> </a:t>
            </a:r>
            <a:r>
              <a:rPr lang="en-US"/>
              <a:t>사례</a:t>
            </a:r>
            <a:endParaRPr/>
          </a:p>
        </p:txBody>
      </p:sp>
      <p:sp>
        <p:nvSpPr>
          <p:cNvPr id="186" name="Google Shape;186;p1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/>
              <a:t>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https://t.ly/tyMg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lang="en-US"/>
              <a:t>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https://t.ly/a7uy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4920" y="2420222"/>
            <a:ext cx="5315696" cy="135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4919" y="4615620"/>
            <a:ext cx="5353579" cy="1358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라이브러리</a:t>
            </a:r>
            <a:r>
              <a:rPr lang="en-US" sz="2800"/>
              <a:t> </a:t>
            </a:r>
            <a:r>
              <a:rPr lang="en-US"/>
              <a:t>의존</a:t>
            </a:r>
            <a:r>
              <a:rPr lang="en-US" sz="2800"/>
              <a:t> </a:t>
            </a:r>
            <a:r>
              <a:rPr lang="en-US"/>
              <a:t>줄이기</a:t>
            </a:r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jquery, lodash, normalize...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As</a:t>
            </a:r>
            <a:r>
              <a:rPr lang="en-US" sz="2800"/>
              <a:t> </a:t>
            </a:r>
            <a:r>
              <a:rPr lang="en-US"/>
              <a:t>is</a:t>
            </a:r>
            <a:endParaRPr/>
          </a:p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1256142" y="1787682"/>
            <a:ext cx="10080552" cy="1823265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jquery-3.6.0.js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"&gt;&lt;/script&gt; </a:t>
            </a:r>
            <a:r>
              <a:rPr b="1" i="0" lang="en-US" sz="32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😱</a:t>
            </a:r>
            <a:endParaRPr b="1" i="0" sz="32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1" y="3692742"/>
            <a:ext cx="10080552" cy="250479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To</a:t>
            </a:r>
            <a:r>
              <a:rPr lang="en-US" sz="2800"/>
              <a:t> </a:t>
            </a:r>
            <a:r>
              <a:rPr lang="en-US"/>
              <a:t>be</a:t>
            </a:r>
            <a:endParaRPr/>
          </a:p>
        </p:txBody>
      </p:sp>
      <p:sp>
        <p:nvSpPr>
          <p:cNvPr id="208" name="Google Shape;208;p1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1256140" y="1787681"/>
            <a:ext cx="10080551" cy="2003547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src="jquery-3.6.0.js"&gt;&lt;/script&gt;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🤔</a:t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1258865" y="3958715"/>
            <a:ext cx="10077826" cy="200354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sng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src="jquery-3.6.0.js"&gt;&lt;/script&gt;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👏</a:t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You</a:t>
            </a:r>
            <a:r>
              <a:rPr lang="en-US" sz="2800"/>
              <a:t> </a:t>
            </a:r>
            <a:r>
              <a:rPr lang="en-US"/>
              <a:t>might</a:t>
            </a:r>
            <a:r>
              <a:rPr lang="en-US" sz="2800"/>
              <a:t> </a:t>
            </a:r>
            <a:r>
              <a:rPr lang="en-US"/>
              <a:t>not</a:t>
            </a:r>
            <a:r>
              <a:rPr lang="en-US" sz="2800"/>
              <a:t> </a:t>
            </a:r>
            <a:r>
              <a:rPr lang="en-US"/>
              <a:t>need</a:t>
            </a:r>
            <a:r>
              <a:rPr lang="en-US" sz="2800"/>
              <a:t> </a:t>
            </a:r>
            <a:r>
              <a:rPr lang="en-US"/>
              <a:t>*.</a:t>
            </a:r>
            <a:endParaRPr/>
          </a:p>
        </p:txBody>
      </p:sp>
      <p:sp>
        <p:nvSpPr>
          <p:cNvPr id="216" name="Google Shape;216;p1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https://youmightnotneed.com/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👍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17"/>
          <p:cNvGrpSpPr/>
          <p:nvPr/>
        </p:nvGrpSpPr>
        <p:grpSpPr>
          <a:xfrm>
            <a:off x="1256142" y="2478940"/>
            <a:ext cx="8078484" cy="3575052"/>
            <a:chOff x="1256142" y="2478940"/>
            <a:chExt cx="5460750" cy="2416600"/>
          </a:xfrm>
        </p:grpSpPr>
        <p:pic>
          <p:nvPicPr>
            <p:cNvPr id="218" name="Google Shape;21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56142" y="2478940"/>
              <a:ext cx="5460750" cy="140495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56142" y="4105854"/>
              <a:ext cx="5460749" cy="78968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>
            <a:off x="1256139" y="1810582"/>
            <a:ext cx="10077825" cy="1980645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href="normalize.css"&gt; </a:t>
            </a:r>
            <a:r>
              <a:rPr b="1" i="0" lang="en-US" sz="3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😱</a:t>
            </a:r>
            <a:endParaRPr b="1" i="0" sz="3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1256139" y="3958714"/>
            <a:ext cx="10077824" cy="1980644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sng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href="normalize.css"&gt;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3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👏</a:t>
            </a:r>
            <a:endParaRPr b="1" i="0" sz="3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Remove</a:t>
            </a:r>
            <a:r>
              <a:rPr lang="en-US" sz="2800"/>
              <a:t> </a:t>
            </a:r>
            <a:r>
              <a:rPr lang="en-US"/>
              <a:t>unused</a:t>
            </a:r>
            <a:r>
              <a:rPr lang="en-US" sz="2800"/>
              <a:t> </a:t>
            </a:r>
            <a:r>
              <a:rPr lang="en-US"/>
              <a:t>CSS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Preconnect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Preload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/>
          <p:nvPr/>
        </p:nvSpPr>
        <p:spPr>
          <a:xfrm>
            <a:off x="1256139" y="1787680"/>
            <a:ext cx="10077825" cy="200354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href="*.css"&gt;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😱</a:t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i="0" sz="2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1256139" y="3958713"/>
            <a:ext cx="10077824" cy="200354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 👏👏👏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rel="preconnect"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href="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https://fonts.gstatic.com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b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&lt;link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rel="preload"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as="style"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href="*.css"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onload="this.onload=null;this.rel='stylesheet'"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웹 폰트</a:t>
            </a:r>
            <a:r>
              <a:rPr lang="en-US" sz="2800"/>
              <a:t> </a:t>
            </a:r>
            <a:r>
              <a:rPr lang="en-US"/>
              <a:t>preconnect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preload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/>
              <a:t>Core</a:t>
            </a:r>
            <a:r>
              <a:rPr lang="en-US" sz="2800"/>
              <a:t> </a:t>
            </a:r>
            <a:r>
              <a:rPr lang="en-US" sz="3600"/>
              <a:t>Web</a:t>
            </a:r>
            <a:r>
              <a:rPr lang="en-US" sz="2800"/>
              <a:t> </a:t>
            </a:r>
            <a:r>
              <a:rPr lang="en-US" sz="3600"/>
              <a:t>Vitals</a:t>
            </a:r>
            <a:endParaRPr sz="3600"/>
          </a:p>
        </p:txBody>
      </p:sp>
      <p:grpSp>
        <p:nvGrpSpPr>
          <p:cNvPr id="107" name="Google Shape;107;p2"/>
          <p:cNvGrpSpPr/>
          <p:nvPr/>
        </p:nvGrpSpPr>
        <p:grpSpPr>
          <a:xfrm>
            <a:off x="1256142" y="1787682"/>
            <a:ext cx="7823590" cy="4874375"/>
            <a:chOff x="721575" y="1265800"/>
            <a:chExt cx="5979275" cy="3725301"/>
          </a:xfrm>
        </p:grpSpPr>
        <p:pic>
          <p:nvPicPr>
            <p:cNvPr id="108" name="Google Shape;10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1575" y="1265800"/>
              <a:ext cx="5979275" cy="37253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09" name="Google Shape;109;p2"/>
            <p:cNvSpPr/>
            <p:nvPr/>
          </p:nvSpPr>
          <p:spPr>
            <a:xfrm>
              <a:off x="2819725" y="3433875"/>
              <a:ext cx="3712500" cy="1746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156325" y="4569950"/>
              <a:ext cx="1566900" cy="1533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9234726" y="1785400"/>
            <a:ext cx="261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/>
              <a:t>Article - </a:t>
            </a:r>
            <a:r>
              <a:rPr b="0" i="0" lang="en-US" sz="15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https://t.ly/OLWM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Preconnect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Preload</a:t>
            </a:r>
            <a:endParaRPr/>
          </a:p>
        </p:txBody>
      </p:sp>
      <p:sp>
        <p:nvSpPr>
          <p:cNvPr id="244" name="Google Shape;244;p2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&lt;link rel="preconnect"&gt;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도메인을 알지만 자원의 최종 경로를 모르는 경우 서버와의 연결을 미리 설정.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DNS</a:t>
            </a:r>
            <a:r>
              <a:rPr baseline="30000" lang="en-US"/>
              <a:t>(Domain Name Server)</a:t>
            </a:r>
            <a:r>
              <a:rPr lang="en-US"/>
              <a:t>, TCP</a:t>
            </a:r>
            <a:r>
              <a:rPr baseline="30000" lang="en-US"/>
              <a:t>(Transmission Control Protocol)</a:t>
            </a:r>
            <a:r>
              <a:rPr lang="en-US"/>
              <a:t>, TLS</a:t>
            </a:r>
            <a:r>
              <a:rPr baseline="30000" lang="en-US"/>
              <a:t>(Transfer Layer Security)</a:t>
            </a:r>
            <a:r>
              <a:rPr lang="en-US"/>
              <a:t> 왕복에 필요한 시간을 단축.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서드 파티 자원 연결에 적합.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Preconnect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Preload</a:t>
            </a:r>
            <a:endParaRPr/>
          </a:p>
        </p:txBody>
      </p:sp>
      <p:sp>
        <p:nvSpPr>
          <p:cNvPr id="250" name="Google Shape;250;p2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&lt;link rel="preload"&gt;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필요한 자원을 병렬 다운로드.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자원을 로딩하는 동안 렌더링을 차단하지 않음.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/>
              <a:t> 속성을 함께 명시해 주어야 한다. </a:t>
            </a:r>
            <a:br>
              <a:rPr lang="en-US"/>
            </a:br>
            <a:r>
              <a:rPr lang="en-US"/>
              <a:t>예) as="style"</a:t>
            </a:r>
            <a:r>
              <a:rPr lang="en-US"/>
              <a:t>, as="script"</a:t>
            </a:r>
            <a:r>
              <a:rPr lang="en-US"/>
              <a:t>, as="image".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1256139" y="1787680"/>
            <a:ext cx="10077824" cy="4266312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 👏👏👏</a:t>
            </a:r>
            <a:endParaRPr b="1" i="0" sz="3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637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rel="preload" as="image" </a:t>
            </a:r>
            <a:endParaRPr b="1" i="0" sz="2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637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media="(max-width:640px)"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href="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small.avif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&lt;link 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637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rel="preload" as="image" </a:t>
            </a:r>
            <a:endParaRPr b="1" i="0" sz="20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6371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media="(min-width:641px)"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href="</a:t>
            </a:r>
            <a:r>
              <a:rPr b="1" i="0" lang="en-US" sz="20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large.avif</a:t>
            </a:r>
            <a:r>
              <a:rPr b="1" i="0" lang="en-US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2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i="0" sz="3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히어로</a:t>
            </a:r>
            <a:r>
              <a:rPr lang="en-US" sz="2800"/>
              <a:t> </a:t>
            </a:r>
            <a:r>
              <a:rPr lang="en-US"/>
              <a:t>이미지</a:t>
            </a:r>
            <a:r>
              <a:rPr lang="en-US" sz="2800"/>
              <a:t> </a:t>
            </a:r>
            <a:r>
              <a:rPr lang="en-US"/>
              <a:t>preload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Feature</a:t>
            </a:r>
            <a:r>
              <a:rPr lang="en-US" sz="2800"/>
              <a:t> </a:t>
            </a:r>
            <a:r>
              <a:rPr lang="en-US"/>
              <a:t>detection</a:t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Image type / Viewport width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/>
          <p:nvPr/>
        </p:nvSpPr>
        <p:spPr>
          <a:xfrm>
            <a:off x="1256140" y="1787682"/>
            <a:ext cx="10080551" cy="1823265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UNOPTIMIZED HERO IMAGE --&gt;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src="large.jpg" alt&gt; 😱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As</a:t>
            </a:r>
            <a:r>
              <a:rPr lang="en-US" sz="2800"/>
              <a:t> </a:t>
            </a:r>
            <a:r>
              <a:rPr lang="en-US"/>
              <a:t>is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/>
          <p:nvPr/>
        </p:nvSpPr>
        <p:spPr>
          <a:xfrm>
            <a:off x="1256140" y="1787679"/>
            <a:ext cx="10077826" cy="4575799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OPTIMIZED HERO IMAGE --&gt;</a:t>
            </a:r>
            <a:endParaRPr b="1" i="0" sz="4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&lt;picture&gt;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&lt;!--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AVIF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SMALL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SCREEN --&gt;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&lt;source srcset="small.avif" type="image/avif" media="(max-width:640px)"&gt;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&lt;!--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AVIF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LARGE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SCREEN --&gt;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&lt;source srcset="large.avif" type="image/avif"&gt;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&lt;!--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WEBP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SMALL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SCREEN --&gt;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&lt;source srcset="small.webp" type="image/webp" media="(max-width:640px)"&gt;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&lt;!--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WEBP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LARGE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SCREEN --&gt;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&lt;source srcset="large.webp" type="image/webp"&gt;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&lt;!--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FALLBACK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--&gt;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&lt;img src="small.jpg" alt&gt;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&lt;/picture&gt;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👏👏👏</a:t>
            </a:r>
            <a:endParaRPr b="1" i="0" sz="4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To</a:t>
            </a:r>
            <a:r>
              <a:rPr lang="en-US" sz="2800"/>
              <a:t> </a:t>
            </a:r>
            <a:r>
              <a:rPr lang="en-US"/>
              <a:t>be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Image</a:t>
            </a:r>
            <a:r>
              <a:rPr lang="en-US" sz="2800"/>
              <a:t> </a:t>
            </a:r>
            <a:r>
              <a:rPr lang="en-US"/>
              <a:t>Loading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Decoding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/>
          <p:nvPr/>
        </p:nvSpPr>
        <p:spPr>
          <a:xfrm>
            <a:off x="1256139" y="1787682"/>
            <a:ext cx="10080551" cy="1823265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UNOPTIMIZED IMAGE --&gt;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src="example.jpg" alt&gt; 😱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Image</a:t>
            </a:r>
            <a:r>
              <a:rPr lang="en-US" sz="2800"/>
              <a:t> </a:t>
            </a:r>
            <a:r>
              <a:rPr lang="en-US"/>
              <a:t>Loading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Decoding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/>
          <p:nvPr/>
        </p:nvSpPr>
        <p:spPr>
          <a:xfrm>
            <a:off x="1256138" y="1787682"/>
            <a:ext cx="10080551" cy="412792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&lt;!-- OPTIMIZED IMAGE --&gt;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&lt;img 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src="example.jpg" 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loading="lazy"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👏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decoding="async"</a:t>
            </a: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👏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alt&gt;</a:t>
            </a:r>
            <a:endParaRPr b="1" i="0" sz="25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2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Image</a:t>
            </a:r>
            <a:r>
              <a:rPr lang="en-US" sz="2800"/>
              <a:t> </a:t>
            </a:r>
            <a:r>
              <a:rPr lang="en-US"/>
              <a:t>Loading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Decoding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Image</a:t>
            </a:r>
            <a:r>
              <a:rPr lang="en-US" sz="2800"/>
              <a:t> </a:t>
            </a:r>
            <a:r>
              <a:rPr lang="en-US"/>
              <a:t>Loading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Decoding</a:t>
            </a:r>
            <a:endParaRPr/>
          </a:p>
        </p:txBody>
      </p:sp>
      <p:sp>
        <p:nvSpPr>
          <p:cNvPr id="297" name="Google Shape;297;p3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&lt;img loading="lazy"&gt;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뷰포트 밖에 있는 이미지를 로딩하지 않는다.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대략 뷰포트 높이의 1~2배 지점까지 근접하면 로딩됨.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sz="1200"/>
              <a:t>Demo -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https://mathiasbynens.be/demo/img-loading-lazy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/>
              <a:t>Core</a:t>
            </a:r>
            <a:r>
              <a:rPr lang="en-US" sz="2800"/>
              <a:t> </a:t>
            </a:r>
            <a:r>
              <a:rPr lang="en-US" sz="3600"/>
              <a:t>Web</a:t>
            </a:r>
            <a:r>
              <a:rPr lang="en-US" sz="2800"/>
              <a:t> </a:t>
            </a:r>
            <a:r>
              <a:rPr lang="en-US" sz="3600"/>
              <a:t>Vitals</a:t>
            </a:r>
            <a:endParaRPr sz="3600"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3" y="1785405"/>
            <a:ext cx="10107906" cy="28332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118" name="Google Shape;118;p4"/>
          <p:cNvSpPr/>
          <p:nvPr/>
        </p:nvSpPr>
        <p:spPr>
          <a:xfrm>
            <a:off x="1453650" y="1864325"/>
            <a:ext cx="2675400" cy="2675400"/>
          </a:xfrm>
          <a:prstGeom prst="ellipse">
            <a:avLst/>
          </a:prstGeom>
          <a:noFill/>
          <a:ln cap="flat" cmpd="sng" w="19050">
            <a:solidFill>
              <a:srgbClr val="ED24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Image</a:t>
            </a:r>
            <a:r>
              <a:rPr lang="en-US" sz="2800"/>
              <a:t> </a:t>
            </a:r>
            <a:r>
              <a:rPr lang="en-US"/>
              <a:t>Loading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Decoding</a:t>
            </a:r>
            <a:endParaRPr/>
          </a:p>
        </p:txBody>
      </p:sp>
      <p:sp>
        <p:nvSpPr>
          <p:cNvPr id="303" name="Google Shape;303;p3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None/>
            </a:pPr>
            <a:r>
              <a:rPr lang="en-US" sz="4500">
                <a:latin typeface="Arial"/>
                <a:ea typeface="Arial"/>
                <a:cs typeface="Arial"/>
                <a:sym typeface="Arial"/>
              </a:rPr>
              <a:t>&lt;img decoding="async"&gt;</a:t>
            </a:r>
            <a:endParaRPr sz="4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이미지 디코딩(복호화)을 병렬 처리.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디코딩</a:t>
            </a:r>
            <a:r>
              <a:rPr lang="en-US"/>
              <a:t>을 지연시켜 </a:t>
            </a:r>
            <a:r>
              <a:rPr lang="en-US"/>
              <a:t>다른 콘텐츠의 표시 속도가 빨라짐.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sz="1200"/>
              <a:t>Article -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https://t.ly/o2cR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sz="1200"/>
              <a:t>MDN - </a:t>
            </a:r>
            <a:r>
              <a:rPr lang="en-US" sz="1200" u="sng">
                <a:solidFill>
                  <a:schemeClr val="hlink"/>
                </a:solidFill>
                <a:hlinkClick r:id="rId4"/>
              </a:rPr>
              <a:t>https://developer.mozilla.org/ko/docs/Web/HTML/Element/img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4c0f5feb5_0_5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4c0f5feb5_0_56"/>
          <p:cNvSpPr txBox="1"/>
          <p:nvPr>
            <p:ph idx="1" type="body"/>
          </p:nvPr>
        </p:nvSpPr>
        <p:spPr>
          <a:xfrm>
            <a:off x="2078175" y="2216725"/>
            <a:ext cx="8480700" cy="3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LCP는 뷰포트에 표시하는 가장 큰 콘텐츠 렌더링 성능.</a:t>
            </a:r>
            <a:endParaRPr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</a:rPr>
              <a:t>가장 큰 덩어리 콘텐츠를 2.5초 이내로 표시해야 한다.</a:t>
            </a:r>
            <a:endParaRPr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-US">
                <a:solidFill>
                  <a:srgbClr val="000000"/>
                </a:solidFill>
              </a:rPr>
              <a:t>JS/CSS 라이브러리 의존도를 낮추어야 한다.</a:t>
            </a:r>
            <a:endParaRPr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-US">
                <a:solidFill>
                  <a:srgbClr val="000000"/>
                </a:solidFill>
              </a:rPr>
              <a:t>preconnect/preload 속성으로 외부 자원 최적화.</a:t>
            </a:r>
            <a:endParaRPr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-US">
                <a:solidFill>
                  <a:srgbClr val="000000"/>
                </a:solidFill>
              </a:rPr>
              <a:t>photo 요소의 type, media 속성으로 이미지 전송량 최적화.</a:t>
            </a:r>
            <a:endParaRPr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-US">
                <a:solidFill>
                  <a:srgbClr val="000000"/>
                </a:solidFill>
              </a:rPr>
              <a:t>loading/decoding 속성으로 이미지 렌더링 최적화.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  <p:sp>
        <p:nvSpPr>
          <p:cNvPr id="324" name="Google Shape;324;p3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https://github.com/naradesign/</a:t>
            </a:r>
            <a:r>
              <a:rPr lang="en-US" sz="2500" u="sng">
                <a:solidFill>
                  <a:schemeClr val="hlink"/>
                </a:solidFill>
                <a:hlinkClick r:id="rId4"/>
              </a:rPr>
              <a:t>lcp</a:t>
            </a:r>
            <a:r>
              <a:rPr lang="en-US" sz="2500"/>
              <a:t> 저장소를 포크하세요.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index.html </a:t>
            </a:r>
            <a:r>
              <a:rPr lang="en-US" sz="2500"/>
              <a:t>파일의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LCP</a:t>
            </a:r>
            <a:r>
              <a:rPr lang="en-US" sz="2500"/>
              <a:t>를 개선하세요.</a:t>
            </a:r>
            <a:endParaRPr sz="25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 sz="2500" u="sng">
                <a:solidFill>
                  <a:schemeClr val="hlink"/>
                </a:solidFill>
                <a:hlinkClick r:id="rId5"/>
              </a:rPr>
              <a:t>https://github.com/naradesign/lcp</a:t>
            </a:r>
            <a:r>
              <a:rPr lang="en-US" sz="2500"/>
              <a:t> 저장소에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Pull Request</a:t>
            </a:r>
            <a:r>
              <a:rPr lang="en-US" sz="2500"/>
              <a:t>를 보내주세요.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참고</a:t>
            </a:r>
            <a:r>
              <a:rPr lang="en-US" sz="2500"/>
              <a:t>:         보내주신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Pull Request</a:t>
            </a:r>
            <a:r>
              <a:rPr lang="en-US" sz="2500"/>
              <a:t>는 병합하지 않습니다.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  <p:pic>
        <p:nvPicPr>
          <p:cNvPr descr="Warning on Apple iOS 14.6" id="325" name="Google Shape;32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464" y="3646510"/>
            <a:ext cx="343504" cy="3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/>
              <a:t>Core</a:t>
            </a:r>
            <a:r>
              <a:rPr lang="en-US" sz="2800"/>
              <a:t> </a:t>
            </a:r>
            <a:r>
              <a:rPr lang="en-US" sz="3600"/>
              <a:t>Web</a:t>
            </a:r>
            <a:r>
              <a:rPr lang="en-US" sz="2800"/>
              <a:t> </a:t>
            </a:r>
            <a:r>
              <a:rPr lang="en-US" sz="3600"/>
              <a:t>Vitals</a:t>
            </a:r>
            <a:endParaRPr sz="3600"/>
          </a:p>
        </p:txBody>
      </p:sp>
      <p:grpSp>
        <p:nvGrpSpPr>
          <p:cNvPr id="124" name="Google Shape;124;p5"/>
          <p:cNvGrpSpPr/>
          <p:nvPr/>
        </p:nvGrpSpPr>
        <p:grpSpPr>
          <a:xfrm>
            <a:off x="1256143" y="1785405"/>
            <a:ext cx="7646358" cy="4867322"/>
            <a:chOff x="719175" y="1264575"/>
            <a:chExt cx="5874324" cy="3739326"/>
          </a:xfrm>
        </p:grpSpPr>
        <p:pic>
          <p:nvPicPr>
            <p:cNvPr id="125" name="Google Shape;12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9175" y="1264575"/>
              <a:ext cx="5874324" cy="37393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26" name="Google Shape;126;p5"/>
            <p:cNvSpPr/>
            <p:nvPr/>
          </p:nvSpPr>
          <p:spPr>
            <a:xfrm>
              <a:off x="719175" y="3811575"/>
              <a:ext cx="5874300" cy="429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LCP</a:t>
            </a:r>
            <a:endParaRPr/>
          </a:p>
        </p:txBody>
      </p:sp>
      <p:sp>
        <p:nvSpPr>
          <p:cNvPr id="132" name="Google Shape;132;p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56142" y="1787682"/>
            <a:ext cx="10172289" cy="2849632"/>
            <a:chOff x="1256142" y="1787682"/>
            <a:chExt cx="6458449" cy="1809249"/>
          </a:xfrm>
        </p:grpSpPr>
        <p:pic>
          <p:nvPicPr>
            <p:cNvPr id="134" name="Google Shape;13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6142" y="1787682"/>
              <a:ext cx="6458449" cy="180924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35" name="Google Shape;135;p6"/>
            <p:cNvSpPr/>
            <p:nvPr/>
          </p:nvSpPr>
          <p:spPr>
            <a:xfrm>
              <a:off x="4923217" y="2931432"/>
              <a:ext cx="590400" cy="2220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LCP</a:t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가장 큰 덩어리 콘텐츠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가장</a:t>
            </a:r>
            <a:r>
              <a:rPr lang="en-US" sz="2800"/>
              <a:t> </a:t>
            </a:r>
            <a:r>
              <a:rPr lang="en-US"/>
              <a:t>큰</a:t>
            </a:r>
            <a:r>
              <a:rPr lang="en-US" sz="2800"/>
              <a:t> </a:t>
            </a:r>
            <a:r>
              <a:rPr lang="en-US"/>
              <a:t>콘텐츠</a:t>
            </a:r>
            <a:r>
              <a:rPr lang="en-US" sz="2800"/>
              <a:t> </a:t>
            </a:r>
            <a:r>
              <a:rPr lang="en-US"/>
              <a:t>그리기</a:t>
            </a:r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>
            <a:off x="1256142" y="1787681"/>
            <a:ext cx="9035522" cy="4776459"/>
            <a:chOff x="720763" y="1261550"/>
            <a:chExt cx="6813775" cy="3601974"/>
          </a:xfrm>
        </p:grpSpPr>
        <p:pic>
          <p:nvPicPr>
            <p:cNvPr id="148" name="Google Shape;14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0763" y="1261550"/>
              <a:ext cx="6813775" cy="36019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49" name="Google Shape;149;p8"/>
            <p:cNvSpPr/>
            <p:nvPr/>
          </p:nvSpPr>
          <p:spPr>
            <a:xfrm>
              <a:off x="827800" y="4392625"/>
              <a:ext cx="3130200" cy="316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3705450" y="1261550"/>
              <a:ext cx="1197300" cy="3774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가장</a:t>
            </a:r>
            <a:r>
              <a:rPr lang="en-US" sz="2800"/>
              <a:t> </a:t>
            </a:r>
            <a:r>
              <a:rPr lang="en-US"/>
              <a:t>큰</a:t>
            </a:r>
            <a:r>
              <a:rPr lang="en-US" sz="2800"/>
              <a:t> </a:t>
            </a:r>
            <a:r>
              <a:rPr lang="en-US"/>
              <a:t>콘텐츠</a:t>
            </a:r>
            <a:r>
              <a:rPr lang="en-US" sz="2800"/>
              <a:t> </a:t>
            </a:r>
            <a:r>
              <a:rPr lang="en-US"/>
              <a:t>그리기</a:t>
            </a:r>
            <a:endParaRPr/>
          </a:p>
        </p:txBody>
      </p:sp>
      <p:grpSp>
        <p:nvGrpSpPr>
          <p:cNvPr id="156" name="Google Shape;156;p9"/>
          <p:cNvGrpSpPr/>
          <p:nvPr/>
        </p:nvGrpSpPr>
        <p:grpSpPr>
          <a:xfrm>
            <a:off x="1256142" y="1787680"/>
            <a:ext cx="8876904" cy="3571768"/>
            <a:chOff x="1256142" y="1787680"/>
            <a:chExt cx="6843824" cy="2753725"/>
          </a:xfrm>
        </p:grpSpPr>
        <p:pic>
          <p:nvPicPr>
            <p:cNvPr id="157" name="Google Shape;15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6142" y="1787680"/>
              <a:ext cx="6843824" cy="27537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58" name="Google Shape;158;p9"/>
            <p:cNvSpPr/>
            <p:nvPr/>
          </p:nvSpPr>
          <p:spPr>
            <a:xfrm>
              <a:off x="6547192" y="2609980"/>
              <a:ext cx="1449000" cy="1492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가장</a:t>
            </a:r>
            <a:r>
              <a:rPr lang="en-US" sz="2800"/>
              <a:t> </a:t>
            </a:r>
            <a:r>
              <a:rPr lang="en-US"/>
              <a:t>큰</a:t>
            </a:r>
            <a:r>
              <a:rPr lang="en-US" sz="2800"/>
              <a:t> </a:t>
            </a:r>
            <a:r>
              <a:rPr lang="en-US"/>
              <a:t>콘텐츠</a:t>
            </a:r>
            <a:r>
              <a:rPr lang="en-US" sz="2800"/>
              <a:t> </a:t>
            </a:r>
            <a:r>
              <a:rPr lang="en-US"/>
              <a:t>그리기</a:t>
            </a:r>
            <a:endParaRPr/>
          </a:p>
        </p:txBody>
      </p:sp>
      <p:sp>
        <p:nvSpPr>
          <p:cNvPr id="164" name="Google Shape;164;p1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grpSp>
        <p:nvGrpSpPr>
          <p:cNvPr id="165" name="Google Shape;165;p10"/>
          <p:cNvGrpSpPr/>
          <p:nvPr/>
        </p:nvGrpSpPr>
        <p:grpSpPr>
          <a:xfrm>
            <a:off x="1256142" y="1787680"/>
            <a:ext cx="8074631" cy="4678434"/>
            <a:chOff x="1256142" y="1787680"/>
            <a:chExt cx="5708901" cy="3307732"/>
          </a:xfrm>
        </p:grpSpPr>
        <p:pic>
          <p:nvPicPr>
            <p:cNvPr id="166" name="Google Shape;16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6142" y="1787680"/>
              <a:ext cx="5708901" cy="330773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67" name="Google Shape;167;p10"/>
            <p:cNvSpPr/>
            <p:nvPr/>
          </p:nvSpPr>
          <p:spPr>
            <a:xfrm>
              <a:off x="1341017" y="2176280"/>
              <a:ext cx="5577000" cy="306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587892" y="4260455"/>
              <a:ext cx="758100" cy="744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