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gtED25KhK3tCclxoYOqOOVWOhp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55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55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5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55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55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6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7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57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8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2" name="Google Shape;3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33" name="Google Shape;3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34" name="Google Shape;34;p58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35" name="Google Shape;35;p58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9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9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9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9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0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0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0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60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60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60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60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0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rning on Apple iOS 14.6" id="52" name="Google Shape;52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623" y="3599302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.ly/rPD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.ly/EnwZ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.ly/vOK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hyperlink" Target="http://null" TargetMode="External"/><Relationship Id="rId5" Type="http://schemas.openxmlformats.org/officeDocument/2006/relationships/hyperlink" Target="https://t.ly/NLD0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hyperlink" Target="https://getbootstrap.com/docs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t.ly/sJN7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t.ly/EH3N" TargetMode="External"/><Relationship Id="rId4" Type="http://schemas.openxmlformats.org/officeDocument/2006/relationships/hyperlink" Target="https://t.ly/Ncsc" TargetMode="External"/><Relationship Id="rId5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null" TargetMode="External"/><Relationship Id="rId4" Type="http://schemas.openxmlformats.org/officeDocument/2006/relationships/hyperlink" Target="https://t.ly/fnt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t.ly/x5ia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19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WCAG 2.x</a:t>
            </a:r>
            <a:endParaRPr/>
          </a:p>
        </p:txBody>
      </p:sp>
      <p:sp>
        <p:nvSpPr>
          <p:cNvPr id="58" name="Google Shape;58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발생 빈도 높은 12가지 오류.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/>
          <p:nvPr/>
        </p:nvSpPr>
        <p:spPr>
          <a:xfrm>
            <a:off x="1256140" y="3098565"/>
            <a:ext cx="9949921" cy="3190267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.a11y {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position: absolute; 👌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opacity: 0; 👌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display: none; ❌</a:t>
            </a:r>
            <a:endParaRPr b="1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visibility: hidden; ❌</a:t>
            </a:r>
            <a:endParaRPr b="1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width|height: 0; ❌</a:t>
            </a:r>
            <a:endParaRPr b="1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font-size: 0; ❌</a:t>
            </a:r>
            <a:endParaRPr b="1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Non-text</a:t>
            </a:r>
            <a:r>
              <a:rPr lang="en-US" sz="2800"/>
              <a:t> </a:t>
            </a:r>
            <a:r>
              <a:rPr lang="en-US"/>
              <a:t>Content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배경 이미지</a:t>
            </a:r>
            <a:r>
              <a:rPr b="0" i="0" lang="en-US" u="none" cap="none" strike="noStrike">
                <a:solidFill>
                  <a:srgbClr val="000000"/>
                </a:solidFill>
              </a:rPr>
              <a:t>에 의미가 포함된 경우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r>
              <a:rPr b="1" baseline="3000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(Image Replacement)</a:t>
            </a: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기법</a:t>
            </a: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u="none" cap="none" strike="noStrike">
                <a:solidFill>
                  <a:srgbClr val="000000"/>
                </a:solidFill>
              </a:rPr>
              <a:t>사용.</a:t>
            </a:r>
            <a:endParaRPr b="0" i="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Bypass</a:t>
            </a:r>
            <a:r>
              <a:rPr lang="en-US" sz="2800"/>
              <a:t> </a:t>
            </a:r>
            <a:r>
              <a:rPr lang="en-US"/>
              <a:t>Blocks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반복 영역 건너뛰기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Bypass</a:t>
            </a:r>
            <a:r>
              <a:rPr lang="en-US" sz="2800"/>
              <a:t> </a:t>
            </a:r>
            <a:r>
              <a:rPr lang="en-US"/>
              <a:t>Blocks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여러 웹 페이지에서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반복되는 콘텐츠 블록을 우회</a:t>
            </a:r>
            <a:r>
              <a:rPr lang="en-US" sz="2500"/>
              <a:t>할 수 있어야 한다.</a:t>
            </a:r>
            <a:br>
              <a:rPr lang="en-US" sz="2500"/>
            </a:br>
            <a:br>
              <a:rPr lang="en-US" sz="2500"/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br>
              <a:rPr lang="en-US" sz="2500"/>
            </a:br>
            <a:r>
              <a:rPr lang="en-US" sz="2500"/>
              <a:t>(반복 영역 건너뛰기) 콘텐츠의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반복되는 영역은 건너뛸 수 </a:t>
            </a:r>
            <a:r>
              <a:rPr lang="en-US" sz="2500"/>
              <a:t>있어야 한다.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25.5%.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Bypass</a:t>
            </a:r>
            <a:r>
              <a:rPr lang="en-US" sz="2800"/>
              <a:t> </a:t>
            </a:r>
            <a:r>
              <a:rPr lang="en-US"/>
              <a:t>Blocks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3"/>
          <p:cNvGrpSpPr/>
          <p:nvPr/>
        </p:nvGrpSpPr>
        <p:grpSpPr>
          <a:xfrm>
            <a:off x="1256141" y="1787682"/>
            <a:ext cx="9851769" cy="2812310"/>
            <a:chOff x="716100" y="2001375"/>
            <a:chExt cx="6835050" cy="1951150"/>
          </a:xfrm>
        </p:grpSpPr>
        <p:pic>
          <p:nvPicPr>
            <p:cNvPr id="137" name="Google Shape;13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6100" y="2304800"/>
              <a:ext cx="6835050" cy="16477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38" name="Google Shape;138;p13"/>
            <p:cNvSpPr/>
            <p:nvPr/>
          </p:nvSpPr>
          <p:spPr>
            <a:xfrm>
              <a:off x="3644700" y="2001375"/>
              <a:ext cx="927300" cy="9273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Bypass</a:t>
            </a:r>
            <a:r>
              <a:rPr lang="en-US" sz="2800"/>
              <a:t> </a:t>
            </a:r>
            <a:r>
              <a:rPr lang="en-US"/>
              <a:t>Blocks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여러 웹 페이지에서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반복되는 콘텐츠 블록을 우회</a:t>
            </a:r>
            <a:r>
              <a:rPr lang="en-US" sz="2500"/>
              <a:t>할 수 있어야 한다.</a:t>
            </a:r>
            <a:br>
              <a:rPr lang="en-US" sz="2500"/>
            </a:br>
            <a:br>
              <a:rPr lang="en-US" sz="2500"/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br>
              <a:rPr lang="en-US" sz="2500"/>
            </a:br>
            <a:r>
              <a:rPr lang="en-US" sz="2500"/>
              <a:t>(반복 영역 건너뛰기) 콘텐츠의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반복되는 영역은 건너뛸 수 </a:t>
            </a:r>
            <a:r>
              <a:rPr lang="en-US" sz="2500"/>
              <a:t>있어야 한다.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25.5%.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1256142" y="1787681"/>
            <a:ext cx="9949920" cy="4659771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@media (max-width: 960px) {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.skipToMain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display: none; } } 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@media (min-width: 961px) {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.skipToMain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display: block;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height: 1px;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margin-bottom: -1px;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overflow: hidden;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line-height: 48px;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.skipToMain:focus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height: auto;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margin-bottom: 0;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8614850" y="5638525"/>
            <a:ext cx="232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Demo - </a:t>
            </a:r>
            <a:r>
              <a:rPr b="0" i="0" lang="en-US" sz="15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https://t.ly/rPD2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Info</a:t>
            </a:r>
            <a:r>
              <a:rPr lang="en-US" sz="2800"/>
              <a:t> </a:t>
            </a:r>
            <a:r>
              <a:rPr lang="en-US"/>
              <a:t>and</a:t>
            </a:r>
            <a:r>
              <a:rPr lang="en-US" sz="2800"/>
              <a:t> </a:t>
            </a:r>
            <a:r>
              <a:rPr lang="en-US"/>
              <a:t>Relationships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표의 구성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Info</a:t>
            </a:r>
            <a:r>
              <a:rPr lang="en-US" sz="2800"/>
              <a:t> </a:t>
            </a:r>
            <a:r>
              <a:rPr lang="en-US"/>
              <a:t>and</a:t>
            </a:r>
            <a:r>
              <a:rPr lang="en-US" sz="2800"/>
              <a:t> </a:t>
            </a:r>
            <a:r>
              <a:rPr lang="en-US"/>
              <a:t>Relationships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화면에 전달하는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정보, 구조, 관계</a:t>
            </a:r>
            <a:r>
              <a:rPr lang="en-US" sz="2500"/>
              <a:t>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텍스트</a:t>
            </a:r>
            <a:r>
              <a:rPr lang="en-US" sz="2500"/>
              <a:t>로 변환하거나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기계가 인식</a:t>
            </a:r>
            <a:r>
              <a:rPr lang="en-US" sz="2500"/>
              <a:t>할 수 있어야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(표의 구성)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표</a:t>
            </a:r>
            <a:r>
              <a:rPr lang="en-US" sz="2500"/>
              <a:t>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이해하기 쉽게 구성</a:t>
            </a:r>
            <a:r>
              <a:rPr lang="en-US" sz="2500"/>
              <a:t>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28.9%.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1256141" y="1787681"/>
            <a:ext cx="9483393" cy="4908631"/>
            <a:chOff x="1256142" y="1787682"/>
            <a:chExt cx="6783000" cy="3510900"/>
          </a:xfrm>
        </p:grpSpPr>
        <p:sp>
          <p:nvSpPr>
            <p:cNvPr id="164" name="Google Shape;164;p17"/>
            <p:cNvSpPr/>
            <p:nvPr/>
          </p:nvSpPr>
          <p:spPr>
            <a:xfrm>
              <a:off x="1256142" y="1787682"/>
              <a:ext cx="6783000" cy="3510900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&lt;table&gt;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&lt;caption&gt;대한민국 지역별 인구 통계&lt;/caption&gt;</a:t>
              </a:r>
              <a:endParaRPr b="1" i="0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&lt;thead&gt;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&lt;tr&gt;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</a:t>
              </a:r>
              <a:r>
                <a:rPr b="1" i="0" lang="en-US" sz="1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&lt;th scope="col"&gt;년도&lt;/th&gt;</a:t>
              </a:r>
              <a:endParaRPr b="1" i="0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</a:t>
              </a:r>
              <a:r>
                <a:rPr b="1" i="0" lang="en-US" sz="1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&lt;th scope="col"&gt;서울&lt;/th&gt;</a:t>
              </a:r>
              <a:endParaRPr b="1" i="0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</a:t>
              </a:r>
              <a:r>
                <a:rPr b="1" i="0" lang="en-US" sz="1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&lt;th scope="col"&gt;대전&lt;/th&gt;</a:t>
              </a:r>
              <a:endParaRPr b="1" i="0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&lt;/tr&gt;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&lt;/thead&gt;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&lt;tbody&gt;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&lt;tr&gt;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</a:t>
              </a:r>
              <a:r>
                <a:rPr b="1" i="0" lang="en-US" sz="1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&lt;th scope="row"&gt;2021&lt;/th&gt;</a:t>
              </a:r>
              <a:endParaRPr b="1" i="0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&lt;td&gt;...&lt;/td&gt;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&lt;td&gt;...&lt;/td&gt;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&lt;/tr&gt;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&lt;tr&gt;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</a:t>
              </a:r>
              <a:r>
                <a:rPr b="1" i="0" lang="en-US" sz="1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&lt;th scope="row"&gt;2020&lt;/th&gt;</a:t>
              </a:r>
              <a:endParaRPr b="1" i="0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&lt;td&gt;...&lt;/td&gt;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&lt;td&gt;...&lt;/td&gt;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&lt;/tr&gt;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&lt;/tbody&gt;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&lt;/table&gt;</a:t>
              </a:r>
              <a:endParaRPr b="1" i="0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65" name="Google Shape;16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37142" y="2103457"/>
              <a:ext cx="2543300" cy="140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37140" y="3803255"/>
              <a:ext cx="2543300" cy="1044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Info</a:t>
            </a:r>
            <a:r>
              <a:rPr lang="en-US" sz="2800"/>
              <a:t> </a:t>
            </a:r>
            <a:r>
              <a:rPr lang="en-US"/>
              <a:t>and</a:t>
            </a:r>
            <a:r>
              <a:rPr lang="en-US" sz="2800"/>
              <a:t> </a:t>
            </a:r>
            <a:r>
              <a:rPr lang="en-US"/>
              <a:t>Relationships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Labels</a:t>
            </a:r>
            <a:r>
              <a:rPr lang="en-US" sz="2800"/>
              <a:t> </a:t>
            </a:r>
            <a:r>
              <a:rPr lang="en-US"/>
              <a:t>or</a:t>
            </a:r>
            <a:r>
              <a:rPr lang="en-US" sz="2800"/>
              <a:t> </a:t>
            </a:r>
            <a:r>
              <a:rPr lang="en-US"/>
              <a:t>Instructions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레이블 제공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Labels</a:t>
            </a:r>
            <a:r>
              <a:rPr lang="en-US" sz="2800"/>
              <a:t> </a:t>
            </a:r>
            <a:r>
              <a:rPr lang="en-US"/>
              <a:t>or</a:t>
            </a:r>
            <a:r>
              <a:rPr lang="en-US" sz="2800"/>
              <a:t> </a:t>
            </a:r>
            <a:r>
              <a:rPr lang="en-US"/>
              <a:t>Instructions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sp>
        <p:nvSpPr>
          <p:cNvPr id="179" name="Google Shape;179;p1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콘텐츠가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사용자 입력</a:t>
            </a:r>
            <a:r>
              <a:rPr lang="en-US" sz="2500"/>
              <a:t>을 요구할 때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레이블</a:t>
            </a:r>
            <a:r>
              <a:rPr lang="en-US" sz="2500"/>
              <a:t> 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설명</a:t>
            </a:r>
            <a:r>
              <a:rPr lang="en-US" sz="2500"/>
              <a:t>을 제공해야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(레이블 제공)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사용자 입력</a:t>
            </a:r>
            <a:r>
              <a:rPr lang="en-US" sz="2500"/>
              <a:t>에는 대응하는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레이블</a:t>
            </a:r>
            <a:r>
              <a:rPr lang="en-US" sz="2500"/>
              <a:t>을 제공해야 한다.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30.9%.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b="1" lang="en-US" sz="3600"/>
              <a:t>2020</a:t>
            </a:r>
            <a:r>
              <a:rPr b="1" lang="en-US" sz="2800"/>
              <a:t> </a:t>
            </a:r>
            <a:r>
              <a:rPr b="1" lang="en-US" sz="3600"/>
              <a:t>웹</a:t>
            </a:r>
            <a:r>
              <a:rPr b="1" lang="en-US" sz="2800"/>
              <a:t> </a:t>
            </a:r>
            <a:r>
              <a:rPr b="1" lang="en-US" sz="3600"/>
              <a:t>접근성</a:t>
            </a:r>
            <a:r>
              <a:rPr b="1" lang="en-US" sz="2800"/>
              <a:t> </a:t>
            </a:r>
            <a:r>
              <a:rPr b="1" lang="en-US" sz="3600"/>
              <a:t>실태</a:t>
            </a:r>
            <a:r>
              <a:rPr b="1" lang="en-US" sz="2800"/>
              <a:t> </a:t>
            </a:r>
            <a:r>
              <a:rPr b="1" lang="en-US" sz="3600"/>
              <a:t>조사 </a:t>
            </a:r>
            <a:endParaRPr/>
          </a:p>
        </p:txBody>
      </p:sp>
      <p:sp>
        <p:nvSpPr>
          <p:cNvPr id="64" name="Google Shape;64;p2"/>
          <p:cNvSpPr txBox="1"/>
          <p:nvPr>
            <p:ph idx="2" type="body"/>
          </p:nvPr>
        </p:nvSpPr>
        <p:spPr>
          <a:xfrm>
            <a:off x="5141166" y="1787682"/>
            <a:ext cx="6441233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한국지능정보사회진흥원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https://t.ly/EnwZ</a:t>
            </a:r>
            <a:endParaRPr sz="1500"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142" y="1787681"/>
            <a:ext cx="3698413" cy="49708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0"/>
          <p:cNvGrpSpPr/>
          <p:nvPr/>
        </p:nvGrpSpPr>
        <p:grpSpPr>
          <a:xfrm>
            <a:off x="1256141" y="1787681"/>
            <a:ext cx="9500787" cy="4902367"/>
            <a:chOff x="1256142" y="1787682"/>
            <a:chExt cx="6783000" cy="3500000"/>
          </a:xfrm>
        </p:grpSpPr>
        <p:sp>
          <p:nvSpPr>
            <p:cNvPr id="185" name="Google Shape;185;p20"/>
            <p:cNvSpPr/>
            <p:nvPr/>
          </p:nvSpPr>
          <p:spPr>
            <a:xfrm>
              <a:off x="1256142" y="1787682"/>
              <a:ext cx="6783000" cy="963900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&lt;input </a:t>
              </a:r>
              <a:r>
                <a:rPr b="1" i="0" lang="en-US" sz="2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value="아이디"</a:t>
              </a:r>
              <a:r>
                <a:rPr b="1" i="0" lang="en-US" sz="2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❌</a:t>
              </a:r>
              <a:endParaRPr b="1" i="0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&lt;input </a:t>
              </a:r>
              <a:r>
                <a:rPr b="1" i="0" lang="en-US" sz="2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placeholder="아이디"</a:t>
              </a:r>
              <a:r>
                <a:rPr b="1" i="0" lang="en-US" sz="2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❌</a:t>
              </a:r>
              <a:endParaRPr b="1" i="0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256142" y="2910382"/>
              <a:ext cx="6783000" cy="1254600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&lt;input </a:t>
              </a:r>
              <a:r>
                <a:rPr b="1" i="0" lang="en-US" sz="22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id</a:t>
              </a:r>
              <a:r>
                <a:rPr b="1" i="0" lang="en-US" sz="2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="</a:t>
              </a:r>
              <a:r>
                <a:rPr b="1" i="0" lang="en-US" sz="22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xxx</a:t>
              </a:r>
              <a:r>
                <a:rPr b="1" i="0" lang="en-US" sz="2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2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endParaRPr b="1" i="0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&lt;label </a:t>
              </a:r>
              <a:r>
                <a:rPr b="1" i="0" lang="en-US" sz="22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2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="</a:t>
              </a:r>
              <a:r>
                <a:rPr b="1" i="0" lang="en-US" sz="22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xxx</a:t>
              </a:r>
              <a:r>
                <a:rPr b="1" i="0" lang="en-US" sz="2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2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&gt;아이디&lt;/label&gt; 👏</a:t>
              </a:r>
              <a:endParaRPr b="1" i="0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256142" y="4323782"/>
              <a:ext cx="6783000" cy="963900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&lt;input </a:t>
              </a:r>
              <a:r>
                <a:rPr b="1" i="0" lang="en-US" sz="22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aria-label</a:t>
              </a:r>
              <a:r>
                <a:rPr b="1" i="0" lang="en-US" sz="22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="아이디"&gt; 👌</a:t>
              </a:r>
              <a:endParaRPr b="1" i="0" sz="2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Labels</a:t>
            </a:r>
            <a:r>
              <a:rPr lang="en-US" sz="2800"/>
              <a:t> </a:t>
            </a:r>
            <a:r>
              <a:rPr lang="en-US"/>
              <a:t>or</a:t>
            </a:r>
            <a:r>
              <a:rPr lang="en-US" sz="2800"/>
              <a:t> </a:t>
            </a:r>
            <a:r>
              <a:rPr lang="en-US"/>
              <a:t>Instructions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Captions</a:t>
            </a:r>
            <a:r>
              <a:rPr lang="en-US" sz="2800"/>
              <a:t> </a:t>
            </a:r>
            <a:r>
              <a:rPr lang="en-US"/>
              <a:t>(Prerecorded)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자막 제공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Captions</a:t>
            </a:r>
            <a:r>
              <a:rPr lang="en-US" sz="2800"/>
              <a:t> </a:t>
            </a:r>
            <a:r>
              <a:rPr lang="en-US"/>
              <a:t>(Prerecorded)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sp>
        <p:nvSpPr>
          <p:cNvPr id="200" name="Google Shape;200;p2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녹음된 음성 콘텐츠</a:t>
            </a:r>
            <a:r>
              <a:rPr lang="en-US" sz="2500"/>
              <a:t>에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동기화된 자막</a:t>
            </a:r>
            <a:r>
              <a:rPr lang="en-US" sz="2500"/>
              <a:t>을 제공해야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미디어가 문자를 대체하기 위한 설명이면 예외.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(자막 제공)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멀티미디어</a:t>
            </a:r>
            <a:r>
              <a:rPr lang="en-US" sz="2500"/>
              <a:t> 콘텐츠에는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자막, 대본</a:t>
            </a:r>
            <a:r>
              <a:rPr lang="en-US" sz="2500"/>
              <a:t> 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수화</a:t>
            </a:r>
            <a:r>
              <a:rPr lang="en-US" sz="2500"/>
              <a:t>를 제공해야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36.5%.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Captions</a:t>
            </a:r>
            <a:r>
              <a:rPr lang="en-US" sz="2800"/>
              <a:t> </a:t>
            </a:r>
            <a:r>
              <a:rPr lang="en-US"/>
              <a:t>(Prerecorded)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>
            <a:off x="1256141" y="1787682"/>
            <a:ext cx="8791955" cy="4949020"/>
            <a:chOff x="739092" y="1293842"/>
            <a:chExt cx="6561666" cy="3693583"/>
          </a:xfrm>
        </p:grpSpPr>
        <p:pic>
          <p:nvPicPr>
            <p:cNvPr id="207" name="Google Shape;20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9092" y="1293842"/>
              <a:ext cx="6561666" cy="369358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208" name="Google Shape;208;p23"/>
            <p:cNvSpPr/>
            <p:nvPr/>
          </p:nvSpPr>
          <p:spPr>
            <a:xfrm>
              <a:off x="2823700" y="4316350"/>
              <a:ext cx="2395800" cy="361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3776800" y="3762250"/>
              <a:ext cx="489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👍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Captions</a:t>
            </a:r>
            <a:r>
              <a:rPr lang="en-US" sz="2800"/>
              <a:t> </a:t>
            </a:r>
            <a:r>
              <a:rPr lang="en-US"/>
              <a:t>(Prerecorded)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1256141" y="1789441"/>
            <a:ext cx="10099214" cy="3836918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&lt;video poster="myvideo.png" controls&gt;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&lt;source src="*.mp4" srclang="en" type="video/mp4"&gt;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&lt;track src="*.vtt"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kind="captions"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srclang="en"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label="English"&gt;</a:t>
            </a:r>
            <a:endParaRPr b="1" i="0" sz="18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👏</a:t>
            </a:r>
            <a:endParaRPr b="1" i="0" sz="3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&lt;/video&gt;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1256141" y="5834324"/>
            <a:ext cx="3000000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https://t.ly/vOKL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Captions</a:t>
            </a:r>
            <a:r>
              <a:rPr lang="en-US" sz="2800"/>
              <a:t> </a:t>
            </a:r>
            <a:r>
              <a:rPr lang="en-US"/>
              <a:t>(Prerecorded)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sp>
        <p:nvSpPr>
          <p:cNvPr id="222" name="Google Shape;222;p25"/>
          <p:cNvSpPr txBox="1"/>
          <p:nvPr>
            <p:ph idx="2" type="body"/>
          </p:nvPr>
        </p:nvSpPr>
        <p:spPr>
          <a:xfrm>
            <a:off x="3675284" y="4073682"/>
            <a:ext cx="7907115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자막을 제공하기 어려운 경우 한국에서 허용하는 방식.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/>
              <a:t>대본</a:t>
            </a:r>
            <a:r>
              <a:rPr lang="en-US" sz="2500"/>
              <a:t> 또는 </a:t>
            </a:r>
            <a:r>
              <a:rPr b="1" lang="en-US" sz="2500"/>
              <a:t>수어</a:t>
            </a:r>
            <a:r>
              <a:rPr lang="en-US" sz="2500"/>
              <a:t> 제공.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  <p:grpSp>
        <p:nvGrpSpPr>
          <p:cNvPr id="223" name="Google Shape;223;p25"/>
          <p:cNvGrpSpPr/>
          <p:nvPr/>
        </p:nvGrpSpPr>
        <p:grpSpPr>
          <a:xfrm>
            <a:off x="1199142" y="1787682"/>
            <a:ext cx="6263862" cy="4818391"/>
            <a:chOff x="1199142" y="1787682"/>
            <a:chExt cx="4919100" cy="3783951"/>
          </a:xfrm>
        </p:grpSpPr>
        <p:pic>
          <p:nvPicPr>
            <p:cNvPr id="224" name="Google Shape;22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6142" y="1787682"/>
              <a:ext cx="1675750" cy="378395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225" name="Google Shape;225;p25"/>
            <p:cNvSpPr/>
            <p:nvPr/>
          </p:nvSpPr>
          <p:spPr>
            <a:xfrm>
              <a:off x="1199142" y="2947582"/>
              <a:ext cx="1787400" cy="2604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43692" y="1787682"/>
              <a:ext cx="2974550" cy="166854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227" name="Google Shape;227;p25"/>
            <p:cNvSpPr/>
            <p:nvPr/>
          </p:nvSpPr>
          <p:spPr>
            <a:xfrm>
              <a:off x="5007117" y="1864032"/>
              <a:ext cx="869700" cy="1425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Page Titled / Headings and Labels</a:t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제목 제공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Page</a:t>
            </a:r>
            <a:r>
              <a:rPr lang="en-US" sz="2800"/>
              <a:t> </a:t>
            </a:r>
            <a:r>
              <a:rPr lang="en-US"/>
              <a:t>Titled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Headings</a:t>
            </a:r>
            <a:r>
              <a:rPr lang="en-US" sz="2800"/>
              <a:t> </a:t>
            </a:r>
            <a:r>
              <a:rPr lang="en-US"/>
              <a:t>and</a:t>
            </a:r>
            <a:r>
              <a:rPr lang="en-US" sz="2800"/>
              <a:t> </a:t>
            </a:r>
            <a:r>
              <a:rPr lang="en-US"/>
              <a:t>Labels</a:t>
            </a:r>
            <a:r>
              <a:rPr b="1"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A,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AA)</a:t>
            </a:r>
            <a:endParaRPr/>
          </a:p>
        </p:txBody>
      </p:sp>
      <p:sp>
        <p:nvSpPr>
          <p:cNvPr id="239" name="Google Shape;239;p2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웹 페이지는 주제나 목적을 설명하는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제목(title)</a:t>
            </a:r>
            <a:r>
              <a:rPr lang="en-US" sz="2500"/>
              <a:t>이 있어야 한다.(A)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제목(heading)</a:t>
            </a:r>
            <a:r>
              <a:rPr lang="en-US" sz="2500"/>
              <a:t>과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레이블</a:t>
            </a:r>
            <a:r>
              <a:rPr lang="en-US" sz="2500"/>
              <a:t>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주제</a:t>
            </a:r>
            <a:r>
              <a:rPr lang="en-US" sz="2500"/>
              <a:t> 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목적</a:t>
            </a:r>
            <a:r>
              <a:rPr lang="en-US" sz="2500"/>
              <a:t>을 설명해야 한다.(AA)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(제목 제공)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페이지, 프레임, 콘텐츠 블록</a:t>
            </a:r>
            <a:r>
              <a:rPr lang="en-US" sz="2500"/>
              <a:t>에는 적절한 제목을 제공해야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41.1%.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/>
          <p:nvPr/>
        </p:nvSpPr>
        <p:spPr>
          <a:xfrm>
            <a:off x="1256142" y="1787682"/>
            <a:ext cx="10099213" cy="3836918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&lt;title&gt;XX 홈페이지에 오신 것을 환영합니다!&lt;/title&gt;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❌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&lt;title&gt;▒▒▒ 특수 문자 제발 쓰지 마요.&lt;/title&gt;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❌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b="1" lang="en-US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다른 페이지와 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중복 없는 고유한 제목&lt;/title&gt; 👏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Page</a:t>
            </a:r>
            <a:r>
              <a:rPr lang="en-US" sz="2800"/>
              <a:t> </a:t>
            </a:r>
            <a:r>
              <a:rPr lang="en-US"/>
              <a:t>Titled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Headings</a:t>
            </a:r>
            <a:r>
              <a:rPr lang="en-US" sz="2800"/>
              <a:t> </a:t>
            </a:r>
            <a:r>
              <a:rPr lang="en-US"/>
              <a:t>and</a:t>
            </a:r>
            <a:r>
              <a:rPr lang="en-US" sz="2800"/>
              <a:t> </a:t>
            </a:r>
            <a:r>
              <a:rPr lang="en-US"/>
              <a:t>Labels</a:t>
            </a:r>
            <a:r>
              <a:rPr b="1"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A,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AA)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Page</a:t>
            </a:r>
            <a:r>
              <a:rPr lang="en-US" sz="2800"/>
              <a:t> </a:t>
            </a:r>
            <a:r>
              <a:rPr lang="en-US"/>
              <a:t>Titled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Headings</a:t>
            </a:r>
            <a:r>
              <a:rPr lang="en-US" sz="2800"/>
              <a:t> </a:t>
            </a:r>
            <a:r>
              <a:rPr lang="en-US"/>
              <a:t>and</a:t>
            </a:r>
            <a:r>
              <a:rPr lang="en-US" sz="2800"/>
              <a:t> </a:t>
            </a:r>
            <a:r>
              <a:rPr lang="en-US"/>
              <a:t>Labels</a:t>
            </a:r>
            <a:r>
              <a:rPr b="1"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A,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AA)</a:t>
            </a:r>
            <a:endParaRPr/>
          </a:p>
        </p:txBody>
      </p:sp>
      <p:grpSp>
        <p:nvGrpSpPr>
          <p:cNvPr id="251" name="Google Shape;251;p30"/>
          <p:cNvGrpSpPr/>
          <p:nvPr/>
        </p:nvGrpSpPr>
        <p:grpSpPr>
          <a:xfrm>
            <a:off x="1256142" y="1787682"/>
            <a:ext cx="9369192" cy="4127926"/>
            <a:chOff x="714250" y="1296450"/>
            <a:chExt cx="5789100" cy="2550591"/>
          </a:xfrm>
        </p:grpSpPr>
        <p:pic>
          <p:nvPicPr>
            <p:cNvPr id="252" name="Google Shape;25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4250" y="1296458"/>
              <a:ext cx="4953000" cy="255058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253" name="Google Shape;253;p30"/>
            <p:cNvSpPr txBox="1"/>
            <p:nvPr/>
          </p:nvSpPr>
          <p:spPr>
            <a:xfrm>
              <a:off x="5667250" y="1296450"/>
              <a:ext cx="836100" cy="496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Courier New"/>
                <a:buNone/>
              </a:pPr>
              <a:r>
                <a:rPr b="1" i="0" lang="en-US" sz="3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👏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1" y="1787681"/>
            <a:ext cx="8018487" cy="49533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71" name="Google Shape;71;p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b="1" lang="en-US" sz="3600"/>
              <a:t>2020</a:t>
            </a:r>
            <a:r>
              <a:rPr b="1" lang="en-US" sz="2800"/>
              <a:t> </a:t>
            </a:r>
            <a:r>
              <a:rPr b="1" lang="en-US" sz="3600"/>
              <a:t>웹</a:t>
            </a:r>
            <a:r>
              <a:rPr b="1" lang="en-US" sz="2800"/>
              <a:t> </a:t>
            </a:r>
            <a:r>
              <a:rPr b="1" lang="en-US" sz="3600"/>
              <a:t>접근성</a:t>
            </a:r>
            <a:r>
              <a:rPr b="1" lang="en-US" sz="2800"/>
              <a:t> </a:t>
            </a:r>
            <a:r>
              <a:rPr b="1" lang="en-US" sz="3600"/>
              <a:t>실태</a:t>
            </a:r>
            <a:r>
              <a:rPr b="1" lang="en-US" sz="2800"/>
              <a:t> </a:t>
            </a:r>
            <a:r>
              <a:rPr b="1" lang="en-US" sz="3600"/>
              <a:t>조사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1256141" y="1787682"/>
            <a:ext cx="10099213" cy="3836918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&lt;iframe src="*.html"&gt;&lt;/iframe&gt;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❌</a:t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&lt;iframe src="*.html" </a:t>
            </a: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aria-label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="공시 자료"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&gt;&lt;/iframe&gt;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👏</a:t>
            </a:r>
            <a:endParaRPr b="1" i="0" sz="3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&lt;iframe src="*.html" </a:t>
            </a: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aria-label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="빈 프레임"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&gt;&lt;/iframe&gt;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👏</a:t>
            </a:r>
            <a:endParaRPr b="1" i="0" sz="3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Page</a:t>
            </a:r>
            <a:r>
              <a:rPr lang="en-US" sz="2800"/>
              <a:t> </a:t>
            </a:r>
            <a:r>
              <a:rPr lang="en-US"/>
              <a:t>Titled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Headings</a:t>
            </a:r>
            <a:r>
              <a:rPr lang="en-US" sz="2800"/>
              <a:t> </a:t>
            </a:r>
            <a:r>
              <a:rPr lang="en-US"/>
              <a:t>and</a:t>
            </a:r>
            <a:r>
              <a:rPr lang="en-US" sz="2800"/>
              <a:t> </a:t>
            </a:r>
            <a:r>
              <a:rPr lang="en-US"/>
              <a:t>Labels</a:t>
            </a:r>
            <a:r>
              <a:rPr b="1"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A,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AA)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Timing</a:t>
            </a:r>
            <a:r>
              <a:rPr lang="en-US" sz="2800"/>
              <a:t> </a:t>
            </a:r>
            <a:r>
              <a:rPr lang="en-US"/>
              <a:t>Adjustable</a:t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정지 기능 제공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Timing</a:t>
            </a:r>
            <a:r>
              <a:rPr lang="en-US" sz="2800"/>
              <a:t> </a:t>
            </a:r>
            <a:r>
              <a:rPr lang="en-US"/>
              <a:t>Adjustable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sp>
        <p:nvSpPr>
          <p:cNvPr id="271" name="Google Shape;271;p3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콘텐츠에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시간 제한</a:t>
            </a:r>
            <a:r>
              <a:rPr lang="en-US" sz="2500"/>
              <a:t>이 설정되어 있다면 최소한 다음 중 하나를 만족해야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끄기, 조절, 연장.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(정지 기능 제공)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자동으로 변경</a:t>
            </a:r>
            <a:r>
              <a:rPr lang="en-US" sz="2500"/>
              <a:t>되는 콘텐츠는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움직임을 제어</a:t>
            </a:r>
            <a:r>
              <a:rPr lang="en-US" sz="2500"/>
              <a:t>할 수 있어야 한다.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44%.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Timing</a:t>
            </a:r>
            <a:r>
              <a:rPr lang="en-US" sz="2800"/>
              <a:t> </a:t>
            </a:r>
            <a:r>
              <a:rPr lang="en-US"/>
              <a:t>Adjustable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grpSp>
        <p:nvGrpSpPr>
          <p:cNvPr id="277" name="Google Shape;277;p33"/>
          <p:cNvGrpSpPr/>
          <p:nvPr/>
        </p:nvGrpSpPr>
        <p:grpSpPr>
          <a:xfrm>
            <a:off x="1256142" y="1787682"/>
            <a:ext cx="7803882" cy="4594241"/>
            <a:chOff x="1256142" y="1787682"/>
            <a:chExt cx="5770826" cy="3397356"/>
          </a:xfrm>
        </p:grpSpPr>
        <p:pic>
          <p:nvPicPr>
            <p:cNvPr id="278" name="Google Shape;278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6142" y="1787682"/>
              <a:ext cx="5770826" cy="30901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279" name="Google Shape;279;p33"/>
            <p:cNvSpPr txBox="1"/>
            <p:nvPr/>
          </p:nvSpPr>
          <p:spPr>
            <a:xfrm>
              <a:off x="1256142" y="4877807"/>
              <a:ext cx="3000000" cy="307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rgbClr val="262626"/>
                  </a:solidFill>
                </a:rPr>
                <a:t>Demo - </a:t>
              </a:r>
              <a:r>
                <a:rPr b="0" i="0" lang="en-US" sz="1500" u="sng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</a:t>
              </a:r>
              <a:r>
                <a:rPr b="0" i="0" lang="en-US" sz="1500" u="sng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t.ly/NLD0</a:t>
              </a:r>
              <a:endParaRPr b="0" i="0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Keyboard</a:t>
            </a:r>
            <a:endParaRPr/>
          </a:p>
        </p:txBody>
      </p:sp>
      <p:sp>
        <p:nvSpPr>
          <p:cNvPr id="285" name="Google Shape;285;p34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키보드 사용 보장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Keyboard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sp>
        <p:nvSpPr>
          <p:cNvPr id="291" name="Google Shape;291;p3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콘텐츠의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모든 기능</a:t>
            </a:r>
            <a:r>
              <a:rPr lang="en-US" sz="2500"/>
              <a:t>은 개인적인 타이핑 속도에 구애 받지 않고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키보드</a:t>
            </a:r>
            <a:r>
              <a:rPr lang="en-US" sz="2500"/>
              <a:t> 인터페이스를 이용하여 조작이 가능해야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(키보드 사용 보장)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모든 기능</a:t>
            </a:r>
            <a:r>
              <a:rPr lang="en-US" sz="2500"/>
              <a:t>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키보드만으로도</a:t>
            </a:r>
            <a:r>
              <a:rPr lang="en-US" sz="2500"/>
              <a:t> 사용할 수 있어야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55%.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6"/>
          <p:cNvGrpSpPr/>
          <p:nvPr/>
        </p:nvGrpSpPr>
        <p:grpSpPr>
          <a:xfrm>
            <a:off x="1256142" y="1787681"/>
            <a:ext cx="11686120" cy="4025289"/>
            <a:chOff x="1016725" y="1753650"/>
            <a:chExt cx="7300325" cy="2514600"/>
          </a:xfrm>
        </p:grpSpPr>
        <p:pic>
          <p:nvPicPr>
            <p:cNvPr id="297" name="Google Shape;297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725" y="1753650"/>
              <a:ext cx="4124325" cy="2514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298" name="Google Shape;298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17050" y="1753650"/>
              <a:ext cx="1819275" cy="9715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299" name="Google Shape;299;p36"/>
            <p:cNvSpPr txBox="1"/>
            <p:nvPr/>
          </p:nvSpPr>
          <p:spPr>
            <a:xfrm>
              <a:off x="5317050" y="2900000"/>
              <a:ext cx="3000000" cy="259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500"/>
                <a:buFont typeface="Arial"/>
                <a:buNone/>
              </a:pPr>
              <a:r>
                <a:rPr b="0" i="0" lang="en-US" sz="1500" u="sng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https://getbootstrap.com/docs/</a:t>
              </a:r>
              <a:endParaRPr b="0" i="0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Keyboard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Keyboard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sp>
        <p:nvSpPr>
          <p:cNvPr id="306" name="Google Shape;306;p37"/>
          <p:cNvSpPr txBox="1"/>
          <p:nvPr>
            <p:ph idx="2" type="body"/>
          </p:nvPr>
        </p:nvSpPr>
        <p:spPr>
          <a:xfrm>
            <a:off x="7595118" y="1787682"/>
            <a:ext cx="3987282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/>
              <a:t>장치 독립적 이벤트 핸들러</a:t>
            </a:r>
            <a:r>
              <a:rPr lang="en-US" sz="2500"/>
              <a:t>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200"/>
              <a:t>Article -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https://t.ly/sJN7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  <p:grpSp>
        <p:nvGrpSpPr>
          <p:cNvPr id="307" name="Google Shape;307;p37"/>
          <p:cNvGrpSpPr/>
          <p:nvPr/>
        </p:nvGrpSpPr>
        <p:grpSpPr>
          <a:xfrm>
            <a:off x="1256142" y="1787680"/>
            <a:ext cx="6208348" cy="4911089"/>
            <a:chOff x="1256142" y="1787681"/>
            <a:chExt cx="4473950" cy="3539100"/>
          </a:xfrm>
        </p:grpSpPr>
        <p:sp>
          <p:nvSpPr>
            <p:cNvPr id="308" name="Google Shape;308;p37"/>
            <p:cNvSpPr/>
            <p:nvPr/>
          </p:nvSpPr>
          <p:spPr>
            <a:xfrm>
              <a:off x="1256142" y="1787681"/>
              <a:ext cx="2150100" cy="3539100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onblur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onchange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onclick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onfocus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oninput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onselect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👏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3650792" y="1787681"/>
              <a:ext cx="2079300" cy="3539100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ondblclick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onkeydown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onkeypress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onkeyup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onmousedown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onmouseenter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onmouseleave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onmousemove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onmouseout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onmouseover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onmouseup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touchstart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touchend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touchmove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touchcancel ⚠️</a:t>
              </a:r>
              <a:endParaRPr b="1" i="0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No</a:t>
            </a:r>
            <a:r>
              <a:rPr lang="en-US" sz="2800"/>
              <a:t> </a:t>
            </a:r>
            <a:r>
              <a:rPr lang="en-US"/>
              <a:t>Keyboard</a:t>
            </a:r>
            <a:r>
              <a:rPr lang="en-US" sz="2800"/>
              <a:t> </a:t>
            </a:r>
            <a:r>
              <a:rPr lang="en-US"/>
              <a:t>Trap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Focus</a:t>
            </a:r>
            <a:r>
              <a:rPr lang="en-US" sz="2800"/>
              <a:t> </a:t>
            </a:r>
            <a:r>
              <a:rPr lang="en-US"/>
              <a:t>Visible</a:t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초점 이동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No</a:t>
            </a:r>
            <a:r>
              <a:rPr lang="en-US" sz="2800"/>
              <a:t> </a:t>
            </a:r>
            <a:r>
              <a:rPr lang="en-US"/>
              <a:t>Keyboard</a:t>
            </a:r>
            <a:r>
              <a:rPr lang="en-US" sz="2800"/>
              <a:t> </a:t>
            </a:r>
            <a:r>
              <a:rPr lang="en-US"/>
              <a:t>Trap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Focus</a:t>
            </a:r>
            <a:r>
              <a:rPr lang="en-US" sz="2800"/>
              <a:t> </a:t>
            </a:r>
            <a:r>
              <a:rPr lang="en-US"/>
              <a:t>Visible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sp>
        <p:nvSpPr>
          <p:cNvPr id="321" name="Google Shape;321;p3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키보드 인터페이스를 이용하여 페이지 구성 요소로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포커스 이동</a:t>
            </a:r>
            <a:r>
              <a:rPr lang="en-US" sz="2500"/>
              <a:t>이 가능하다면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포커스는 키보드 인터페이스 만으로 구성 요소로부터 </a:t>
            </a:r>
            <a:r>
              <a:rPr lang="en-US" sz="2500"/>
              <a:t>떠날 수 있어야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키보드 조작 가능한 모든 사용자 인터페이스는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키보드 포커스 표시가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보이는 방식으로 제공</a:t>
            </a:r>
            <a:r>
              <a:rPr lang="en-US" sz="2500"/>
              <a:t>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(초점 이동)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키보드</a:t>
            </a:r>
            <a:r>
              <a:rPr lang="en-US" sz="2500"/>
              <a:t>에 의한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초점</a:t>
            </a:r>
            <a:r>
              <a:rPr lang="en-US" sz="2500"/>
              <a:t>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논리적</a:t>
            </a:r>
            <a:r>
              <a:rPr lang="en-US" sz="2500"/>
              <a:t>으로 이동해야 하며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시각적</a:t>
            </a:r>
            <a:r>
              <a:rPr lang="en-US" sz="2500"/>
              <a:t>으로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구별할 수 있어야 한다.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61%.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b="1" lang="en-US" sz="3600"/>
              <a:t>2020</a:t>
            </a:r>
            <a:r>
              <a:rPr b="1" lang="en-US" sz="2800"/>
              <a:t> </a:t>
            </a:r>
            <a:r>
              <a:rPr b="1" lang="en-US" sz="3600"/>
              <a:t>웹</a:t>
            </a:r>
            <a:r>
              <a:rPr b="1" lang="en-US" sz="2800"/>
              <a:t> </a:t>
            </a:r>
            <a:r>
              <a:rPr b="1" lang="en-US" sz="3600"/>
              <a:t>접근성</a:t>
            </a:r>
            <a:r>
              <a:rPr b="1" lang="en-US" sz="2800"/>
              <a:t> </a:t>
            </a:r>
            <a:r>
              <a:rPr b="1" lang="en-US" sz="3600"/>
              <a:t>실태</a:t>
            </a:r>
            <a:r>
              <a:rPr b="1" lang="en-US" sz="2800"/>
              <a:t> </a:t>
            </a:r>
            <a:r>
              <a:rPr b="1" lang="en-US" sz="3600"/>
              <a:t>조사 </a:t>
            </a:r>
            <a:endParaRPr/>
          </a:p>
        </p:txBody>
      </p:sp>
      <p:sp>
        <p:nvSpPr>
          <p:cNvPr id="77" name="Google Shape;77;p4"/>
          <p:cNvSpPr txBox="1"/>
          <p:nvPr>
            <p:ph idx="2" type="body"/>
          </p:nvPr>
        </p:nvSpPr>
        <p:spPr>
          <a:xfrm>
            <a:off x="4385388" y="1787682"/>
            <a:ext cx="7197011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발생 빈도 높은 12개의 오류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1"/>
            <a:ext cx="2951964" cy="49532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No</a:t>
            </a:r>
            <a:r>
              <a:rPr lang="en-US" sz="2800"/>
              <a:t> </a:t>
            </a:r>
            <a:r>
              <a:rPr lang="en-US"/>
              <a:t>Keyboard</a:t>
            </a:r>
            <a:r>
              <a:rPr lang="en-US" sz="2800"/>
              <a:t> </a:t>
            </a:r>
            <a:r>
              <a:rPr lang="en-US"/>
              <a:t>Trap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Focus</a:t>
            </a:r>
            <a:r>
              <a:rPr lang="en-US" sz="2800"/>
              <a:t> </a:t>
            </a:r>
            <a:r>
              <a:rPr lang="en-US"/>
              <a:t>Visible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grpSp>
        <p:nvGrpSpPr>
          <p:cNvPr id="327" name="Google Shape;327;p40"/>
          <p:cNvGrpSpPr/>
          <p:nvPr/>
        </p:nvGrpSpPr>
        <p:grpSpPr>
          <a:xfrm>
            <a:off x="1256142" y="1787682"/>
            <a:ext cx="10087754" cy="3484114"/>
            <a:chOff x="774600" y="1570225"/>
            <a:chExt cx="6708325" cy="2316925"/>
          </a:xfrm>
        </p:grpSpPr>
        <p:pic>
          <p:nvPicPr>
            <p:cNvPr id="328" name="Google Shape;328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30042" y="2103625"/>
              <a:ext cx="3252832" cy="17835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329" name="Google Shape;329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4600" y="2103625"/>
              <a:ext cx="3252832" cy="17835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330" name="Google Shape;330;p40"/>
            <p:cNvSpPr txBox="1"/>
            <p:nvPr/>
          </p:nvSpPr>
          <p:spPr>
            <a:xfrm>
              <a:off x="3626025" y="1611159"/>
              <a:ext cx="401400" cy="368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❌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 txBox="1"/>
            <p:nvPr/>
          </p:nvSpPr>
          <p:spPr>
            <a:xfrm>
              <a:off x="6985525" y="1570225"/>
              <a:ext cx="497400" cy="450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👏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No</a:t>
            </a:r>
            <a:r>
              <a:rPr lang="en-US" sz="2800"/>
              <a:t> </a:t>
            </a:r>
            <a:r>
              <a:rPr lang="en-US"/>
              <a:t>Keyboard</a:t>
            </a:r>
            <a:r>
              <a:rPr lang="en-US" sz="2800"/>
              <a:t> </a:t>
            </a:r>
            <a:r>
              <a:rPr lang="en-US"/>
              <a:t>Trap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Focus</a:t>
            </a:r>
            <a:r>
              <a:rPr lang="en-US" sz="2800"/>
              <a:t> </a:t>
            </a:r>
            <a:r>
              <a:rPr lang="en-US"/>
              <a:t>Visible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grpSp>
        <p:nvGrpSpPr>
          <p:cNvPr id="337" name="Google Shape;337;p41"/>
          <p:cNvGrpSpPr/>
          <p:nvPr/>
        </p:nvGrpSpPr>
        <p:grpSpPr>
          <a:xfrm>
            <a:off x="1256142" y="1787682"/>
            <a:ext cx="8813966" cy="4529142"/>
            <a:chOff x="1110617" y="1386025"/>
            <a:chExt cx="5926666" cy="3045475"/>
          </a:xfrm>
        </p:grpSpPr>
        <p:sp>
          <p:nvSpPr>
            <p:cNvPr id="338" name="Google Shape;338;p41"/>
            <p:cNvSpPr txBox="1"/>
            <p:nvPr/>
          </p:nvSpPr>
          <p:spPr>
            <a:xfrm>
              <a:off x="1203050" y="1427416"/>
              <a:ext cx="401400" cy="372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❌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1"/>
            <p:cNvSpPr txBox="1"/>
            <p:nvPr/>
          </p:nvSpPr>
          <p:spPr>
            <a:xfrm>
              <a:off x="4255550" y="1386025"/>
              <a:ext cx="497400" cy="455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👏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617" y="1891500"/>
              <a:ext cx="5926666" cy="254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Contrast</a:t>
            </a:r>
            <a:r>
              <a:rPr lang="en-US" sz="2800"/>
              <a:t> </a:t>
            </a:r>
            <a:r>
              <a:rPr lang="en-US"/>
              <a:t>(Minimum)</a:t>
            </a:r>
            <a:endParaRPr/>
          </a:p>
        </p:txBody>
      </p:sp>
      <p:sp>
        <p:nvSpPr>
          <p:cNvPr id="346" name="Google Shape;346;p42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텍스트 콘텐츠의 명도 대비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Contrast</a:t>
            </a:r>
            <a:r>
              <a:rPr lang="en-US" sz="2800"/>
              <a:t> </a:t>
            </a:r>
            <a:r>
              <a:rPr lang="en-US"/>
              <a:t>(Minimum)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AA)</a:t>
            </a:r>
            <a:endParaRPr/>
          </a:p>
        </p:txBody>
      </p:sp>
      <p:sp>
        <p:nvSpPr>
          <p:cNvPr id="352" name="Google Shape;352;p4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문자와 문자 이미지의 시각적인 표현은 최소한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4.5:1의 명암 대비</a:t>
            </a:r>
            <a:r>
              <a:rPr lang="en-US" sz="2500"/>
              <a:t>를 부여해야 한다.(큰 문자, 장식, 로고 제외)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(텍스트 콘텐츠의 명도 대비) 텍스트 콘텐츠와 배경 간의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명도 대비는 4.5 대 1 이상</a:t>
            </a:r>
            <a:r>
              <a:rPr lang="en-US" sz="2500"/>
              <a:t>이어야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70.1%.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Contrast</a:t>
            </a:r>
            <a:r>
              <a:rPr lang="en-US" sz="2800"/>
              <a:t> </a:t>
            </a:r>
            <a:r>
              <a:rPr lang="en-US"/>
              <a:t>(Minimum)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AA)</a:t>
            </a:r>
            <a:endParaRPr/>
          </a:p>
        </p:txBody>
      </p:sp>
      <p:sp>
        <p:nvSpPr>
          <p:cNvPr id="358" name="Google Shape;358;p44"/>
          <p:cNvSpPr txBox="1"/>
          <p:nvPr>
            <p:ph idx="2" type="body"/>
          </p:nvPr>
        </p:nvSpPr>
        <p:spPr>
          <a:xfrm>
            <a:off x="7333860" y="1787682"/>
            <a:ext cx="4248539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400"/>
              <a:t>Article -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https://t.ly/EH3N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400"/>
              <a:t>Accessible color generator -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https://t.ly/Ncsc</a:t>
            </a:r>
            <a:endParaRPr sz="1400"/>
          </a:p>
        </p:txBody>
      </p:sp>
      <p:pic>
        <p:nvPicPr>
          <p:cNvPr id="359" name="Google Shape;359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6141" y="1787682"/>
            <a:ext cx="5871395" cy="48090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Language</a:t>
            </a:r>
            <a:r>
              <a:rPr lang="en-US" sz="2800"/>
              <a:t> </a:t>
            </a:r>
            <a:r>
              <a:rPr lang="en-US"/>
              <a:t>of</a:t>
            </a:r>
            <a:r>
              <a:rPr lang="en-US" sz="2800"/>
              <a:t> </a:t>
            </a:r>
            <a:r>
              <a:rPr lang="en-US"/>
              <a:t>Page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기본 언어 표시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Language</a:t>
            </a:r>
            <a:r>
              <a:rPr lang="en-US" sz="2800"/>
              <a:t> </a:t>
            </a:r>
            <a:r>
              <a:rPr lang="en-US"/>
              <a:t>of</a:t>
            </a:r>
            <a:r>
              <a:rPr lang="en-US" sz="2800"/>
              <a:t> </a:t>
            </a:r>
            <a:r>
              <a:rPr lang="en-US"/>
              <a:t>Page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sp>
        <p:nvSpPr>
          <p:cNvPr id="371" name="Google Shape;371;p4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모든 웹 페이지의 기본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휴먼 랭귀지</a:t>
            </a:r>
            <a:r>
              <a:rPr lang="en-US" sz="2500"/>
              <a:t>는 기계적으로 판단할 수 있어야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(기본 언어 표시)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주로 사용하는 언어</a:t>
            </a:r>
            <a:r>
              <a:rPr lang="en-US" sz="2500"/>
              <a:t>를 명시해야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71.1%.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/>
          <p:nvPr/>
        </p:nvSpPr>
        <p:spPr>
          <a:xfrm>
            <a:off x="1256141" y="1787681"/>
            <a:ext cx="9921931" cy="3558759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b="1" i="0" lang="en-US" sz="3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lang="ko"</a:t>
            </a:r>
            <a:r>
              <a:rPr b="1" i="0" lang="en-US" sz="3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🇰🇷</a:t>
            </a:r>
            <a:endParaRPr b="1" i="0" sz="3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b="1" i="0" lang="en-US" sz="3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lang="en"</a:t>
            </a:r>
            <a:r>
              <a:rPr b="1" i="0" lang="en-US" sz="3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🇺🇲</a:t>
            </a:r>
            <a:endParaRPr b="1" i="0" sz="3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b="1" i="0" lang="en-US" sz="3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lang="ja"</a:t>
            </a:r>
            <a:r>
              <a:rPr b="1" i="0" lang="en-US" sz="3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🇯🇵</a:t>
            </a:r>
            <a:endParaRPr b="1" i="0" sz="3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b="1" i="0" lang="en-US" sz="3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lang="zh"</a:t>
            </a:r>
            <a:r>
              <a:rPr b="1" i="0" lang="en-US" sz="3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🇨🇳</a:t>
            </a:r>
            <a:endParaRPr b="1" i="0" sz="3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4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Language</a:t>
            </a:r>
            <a:r>
              <a:rPr lang="en-US" sz="2800"/>
              <a:t> </a:t>
            </a:r>
            <a:r>
              <a:rPr lang="en-US"/>
              <a:t>of</a:t>
            </a:r>
            <a:r>
              <a:rPr lang="en-US" sz="2800"/>
              <a:t> </a:t>
            </a:r>
            <a:r>
              <a:rPr lang="en-US"/>
              <a:t>Page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/>
          </a:p>
        </p:txBody>
      </p:sp>
      <p:sp>
        <p:nvSpPr>
          <p:cNvPr id="378" name="Google Shape;378;p47"/>
          <p:cNvSpPr txBox="1"/>
          <p:nvPr/>
        </p:nvSpPr>
        <p:spPr>
          <a:xfrm>
            <a:off x="1256141" y="5719513"/>
            <a:ext cx="3000000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en-US"/>
              <a:t>Language Codes -</a:t>
            </a:r>
            <a:r>
              <a:rPr lang="en-US"/>
              <a:t>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t.ly/fntL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Error</a:t>
            </a:r>
            <a:r>
              <a:rPr lang="en-US" sz="2800"/>
              <a:t> </a:t>
            </a:r>
            <a:r>
              <a:rPr lang="en-US"/>
              <a:t>Identification/Suggestion</a:t>
            </a:r>
            <a:endParaRPr/>
          </a:p>
        </p:txBody>
      </p:sp>
      <p:sp>
        <p:nvSpPr>
          <p:cNvPr id="384" name="Google Shape;384;p48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A, AA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오류 정정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Error</a:t>
            </a:r>
            <a:r>
              <a:rPr lang="en-US" sz="2800"/>
              <a:t> </a:t>
            </a:r>
            <a:r>
              <a:rPr lang="en-US"/>
              <a:t>Identification/Suggestion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A, AA)</a:t>
            </a:r>
            <a:endParaRPr/>
          </a:p>
        </p:txBody>
      </p:sp>
      <p:sp>
        <p:nvSpPr>
          <p:cNvPr id="390" name="Google Shape;390;p4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만약 입력 오류가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자동</a:t>
            </a:r>
            <a:r>
              <a:rPr lang="en-US" sz="2500"/>
              <a:t>으로 감지되면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오류</a:t>
            </a:r>
            <a:r>
              <a:rPr lang="en-US" sz="2500"/>
              <a:t> 항목을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식별</a:t>
            </a:r>
            <a:r>
              <a:rPr lang="en-US" sz="2500"/>
              <a:t>하고 사용자에게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문자로 알려야 한다.(A)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의견</a:t>
            </a:r>
            <a:r>
              <a:rPr lang="en-US" sz="2500"/>
              <a:t>을 제공해야 한다.(AA)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KWCAG 2.x: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(오류 정정) 입력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오류</a:t>
            </a:r>
            <a:r>
              <a:rPr lang="en-US" sz="2500"/>
              <a:t>를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정정할 수 있는 방법</a:t>
            </a:r>
            <a:r>
              <a:rPr lang="en-US" sz="2500"/>
              <a:t>을 제공해야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76.8%.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Non-text</a:t>
            </a:r>
            <a:r>
              <a:rPr lang="en-US" sz="2800"/>
              <a:t> </a:t>
            </a:r>
            <a:r>
              <a:rPr lang="en-US"/>
              <a:t>Content</a:t>
            </a:r>
            <a:endParaRPr/>
          </a:p>
        </p:txBody>
      </p:sp>
      <p:sp>
        <p:nvSpPr>
          <p:cNvPr id="84" name="Google Shape;84;p5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 A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적절한 대체 텍스트 제공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Error</a:t>
            </a:r>
            <a:r>
              <a:rPr lang="en-US" sz="2800"/>
              <a:t> </a:t>
            </a:r>
            <a:r>
              <a:rPr lang="en-US"/>
              <a:t>Identification/Suggestion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A, AA)</a:t>
            </a:r>
            <a:endParaRPr/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00" y="2296308"/>
            <a:ext cx="6400800" cy="1962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  <p:sp>
        <p:nvSpPr>
          <p:cNvPr id="407" name="Google Shape;407;p5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웹 접근성 퀴즈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https://t.ly/x5ia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Non-text</a:t>
            </a:r>
            <a:r>
              <a:rPr lang="en-US" sz="2800"/>
              <a:t> </a:t>
            </a:r>
            <a:r>
              <a:rPr lang="en-US"/>
              <a:t>Content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WCAG 2.x</a:t>
            </a:r>
            <a:r>
              <a:rPr lang="en-US"/>
              <a:t>:</a:t>
            </a:r>
            <a:br>
              <a:rPr lang="en-US" sz="2500"/>
            </a:br>
            <a:r>
              <a:rPr lang="en-US" sz="2500"/>
              <a:t>텍스트 아닌 콘텐츠는 그 목적에 상응하는 대체 텍스트를 포함한 상태로 표시해야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br>
              <a:rPr lang="en-US" sz="2500"/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KWCAG 2.x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(적절한 대체 텍스트 제공) 텍스트 아닌 콘텐츠는 그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의미나 용도를 인식할 수 있도록 대체 텍스트</a:t>
            </a:r>
            <a:r>
              <a:rPr lang="en-US" sz="2500"/>
              <a:t>를 제공해야 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준수율 24.1%.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Non-text</a:t>
            </a:r>
            <a:r>
              <a:rPr lang="en-US" sz="2800"/>
              <a:t> </a:t>
            </a:r>
            <a:r>
              <a:rPr lang="en-US"/>
              <a:t>Content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장식 목적 </a:t>
            </a:r>
            <a:r>
              <a:rPr lang="en-US"/>
              <a:t>이미지 대체 텍스트 제공 금지.</a:t>
            </a:r>
            <a:endParaRPr b="1"/>
          </a:p>
        </p:txBody>
      </p:sp>
      <p:sp>
        <p:nvSpPr>
          <p:cNvPr id="97" name="Google Shape;97;p7"/>
          <p:cNvSpPr/>
          <p:nvPr/>
        </p:nvSpPr>
        <p:spPr>
          <a:xfrm>
            <a:off x="1256141" y="2464084"/>
            <a:ext cx="9949923" cy="287302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&lt;img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valid.jpg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장식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❌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&lt;img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valid.jpg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👏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Non-text</a:t>
            </a:r>
            <a:r>
              <a:rPr lang="en-US" sz="2800"/>
              <a:t> </a:t>
            </a:r>
            <a:r>
              <a:rPr lang="en-US"/>
              <a:t>Content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5318448" y="1787682"/>
            <a:ext cx="6263951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주변 문맥을 통해 이미 충분히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설명하고 있는 내용은 대체 텍스트 불필요.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중복 금지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👌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39" y="1787681"/>
            <a:ext cx="3941011" cy="48982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/>
          <p:nvPr/>
        </p:nvSpPr>
        <p:spPr>
          <a:xfrm>
            <a:off x="1256141" y="3098566"/>
            <a:ext cx="9949922" cy="287302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href="..."&gt;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&lt;img src="..."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👏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우리사이느은</a:t>
            </a:r>
            <a:endParaRPr b="1" i="0" sz="25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Non-text</a:t>
            </a:r>
            <a:r>
              <a:rPr lang="en-US" sz="2800"/>
              <a:t> </a:t>
            </a:r>
            <a:r>
              <a:rPr lang="en-US"/>
              <a:t>Content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(Level 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주변 문맥을 통해 이미 충분히 설명하고 있는 내용은 대체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텍스트 불필요. </a:t>
            </a:r>
            <a:r>
              <a:rPr b="1" lang="en-US"/>
              <a:t>중복 금지</a:t>
            </a:r>
            <a:r>
              <a:rPr lang="en-US"/>
              <a:t>. 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