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2" roundtripDataSignature="AMtx7mhNXvd1zHG+P3YYGaz6SqQHeTsX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customschemas.google.com/relationships/presentationmetadata" Target="meta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4edc1502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4edc1502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e4edc1502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4a04fb3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e4a04fb32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4a04fb32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e4a04fb32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84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84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4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84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84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5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8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6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86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7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2" name="Google Shape;32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33" name="Google Shape;3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34" name="Google Shape;34;p87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35" name="Google Shape;35;p87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8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8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8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8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9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9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9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89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89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89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89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9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rning on Apple iOS 14.6" id="52" name="Google Shape;52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623" y="3599302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.org/TR/wai-aria-1.1/#tablis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http://null" TargetMode="External"/><Relationship Id="rId5" Type="http://schemas.openxmlformats.org/officeDocument/2006/relationships/hyperlink" Target="https://t.ly/l1F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.org/TR/wai-aria-1.1/#toolti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.org/TR/wai-aria-1.1/#status" TargetMode="External"/><Relationship Id="rId4" Type="http://schemas.openxmlformats.org/officeDocument/2006/relationships/hyperlink" Target="https://www.w3.org/TR/wai-aria-1.1/#aria-live" TargetMode="External"/><Relationship Id="rId5" Type="http://schemas.openxmlformats.org/officeDocument/2006/relationships/hyperlink" Target="https://www.w3.org/TR/wai-aria-1.1/#aria-atomi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hyperlink" Target="https://www.w3.org/TR/html-aria/#docconformanc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.org/TR/wai-aria-1.1/#ale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hyperlink" Target="http://null" TargetMode="External"/><Relationship Id="rId5" Type="http://schemas.openxmlformats.org/officeDocument/2006/relationships/hyperlink" Target="https://t.ly/1emO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.org/TR/wai-aria-1.1/#aria-curren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w3.org/TR/wai-aria-1.1/#aria-select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w3.org/TR/wai-aria-1.1/#aria-haspopup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hyperlink" Target="https://t.ly/81v0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.org/TR/wai-aria-1.1/#aria-expanded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hyperlink" Target="http://null" TargetMode="External"/><Relationship Id="rId5" Type="http://schemas.openxmlformats.org/officeDocument/2006/relationships/hyperlink" Target="https://t.ly/JuQj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w3.org/TR/wai-aria-1.1/#aria-hidden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w3.org/TR/wai-aria-1.1/#aria-invali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.ly/Xn3i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w3.org/TR/wai-aria-1.1/#aria-control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w3.org/TR/wai-aria-1.1/#aria-liv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.org/TR/html-aria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w3.org/TR/wai-aria-1.1/#aria-labelledby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w3.org/TR/wai-aria-1.1/#aria-labe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www.w3.org/TR/wai-aria-1.1/#aria-describedby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www.w3.org/TR/wai-aria-1.1/#aria-errormessage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www.w3.org/TR/wai-aria-1.1/#aria-modal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20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ARIA 1.x</a:t>
            </a:r>
            <a:endParaRPr/>
          </a:p>
        </p:txBody>
      </p:sp>
      <p:sp>
        <p:nvSpPr>
          <p:cNvPr id="58" name="Google Shape;58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HTML 만으로 20% 부족할 때.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role="tablist</a:t>
            </a:r>
            <a:r>
              <a:rPr lang="en-US" sz="3600">
                <a:solidFill>
                  <a:srgbClr val="262626"/>
                </a:solidFill>
              </a:rPr>
              <a:t>|</a:t>
            </a:r>
            <a:r>
              <a:rPr lang="en-US" sz="3600"/>
              <a:t>tab</a:t>
            </a:r>
            <a:r>
              <a:rPr lang="en-US" sz="3600">
                <a:solidFill>
                  <a:srgbClr val="262626"/>
                </a:solidFill>
              </a:rPr>
              <a:t>|</a:t>
            </a:r>
            <a:r>
              <a:rPr lang="en-US" sz="3600"/>
              <a:t>tabpanel"</a:t>
            </a:r>
            <a:endParaRPr b="1" sz="3600"/>
          </a:p>
        </p:txBody>
      </p:sp>
      <p:sp>
        <p:nvSpPr>
          <p:cNvPr id="111" name="Google Shape;111;p1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탭 스타일을 의미하는 것이 아님.</a:t>
            </a:r>
            <a:br>
              <a:rPr lang="en-US" sz="2500"/>
            </a:br>
            <a:r>
              <a:rPr lang="en-US" sz="2500"/>
              <a:t>현재 페이지 내용에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색인을 제공하는 구조</a:t>
            </a:r>
            <a:r>
              <a:rPr lang="en-US" sz="2500"/>
              <a:t>(tablist, tab, tabpanel)를 의미. 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사이트 탐색 도구</a:t>
            </a:r>
            <a:r>
              <a:rPr lang="en-US" sz="2500"/>
              <a:t>에 해당하는 요소는 nav &gt; h2 + ul</a:t>
            </a:r>
            <a:br>
              <a:rPr lang="en-US" sz="2500"/>
            </a:br>
            <a:r>
              <a:rPr lang="en-US" sz="2500"/>
              <a:t>또는 aside &gt; h2 + ul 구조로 마크업.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https://www.w3.org/TR/wai-aria-1.1/#tablist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1256142" y="1741027"/>
            <a:ext cx="10080551" cy="4312965"/>
            <a:chOff x="1256142" y="1801530"/>
            <a:chExt cx="6852900" cy="3059370"/>
          </a:xfrm>
        </p:grpSpPr>
        <p:sp>
          <p:nvSpPr>
            <p:cNvPr id="117" name="Google Shape;117;p11"/>
            <p:cNvSpPr/>
            <p:nvPr/>
          </p:nvSpPr>
          <p:spPr>
            <a:xfrm>
              <a:off x="1256142" y="1997100"/>
              <a:ext cx="6852900" cy="2863800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 class="weekly"&gt;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&lt;div </a:t>
              </a:r>
              <a:r>
                <a:rPr b="1" i="0" lang="en-US" sz="16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role="tablist"</a:t>
              </a: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&lt;button id="mon-anchor" aria-controls="mon" </a:t>
              </a:r>
              <a:r>
                <a:rPr b="1" i="0" lang="en-US" sz="14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role="tab"</a:t>
              </a:r>
              <a:r>
                <a:rPr b="1" i="0" lang="en-US" sz="1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aria-selected="true"&gt;월&lt;/button&gt;</a:t>
              </a:r>
              <a:endParaRPr b="1" i="0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&lt;button id="tue-anchor" aria-controls="tue" </a:t>
              </a:r>
              <a:r>
                <a:rPr b="1" i="0" lang="en-US" sz="14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role="tab"</a:t>
              </a:r>
              <a:r>
                <a:rPr b="1" i="0" lang="en-US" sz="1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aria-selected="false"&gt;화&lt;/button&gt;</a:t>
              </a:r>
              <a:endParaRPr b="1" i="0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&lt;/div&gt;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&lt;div id="mon" tabindex="0" </a:t>
              </a:r>
              <a:r>
                <a:rPr b="1" i="0" lang="en-US" sz="16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role="tabpanel"</a:t>
              </a: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aria-labelledby="mon-anchor"&gt;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월요일엔 빨간 장미를...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&lt;/div&gt;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&lt;div id="tue" tabindex="0" </a:t>
              </a:r>
              <a:r>
                <a:rPr b="1" i="0" lang="en-US" sz="16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role="tabpanel"</a:t>
              </a: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aria-labelledby="tue-anchor" hidden&gt;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화요일엔 노란 장미를...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&lt;/div&gt;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&lt;/div&gt;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18" name="Google Shape;11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42092" y="1801530"/>
              <a:ext cx="2361861" cy="597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role="tablist</a:t>
            </a:r>
            <a:r>
              <a:rPr lang="en-US" sz="3600">
                <a:solidFill>
                  <a:srgbClr val="262626"/>
                </a:solidFill>
              </a:rPr>
              <a:t>|</a:t>
            </a:r>
            <a:r>
              <a:rPr lang="en-US" sz="3600"/>
              <a:t>tab</a:t>
            </a:r>
            <a:r>
              <a:rPr lang="en-US" sz="3600">
                <a:solidFill>
                  <a:srgbClr val="262626"/>
                </a:solidFill>
              </a:rPr>
              <a:t>|</a:t>
            </a:r>
            <a:r>
              <a:rPr lang="en-US" sz="3600"/>
              <a:t>tabpanel"</a:t>
            </a:r>
            <a:endParaRPr b="1" sz="3600"/>
          </a:p>
        </p:txBody>
      </p:sp>
      <p:sp>
        <p:nvSpPr>
          <p:cNvPr id="120" name="Google Shape;120;p11"/>
          <p:cNvSpPr txBox="1"/>
          <p:nvPr/>
        </p:nvSpPr>
        <p:spPr>
          <a:xfrm>
            <a:off x="1256142" y="6140626"/>
            <a:ext cx="3000000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en-US"/>
              <a:t>Demo -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t.ly/l1Fl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role="tooltip"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role="tooltip"</a:t>
            </a:r>
            <a:endParaRPr/>
          </a:p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보통 초점을 받으면 설명을 표시하는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문맥 팝업</a:t>
            </a:r>
            <a:r>
              <a:rPr lang="en-US" sz="2500"/>
              <a:t>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툴팁은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초점을 받지 않아야</a:t>
            </a:r>
            <a:r>
              <a:rPr lang="en-US" sz="2500"/>
              <a:t> 한다.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ESC</a:t>
            </a:r>
            <a:r>
              <a:rPr lang="en-US" sz="2500"/>
              <a:t> 또는 마우스를 빼면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사라져야</a:t>
            </a:r>
            <a:r>
              <a:rPr lang="en-US" sz="2500"/>
              <a:t> 한다.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참조하는 콘트롤에는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aria-describedby</a:t>
            </a:r>
            <a:r>
              <a:rPr lang="en-US" sz="2500"/>
              <a:t>="ID reference list" 속성으로 연결.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https://www.w3.org/TR/wai-aria-1.1/#tooltip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4"/>
          <p:cNvGrpSpPr/>
          <p:nvPr/>
        </p:nvGrpSpPr>
        <p:grpSpPr>
          <a:xfrm>
            <a:off x="1256142" y="1871843"/>
            <a:ext cx="10080550" cy="4182149"/>
            <a:chOff x="1313508" y="1851224"/>
            <a:chExt cx="6848100" cy="2841093"/>
          </a:xfrm>
        </p:grpSpPr>
        <p:sp>
          <p:nvSpPr>
            <p:cNvPr id="137" name="Google Shape;137;p14"/>
            <p:cNvSpPr/>
            <p:nvPr/>
          </p:nvSpPr>
          <p:spPr>
            <a:xfrm>
              <a:off x="1313508" y="1949654"/>
              <a:ext cx="6848100" cy="2742663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&lt;!-- O: 인풋 툴팁 --&gt;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&lt;label for="tel"&gt;전화번호&lt;/label&gt;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&lt;input id="tel" type="tel" </a:t>
              </a:r>
              <a:r>
                <a:rPr b="1" i="0" lang="en-US" sz="18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aria-describedby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="TIP-TEL"&gt;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 id="TIP-TEL" </a:t>
              </a:r>
              <a:r>
                <a:rPr b="1" i="0" lang="en-US" sz="16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role="tooltip"</a:t>
              </a: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hidden&gt;하이픈(-) 없이 숫자만 입력.&lt;/p&gt;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&lt;!-- O: 버튼 툴팁 --&gt;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&lt;button </a:t>
              </a:r>
              <a:r>
                <a:rPr b="1" i="0" lang="en-US" sz="18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aria-describedby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="TIP-DEL"&gt;게시물 삭제&lt;/button&gt;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 id="TIP-DEL" </a:t>
              </a:r>
              <a:r>
                <a:rPr b="1" i="0" lang="en-US" sz="16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role="tooltip"</a:t>
              </a:r>
              <a:r>
                <a:rPr b="1" i="0" lang="en-US" sz="1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hidden&gt;게시물 삭제 후 복원할 수 없음.&lt;/p&gt;</a:t>
              </a:r>
              <a:endParaRPr b="1" i="0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38" name="Google Shape;13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16283" y="1851224"/>
              <a:ext cx="2382600" cy="778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role="tooltip"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role="status"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role="status"</a:t>
            </a:r>
            <a:endParaRPr/>
          </a:p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실시간 결과 정보.</a:t>
            </a:r>
            <a:r>
              <a:rPr lang="en-US" sz="2500"/>
              <a:t> role="alert" 만큼 중요하지는 않음.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이 요소를 갱신할 때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초점을 받지 않아야 한다.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이 역할을 선언하면 자동으로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aria-live="polite", aria-atomic="true"</a:t>
            </a:r>
            <a:r>
              <a:rPr lang="en-US" sz="2500"/>
              <a:t> 속성이 할당됨.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https://www.w3.org/TR/wai-aria-1.1/#status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https://www.w3.org/TR/wai-aria-1.1/#aria-live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5"/>
              </a:rPr>
              <a:t>https://www.w3.org/TR/wai-aria-1.1/#aria-atomic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1281960" y="1871842"/>
            <a:ext cx="10054732" cy="3698533"/>
            <a:chOff x="844450" y="1230025"/>
            <a:chExt cx="6783000" cy="2495059"/>
          </a:xfrm>
        </p:grpSpPr>
        <p:sp>
          <p:nvSpPr>
            <p:cNvPr id="156" name="Google Shape;156;p17"/>
            <p:cNvSpPr/>
            <p:nvPr/>
          </p:nvSpPr>
          <p:spPr>
            <a:xfrm>
              <a:off x="844450" y="1377726"/>
              <a:ext cx="6783000" cy="2347358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&lt;!-- O: 결과 메시지 --&gt;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 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role="status"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&gt;회원가입 양식 전송완료.&lt;/p&gt;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 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role="status"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&gt;10개의 검색 결과.&lt;/p&gt;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 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role="status"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&gt;장바구니에 5개의 항목.&lt;/p&gt;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b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&gt;회원가입 양식 전송완료.&lt;/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&gt;10개의 검색 결과.&lt;/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8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&gt;장바구니에 5개의 항목.&lt;/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57" name="Google Shape;15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1994" y="1230025"/>
              <a:ext cx="2622706" cy="57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role="status"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2" type="body"/>
          </p:nvPr>
        </p:nvSpPr>
        <p:spPr>
          <a:xfrm>
            <a:off x="1256142" y="5715868"/>
            <a:ext cx="10326258" cy="908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의미론에 따라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role="status"</a:t>
            </a:r>
            <a:r>
              <a:rPr lang="en-US" sz="2500"/>
              <a:t> 대신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&lt;output&gt;</a:t>
            </a:r>
            <a:r>
              <a:rPr lang="en-US" sz="2500"/>
              <a:t> 요소 사용 가능.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https://www.w3.org/TR/html-aria/#docconformance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role="alert"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role="alert"</a:t>
            </a:r>
            <a:endParaRPr/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시간에 민감하고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중요한(오류, 제안)</a:t>
            </a:r>
            <a:r>
              <a:rPr lang="en-US" sz="2500"/>
              <a:t> 실시간 콘텐츠. 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이 요소를 갱신할 때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초점을 받지 않아야</a:t>
            </a:r>
            <a:r>
              <a:rPr lang="en-US" sz="2500"/>
              <a:t> 한다.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aria-live="assertive" </a:t>
            </a:r>
            <a:r>
              <a:rPr lang="en-US" sz="2500"/>
              <a:t>속성과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aria-atomic="true"</a:t>
            </a:r>
            <a:r>
              <a:rPr lang="en-US" sz="2500"/>
              <a:t> 속성 자동 할당.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https://www.w3.org/TR/wai-aria-1.1/#alert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</a:t>
            </a:r>
            <a:endParaRPr/>
          </a:p>
        </p:txBody>
      </p:sp>
      <p:sp>
        <p:nvSpPr>
          <p:cNvPr id="64" name="Google Shape;64;p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Accessible Rich Internet Application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접근 가능한 고기능 인터넷 애플리케이션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HTML의 접근성 문제를 보완하는 W3C 명세.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HTML에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'역할(roles), 상태(states), 속성(properties)'</a:t>
            </a:r>
            <a:r>
              <a:rPr lang="en-US" sz="2500"/>
              <a:t> 정보를 부여하여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보조기기의 웹 문서 접근을 지원.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0"/>
          <p:cNvGrpSpPr/>
          <p:nvPr/>
        </p:nvGrpSpPr>
        <p:grpSpPr>
          <a:xfrm>
            <a:off x="1281959" y="1945293"/>
            <a:ext cx="10054730" cy="3897857"/>
            <a:chOff x="844450" y="1244200"/>
            <a:chExt cx="6783000" cy="2629525"/>
          </a:xfrm>
        </p:grpSpPr>
        <p:sp>
          <p:nvSpPr>
            <p:cNvPr id="176" name="Google Shape;176;p20"/>
            <p:cNvSpPr/>
            <p:nvPr/>
          </p:nvSpPr>
          <p:spPr>
            <a:xfrm>
              <a:off x="844450" y="1377725"/>
              <a:ext cx="6783000" cy="2496000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&lt;!-- O: 오류 메시지 --&gt;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 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role="alert"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&gt;우편번호 입력 오류.&lt;/p&gt;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&lt;!-- O: 제안 메시지 --&gt;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&lt;p </a:t>
              </a:r>
              <a:r>
                <a:rPr b="1" i="0" lang="en-US" sz="20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role="alert"</a:t>
              </a:r>
              <a:r>
                <a:rPr b="1" i="0" lang="en-US" sz="20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&gt;로그인 후 이용 가능.&lt;/p&gt;</a:t>
              </a:r>
              <a:endParaRPr b="1" i="0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177" name="Google Shape;17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27561" y="1244200"/>
              <a:ext cx="2610439" cy="57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role="alert"</a:t>
            </a:r>
            <a:endParaRPr sz="3600"/>
          </a:p>
        </p:txBody>
      </p:sp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1256142" y="5967796"/>
            <a:ext cx="10326258" cy="44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4"/>
              </a:rPr>
              <a:t>https://</a:t>
            </a:r>
            <a:r>
              <a:rPr lang="en-US" sz="1500" u="sng">
                <a:solidFill>
                  <a:schemeClr val="hlink"/>
                </a:solidFill>
                <a:hlinkClick r:id="rId5"/>
              </a:rPr>
              <a:t>t.ly/1emO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실전</a:t>
            </a:r>
            <a:r>
              <a:rPr lang="en-US" sz="2800"/>
              <a:t> </a:t>
            </a:r>
            <a:r>
              <a:rPr lang="en-US"/>
              <a:t>ARIA</a:t>
            </a:r>
            <a:r>
              <a:rPr lang="en-US" sz="2800"/>
              <a:t> </a:t>
            </a:r>
            <a:r>
              <a:rPr lang="en-US"/>
              <a:t>–</a:t>
            </a:r>
            <a:r>
              <a:rPr lang="en-US" sz="2800"/>
              <a:t> </a:t>
            </a:r>
            <a:r>
              <a:rPr lang="en-US"/>
              <a:t>상태</a:t>
            </a:r>
            <a:r>
              <a:rPr lang="en-US" sz="2800"/>
              <a:t> </a:t>
            </a:r>
            <a:r>
              <a:rPr lang="en-US"/>
              <a:t>(states)</a:t>
            </a:r>
            <a:endParaRPr/>
          </a:p>
        </p:txBody>
      </p:sp>
      <p:sp>
        <p:nvSpPr>
          <p:cNvPr id="185" name="Google Shape;185;p36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실무에서 사용했던 ARIA 명세들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/>
          <p:nvPr/>
        </p:nvSpPr>
        <p:spPr>
          <a:xfrm>
            <a:off x="1259250" y="1787682"/>
            <a:ext cx="10077442" cy="4266310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aria-current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page|step|location|date|time|true|false(default)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aria-selected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false|true|undefined(default)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aria-haspopup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true|menu|dialog|listbox|tree|grid|false(default)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aria-expanded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true|false|undefined(default)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aria-hidden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true|false|undefined(default)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⭐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aria-invalid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true|false(default)|grammar|spelling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실전</a:t>
            </a:r>
            <a:r>
              <a:rPr lang="en-US" sz="2800"/>
              <a:t> </a:t>
            </a:r>
            <a:r>
              <a:rPr lang="en-US"/>
              <a:t>ARIA</a:t>
            </a:r>
            <a:r>
              <a:rPr lang="en-US" sz="2800"/>
              <a:t> </a:t>
            </a:r>
            <a:r>
              <a:rPr lang="en-US"/>
              <a:t>–</a:t>
            </a:r>
            <a:r>
              <a:rPr lang="en-US" sz="2800"/>
              <a:t> </a:t>
            </a:r>
            <a:r>
              <a:rPr lang="en-US"/>
              <a:t>상태</a:t>
            </a:r>
            <a:r>
              <a:rPr lang="en-US" sz="2800"/>
              <a:t> </a:t>
            </a:r>
            <a:r>
              <a:rPr lang="en-US"/>
              <a:t>(states)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b="1" lang="en-US"/>
              <a:t>⭐ aria-current</a:t>
            </a:r>
            <a:endParaRPr b="1"/>
          </a:p>
        </p:txBody>
      </p:sp>
      <p:sp>
        <p:nvSpPr>
          <p:cNvPr id="197" name="Google Shape;197;p38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page | step | location | date | time | true | false(default)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aria-current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page | step | location | date | time | true | false(default)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현재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맥락과 일치하는 항목</a:t>
            </a:r>
            <a:r>
              <a:rPr lang="en-US" sz="2500"/>
              <a:t>을 의미.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en-US" sz="2500"/>
              <a:t>: 현재 '페이지'와 일치하는 시각적으로 강조한 링크.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lang="en-US" sz="2500"/>
              <a:t>: 현재 '단계'와 일치하는 시각적으로 강조한 링크.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-US" sz="2500"/>
              <a:t>: 플로우 차트에서 현재 '위치'와 일치하는 시각적으로 강조한 이미지.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2500"/>
              <a:t>: 달력에서 현재 '날짜'와 일치하는 날짜.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2500"/>
              <a:t>: 시간표에서 현재 '시간'과 일치하는 시간.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500"/>
              <a:t>: 항목이 세트 내 현재 맥락과 일치함.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false(default)</a:t>
            </a:r>
            <a:r>
              <a:rPr lang="en-US" sz="2500"/>
              <a:t>: 항목이 세트 내 현재 맥락과 일치하지 않음.</a:t>
            </a:r>
            <a:br>
              <a:rPr lang="en-US" sz="2500"/>
            </a:br>
            <a:r>
              <a:rPr lang="en-US" sz="2500"/>
              <a:t>                                     속성 또는 값을 선언하지 않은 경우 초기값.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https://www.w3.org/TR/wai-aria-1.1/#aria-current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aria-current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page | step | location | date | time | true | false(default)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1256142" y="2056730"/>
            <a:ext cx="9809964" cy="4521351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현재 페이지 링크 --&gt;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&lt;h2&gt;글로벌 네비게이션&lt;/h2&gt;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&lt;ul&gt;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&lt;li&gt;&lt;a href="/home" </a:t>
            </a:r>
            <a:r>
              <a:rPr b="1" i="0" lang="en-US" sz="12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aria-current="page"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&gt;홈&lt;/a&gt;&lt;/li&gt;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&lt;li&gt;&lt;a href="/ongoing"&gt;연재&lt;/a&gt;&lt;/li&gt;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&lt;li&gt;&lt;a href="/ranking"&gt;랭킹&lt;/a&gt;&lt;/li&gt;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&lt;/ul&gt;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현재 단계 링크 --&gt;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&lt;h2&gt;회원 가입&lt;/h2&gt;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&lt;ol&gt;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&lt;li&gt;&lt;a href="/accept-terms" </a:t>
            </a:r>
            <a:r>
              <a:rPr b="1" i="0" lang="en-US" sz="12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aria-current="step"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&gt;약관 동의&lt;/a&gt;&lt;/li&gt;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&lt;li&gt;&lt;a href="/id-password"&gt;아이디/비밀번호 생성&lt;/a&gt;&lt;/li&gt;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&lt;li&gt;&lt;a href="/email-authentication"&gt;이메일 인증&lt;/a&gt;&lt;/li&gt;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&lt;/ol&gt;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0" name="Google Shape;21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5623" y="1761455"/>
            <a:ext cx="3148206" cy="10843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b="1" lang="en-US"/>
              <a:t>⭐ aria-selected</a:t>
            </a:r>
            <a:endParaRPr b="1"/>
          </a:p>
        </p:txBody>
      </p:sp>
      <p:sp>
        <p:nvSpPr>
          <p:cNvPr id="216" name="Google Shape;216;p41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false | true | undefined(default)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aria-selected</a:t>
            </a:r>
            <a:r>
              <a:rPr b="1"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false | true | undefined(default)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단일 또는 다중 선택</a:t>
            </a:r>
            <a:r>
              <a:rPr lang="en-US" sz="2500"/>
              <a:t>이 가능한 요소</a:t>
            </a:r>
            <a:r>
              <a:rPr baseline="30000" lang="en-US" sz="2500"/>
              <a:t>(role="gridcell|option|row|tab")</a:t>
            </a:r>
            <a:r>
              <a:rPr lang="en-US" sz="2500"/>
              <a:t>에</a:t>
            </a:r>
            <a:br>
              <a:rPr lang="en-US" sz="2500"/>
            </a:br>
            <a:r>
              <a:rPr lang="en-US" sz="2500">
                <a:latin typeface="Arial"/>
                <a:ea typeface="Arial"/>
                <a:cs typeface="Arial"/>
                <a:sym typeface="Arial"/>
              </a:rPr>
              <a:t>선택 상태를 명시</a:t>
            </a:r>
            <a:r>
              <a:rPr lang="en-US" sz="2500"/>
              <a:t>하는 의미.</a:t>
            </a:r>
            <a:br>
              <a:rPr lang="en-US" sz="2500"/>
            </a:br>
            <a:r>
              <a:rPr lang="en-US" sz="2500">
                <a:latin typeface="Arial"/>
                <a:ea typeface="Arial"/>
                <a:cs typeface="Arial"/>
                <a:sym typeface="Arial"/>
              </a:rPr>
              <a:t>role="tab"</a:t>
            </a:r>
            <a:r>
              <a:rPr lang="en-US" sz="2500"/>
              <a:t> 요소에 가장 흔히 사용.</a:t>
            </a:r>
            <a:br>
              <a:rPr lang="en-US" sz="2500"/>
            </a:br>
            <a:r>
              <a:rPr lang="en-US" sz="2500"/>
              <a:t>키보드 초점을 받을 수 있는 요소에 적용.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undefined(default)</a:t>
            </a:r>
            <a:r>
              <a:rPr lang="en-US" sz="2500"/>
              <a:t>: 속성 또는 값을 선언하지 않은 경우 초기값. 선택할 수 없음.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500"/>
              <a:t>: 선택 가능한 요소를 선택했음.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500"/>
              <a:t>: 선택 가능한 요소를 선택하지 않았음.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https://www.w3.org/TR/wai-aria-1.1/#aria-selected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3"/>
          <p:cNvGrpSpPr/>
          <p:nvPr/>
        </p:nvGrpSpPr>
        <p:grpSpPr>
          <a:xfrm>
            <a:off x="1256141" y="1787682"/>
            <a:ext cx="10183189" cy="4370522"/>
            <a:chOff x="844449" y="1017725"/>
            <a:chExt cx="10183189" cy="4370522"/>
          </a:xfrm>
        </p:grpSpPr>
        <p:sp>
          <p:nvSpPr>
            <p:cNvPr id="228" name="Google Shape;228;p43"/>
            <p:cNvSpPr/>
            <p:nvPr/>
          </p:nvSpPr>
          <p:spPr>
            <a:xfrm>
              <a:off x="844449" y="1377725"/>
              <a:ext cx="10183189" cy="4010522"/>
            </a:xfrm>
            <a:prstGeom prst="roundRect">
              <a:avLst>
                <a:gd fmla="val 3067" name="adj"/>
              </a:avLst>
            </a:prstGeom>
            <a:solidFill>
              <a:srgbClr val="000000"/>
            </a:solidFill>
            <a:ln cap="flat" cmpd="sng" w="254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&lt;!-- O: role="tab" 요소에 선택 상태를 명시 --&gt;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&lt;div </a:t>
              </a:r>
              <a:r>
                <a:rPr b="1" i="0" lang="en-US" sz="24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role="tablist"</a:t>
              </a: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&lt;a id="mon-anchor" href="#mon" </a:t>
              </a:r>
              <a:r>
                <a:rPr b="1" i="0" lang="en-US" sz="18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role="tab"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8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aria-selected="true"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&gt;월&lt;/a&gt;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&lt;a id="tue-anchor" href="#tue" </a:t>
              </a:r>
              <a:r>
                <a:rPr b="1" i="0" lang="en-US" sz="1800" u="none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role="tab"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i="0" lang="en-US" sz="1800" u="sng" cap="none" strike="noStrike">
                  <a:solidFill>
                    <a:srgbClr val="FF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aria-selected="false"</a:t>
              </a:r>
              <a:r>
                <a:rPr b="1" i="0" lang="en-US" sz="18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&gt;화&lt;/a&gt;</a:t>
              </a:r>
              <a:endParaRPr b="1" i="0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1799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&lt;/div&gt;</a:t>
              </a:r>
              <a:endParaRPr b="1" i="0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229" name="Google Shape;22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27586" y="1017725"/>
              <a:ext cx="3557621" cy="9275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aria-selected</a:t>
            </a:r>
            <a:r>
              <a:rPr b="1"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false | true | undefined(default)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aria-haspopup</a:t>
            </a: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true | menu | dialog | listbox | tree | grid | false(default)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Return</a:t>
            </a:r>
            <a:r>
              <a:rPr lang="en-US" sz="2800"/>
              <a:t> </a:t>
            </a:r>
            <a:r>
              <a:rPr lang="en-US"/>
              <a:t>to</a:t>
            </a:r>
            <a:r>
              <a:rPr lang="en-US" sz="2800"/>
              <a:t> </a:t>
            </a:r>
            <a:r>
              <a:rPr lang="en-US"/>
              <a:t>HTML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aria-haspopup</a:t>
            </a:r>
            <a:r>
              <a:rPr b="1"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menu | dialog | listbox | tree | grid | false(default)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요소에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연결되어 있는 팝업</a:t>
            </a:r>
            <a:r>
              <a:rPr lang="en-US" sz="2500"/>
              <a:t>(메뉴, 대화상자 등) 정보를 제공.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팝업 유형은 menu, listbox, tree, grid, dialog 으로 제한.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일반적으로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en-US" sz="2500"/>
              <a:t>와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dialog</a:t>
            </a:r>
            <a:r>
              <a:rPr lang="en-US" sz="2500"/>
              <a:t> 유형이 빈번.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-US" sz="2000"/>
              <a:t>true</a:t>
            </a:r>
            <a:r>
              <a:rPr lang="en-US" sz="2000"/>
              <a:t>: menu와 동일한 의미.</a:t>
            </a:r>
            <a:endParaRPr sz="20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-US" sz="2000"/>
              <a:t>menu</a:t>
            </a:r>
            <a:r>
              <a:rPr lang="en-US" sz="2000"/>
              <a:t>: menu(role) 팝업이 연결됨. menu(role)는 링크 목록.</a:t>
            </a:r>
            <a:endParaRPr sz="20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-US" sz="2000"/>
              <a:t>dialog</a:t>
            </a:r>
            <a:r>
              <a:rPr lang="en-US" sz="2000"/>
              <a:t>: dialog(role) 팝업이 연결됨. dialog(role)는 상호작용 요소(버튼 또는 콘트롤)가 포함된 현재 문서의 하위창.</a:t>
            </a:r>
            <a:endParaRPr sz="20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-US" sz="2000"/>
              <a:t>listbox</a:t>
            </a:r>
            <a:r>
              <a:rPr lang="en-US" sz="2000"/>
              <a:t>: listbox(role) 팝업이 연결됨. listbox(role)는 선택 가능한 option(role)을 포함한 콤보박스.</a:t>
            </a:r>
            <a:endParaRPr sz="20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-US" sz="2000"/>
              <a:t>tree</a:t>
            </a:r>
            <a:r>
              <a:rPr lang="en-US" sz="2000"/>
              <a:t>: tree(role) 팝업이 연결됨. tree(role)는 하위 list(role)을 포함하며 접고 펼칠 수 있음.</a:t>
            </a:r>
            <a:endParaRPr sz="20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-US" sz="2000"/>
              <a:t>grid</a:t>
            </a:r>
            <a:r>
              <a:rPr lang="en-US" sz="2000"/>
              <a:t>: grid(role) 팝업이 연결됨. grid(role)는 행과 열로 구성된 선택 가능한 위젯. 상호작용 가능한 셀이기 때문에 table(role)과는 역할이 다름에 유의.</a:t>
            </a:r>
            <a:endParaRPr sz="20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-US" sz="2000"/>
              <a:t>false</a:t>
            </a:r>
            <a:r>
              <a:rPr lang="en-US" sz="2000"/>
              <a:t>(default): 연결된 팝업이 없음을 의미.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https://www.w3.org/TR/wai-aria-1.1/#aria-haspopup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aria-haspopup</a:t>
            </a:r>
            <a:r>
              <a:rPr b="1"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menu | dialog | listbox | tree | grid | false(default)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6"/>
          <p:cNvSpPr/>
          <p:nvPr/>
        </p:nvSpPr>
        <p:spPr>
          <a:xfrm>
            <a:off x="1256141" y="2199633"/>
            <a:ext cx="10071221" cy="393990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aria-haspopup="menu|true" --&gt;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type="button" id="menu-button" </a:t>
            </a:r>
            <a:r>
              <a:rPr b="1" i="0" lang="en-US" sz="12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aria-haspopup="menu"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aria-controls="menu-list" aria-expanded="false"&gt;메뉴&lt;/button&gt;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&lt;ul id="menu-list" 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role="menu"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aria-labelledby="menu-button" hidden&gt;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&lt;li&gt;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&lt;a href="/completed"&gt;완결&lt;/a&gt;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&lt;/li&gt;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aria-haspopup="dialog"--&gt;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href="#login-dialog" </a:t>
            </a:r>
            <a:r>
              <a:rPr b="1" i="0" lang="en-US" sz="12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aria-haspopup="dialog"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&gt;로그인&lt;/a&gt;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 id="login-dialog" </a:t>
            </a:r>
            <a:r>
              <a:rPr b="1" i="0" lang="en-US" sz="12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role="dialog"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aria-labelledby="login-heading" aria-modal="true" hidden&gt;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&lt;h2 id="login-heading"&gt;로그인&lt;/h2&gt;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 b="1" i="0" sz="1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9" name="Google Shape;24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8227" y="1787682"/>
            <a:ext cx="1718760" cy="8902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50" name="Google Shape;250;p46"/>
          <p:cNvSpPr txBox="1"/>
          <p:nvPr/>
        </p:nvSpPr>
        <p:spPr>
          <a:xfrm>
            <a:off x="1256141" y="6212793"/>
            <a:ext cx="6783000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https://t.ly/81v0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b="1" lang="en-US"/>
              <a:t>⭐ aria-expanded</a:t>
            </a:r>
            <a:endParaRPr b="1"/>
          </a:p>
        </p:txBody>
      </p:sp>
      <p:sp>
        <p:nvSpPr>
          <p:cNvPr id="256" name="Google Shape;256;p47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true | false | undefined(default)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aria-expanded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false | undefined(default)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제어 대상의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확장 또는 축소 상태.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aria-controls</a:t>
            </a:r>
            <a:r>
              <a:rPr lang="en-US" sz="2500"/>
              <a:t> 속성을 이용하여 제어 대상을 명시.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툴팁</a:t>
            </a:r>
            <a:r>
              <a:rPr baseline="30000" lang="en-US" sz="2500"/>
              <a:t>(role="tooltip")</a:t>
            </a:r>
            <a:r>
              <a:rPr lang="en-US" sz="2500"/>
              <a:t>, 알럿</a:t>
            </a:r>
            <a:r>
              <a:rPr baseline="30000" lang="en-US" sz="2500"/>
              <a:t>(role="alert")</a:t>
            </a:r>
            <a:r>
              <a:rPr lang="en-US" sz="2500"/>
              <a:t>, 알럿 대화상자</a:t>
            </a:r>
            <a:r>
              <a:rPr baseline="30000" lang="en-US" sz="2500"/>
              <a:t>(role="alertdialog")</a:t>
            </a:r>
            <a:r>
              <a:rPr lang="en-US" sz="2500"/>
              <a:t>, 대화상자</a:t>
            </a:r>
            <a:r>
              <a:rPr baseline="30000" lang="en-US" sz="2500"/>
              <a:t>(role="dialog")</a:t>
            </a:r>
            <a:r>
              <a:rPr lang="en-US" sz="2500"/>
              <a:t>와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같이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동적으로 표시 상태를 결정</a:t>
            </a:r>
            <a:r>
              <a:rPr baseline="30000" lang="en-US" sz="2500">
                <a:latin typeface="Arial"/>
                <a:ea typeface="Arial"/>
                <a:cs typeface="Arial"/>
                <a:sym typeface="Arial"/>
              </a:rPr>
              <a:t>(토글)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하는 요소</a:t>
            </a:r>
            <a:r>
              <a:rPr lang="en-US" sz="2500"/>
              <a:t>에 사용.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true:</a:t>
            </a:r>
            <a:r>
              <a:rPr lang="en-US" sz="2500"/>
              <a:t> 요소 또는 제어 대상 확장 상태.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false:</a:t>
            </a:r>
            <a:r>
              <a:rPr lang="en-US" sz="2500"/>
              <a:t> 요소 또는 제어 대상 축소 상태.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undefined(default):</a:t>
            </a:r>
            <a:r>
              <a:rPr lang="en-US" sz="2500"/>
              <a:t> 속성 또는 값을 선언하지 않은 경우 초기값. 제어 대상이 없거나 모두 확장 상태. 확장/축소 제어 불가능.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https://www.w3.org/TR/wai-aria-1.1/#aria-expanded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aria-expanded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false | undefined(default)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9"/>
          <p:cNvSpPr/>
          <p:nvPr/>
        </p:nvSpPr>
        <p:spPr>
          <a:xfrm>
            <a:off x="1256141" y="2199631"/>
            <a:ext cx="9940593" cy="3930581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어코디언 --&gt;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&lt;dt&gt;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&lt;button type="button" </a:t>
            </a:r>
            <a:r>
              <a:rPr b="1" i="0" lang="en-US" sz="1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aria-controls="answer-99"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aria-expanded="false"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&gt;보너스 코인은 언제 소진되나요?&lt;/button&gt;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&lt;/dt&gt;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&lt;dd id="answer-99" hidden&gt;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&lt;p&gt;만료기한이 짧은 보너스 코인이 일반 코인보다 먼저 소진됩니다.&lt;/p&gt;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&lt;/dd&gt;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팝업 --&gt;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&lt;a id="popular-btn" href="#popular" </a:t>
            </a:r>
            <a:r>
              <a:rPr b="1" i="0" lang="en-US" sz="11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aria-haspopup="menu"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aria-expanded="false"</a:t>
            </a: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&gt;인기&lt;/a&gt;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&lt;ul id="popular" role="menu" aria-labelledby="popular-btn" hidden&gt;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&lt;li&gt;&lt;a href="#romance"&gt;로맨스&lt;/a&gt;&lt;/li&gt;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9" name="Google Shape;2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615" y="1787682"/>
            <a:ext cx="3136459" cy="10301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70" name="Google Shape;270;p49"/>
          <p:cNvSpPr txBox="1"/>
          <p:nvPr/>
        </p:nvSpPr>
        <p:spPr>
          <a:xfrm>
            <a:off x="1256141" y="6212793"/>
            <a:ext cx="678300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t.ly/JuQj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aria-hidden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true | false |  undefined(default)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aria-hidden</a:t>
            </a:r>
            <a:r>
              <a:rPr b="1"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false | undefined(default)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접근성 API(보조기기 접근 가능성) 차단 상태</a:t>
            </a:r>
            <a:r>
              <a:rPr lang="en-US" sz="2500"/>
              <a:t>를 결정.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예를 들면 모달 대화상자를 화면에 표시할 때 모달 대화상자 뒤 본문 콘텐츠에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aria-hidden="true"</a:t>
            </a:r>
            <a:r>
              <a:rPr lang="en-US" sz="2500"/>
              <a:t> 속성을 선언하면 보조기기가 무시.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true:</a:t>
            </a:r>
            <a:r>
              <a:rPr lang="en-US" sz="2500"/>
              <a:t> 접근성 API 차단.(화면 표시 여부와 무관 API 차단)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false:</a:t>
            </a:r>
            <a:r>
              <a:rPr lang="en-US" sz="2500"/>
              <a:t> 접근성 API 사용.(화면에 표시한 경우 API 사용)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undefined(default):</a:t>
            </a:r>
            <a:r>
              <a:rPr lang="en-US" sz="2500"/>
              <a:t> 속성 또는 값을 선언하지 않은 경우 초기값. 화면 표시 여부에 따라 접근성 API 차단 상태를 결정. 화면에 표시하면 false, 화면에서 숨기면 true.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https://www.w3.org/TR/wai-aria-1.1/#aria-hidden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aria-hidden</a:t>
            </a:r>
            <a:r>
              <a:rPr b="1"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false | undefined(default)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5"/>
          <p:cNvSpPr/>
          <p:nvPr/>
        </p:nvSpPr>
        <p:spPr>
          <a:xfrm>
            <a:off x="1256141" y="2142691"/>
            <a:ext cx="10183189" cy="4603342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모달 윈도우를 표시할 때 다른 요소를 차단 --&gt;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class="container" </a:t>
            </a:r>
            <a:r>
              <a:rPr b="1" i="0" lang="en-US" sz="16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aria-hidden="true"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보조기기가 무시하는 영역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 role="alertdialog"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aria-modal="true"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aria-labelledby="TITLE" aria-describedby="DESCRIPTION"&gt;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&lt;h2 id="TITLE"&gt;레진패스 안내&lt;/h2&gt;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 id="DESCRIPTION"&gt;이 작품의 유료 에피소드 열람 시 자동으로 구매합니다. 레진패스를 적용하시겠습니까?&lt;/p&gt;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&lt;button type="button"&gt;레진패스 적용&lt;/button&gt;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&lt;button type="button"&gt;취소&lt;/button&gt;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9" name="Google Shape;28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377" y="1815841"/>
            <a:ext cx="3146705" cy="9833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aria-invalid</a:t>
            </a:r>
            <a:endParaRPr/>
          </a:p>
        </p:txBody>
      </p:sp>
      <p:sp>
        <p:nvSpPr>
          <p:cNvPr id="295" name="Google Shape;295;p56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true | false(default) | grammar | spelling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aria-invalid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false(default) | grammar | spelling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주로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&lt;input&gt;</a:t>
            </a:r>
            <a:r>
              <a:rPr lang="en-US" sz="2500"/>
              <a:t> 요소에 선언.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사용자가 입력한 값이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요구하는 형식과 일치하는지 여부</a:t>
            </a:r>
            <a:r>
              <a:rPr lang="en-US" sz="2500"/>
              <a:t>를 나타낸다.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aria-errormessage</a:t>
            </a:r>
            <a:r>
              <a:rPr lang="en-US" sz="2500"/>
              <a:t> 속성과 함께 사용하여 오류 설명을 제공할 수 있다.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false(default):</a:t>
            </a:r>
            <a:r>
              <a:rPr lang="en-US" sz="2500"/>
              <a:t> 오류 없음. aria-invalid 속성을 선언하지 않거나 값이 없으면 false로 간주.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true:</a:t>
            </a:r>
            <a:r>
              <a:rPr lang="en-US" sz="2500"/>
              <a:t> 오류 있음.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grammar:</a:t>
            </a:r>
            <a:r>
              <a:rPr lang="en-US" sz="2500"/>
              <a:t> 문법 오류.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spelling:</a:t>
            </a:r>
            <a:r>
              <a:rPr lang="en-US" sz="2500"/>
              <a:t> 철자 오류.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https://www.w3.org/TR/wai-aria-1.1/#aria-invalid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80%</a:t>
            </a:r>
            <a:r>
              <a:rPr lang="en-US" sz="2800"/>
              <a:t> </a:t>
            </a:r>
            <a:r>
              <a:rPr lang="en-US"/>
              <a:t>of</a:t>
            </a:r>
            <a:r>
              <a:rPr lang="en-US" sz="2800"/>
              <a:t> </a:t>
            </a:r>
            <a:r>
              <a:rPr lang="en-US"/>
              <a:t>Web</a:t>
            </a:r>
            <a:r>
              <a:rPr lang="en-US" sz="2800"/>
              <a:t> </a:t>
            </a:r>
            <a:r>
              <a:rPr lang="en-US"/>
              <a:t>Accessibility</a:t>
            </a:r>
            <a:endParaRPr/>
          </a:p>
        </p:txBody>
      </p:sp>
      <p:sp>
        <p:nvSpPr>
          <p:cNvPr id="75" name="Google Shape;75;p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As long as you use the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correct elements and attributes</a:t>
            </a:r>
            <a:r>
              <a:rPr lang="en-US" sz="2500"/>
              <a:t>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you're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already doing 80%</a:t>
            </a:r>
            <a:r>
              <a:rPr lang="en-US" sz="2500"/>
              <a:t> of what you need to do for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accessibility</a:t>
            </a:r>
            <a:r>
              <a:rPr lang="en-US" sz="2500"/>
              <a:t>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"웹 접근성 문제의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80%</a:t>
            </a:r>
            <a:r>
              <a:rPr lang="en-US"/>
              <a:t>는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/>
              <a:t>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https://t.ly/Xn3i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aria-invalid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false(default) | grammar | spelling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8"/>
          <p:cNvSpPr/>
          <p:nvPr/>
        </p:nvSpPr>
        <p:spPr>
          <a:xfrm>
            <a:off x="1256142" y="2196991"/>
            <a:ext cx="10024568" cy="431577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입력 값이 유효하면 aria-invalid 속성을 생략 --&gt;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입력 값이 오류이면 aria-invalid="true" 속성을 선언 --&gt;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&lt;label for="email"&gt;이메일&lt;/label&gt;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&lt;input id="email" type="email" required value="..." </a:t>
            </a:r>
            <a:r>
              <a:rPr b="1" i="0" lang="en-US" sz="16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aria-invalid="true"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aria-errormessage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="email-error-msg"&gt;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id="email-error-msg" aria-role="alert" aria-live="assertive"&gt;이메일 형식이 유효하지 않습니다. 앳(@)과 마침표(.)를 포함해 주세요.&lt;/p&gt;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8" name="Google Shape;30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485" y="1801441"/>
            <a:ext cx="3368669" cy="9884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실전</a:t>
            </a:r>
            <a:r>
              <a:rPr lang="en-US" sz="2800"/>
              <a:t> </a:t>
            </a:r>
            <a:r>
              <a:rPr lang="en-US"/>
              <a:t>ARIA</a:t>
            </a:r>
            <a:r>
              <a:rPr lang="en-US" sz="2800"/>
              <a:t> </a:t>
            </a:r>
            <a:r>
              <a:rPr lang="en-US"/>
              <a:t>–</a:t>
            </a:r>
            <a:r>
              <a:rPr lang="en-US" sz="2800"/>
              <a:t> </a:t>
            </a:r>
            <a:r>
              <a:rPr lang="en-US"/>
              <a:t>속성</a:t>
            </a:r>
            <a:r>
              <a:rPr lang="en-US" sz="2800"/>
              <a:t> </a:t>
            </a:r>
            <a:r>
              <a:rPr lang="en-US"/>
              <a:t>(properties)</a:t>
            </a:r>
            <a:endParaRPr/>
          </a:p>
        </p:txBody>
      </p:sp>
      <p:sp>
        <p:nvSpPr>
          <p:cNvPr id="314" name="Google Shape;314;p59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실무에서 사용했던 ARIA 명세들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4edc15025_0_0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/>
          <p:nvPr/>
        </p:nvSpPr>
        <p:spPr>
          <a:xfrm>
            <a:off x="1259249" y="1787681"/>
            <a:ext cx="10077441" cy="426630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aria-controls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="ID reference list"&gt;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aria-live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="polite|assertive|off(default)"&gt;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aria-labelledby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="ID reference list"&gt;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aria-label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="string"&gt;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aria-describedby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="ID reference list"&gt;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aria-errormessage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="ID reference"&gt;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aria-modal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="true|false(default)"&gt;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실전</a:t>
            </a:r>
            <a:r>
              <a:rPr lang="en-US" sz="2800"/>
              <a:t> </a:t>
            </a:r>
            <a:r>
              <a:rPr lang="en-US"/>
              <a:t>ARIA</a:t>
            </a:r>
            <a:r>
              <a:rPr lang="en-US" sz="2800"/>
              <a:t> </a:t>
            </a:r>
            <a:r>
              <a:rPr lang="en-US"/>
              <a:t>–</a:t>
            </a:r>
            <a:r>
              <a:rPr lang="en-US" sz="2800"/>
              <a:t> </a:t>
            </a:r>
            <a:r>
              <a:rPr lang="en-US"/>
              <a:t>속성</a:t>
            </a:r>
            <a:r>
              <a:rPr lang="en-US" sz="2800"/>
              <a:t> </a:t>
            </a:r>
            <a:r>
              <a:rPr lang="en-US"/>
              <a:t>(properties)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aria-controls</a:t>
            </a:r>
            <a:endParaRPr/>
          </a:p>
        </p:txBody>
      </p:sp>
      <p:sp>
        <p:nvSpPr>
          <p:cNvPr id="332" name="Google Shape;332;p61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 reference list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aria-controls</a:t>
            </a:r>
            <a:r>
              <a:rPr b="1"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ID reference list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현재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요소가 제어하는 대상</a:t>
            </a:r>
            <a:r>
              <a:rPr lang="en-US" sz="2500"/>
              <a:t>을 명시. 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주로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role="tab", aria-haspopup, aria-expanded</a:t>
            </a:r>
            <a:r>
              <a:rPr lang="en-US" sz="2500"/>
              <a:t> 속성과 함께</a:t>
            </a:r>
            <a:br>
              <a:rPr lang="en-US" sz="2500"/>
            </a:br>
            <a:r>
              <a:rPr lang="en-US" sz="2500">
                <a:latin typeface="Arial"/>
                <a:ea typeface="Arial"/>
                <a:cs typeface="Arial"/>
                <a:sym typeface="Arial"/>
              </a:rPr>
              <a:t>&lt;button&gt;</a:t>
            </a:r>
            <a:r>
              <a:rPr lang="en-US" sz="2500"/>
              <a:t> 요소가 무엇을 제어하는지 명시. 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값은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하나 이상의 ID 참조.</a:t>
            </a:r>
            <a:r>
              <a:rPr lang="en-US" sz="2500"/>
              <a:t> 값이 여럿인 경우 공백으로 분리.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https://www.w3.org/TR/wai-aria-1.1/#aria-controls</a:t>
            </a:r>
            <a:endParaRPr sz="1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aria-controls</a:t>
            </a:r>
            <a:r>
              <a:rPr b="1"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ID reference list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3"/>
          <p:cNvSpPr/>
          <p:nvPr/>
        </p:nvSpPr>
        <p:spPr>
          <a:xfrm>
            <a:off x="1256141" y="2181657"/>
            <a:ext cx="10033899" cy="441508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role="tab" 요소에 aria-controls 속성 사용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type="button" id="mon-anchor" </a:t>
            </a:r>
            <a:r>
              <a:rPr b="1" i="0" lang="en-US" sz="14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aria-controls="mon"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role="tab"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aria-selected="true"&gt;월&lt;/button&gt;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aria-haspopup 속성과 함께 aria-controls 속성 사용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type="button"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aria-haspopup="dialog"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aria-controls="login-dialog"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&gt;로그인&lt;/button&gt;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aria-expanded 속성과 함께 aria-controls 속성 사용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type="button" </a:t>
            </a:r>
            <a:r>
              <a:rPr b="1" i="0" lang="en-US" sz="14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aria-controls="answer-99"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aria-expanded="false"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&gt;보너스 코인은 언제 소진되나요?&lt;/button&gt;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5" name="Google Shape;34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3837" y="1787682"/>
            <a:ext cx="1213302" cy="14452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aria-live</a:t>
            </a:r>
            <a:endParaRPr/>
          </a:p>
        </p:txBody>
      </p:sp>
      <p:sp>
        <p:nvSpPr>
          <p:cNvPr id="351" name="Google Shape;351;p64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polite | assertive | off(default)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aria-live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polite | assertive | off(default)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실시간으로 내용을 갱신하는 영역.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갱신 영역에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polite, assertive</a:t>
            </a:r>
            <a:r>
              <a:rPr lang="en-US" sz="2500"/>
              <a:t>값을 사용하면 갱신 순간 보조 기기가 사용자에게 내용을 전달. 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polite</a:t>
            </a:r>
            <a:r>
              <a:rPr lang="en-US" sz="2500"/>
              <a:t>값은 중요도가 낮은 내용에 사용.</a:t>
            </a:r>
            <a:br>
              <a:rPr lang="en-US" sz="2500"/>
            </a:br>
            <a:r>
              <a:rPr lang="en-US" sz="2500"/>
              <a:t>현재 진행중인 음성 또는 타이핑을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방해하지 않고</a:t>
            </a:r>
            <a:r>
              <a:rPr lang="en-US" sz="2500"/>
              <a:t> 뒤늦게 전달.</a:t>
            </a:r>
            <a:endParaRPr sz="2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assertive</a:t>
            </a:r>
            <a:r>
              <a:rPr lang="en-US" sz="2500"/>
              <a:t>값은 중요도가 높은 내용에 사용하여 현재 진행중인 보조기기 작업을</a:t>
            </a:r>
            <a:br>
              <a:rPr lang="en-US" sz="2500"/>
            </a:br>
            <a:r>
              <a:rPr lang="en-US" sz="2500">
                <a:latin typeface="Arial"/>
                <a:ea typeface="Arial"/>
                <a:cs typeface="Arial"/>
                <a:sym typeface="Arial"/>
              </a:rPr>
              <a:t>중단하고 갱신 내용을 즉시</a:t>
            </a:r>
            <a:r>
              <a:rPr lang="en-US" sz="2500"/>
              <a:t> 사용자에게 전달.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https://www.w3.org/TR/wai-aria-1.1/#aria-live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aria-live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polite | assertive | off(default)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6"/>
          <p:cNvSpPr/>
          <p:nvPr/>
        </p:nvSpPr>
        <p:spPr>
          <a:xfrm>
            <a:off x="1256142" y="2163076"/>
            <a:ext cx="10052560" cy="389091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알럿 --&gt;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role="alert" </a:t>
            </a:r>
            <a:r>
              <a:rPr b="1" i="0" lang="en-US" sz="20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aria-live="assertive"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&lt;p&gt;로그인 후 이용할 수 있습니다.&lt;/p&gt;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4" name="Google Shape;36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7894" y="1849201"/>
            <a:ext cx="5284459" cy="11249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Return</a:t>
            </a:r>
            <a:r>
              <a:rPr lang="en-US" sz="2800"/>
              <a:t> </a:t>
            </a:r>
            <a:r>
              <a:rPr lang="en-US"/>
              <a:t>to</a:t>
            </a:r>
            <a:r>
              <a:rPr lang="en-US" sz="2800"/>
              <a:t> </a:t>
            </a:r>
            <a:r>
              <a:rPr lang="en-US"/>
              <a:t>HTML</a:t>
            </a:r>
            <a:endParaRPr/>
          </a:p>
        </p:txBody>
      </p:sp>
      <p:sp>
        <p:nvSpPr>
          <p:cNvPr id="81" name="Google Shape;81;p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대부분의 WAI-ARIA 명세는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HTML 요소와 속성을 흉내</a:t>
            </a:r>
            <a:r>
              <a:rPr lang="en-US" sz="2500"/>
              <a:t>내는 것. 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ARIA를 사용하기에 앞서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HTML을 의미 있게</a:t>
            </a:r>
            <a:r>
              <a:rPr lang="en-US" sz="2500"/>
              <a:t> 사용했는지 검토할 것.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https://www.w3.org/TR/html-aria/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aria-labelledby</a:t>
            </a:r>
            <a:endParaRPr/>
          </a:p>
        </p:txBody>
      </p:sp>
      <p:sp>
        <p:nvSpPr>
          <p:cNvPr id="370" name="Google Shape;370;p67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 reference list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aria-labelledby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ID reference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간결한 설명 참조.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ID(s)</a:t>
            </a:r>
            <a:r>
              <a:rPr lang="en-US" sz="2500"/>
              <a:t> 값을 이용하여 내용을 참조(연결).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보통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hx, a, button</a:t>
            </a:r>
            <a:r>
              <a:rPr lang="en-US" sz="2500"/>
              <a:t> 요소를 참조하면 적절.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aria-label</a:t>
            </a:r>
            <a:r>
              <a:rPr lang="en-US" sz="2500"/>
              <a:t> 속성과 함께 선언하는 경우,</a:t>
            </a:r>
            <a:br>
              <a:rPr lang="en-US" sz="2500"/>
            </a:b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aria-labelledby</a:t>
            </a:r>
            <a:r>
              <a:rPr lang="en-US" sz="2500"/>
              <a:t> 속성이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우선순위</a:t>
            </a:r>
            <a:r>
              <a:rPr lang="en-US" sz="2500"/>
              <a:t>가 높음.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https://www.w3.org/TR/wai-aria-1.1/#aria-labelledby</a:t>
            </a:r>
            <a:endParaRPr sz="15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aria-labelledby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ID reference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9"/>
          <p:cNvSpPr/>
          <p:nvPr/>
        </p:nvSpPr>
        <p:spPr>
          <a:xfrm>
            <a:off x="1256141" y="2147681"/>
            <a:ext cx="10220511" cy="3991861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헤딩 설명 참조 --&gt;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 </a:t>
            </a:r>
            <a:r>
              <a:rPr b="1" i="0" lang="en-US" sz="16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aria-labelledby="LZ-PATH"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hidden&gt;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&lt;h2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id="LZ-PATH"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&gt;레진패스란?&lt;/h2&gt;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&lt;p&gt;이 작품의 유료 에피소드 열람 시 자동으로 구매합니다.&lt;/p&gt;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링크 설명 참조 --&gt;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id="LZ-PATH"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href="#LZ-PATH-TEXT"&gt;레진패스란?&lt;/a&gt;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id="LZ-PATH-TEXT" </a:t>
            </a:r>
            <a:r>
              <a:rPr b="1" i="0" lang="en-US" sz="16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aria-labelledby="LZ-PATH"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hidden&gt;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&lt;p&gt;이 작품의 유료 에피소드 열람 시 자동으로 구매합니다.&lt;/p&gt;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3" name="Google Shape;38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5567" y="1787682"/>
            <a:ext cx="3758428" cy="9835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0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aria-label</a:t>
            </a:r>
            <a:endParaRPr/>
          </a:p>
        </p:txBody>
      </p:sp>
      <p:sp>
        <p:nvSpPr>
          <p:cNvPr id="389" name="Google Shape;389;p70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aria-label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string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'간결한' 설명(string)을 직접 제공.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가능한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aria-labelledby</a:t>
            </a:r>
            <a:r>
              <a:rPr lang="en-US" sz="2500"/>
              <a:t> 속성을 권장.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설명할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다른 참조(연결) 요소가 없는 경우</a:t>
            </a:r>
            <a:r>
              <a:rPr lang="en-US" sz="2500"/>
              <a:t> 사용.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https://www.w3.org/TR/wai-aria-1.1/#aria-label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2"/>
          <p:cNvSpPr/>
          <p:nvPr/>
        </p:nvSpPr>
        <p:spPr>
          <a:xfrm>
            <a:off x="1256142" y="1787682"/>
            <a:ext cx="10211180" cy="4463828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참조할 설명이 없는 경우 --&gt;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type="search" </a:t>
            </a:r>
            <a:r>
              <a:rPr b="1" i="0" lang="en-US" sz="25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aria-label="웹툰 검색"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&lt;button&gt;검색&lt;/button&gt;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7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aria-label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string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3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b="1" lang="en-US"/>
              <a:t>aria-describedby</a:t>
            </a:r>
            <a:endParaRPr b="1"/>
          </a:p>
        </p:txBody>
      </p:sp>
      <p:sp>
        <p:nvSpPr>
          <p:cNvPr id="407" name="Google Shape;407;p73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 reference list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aria-describedby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ID reference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자세한 설명 참조.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ID(s)</a:t>
            </a:r>
            <a:r>
              <a:rPr lang="en-US" sz="2500"/>
              <a:t> 값을 이용하여 '상세한' 내용을 참조(연결).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주로 툴팁</a:t>
            </a:r>
            <a:r>
              <a:rPr lang="en-US" sz="2500"/>
              <a:t>, 링크</a:t>
            </a:r>
            <a:r>
              <a:rPr baseline="30000" lang="en-US" sz="2500"/>
              <a:t>(a)</a:t>
            </a:r>
            <a:r>
              <a:rPr lang="en-US" sz="2500"/>
              <a:t>, 폼 콘트롤</a:t>
            </a:r>
            <a:r>
              <a:rPr baseline="30000" lang="en-US" sz="2500"/>
              <a:t>(input, textarea, select, button)</a:t>
            </a:r>
            <a:r>
              <a:rPr lang="en-US" sz="2500"/>
              <a:t>, 알럿</a:t>
            </a:r>
            <a:r>
              <a:rPr baseline="30000" lang="en-US" sz="2500"/>
              <a:t>(role="alert")</a:t>
            </a:r>
            <a:r>
              <a:rPr lang="en-US" sz="2500"/>
              <a:t>,</a:t>
            </a:r>
            <a:br>
              <a:rPr lang="en-US" sz="2500"/>
            </a:br>
            <a:r>
              <a:rPr lang="en-US" sz="2500"/>
              <a:t>알럿 대화상자</a:t>
            </a:r>
            <a:r>
              <a:rPr baseline="30000" lang="en-US" sz="2500"/>
              <a:t>(role="alertdialog")</a:t>
            </a:r>
            <a:r>
              <a:rPr lang="en-US" sz="2500"/>
              <a:t> 요소에 사용하면 적절.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https://www.w3.org/TR/wai-aria-1.1/#aria-describedby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aria-describedby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ID reference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75"/>
          <p:cNvSpPr/>
          <p:nvPr/>
        </p:nvSpPr>
        <p:spPr>
          <a:xfrm>
            <a:off x="1256141" y="2184406"/>
            <a:ext cx="9968585" cy="430036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버튼 요소에 상세한 설명 제공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&lt;button </a:t>
            </a:r>
            <a:r>
              <a:rPr b="1" i="0" lang="en-US" sz="14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aria-describedby="TIP-DEL"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&gt;게시물 삭제&lt;/button&gt;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id="TIP-DEL"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role="tooltip" hidden&gt;</a:t>
            </a:r>
            <a:r>
              <a:rPr b="1" i="0" lang="en-US" sz="14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게시물 삭제 후 복원할 수 없음.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알럿 대화상자 요소에 상세한 설명 제공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role="alertdialog" aria-modal="true" aria-labelledby="TITLE" </a:t>
            </a:r>
            <a:r>
              <a:rPr b="1" i="0" lang="en-US" sz="14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aria-describedby="DESCRIPTION"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&lt;h2 id="TITLE"&gt;레진패스 안내&lt;/h2&gt;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&lt;p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id="DESCRIPTION"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14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이 작품의 유료 에피소드 열람 시 자동으로 구매합니다. 레진패스를 적용하시겠습니까?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&lt;button type="button"&gt;레진패스 적용&lt;/button&gt;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&lt;button type="button"&gt;취소&lt;/button&gt;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0" name="Google Shape;42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7055" y="1787682"/>
            <a:ext cx="3320732" cy="10954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aria-errormessage</a:t>
            </a:r>
            <a:endParaRPr/>
          </a:p>
        </p:txBody>
      </p:sp>
      <p:sp>
        <p:nvSpPr>
          <p:cNvPr id="426" name="Google Shape;426;p76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 reference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/>
          <p:nvPr/>
        </p:nvSpPr>
        <p:spPr>
          <a:xfrm>
            <a:off x="1256142" y="1787682"/>
            <a:ext cx="10080552" cy="3857338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X --&gt;</a:t>
            </a:r>
            <a:endParaRPr b="1" i="0" sz="25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href="#" role="button"&gt;...&lt;/a&gt;</a:t>
            </a:r>
            <a:endParaRPr b="1" i="0" sz="25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href="#" role="link"&gt;...&lt;/a&gt;</a:t>
            </a:r>
            <a:endParaRPr b="1" i="0" sz="25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 --&gt;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type="button"&gt;...&lt;/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href="#"&gt;...&lt;/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Return</a:t>
            </a:r>
            <a:r>
              <a:rPr lang="en-US" sz="2800"/>
              <a:t> </a:t>
            </a:r>
            <a:r>
              <a:rPr lang="en-US"/>
              <a:t>to</a:t>
            </a:r>
            <a:r>
              <a:rPr lang="en-US" sz="2800"/>
              <a:t> </a:t>
            </a:r>
            <a:r>
              <a:rPr lang="en-US"/>
              <a:t>HTML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aria-errormessage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ID reference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오류 메시지 참조.</a:t>
            </a:r>
            <a:r>
              <a:rPr lang="en-US" sz="2500"/>
              <a:t> 주로 &lt;input&gt; 요소에 선언. 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aria-invalid="true"</a:t>
            </a:r>
            <a:r>
              <a:rPr lang="en-US" sz="2500"/>
              <a:t> 속성을 활성화하면 보조기기는</a:t>
            </a:r>
            <a:br>
              <a:rPr lang="en-US" sz="2500"/>
            </a:b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aria-errormessage</a:t>
            </a:r>
            <a:r>
              <a:rPr lang="en-US" sz="2500"/>
              <a:t> 속성이 참조하는 내용을 오류 메시지로 전달.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오류 메시지는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'오류 원인과 해결 방법'</a:t>
            </a:r>
            <a:r>
              <a:rPr lang="en-US" sz="2500"/>
              <a:t>을 포함.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https://www.w3.org/TR/wai-aria-1.1/#aria-errormessage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aria-errormessage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ID reference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8"/>
          <p:cNvSpPr/>
          <p:nvPr/>
        </p:nvSpPr>
        <p:spPr>
          <a:xfrm>
            <a:off x="1256141" y="2183231"/>
            <a:ext cx="10033899" cy="4105601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aria-invalid 값이 true이면 aria-errormessage 값을 참조 --&gt;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&lt;label for="email"&gt;이메일&lt;/label&gt;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&lt;input id="email" type="email" required value="..." aria-invalid="true" </a:t>
            </a:r>
            <a:r>
              <a:rPr b="1" i="0" lang="en-US" sz="16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aria-errormessage="email-error-msg"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id="email-error-msg"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role="alert" aria-live="assertive"&gt;</a:t>
            </a:r>
            <a:r>
              <a:rPr b="1" i="0" lang="en-US" sz="1600" u="sng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이메일 형식이 유효하지 않습니다. 앳(@)과 마침표(.)를 포함해 주세요.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9" name="Google Shape;43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9674" y="1787682"/>
            <a:ext cx="3479162" cy="10208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aria-modal</a:t>
            </a:r>
            <a:endParaRPr/>
          </a:p>
        </p:txBody>
      </p:sp>
      <p:sp>
        <p:nvSpPr>
          <p:cNvPr id="445" name="Google Shape;445;p79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true | false(default)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aria-modal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false(default)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요소가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모달</a:t>
            </a:r>
            <a:r>
              <a:rPr lang="en-US" sz="2500"/>
              <a:t>인지 여부를 보조기기에 전달.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보통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role="alertdialog"</a:t>
            </a:r>
            <a:r>
              <a:rPr lang="en-US" sz="2500"/>
              <a:t> 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role="dialog"</a:t>
            </a:r>
            <a:r>
              <a:rPr lang="en-US" sz="2500"/>
              <a:t> 요소와 함께 사용.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false(default):</a:t>
            </a:r>
            <a:r>
              <a:rPr lang="en-US" sz="2500"/>
              <a:t> 속성 또는 값을 선언하지 않은 경우 초기값. 모달 콘텐츠 아님.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true:</a:t>
            </a:r>
            <a:r>
              <a:rPr lang="en-US" sz="2500"/>
              <a:t> 모달 콘텐츠.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사용할 수 없는 요소에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aria-hidden="true"</a:t>
            </a:r>
            <a:r>
              <a:rPr lang="en-US" sz="2500"/>
              <a:t> 속성을 선언해서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보조기기가 무시하도록 설정.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포인팅 기능도 차단</a:t>
            </a:r>
            <a:r>
              <a:rPr lang="en-US" sz="2500"/>
              <a:t>하도록 처리.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https://www.w3.org/TR/wai-aria-1.1/#aria-modal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aria-modal</a:t>
            </a:r>
            <a:r>
              <a:rPr lang="en-US" sz="2800"/>
              <a:t> 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true | false(default)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1"/>
          <p:cNvSpPr/>
          <p:nvPr/>
        </p:nvSpPr>
        <p:spPr>
          <a:xfrm>
            <a:off x="1256141" y="2164701"/>
            <a:ext cx="10071221" cy="4376057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알럿 대화상자에 aria-modal="true" 선언 --&gt;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b="1" i="0" lang="en-US" sz="1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role="alertdialog"</a:t>
            </a: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aria-modal="true"</a:t>
            </a: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aria-labelledby="TITLE" aria-describedby="DESCRIPTION"&gt;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&lt;h2 id="TITLE"&gt;레진패스 안내&lt;/h2&gt;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&lt;p id="DESCRIPTION"&gt;이 작품의 유료 에피소드 열람 시 자동으로 구매합니다. 레진패스를 적용하시겠습니까?&lt;/p&gt;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O: 대화상자에 aria-modal="true" 선언 --&gt;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 </a:t>
            </a:r>
            <a:r>
              <a:rPr b="1" i="0" lang="en-US" sz="13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role="dialog"</a:t>
            </a: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aria-modal="true"</a:t>
            </a: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aria-labelledby="TITLE"&gt;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&lt;h2 id="TITLE"&gt;로그인&lt;/h2&gt;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&lt;form&gt;...&lt;/form&gt;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 b="1" i="0" sz="13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8" name="Google Shape;45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7347" y="1787682"/>
            <a:ext cx="2084310" cy="13763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4a04fb32d_0_0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4a04fb32d_0_5"/>
          <p:cNvSpPr txBox="1"/>
          <p:nvPr>
            <p:ph idx="1" type="body"/>
          </p:nvPr>
        </p:nvSpPr>
        <p:spPr>
          <a:xfrm>
            <a:off x="932872" y="804008"/>
            <a:ext cx="11259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SUMMARY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e4a04fb32d_0_5"/>
          <p:cNvSpPr txBox="1"/>
          <p:nvPr>
            <p:ph idx="2" type="body"/>
          </p:nvPr>
        </p:nvSpPr>
        <p:spPr>
          <a:xfrm>
            <a:off x="1256142" y="1787682"/>
            <a:ext cx="103263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3000"/>
              <a:t>ARIA는 역할(role), 상태(status), 속성(properties) 정보를 이용해서 HTML의 접근성 문제를 해결하는 방법.</a:t>
            </a:r>
            <a:endParaRPr sz="3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실전</a:t>
            </a:r>
            <a:r>
              <a:rPr lang="en-US" sz="2800"/>
              <a:t> </a:t>
            </a:r>
            <a:r>
              <a:rPr lang="en-US"/>
              <a:t>ARIA</a:t>
            </a:r>
            <a:r>
              <a:rPr lang="en-US" sz="2800"/>
              <a:t> </a:t>
            </a:r>
            <a:r>
              <a:rPr lang="en-US"/>
              <a:t>-</a:t>
            </a:r>
            <a:r>
              <a:rPr lang="en-US" sz="2800"/>
              <a:t> </a:t>
            </a:r>
            <a:r>
              <a:rPr lang="en-US"/>
              <a:t>역할(roles)</a:t>
            </a:r>
            <a:endParaRPr/>
          </a:p>
        </p:txBody>
      </p:sp>
      <p:sp>
        <p:nvSpPr>
          <p:cNvPr id="93" name="Google Shape;93;p7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실무에서 사용했던 ARIA 명세들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실전</a:t>
            </a:r>
            <a:r>
              <a:rPr lang="en-US" sz="2800"/>
              <a:t> </a:t>
            </a:r>
            <a:r>
              <a:rPr lang="en-US"/>
              <a:t>ARIA</a:t>
            </a:r>
            <a:r>
              <a:rPr lang="en-US" sz="2800"/>
              <a:t> </a:t>
            </a:r>
            <a:r>
              <a:rPr lang="en-US"/>
              <a:t>-</a:t>
            </a:r>
            <a:r>
              <a:rPr lang="en-US" sz="2800"/>
              <a:t> </a:t>
            </a:r>
            <a:r>
              <a:rPr lang="en-US"/>
              <a:t>역할(roles)</a:t>
            </a:r>
            <a:endParaRPr/>
          </a:p>
        </p:txBody>
      </p:sp>
      <p:sp>
        <p:nvSpPr>
          <p:cNvPr id="99" name="Google Shape;99;p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1256141" y="1787682"/>
            <a:ext cx="10080551" cy="4266310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tablist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tabpanel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tooltip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⭐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alertdialog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</a:t>
            </a:r>
            <a:r>
              <a:rPr b="1" lang="en-U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 &lt;dialog&gt;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dialog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</a:t>
            </a:r>
            <a:r>
              <a:rPr b="1" lang="en-U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 &lt;dialog&gt;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navigation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== &lt;</a:t>
            </a:r>
            <a:r>
              <a:rPr b="1" lang="en-U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nav&gt;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complementary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== </a:t>
            </a:r>
            <a:r>
              <a:rPr b="1" lang="en-U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&lt;element role="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 == &lt;div&gt;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⭐ role="tablist</a:t>
            </a:r>
            <a:r>
              <a:rPr lang="en-US">
                <a:solidFill>
                  <a:srgbClr val="262626"/>
                </a:solidFill>
              </a:rPr>
              <a:t>|</a:t>
            </a:r>
            <a:r>
              <a:rPr lang="en-US"/>
              <a:t>tab</a:t>
            </a:r>
            <a:r>
              <a:rPr lang="en-US">
                <a:solidFill>
                  <a:srgbClr val="262626"/>
                </a:solidFill>
              </a:rPr>
              <a:t>|</a:t>
            </a:r>
            <a:r>
              <a:rPr lang="en-US"/>
              <a:t>tabpanel"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