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7"/>
    <p:restoredTop sz="94754"/>
  </p:normalViewPr>
  <p:slideViewPr>
    <p:cSldViewPr snapToGrid="0" snapToObjects="1">
      <p:cViewPr varScale="1">
        <p:scale>
          <a:sx n="102" d="100"/>
          <a:sy n="102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D1C70-0931-3C4A-A7BF-9487585114F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F11B3-F6E3-4C4F-992B-2D36DBC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F11B3-F6E3-4C4F-992B-2D36DBC9FE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5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8CB7-FCD9-BD45-B1DC-55B646A3FA86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364D-9D70-D944-8CB0-0FD564BD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4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8CB7-FCD9-BD45-B1DC-55B646A3FA86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364D-9D70-D944-8CB0-0FD564BD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8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8CB7-FCD9-BD45-B1DC-55B646A3FA86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364D-9D70-D944-8CB0-0FD564BD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8CB7-FCD9-BD45-B1DC-55B646A3FA86}" type="datetimeFigureOut">
              <a:rPr lang="en-US" smtClean="0"/>
              <a:t>4/19/22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364D-9D70-D944-8CB0-0FD564BD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8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8CB7-FCD9-BD45-B1DC-55B646A3FA86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364D-9D70-D944-8CB0-0FD564BD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5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8CB7-FCD9-BD45-B1DC-55B646A3FA86}" type="datetimeFigureOut">
              <a:rPr lang="en-US" smtClean="0"/>
              <a:t>4/19/22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364D-9D70-D944-8CB0-0FD564BD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8CB7-FCD9-BD45-B1DC-55B646A3FA86}" type="datetimeFigureOut">
              <a:rPr lang="en-US" smtClean="0"/>
              <a:t>4/19/22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364D-9D70-D944-8CB0-0FD564BDDEF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8CB7-FCD9-BD45-B1DC-55B646A3FA86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364D-9D70-D944-8CB0-0FD564BD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6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8CB7-FCD9-BD45-B1DC-55B646A3FA86}" type="datetimeFigureOut">
              <a:rPr lang="en-US" smtClean="0"/>
              <a:t>4/19/22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364D-9D70-D944-8CB0-0FD564BD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8CB7-FCD9-BD45-B1DC-55B646A3FA86}" type="datetimeFigureOut">
              <a:rPr lang="en-US" smtClean="0"/>
              <a:t>4/19/22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364D-9D70-D944-8CB0-0FD564BD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9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5158CB7-FCD9-BD45-B1DC-55B646A3FA86}" type="datetimeFigureOut">
              <a:rPr lang="en-US" smtClean="0"/>
              <a:t>4/19/22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364D-9D70-D944-8CB0-0FD564BD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5158CB7-FCD9-BD45-B1DC-55B646A3FA86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AFE364D-9D70-D944-8CB0-0FD564BD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4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iki/T%E1%BA%ADp_tin:NBA_2017_logo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A53F-DF13-D44E-8ADE-C15DF8CCBE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Life’s too short to bet the under</a:t>
            </a:r>
            <a:r>
              <a:rPr lang="en-US" dirty="0"/>
              <a:t>: </a:t>
            </a:r>
            <a:br>
              <a:rPr lang="en-US" dirty="0"/>
            </a:br>
            <a:r>
              <a:rPr lang="en-US" sz="2200" dirty="0"/>
              <a:t>Predicting Overs in the NBA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BB920-2A1E-BB4F-9F8E-3A1633F8DE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Spencer Kerch</a:t>
            </a:r>
          </a:p>
        </p:txBody>
      </p:sp>
    </p:spTree>
    <p:extLst>
      <p:ext uri="{BB962C8B-B14F-4D97-AF65-F5344CB8AC3E}">
        <p14:creationId xmlns:p14="http://schemas.microsoft.com/office/powerpoint/2010/main" val="149009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8029-2D9C-F847-B908-0B12E26D6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1730"/>
            <a:ext cx="7729728" cy="1188720"/>
          </a:xfrm>
        </p:spPr>
        <p:txBody>
          <a:bodyPr>
            <a:normAutofit/>
          </a:bodyPr>
          <a:lstStyle/>
          <a:p>
            <a:r>
              <a:rPr lang="en-US" sz="48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2A49F-BF9A-4B4B-B812-1F60BA6C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09" y="1466274"/>
            <a:ext cx="8422826" cy="4182486"/>
          </a:xfrm>
        </p:spPr>
        <p:txBody>
          <a:bodyPr>
            <a:noAutofit/>
          </a:bodyPr>
          <a:lstStyle/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A very common bet in sports gambling is the total</a:t>
            </a:r>
          </a:p>
          <a:p>
            <a:pPr lvl="1"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If total points scored is over/under a certain threshold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Sportsbooks want to set the total as close to what will happen as possible</a:t>
            </a:r>
          </a:p>
          <a:p>
            <a:pPr lvl="1"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This is to get equal money on the over as the under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Gambling is meant to be difficult</a:t>
            </a:r>
          </a:p>
          <a:p>
            <a:pPr lvl="1"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Even being just above 50% is a success</a:t>
            </a:r>
          </a:p>
          <a:p>
            <a:pPr>
              <a:buClr>
                <a:schemeClr val="bg1"/>
              </a:buClr>
            </a:pPr>
            <a:r>
              <a:rPr lang="en-US" sz="2600" dirty="0">
                <a:solidFill>
                  <a:schemeClr val="bg1"/>
                </a:solidFill>
              </a:rPr>
              <a:t>The Process:</a:t>
            </a:r>
          </a:p>
          <a:p>
            <a:pPr lvl="1"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Data Set</a:t>
            </a:r>
          </a:p>
          <a:p>
            <a:pPr lvl="1"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Training &amp; Testing</a:t>
            </a:r>
          </a:p>
          <a:p>
            <a:pPr lvl="1"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Linear vs Non-linear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939A3F-E638-8E41-97AE-ABF47D767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79" y="3949265"/>
            <a:ext cx="4253972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359769-48D1-1F4F-9F4C-286ECA91D0B2}"/>
              </a:ext>
            </a:extLst>
          </p:cNvPr>
          <p:cNvSpPr txBox="1"/>
          <p:nvPr/>
        </p:nvSpPr>
        <p:spPr>
          <a:xfrm>
            <a:off x="9012229" y="5137985"/>
            <a:ext cx="3179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US" sz="800" dirty="0" err="1">
                <a:solidFill>
                  <a:schemeClr val="bg1">
                    <a:lumMod val="50000"/>
                  </a:schemeClr>
                </a:solidFill>
              </a:rPr>
              <a:t>news.sportsinteraction.com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/wp-content/uploads/2018/04/</a:t>
            </a:r>
            <a:r>
              <a:rPr lang="en-US" sz="800" dirty="0" err="1">
                <a:solidFill>
                  <a:schemeClr val="bg1">
                    <a:lumMod val="50000"/>
                  </a:schemeClr>
                </a:solidFill>
              </a:rPr>
              <a:t>nba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-over-under-</a:t>
            </a:r>
            <a:r>
              <a:rPr lang="en-US" sz="800" dirty="0" err="1">
                <a:solidFill>
                  <a:schemeClr val="bg1">
                    <a:lumMod val="50000"/>
                  </a:schemeClr>
                </a:solidFill>
              </a:rPr>
              <a:t>example.png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82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31AE-C899-7340-8E70-C7C421689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214842"/>
            <a:ext cx="6242719" cy="172804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45D94-4E5C-324A-8BA7-6A29075C6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4" y="2385483"/>
            <a:ext cx="5452536" cy="42576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Data from 2012-2019</a:t>
            </a:r>
          </a:p>
          <a:p>
            <a:pPr lvl="1">
              <a:lnSpc>
                <a:spcPct val="90000"/>
              </a:lnSpc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Separated by season</a:t>
            </a:r>
          </a:p>
          <a:p>
            <a:pPr lvl="1">
              <a:lnSpc>
                <a:spcPct val="90000"/>
              </a:lnSpc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Odds and game data</a:t>
            </a:r>
          </a:p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Advantages</a:t>
            </a:r>
          </a:p>
          <a:p>
            <a:pPr lvl="1">
              <a:lnSpc>
                <a:spcPct val="90000"/>
              </a:lnSpc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Can group by season</a:t>
            </a:r>
          </a:p>
          <a:p>
            <a:pPr lvl="1">
              <a:lnSpc>
                <a:spcPct val="90000"/>
              </a:lnSpc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Able to get season averages</a:t>
            </a:r>
          </a:p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Disadvantages</a:t>
            </a:r>
          </a:p>
          <a:p>
            <a:pPr lvl="1">
              <a:lnSpc>
                <a:spcPct val="90000"/>
              </a:lnSpc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Basic stats</a:t>
            </a:r>
          </a:p>
          <a:p>
            <a:pPr lvl="2">
              <a:lnSpc>
                <a:spcPct val="90000"/>
              </a:lnSpc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PTS,  AST, REB, TOV, 3%, FT%, FG%, Wins, Total, Spread</a:t>
            </a:r>
          </a:p>
          <a:p>
            <a:pPr lvl="2">
              <a:lnSpc>
                <a:spcPct val="90000"/>
              </a:lnSpc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Multiple sportsbooks</a:t>
            </a:r>
          </a:p>
          <a:p>
            <a:pPr lvl="1">
              <a:lnSpc>
                <a:spcPct val="90000"/>
              </a:lnSpc>
            </a:pP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A87D8A8C-C901-984D-8F05-58EB1554DF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16906" y="623485"/>
            <a:ext cx="2434589" cy="5410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43266F-F114-2646-9E81-C94EF0DC42EF}"/>
              </a:ext>
            </a:extLst>
          </p:cNvPr>
          <p:cNvSpPr txBox="1"/>
          <p:nvPr/>
        </p:nvSpPr>
        <p:spPr>
          <a:xfrm>
            <a:off x="9363030" y="6611779"/>
            <a:ext cx="2764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pngimg.com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/uploads/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nba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/nba_PNG20.png</a:t>
            </a:r>
          </a:p>
        </p:txBody>
      </p:sp>
    </p:spTree>
    <p:extLst>
      <p:ext uri="{BB962C8B-B14F-4D97-AF65-F5344CB8AC3E}">
        <p14:creationId xmlns:p14="http://schemas.microsoft.com/office/powerpoint/2010/main" val="426278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35CC1-1DF6-EA47-AE47-E806EDEC0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32104"/>
            <a:ext cx="7729728" cy="1188720"/>
          </a:xfrm>
        </p:spPr>
        <p:txBody>
          <a:bodyPr>
            <a:noAutofit/>
          </a:bodyPr>
          <a:lstStyle/>
          <a:p>
            <a:r>
              <a:rPr lang="en-US" sz="4000" dirty="0"/>
              <a:t>Training: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07585-CB58-4B4A-8C90-224F27ADF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71916" y="6420617"/>
            <a:ext cx="5248167" cy="703966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Predictors: tot_ppg, tot_wp, tot_fgpct, tot_pa, tot_rpg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95B5CA-F676-4743-8E96-5D6C124F01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6689" y="1795564"/>
            <a:ext cx="5929310" cy="43359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59582F-951F-F840-9454-2C69A3BD8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036" y="1637912"/>
            <a:ext cx="5756275" cy="465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8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E3366-9874-CF4C-8BE7-924EF93F8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7956"/>
            <a:ext cx="7729728" cy="1188720"/>
          </a:xfrm>
        </p:spPr>
        <p:txBody>
          <a:bodyPr>
            <a:normAutofit/>
          </a:bodyPr>
          <a:lstStyle/>
          <a:p>
            <a:r>
              <a:rPr lang="en-US" sz="4000" dirty="0"/>
              <a:t>Training: Xgboost tree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F8D5DD5-27AC-0F46-85DF-AE9FE1363F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3586" y="1957983"/>
            <a:ext cx="5548859" cy="39541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BB844C2-EA26-2844-885A-B811F66CF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709" y="1497914"/>
            <a:ext cx="6175705" cy="487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6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5825-DCCD-1042-8671-77A58CEBB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4669"/>
            <a:ext cx="7729728" cy="1188720"/>
          </a:xfrm>
        </p:spPr>
        <p:txBody>
          <a:bodyPr>
            <a:normAutofit/>
          </a:bodyPr>
          <a:lstStyle/>
          <a:p>
            <a:r>
              <a:rPr lang="en-US" sz="4000" dirty="0"/>
              <a:t>Testing R code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4E6EEFD9-28D1-364D-AD4E-906024F947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63589" y="1585073"/>
            <a:ext cx="7064821" cy="1782919"/>
          </a:xfrm>
        </p:spPr>
      </p:pic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5E910EED-EAC5-AD41-A980-AC7703168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24" y="4166592"/>
            <a:ext cx="2977452" cy="1418668"/>
          </a:xfrm>
          <a:prstGeom prst="rect">
            <a:avLst/>
          </a:prstGeom>
        </p:spPr>
      </p:pic>
      <p:pic>
        <p:nvPicPr>
          <p:cNvPr id="10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CF4FD507-34BF-0043-BA12-FC9E79FF4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7326" y="4166592"/>
            <a:ext cx="2977452" cy="14609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5D953A-7DCF-8C40-92C6-6B486DE3814E}"/>
              </a:ext>
            </a:extLst>
          </p:cNvPr>
          <p:cNvSpPr txBox="1"/>
          <p:nvPr/>
        </p:nvSpPr>
        <p:spPr>
          <a:xfrm>
            <a:off x="397224" y="3764433"/>
            <a:ext cx="215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Linear Model 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73DDCE-47FC-4043-A219-A8748EB4080B}"/>
              </a:ext>
            </a:extLst>
          </p:cNvPr>
          <p:cNvSpPr txBox="1"/>
          <p:nvPr/>
        </p:nvSpPr>
        <p:spPr>
          <a:xfrm>
            <a:off x="8723536" y="3764433"/>
            <a:ext cx="1809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Xgboost Results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78286E7C-616E-5444-A6C8-8919D52C0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84486"/>
              </p:ext>
            </p:extLst>
          </p:nvPr>
        </p:nvGraphicFramePr>
        <p:xfrm>
          <a:off x="3824286" y="3619676"/>
          <a:ext cx="4543426" cy="3057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713">
                  <a:extLst>
                    <a:ext uri="{9D8B030D-6E8A-4147-A177-3AD203B41FA5}">
                      <a16:colId xmlns:a16="http://schemas.microsoft.com/office/drawing/2014/main" val="3096183342"/>
                    </a:ext>
                  </a:extLst>
                </a:gridCol>
                <a:gridCol w="2271713">
                  <a:extLst>
                    <a:ext uri="{9D8B030D-6E8A-4147-A177-3AD203B41FA5}">
                      <a16:colId xmlns:a16="http://schemas.microsoft.com/office/drawing/2014/main" val="1906365558"/>
                    </a:ext>
                  </a:extLst>
                </a:gridCol>
              </a:tblGrid>
              <a:tr h="389396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Xgboost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546522"/>
                  </a:ext>
                </a:extLst>
              </a:tr>
              <a:tr h="383137">
                <a:tc>
                  <a:txBody>
                    <a:bodyPr/>
                    <a:lstStyle/>
                    <a:p>
                      <a:r>
                        <a:rPr lang="en-US" b="0" dirty="0"/>
                        <a:t>Accuracy: </a:t>
                      </a:r>
                      <a:r>
                        <a:rPr lang="en-US" b="1" dirty="0"/>
                        <a:t>49.83%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Accuracy: </a:t>
                      </a:r>
                      <a:r>
                        <a:rPr lang="en-US" b="1" dirty="0"/>
                        <a:t>50.54%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470128"/>
                  </a:ext>
                </a:extLst>
              </a:tr>
              <a:tr h="383137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  <a:r>
                        <a:rPr lang="en-US" b="1" dirty="0"/>
                        <a:t>: 68.19%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Sensitivity: </a:t>
                      </a:r>
                      <a:r>
                        <a:rPr lang="en-US" b="1" dirty="0"/>
                        <a:t>61.11%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573"/>
                  </a:ext>
                </a:extLst>
              </a:tr>
              <a:tr h="383137">
                <a:tc>
                  <a:txBody>
                    <a:bodyPr/>
                    <a:lstStyle/>
                    <a:p>
                      <a:r>
                        <a:rPr lang="en-US" dirty="0"/>
                        <a:t>Specificity: </a:t>
                      </a:r>
                      <a:r>
                        <a:rPr lang="en-US" b="1" dirty="0"/>
                        <a:t>32.48%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Specificity: </a:t>
                      </a:r>
                      <a:r>
                        <a:rPr lang="en-US" b="1" dirty="0"/>
                        <a:t>40.55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793429"/>
                  </a:ext>
                </a:extLst>
              </a:tr>
              <a:tr h="83738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dirty="0"/>
                        <a:t>Detection Prevalence: </a:t>
                      </a:r>
                      <a:r>
                        <a:rPr lang="en-US" sz="1800" b="1" dirty="0"/>
                        <a:t>67.85%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Detection Prevalence: </a:t>
                      </a:r>
                      <a:r>
                        <a:rPr lang="en-US" sz="1800" b="1" dirty="0"/>
                        <a:t>60.25%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32450"/>
                  </a:ext>
                </a:extLst>
              </a:tr>
              <a:tr h="652705">
                <a:tc>
                  <a:txBody>
                    <a:bodyPr/>
                    <a:lstStyle/>
                    <a:p>
                      <a:r>
                        <a:rPr lang="en-US" dirty="0"/>
                        <a:t>Better on </a:t>
                      </a:r>
                      <a:r>
                        <a:rPr lang="en-US" b="1" dirty="0"/>
                        <a:t>unders </a:t>
                      </a:r>
                      <a:r>
                        <a:rPr lang="en-US" b="0" dirty="0"/>
                        <a:t>comparatively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Better on </a:t>
                      </a:r>
                      <a:r>
                        <a:rPr lang="en-US" b="1" dirty="0"/>
                        <a:t>overs </a:t>
                      </a:r>
                      <a:r>
                        <a:rPr lang="en-US" b="0" dirty="0"/>
                        <a:t>comparatively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554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36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FB32-EB76-5F46-9382-C419E7E7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5477"/>
            <a:ext cx="7729728" cy="118872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Xgboost</a:t>
            </a:r>
            <a:r>
              <a:rPr lang="en-US" dirty="0"/>
              <a:t> is significantly more </a:t>
            </a:r>
            <a:r>
              <a:rPr lang="en-US" b="1" dirty="0">
                <a:solidFill>
                  <a:schemeClr val="accent1"/>
                </a:solidFill>
              </a:rPr>
              <a:t>precise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418D67-9ACC-4A4C-AD86-80C0967DD6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6382" y="1550779"/>
            <a:ext cx="5438399" cy="476142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DD668AD-DEDD-7548-B213-DA6304F0D0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39296" y="1550779"/>
            <a:ext cx="6059989" cy="476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0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9531-823F-064D-8C77-A5E3A3B9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7442"/>
            <a:ext cx="7729728" cy="1188720"/>
          </a:xfrm>
        </p:spPr>
        <p:txBody>
          <a:bodyPr>
            <a:noAutofit/>
          </a:bodyPr>
          <a:lstStyle/>
          <a:p>
            <a:r>
              <a:rPr lang="en-US" sz="3200" dirty="0"/>
              <a:t>Conclusions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8661B-B687-8F48-89F6-A8DBB344D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95069"/>
            <a:ext cx="7729728" cy="4920044"/>
          </a:xfrm>
        </p:spPr>
        <p:txBody>
          <a:bodyPr>
            <a:normAutofit fontScale="92500"/>
          </a:bodyPr>
          <a:lstStyle/>
          <a:p>
            <a:pPr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</a:rPr>
              <a:t>More robust team data</a:t>
            </a:r>
          </a:p>
          <a:p>
            <a:pPr lvl="1"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</a:rPr>
              <a:t>FGs attempted (2 and 3 point), possessions, etc.… </a:t>
            </a:r>
          </a:p>
          <a:p>
            <a:pPr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</a:rPr>
              <a:t>Odds and implied probability*</a:t>
            </a:r>
          </a:p>
          <a:p>
            <a:pPr>
              <a:buClr>
                <a:schemeClr val="bg1"/>
              </a:buClr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</a:rPr>
              <a:t>In-season data</a:t>
            </a:r>
          </a:p>
          <a:p>
            <a:pPr lvl="1"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</a:rPr>
              <a:t>Injuries or trades</a:t>
            </a:r>
          </a:p>
          <a:p>
            <a:pPr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</a:rPr>
              <a:t>Moving averages</a:t>
            </a:r>
          </a:p>
          <a:p>
            <a:pPr lvl="1"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</a:rPr>
              <a:t>To show team improvement</a:t>
            </a:r>
          </a:p>
          <a:p>
            <a:pPr lvl="1">
              <a:buClr>
                <a:schemeClr val="bg1"/>
              </a:buClr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D22871-CCAE-9847-A5D2-22DDE220A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822" y="3429000"/>
            <a:ext cx="9311112" cy="74295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6B8524-220C-7A49-8E40-50851A95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37960"/>
            <a:ext cx="5901189" cy="32004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*https://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www.gamingtoday.com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/tools/implied-probability/</a:t>
            </a:r>
          </a:p>
        </p:txBody>
      </p:sp>
    </p:spTree>
    <p:extLst>
      <p:ext uri="{BB962C8B-B14F-4D97-AF65-F5344CB8AC3E}">
        <p14:creationId xmlns:p14="http://schemas.microsoft.com/office/powerpoint/2010/main" val="679482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C5037-6911-C649-B4AD-0CF8F2E8C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2229" y="2286914"/>
            <a:ext cx="6247541" cy="2284172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4783075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{A686FF8E-2350-0042-B1F6-E2348A2187E6}tf10001120</Template>
  <TotalTime>7083</TotalTime>
  <Words>305</Words>
  <Application>Microsoft Macintosh PowerPoint</Application>
  <PresentationFormat>Widescreen</PresentationFormat>
  <Paragraphs>62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Parcel</vt:lpstr>
      <vt:lpstr>Life’s too short to bet the under:  Predicting Overs in the NBA</vt:lpstr>
      <vt:lpstr>Overview</vt:lpstr>
      <vt:lpstr>Data set</vt:lpstr>
      <vt:lpstr>Training: Linear model</vt:lpstr>
      <vt:lpstr>Training: Xgboost tree</vt:lpstr>
      <vt:lpstr>Testing R code</vt:lpstr>
      <vt:lpstr>Xgboost is significantly more precise</vt:lpstr>
      <vt:lpstr>Conclusions And 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Overs in the NBA</dc:title>
  <dc:creator>Spencer Kerch</dc:creator>
  <cp:lastModifiedBy>Spencer Kerch</cp:lastModifiedBy>
  <cp:revision>8</cp:revision>
  <dcterms:created xsi:type="dcterms:W3CDTF">2022-04-04T18:23:46Z</dcterms:created>
  <dcterms:modified xsi:type="dcterms:W3CDTF">2022-04-21T21:02:36Z</dcterms:modified>
</cp:coreProperties>
</file>