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E840075-74E6-4931-8CED-DBE23D27F846}">
  <a:tblStyle styleId="{3E840075-74E6-4931-8CED-DBE23D27F8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4ee6668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f4ee6668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f4ee6668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f4ee6668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f4ee6668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f4ee6668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f4ee6668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f4ee6668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0c59c05d9971de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0c59c05d9971de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VGG19 model - This is the first pre-trained model we used in class.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b0c59c05d9971de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b0c59c05d9971de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VGG19 model - This is the first pre-trained model we used in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get_image_and_mask()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Top_labels (“flamingo”)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Positive_only= True: Shows only Pros (False shows cons as well, i.e. the mouse in the cat pic)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Num_features: Increases how many boundaries are shown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Hide_rest: returns empty image for unexplained portions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0c59c05d9971de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b0c59c05d9971de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VGG19 model - This is the first pre-trained model we used in class.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b0c59c05d9971de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b0c59c05d9971de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f4ee6668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f4ee6668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f4ee6668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f4ee6668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4ee6668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4ee6668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f4ee6668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f4ee6668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f4ee6668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f4ee6668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f4ee6668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f4ee6668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f56d2c2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f56d2c2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f56d2c2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f56d2c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jpg"/><Relationship Id="rId4" Type="http://schemas.openxmlformats.org/officeDocument/2006/relationships/image" Target="../media/image4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hyperlink" Target="https://github.com/marcotcr/lime" TargetMode="External"/><Relationship Id="rId13" Type="http://schemas.openxmlformats.org/officeDocument/2006/relationships/image" Target="../media/image28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arcotcr/lime" TargetMode="External"/><Relationship Id="rId4" Type="http://schemas.openxmlformats.org/officeDocument/2006/relationships/hyperlink" Target="https://github.com/marcotcr/lime" TargetMode="External"/><Relationship Id="rId9" Type="http://schemas.openxmlformats.org/officeDocument/2006/relationships/hyperlink" Target="https://github.com/marcotcr/lime" TargetMode="External"/><Relationship Id="rId5" Type="http://schemas.openxmlformats.org/officeDocument/2006/relationships/hyperlink" Target="https://github.com/marcotcr/lime" TargetMode="External"/><Relationship Id="rId6" Type="http://schemas.openxmlformats.org/officeDocument/2006/relationships/hyperlink" Target="https://github.com/marcotcr/lime" TargetMode="External"/><Relationship Id="rId7" Type="http://schemas.openxmlformats.org/officeDocument/2006/relationships/hyperlink" Target="https://github.com/marcotcr/lime" TargetMode="External"/><Relationship Id="rId8" Type="http://schemas.openxmlformats.org/officeDocument/2006/relationships/hyperlink" Target="https://github.com/marcotcr/lim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jpg"/><Relationship Id="rId4" Type="http://schemas.openxmlformats.org/officeDocument/2006/relationships/image" Target="../media/image36.png"/><Relationship Id="rId9" Type="http://schemas.openxmlformats.org/officeDocument/2006/relationships/image" Target="../media/image29.png"/><Relationship Id="rId5" Type="http://schemas.openxmlformats.org/officeDocument/2006/relationships/image" Target="../media/image37.png"/><Relationship Id="rId6" Type="http://schemas.openxmlformats.org/officeDocument/2006/relationships/image" Target="../media/image32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marcotcr/lime" TargetMode="External"/><Relationship Id="rId4" Type="http://schemas.openxmlformats.org/officeDocument/2006/relationships/hyperlink" Target="https://arxiv.org/pdf/1602.04938.pdf" TargetMode="External"/><Relationship Id="rId5" Type="http://schemas.openxmlformats.org/officeDocument/2006/relationships/hyperlink" Target="https://unsplash.com/" TargetMode="External"/><Relationship Id="rId6" Type="http://schemas.openxmlformats.org/officeDocument/2006/relationships/hyperlink" Target="https://www.kaggle.com/ikarus777/best-artworks-of-all-ti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Relationship Id="rId4" Type="http://schemas.openxmlformats.org/officeDocument/2006/relationships/image" Target="../media/image38.jpg"/><Relationship Id="rId5" Type="http://schemas.openxmlformats.org/officeDocument/2006/relationships/image" Target="../media/image3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 Classification with Convolutional Neural Networks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534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Buck and Stew LaPan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01" y="4035329"/>
            <a:ext cx="929275" cy="10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8800" y="4085676"/>
            <a:ext cx="1666400" cy="95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2396" y="2011800"/>
            <a:ext cx="2507451" cy="31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Loss: 13.174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Model accuracy: 0.183</a:t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023" y="806950"/>
            <a:ext cx="777550" cy="433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100" y="717600"/>
            <a:ext cx="42862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Backup Plan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25" y="2123825"/>
            <a:ext cx="3980974" cy="23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600" y="2123823"/>
            <a:ext cx="3942467" cy="2371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503" y="917800"/>
            <a:ext cx="3065421" cy="19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 rotWithShape="1">
          <a:blip r:embed="rId4">
            <a:alphaModFix/>
          </a:blip>
          <a:srcRect b="0" l="-24766" r="0" t="-24766"/>
          <a:stretch/>
        </p:blipFill>
        <p:spPr>
          <a:xfrm>
            <a:off x="4661300" y="2235725"/>
            <a:ext cx="4305724" cy="2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743075" y="1940250"/>
            <a:ext cx="3550200" cy="25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 Loss: 7.817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 Accuracy: 0.515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7" name="Google Shape;187;p24"/>
          <p:cNvGraphicFramePr/>
          <p:nvPr/>
        </p:nvGraphicFramePr>
        <p:xfrm>
          <a:off x="952500" y="28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{3E840075-74E6-4931-8CED-DBE23D27F846}</a:tableStyleId>
              </a:tblPr>
              <a:tblGrid>
                <a:gridCol w="1315575"/>
                <a:gridCol w="1315575"/>
                <a:gridCol w="1315575"/>
              </a:tblGrid>
              <a:tr h="86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Photo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Predicted Painting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Photo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TN 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FP = 485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Painting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 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 = 515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LIME </a:t>
            </a:r>
            <a:r>
              <a:rPr b="0" lang="en" sz="1800"/>
              <a:t>(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L</a:t>
            </a:r>
            <a:r>
              <a:rPr b="0" lang="en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ocal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I</a:t>
            </a:r>
            <a:r>
              <a:rPr b="0" lang="en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nterpretable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M</a:t>
            </a:r>
            <a:r>
              <a:rPr b="0" lang="en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/>
              </a:rPr>
              <a:t>odel-agnostic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9"/>
              </a:rPr>
              <a:t>E</a:t>
            </a:r>
            <a:r>
              <a:rPr b="0" lang="en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10"/>
              </a:rPr>
              <a:t>xplanations</a:t>
            </a:r>
            <a:r>
              <a:rPr b="0" lang="en" sz="18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800"/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9450" y="1853850"/>
            <a:ext cx="3863754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94599" y="1853850"/>
            <a:ext cx="2580575" cy="23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63000" y="2463925"/>
            <a:ext cx="2071500" cy="17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LIME: The Code </a:t>
            </a:r>
            <a:r>
              <a:rPr b="0" lang="en" sz="1800"/>
              <a:t>(VGG19)</a:t>
            </a:r>
            <a:endParaRPr sz="1800"/>
          </a:p>
        </p:txBody>
      </p:sp>
      <p:sp>
        <p:nvSpPr>
          <p:cNvPr id="201" name="Google Shape;201;p26"/>
          <p:cNvSpPr txBox="1"/>
          <p:nvPr/>
        </p:nvSpPr>
        <p:spPr>
          <a:xfrm>
            <a:off x="729450" y="1853850"/>
            <a:ext cx="2879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Dependencies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729450" y="2233750"/>
            <a:ext cx="2879100" cy="268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os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np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matplotlib.pyplot </a:t>
            </a: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plt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tensorflow </a:t>
            </a: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keras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keras.preprocessing </a:t>
            </a: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image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keras.applications.vgg19 </a:t>
            </a: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VGG19, </a:t>
            </a:r>
            <a:endParaRPr b="1" sz="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preprocess_input, 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decode_predictions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lime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lime </a:t>
            </a: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lime_image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skimage.io </a:t>
            </a: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imread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skimage.segmentation </a:t>
            </a: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mark_boundaries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4822450" y="2233650"/>
            <a:ext cx="3595800" cy="173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explainer= lime_image.LimeImageExplainer()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explanation = explainer.explain_instance(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image_test[</a:t>
            </a:r>
            <a:r>
              <a:rPr lang="en" sz="1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],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model.predict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top_labels=</a:t>
            </a:r>
            <a:r>
              <a:rPr lang="en" sz="1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hide_color=</a:t>
            </a:r>
            <a:r>
              <a:rPr b="1" lang="en" sz="1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num_samples=</a:t>
            </a:r>
            <a:r>
              <a:rPr lang="en" sz="11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1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4822350" y="1853850"/>
            <a:ext cx="3595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Explanation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LIME: The Code </a:t>
            </a:r>
            <a:r>
              <a:rPr b="0" lang="en" sz="1800"/>
              <a:t>(VGG19)</a:t>
            </a:r>
            <a:endParaRPr sz="1800"/>
          </a:p>
        </p:txBody>
      </p:sp>
      <p:sp>
        <p:nvSpPr>
          <p:cNvPr id="210" name="Google Shape;210;p27"/>
          <p:cNvSpPr txBox="1"/>
          <p:nvPr/>
        </p:nvSpPr>
        <p:spPr>
          <a:xfrm>
            <a:off x="729450" y="2840125"/>
            <a:ext cx="2754000" cy="128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make_image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(image_path):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img = image.load_img(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image_path, 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target_size=image_size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x = image.img_to_array(img)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x = np.expand_dims(x, axis=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x = preprocess_input(x)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729450" y="2474425"/>
            <a:ext cx="2754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Preprocessing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000" y="2199050"/>
            <a:ext cx="254317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/>
        </p:nvSpPr>
        <p:spPr>
          <a:xfrm>
            <a:off x="3603225" y="2150575"/>
            <a:ext cx="2667000" cy="2882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image_path = os.path.join(</a:t>
            </a:r>
            <a:r>
              <a:rPr lang="en" sz="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".."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"Images"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"bird1.jpg"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image_size = (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224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224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img= image.load_img(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image_path,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target_size= image_size)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temp, mask= explanation.get_image_and_mask(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explanation.top_labels[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positive_only= </a:t>
            </a: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num_features= </a:t>
            </a:r>
            <a:r>
              <a:rPr lang="en" sz="800">
                <a:solidFill>
                  <a:srgbClr val="38761D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hide_rest= </a:t>
            </a:r>
            <a:r>
              <a:rPr b="1"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 sz="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plt.imshow(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mark_boundaries(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img,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mask,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color= (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3603225" y="1784875"/>
            <a:ext cx="2667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Plot Image and Boundaries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729450" y="1318650"/>
            <a:ext cx="2797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LIME: </a:t>
            </a:r>
            <a:r>
              <a:rPr b="0" lang="en" sz="1800"/>
              <a:t>(C</a:t>
            </a:r>
            <a:r>
              <a:rPr b="0" lang="en" sz="1800"/>
              <a:t>ustom Model)</a:t>
            </a:r>
            <a:endParaRPr sz="1800"/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00" y="1853856"/>
            <a:ext cx="4015598" cy="26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949" y="523300"/>
            <a:ext cx="1610350" cy="15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949" y="2019826"/>
            <a:ext cx="1529306" cy="15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9925" y="3532925"/>
            <a:ext cx="1575347" cy="15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2225" y="556725"/>
            <a:ext cx="1511800" cy="145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44775" y="2064150"/>
            <a:ext cx="1446700" cy="14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03475" y="3532925"/>
            <a:ext cx="1529300" cy="1463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LIME Github: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https://github.com/marcotcr/lime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 Washington Paper: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https://arxiv.org/pdf/1602.04938.pdf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Photo provider: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https://unsplash.com/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Paintings provider: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https://www.kaggle.com/ikarus777/best-artworks-of-all-time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1205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4972525" y="2205425"/>
            <a:ext cx="2951700" cy="28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Abstract Expressionism?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Art Nouveau?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Baroque?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Surrealism?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Symbolism?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750690" y="2376565"/>
            <a:ext cx="1165200" cy="201000"/>
          </a:xfrm>
          <a:prstGeom prst="rightArrow">
            <a:avLst>
              <a:gd fmla="val 50000" name="adj1"/>
              <a:gd fmla="val 3992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3750689" y="4451271"/>
            <a:ext cx="1165200" cy="200700"/>
          </a:xfrm>
          <a:prstGeom prst="rightArrow">
            <a:avLst>
              <a:gd fmla="val 50000" name="adj1"/>
              <a:gd fmla="val 3992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750690" y="2748715"/>
            <a:ext cx="1165200" cy="201000"/>
          </a:xfrm>
          <a:prstGeom prst="rightArrow">
            <a:avLst>
              <a:gd fmla="val 50000" name="adj1"/>
              <a:gd fmla="val 3992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3750690" y="3213815"/>
            <a:ext cx="1165200" cy="201000"/>
          </a:xfrm>
          <a:prstGeom prst="rightArrow">
            <a:avLst>
              <a:gd fmla="val 50000" name="adj1"/>
              <a:gd fmla="val 3992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750690" y="3597365"/>
            <a:ext cx="1165200" cy="201000"/>
          </a:xfrm>
          <a:prstGeom prst="rightArrow">
            <a:avLst>
              <a:gd fmla="val 50000" name="adj1"/>
              <a:gd fmla="val 3992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3750690" y="4051040"/>
            <a:ext cx="1165200" cy="201000"/>
          </a:xfrm>
          <a:prstGeom prst="rightArrow">
            <a:avLst>
              <a:gd fmla="val 50000" name="adj1"/>
              <a:gd fmla="val 3992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5925" y="2072076"/>
            <a:ext cx="695615" cy="8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000" y="2584413"/>
            <a:ext cx="1362274" cy="16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8600" y="1902825"/>
            <a:ext cx="1802059" cy="282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769725" y="1439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50 artists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24 styles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8,355 paintings</a:t>
            </a:r>
            <a:endParaRPr sz="1800"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100" y="758050"/>
            <a:ext cx="3840574" cy="438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25" y="1853850"/>
            <a:ext cx="6159800" cy="32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999" y="3204651"/>
            <a:ext cx="5795800" cy="3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101" y="3727026"/>
            <a:ext cx="4749050" cy="10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000" y="2001950"/>
            <a:ext cx="3950450" cy="7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000" y="3084100"/>
            <a:ext cx="2776800" cy="13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>
            <a:off x="3074050" y="3345275"/>
            <a:ext cx="361200" cy="1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3074050" y="4040150"/>
            <a:ext cx="974400" cy="1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Models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2370" l="0" r="0" t="-2370"/>
          <a:stretch/>
        </p:blipFill>
        <p:spPr>
          <a:xfrm>
            <a:off x="1649824" y="2425875"/>
            <a:ext cx="1142925" cy="25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099" y="1253100"/>
            <a:ext cx="875400" cy="37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4076" y="642925"/>
            <a:ext cx="776350" cy="432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Types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375" y="730400"/>
            <a:ext cx="28956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114500" l="-68520" r="68520" t="-114500"/>
          <a:stretch/>
        </p:blipFill>
        <p:spPr>
          <a:xfrm>
            <a:off x="3266625" y="3066675"/>
            <a:ext cx="290305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4713" y="1776950"/>
            <a:ext cx="23145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0250" y="3446700"/>
            <a:ext cx="18478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0900" y="4262525"/>
            <a:ext cx="19145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01575" y="2611825"/>
            <a:ext cx="35052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6479600" y="823775"/>
            <a:ext cx="24312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Basic spatial convolution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Prevents overfitting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Down-samples input, allows assumptions about sub-regions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Reshapes tensor to shape = # of elements - batch dimension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Densely connected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13" y="1271588"/>
            <a:ext cx="74961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Hyper-parameters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819875" y="2078875"/>
            <a:ext cx="76887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# feature maps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Window Size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Stride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Padding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487" y="1853851"/>
            <a:ext cx="5705613" cy="24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