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1940"/>
    <p:restoredTop sz="96508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5786453"/>
            <a:ext cx="9144000" cy="71455"/>
            <a:chOff x="0" y="5786453"/>
            <a:chExt cx="9144000" cy="71455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" name="그림 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1" name="직사각형 10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2" name="그림 11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그룹 12"/>
          <p:cNvGrpSpPr/>
          <p:nvPr/>
        </p:nvGrpSpPr>
        <p:grpSpPr>
          <a:xfrm rot="0">
            <a:off x="8286214" y="-5644"/>
            <a:ext cx="72000" cy="6863644"/>
            <a:chOff x="8286214" y="-5644"/>
            <a:chExt cx="72000" cy="6863644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5" name="그림 14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6200000">
            <a:off x="4464843" y="-3321876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6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/>
          <p:cNvSpPr/>
          <p:nvPr/>
        </p:nvSpPr>
        <p:spPr>
          <a:xfrm>
            <a:off x="357158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18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357158" y="0"/>
            <a:ext cx="214515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8662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928662" y="0"/>
            <a:ext cx="215900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4464843" y="964420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그림 23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357158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8662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8662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85852" y="3100965"/>
            <a:ext cx="7000924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571744"/>
            <a:ext cx="6400800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76" y="6356350"/>
            <a:ext cx="14478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7" name="직사각형 6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그룹 44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0" name="직사각형 9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그룹 59"/>
          <p:cNvGrpSpPr/>
          <p:nvPr/>
        </p:nvGrpSpPr>
        <p:grpSpPr>
          <a:xfrm rot="0">
            <a:off x="0" y="1141282"/>
            <a:ext cx="9144000" cy="216000"/>
            <a:chOff x="0" y="1141282"/>
            <a:chExt cx="9144000" cy="216000"/>
          </a:xfrm>
        </p:grpSpPr>
        <p:sp>
          <p:nvSpPr>
            <p:cNvPr id="13" name="직사각형 12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4" name="그림 13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60"/>
          <p:cNvGrpSpPr/>
          <p:nvPr/>
        </p:nvGrpSpPr>
        <p:grpSpPr>
          <a:xfrm rot="0">
            <a:off x="357158" y="0"/>
            <a:ext cx="214515" cy="6858000"/>
            <a:chOff x="357158" y="0"/>
            <a:chExt cx="214515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7" name="그림 16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그룹 61"/>
          <p:cNvGrpSpPr/>
          <p:nvPr/>
        </p:nvGrpSpPr>
        <p:grpSpPr>
          <a:xfrm rot="0">
            <a:off x="1000100" y="0"/>
            <a:ext cx="215900" cy="6858000"/>
            <a:chOff x="8501090" y="0"/>
            <a:chExt cx="215900" cy="6858000"/>
          </a:xfrm>
        </p:grpSpPr>
        <p:sp>
          <p:nvSpPr>
            <p:cNvPr id="19" name="직사각형 18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0" name="그림 19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3" name="그림 22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0100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0100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357430"/>
            <a:ext cx="7500990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13763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18" name="직사각형 17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9" name="그림 1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그룹 60"/>
          <p:cNvGrpSpPr/>
          <p:nvPr/>
        </p:nvGrpSpPr>
        <p:grpSpPr>
          <a:xfrm rot="0">
            <a:off x="357158" y="0"/>
            <a:ext cx="214314" cy="6858000"/>
            <a:chOff x="357158" y="0"/>
            <a:chExt cx="214314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5" name="그림 2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직사각형 25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500042"/>
            <a:ext cx="7215238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76" y="2500313"/>
            <a:ext cx="4643438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5" y="274638"/>
            <a:ext cx="1328766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9478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8557260" y="-5644"/>
            <a:ext cx="443896" cy="6863644"/>
            <a:chOff x="8557260" y="-5644"/>
            <a:chExt cx="443896" cy="6863644"/>
          </a:xfrm>
        </p:grpSpPr>
        <p:sp>
          <p:nvSpPr>
            <p:cNvPr id="8" name="직사각형 7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5644"/>
            <a:ext cx="9144000" cy="6863644"/>
            <a:chOff x="0" y="-5644"/>
            <a:chExt cx="9144000" cy="6863644"/>
          </a:xfrm>
        </p:grpSpPr>
        <p:grpSp>
          <p:nvGrpSpPr>
            <p:cNvPr id="8" name="그룹 42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직사각형 33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5" name="그림 34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그룹 45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직사각형 31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3" name="그림 32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그룹 44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직사각형 29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1" name="그림 30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그룹 42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9" name="그림 28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그룹 59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직사각형 25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7" name="그림 26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그룹 60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5" name="그림 24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그룹 61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3" name="그림 22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그룹 58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직사각형 19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1" name="그림 20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847295"/>
            <a:ext cx="76359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786201"/>
            <a:ext cx="76359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73357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1214422"/>
            <a:ext cx="9144000" cy="219091"/>
            <a:chOff x="0" y="1214422"/>
            <a:chExt cx="9144000" cy="219091"/>
          </a:xfrm>
        </p:grpSpPr>
        <p:sp>
          <p:nvSpPr>
            <p:cNvPr id="9" name="직사각형 8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04541" y="326571"/>
            <a:ext cx="7461894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77364" y="1567543"/>
            <a:ext cx="5116248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7365" y="5394489"/>
            <a:ext cx="5116246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8013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10800000" flipV="1">
            <a:off x="285720" y="3881"/>
            <a:ext cx="72000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2020-05-10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그림 11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3556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6.png"  /><Relationship Id="rId3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ln w="19050" cap="flat" cmpd="sng" algn="ctr">
                  <a:solidFill>
                    <a:schemeClr val="accent5"/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네트워크 설계</a:t>
            </a:r>
            <a:endParaRPr xmlns:mc="http://schemas.openxmlformats.org/markup-compatibility/2006" xmlns:hp="http://schemas.haansoft.com/office/presentation/8.0" lang="ko-KR" altLang="en-US" mc:Ignorable="hp" hp:hslEmbossed="0">
              <a:ln w="19050" cap="flat" cmpd="sng" algn="ctr">
                <a:solidFill>
                  <a:schemeClr val="accent5"/>
                </a:solidFill>
                <a:prstDash val="solid"/>
                <a:round/>
              </a:ln>
              <a:solidFill>
                <a:schemeClr val="lt1"/>
              </a:solidFill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팀명 : 해운대센텀두산위브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201695021 김은종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201695067 이승준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IP Router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통신실 중앙 허브</a:t>
            </a:r>
            <a:r>
              <a:rPr lang="en-US" altLang="ko-KR"/>
              <a:t> / ospf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통신실</a:t>
            </a:r>
            <a:r>
              <a:rPr lang="en-US" altLang="ko-KR"/>
              <a:t> / eigrp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051494"/>
            <a:ext cx="3826764" cy="40767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200" y="1751658"/>
            <a:ext cx="4172331" cy="44481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IP Router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함교 상황실</a:t>
            </a:r>
            <a:r>
              <a:rPr lang="en-US" altLang="ko-KR"/>
              <a:t> / eigrp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정보실 허브</a:t>
            </a:r>
            <a:r>
              <a:rPr lang="en-US" altLang="ko-KR"/>
              <a:t> / ospf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61183"/>
            <a:ext cx="3682746" cy="44386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8200" y="1761183"/>
            <a:ext cx="4038600" cy="44386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IP Router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6419088" cy="490511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함장 및 장교,</a:t>
            </a:r>
            <a:r>
              <a:rPr lang="en-US" altLang="ko-KR"/>
              <a:t>CPO</a:t>
            </a:r>
            <a:r>
              <a:rPr lang="ko-KR" altLang="en-US"/>
              <a:t> 브리핑 룸</a:t>
            </a:r>
            <a:r>
              <a:rPr lang="en-US" altLang="ko-KR"/>
              <a:t> / RIP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919287"/>
            <a:ext cx="4714875" cy="403002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177800" indent="-177800" algn="ctr" defTabSz="91440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Char char="§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rgbClr val="bc9022"/>
                </a:solidFill>
                <a:latin typeface="Tahoma"/>
                <a:ea typeface="함초롬돋움"/>
              </a:rPr>
              <a:t> Chap 3. Show Run</a:t>
            </a:r>
            <a:endParaRPr xmlns:mc="http://schemas.openxmlformats.org/markup-compatibility/2006" xmlns:hp="http://schemas.haansoft.com/office/presentation/8.0" lang="en-US" altLang="ko-KR" sz="3800" b="0" i="0" kern="1200" spc="5" mc:Ignorable="hp" hp:hslEmbossed="0">
              <a:solidFill>
                <a:srgbClr val="bc9022"/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xmlns:mc="http://schemas.openxmlformats.org/markup-compatibility/2006" xmlns:hp="http://schemas.haansoft.com/office/presentation/8.0" spd="med" mc:Ignorable="hp" hp:hslDur="18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Run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61183"/>
            <a:ext cx="3286125" cy="97155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57200" y="1199197"/>
            <a:ext cx="3106674" cy="41814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함장실 허브</a:t>
            </a:r>
            <a:r>
              <a:rPr lang="en-US" altLang="ko-KR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ospf</a:t>
            </a:r>
            <a:endParaRPr lang="en-US" altLang="ko-KR" sz="22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429000"/>
            <a:ext cx="3286125" cy="1371600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546921" y="4941189"/>
            <a:ext cx="3106675" cy="54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외부망 </a:t>
            </a:r>
            <a:r>
              <a:rPr lang="en-US" altLang="ko-KR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ISP</a:t>
            </a: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와 장교숙소와 통신실 중앙허브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281803" y="1199197"/>
            <a:ext cx="3106674" cy="41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장교 숙소</a:t>
            </a:r>
            <a:r>
              <a:rPr lang="en-US" altLang="ko-KR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ospf</a:t>
            </a:r>
            <a:endParaRPr lang="en-US" altLang="ko-KR" sz="22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06924" y="1761182"/>
            <a:ext cx="3456432" cy="92149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06924" y="3429000"/>
            <a:ext cx="3456432" cy="1628775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5281803" y="5212842"/>
            <a:ext cx="3106675" cy="31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함장실 허브와 하위 라우터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Run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57200" y="1199197"/>
            <a:ext cx="3106674" cy="40862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통신실 중앙허브</a:t>
            </a:r>
            <a:r>
              <a:rPr lang="en-US" altLang="ko-KR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ospf</a:t>
            </a:r>
            <a:endParaRPr lang="en-US" altLang="ko-KR" sz="21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46921" y="5372481"/>
            <a:ext cx="3106675" cy="54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통신실과 함장허브, 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정보실 중앙허브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281803" y="1199197"/>
            <a:ext cx="3106674" cy="41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통신실</a:t>
            </a:r>
            <a:r>
              <a:rPr lang="en-US" altLang="ko-KR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eigrp</a:t>
            </a:r>
            <a:endParaRPr lang="en-US" altLang="ko-KR" sz="22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281803" y="5532120"/>
            <a:ext cx="3106675" cy="54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통신실 중앙허브와 함교 상황실,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하위 라우터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761182"/>
            <a:ext cx="3286125" cy="183832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860292"/>
            <a:ext cx="3286125" cy="135255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06924" y="1761182"/>
            <a:ext cx="3456432" cy="132397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06924" y="3343655"/>
            <a:ext cx="3456432" cy="20288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Run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57200" y="1199197"/>
            <a:ext cx="3106674" cy="40862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함교 상황실</a:t>
            </a:r>
            <a:r>
              <a:rPr lang="en-US" altLang="ko-KR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eigrp</a:t>
            </a:r>
            <a:endParaRPr lang="en-US" altLang="ko-KR" sz="21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29206" y="5100828"/>
            <a:ext cx="3106675" cy="31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통신실과 하위 라우터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281803" y="1199197"/>
            <a:ext cx="3106674" cy="41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정보실 허브</a:t>
            </a:r>
            <a:r>
              <a:rPr lang="en-US" altLang="ko-KR" sz="22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ospf</a:t>
            </a:r>
            <a:endParaRPr lang="en-US" altLang="ko-KR" sz="22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281802" y="4269105"/>
            <a:ext cx="310667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통신실 중앙허브와 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함장 및 장교,</a:t>
            </a:r>
            <a:r>
              <a:rPr lang="en-US" altLang="ko-KR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CPO</a:t>
            </a: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브리핑룸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617345"/>
            <a:ext cx="3250692" cy="109745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68955"/>
            <a:ext cx="3250692" cy="174307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70920" y="1617345"/>
            <a:ext cx="3528441" cy="131445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70920" y="3212973"/>
            <a:ext cx="3528441" cy="8286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Run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2334577" y="1199197"/>
            <a:ext cx="4474845" cy="40862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함장 및 장교,</a:t>
            </a:r>
            <a:r>
              <a:rPr lang="en-US" altLang="ko-KR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CPO</a:t>
            </a:r>
            <a:r>
              <a:rPr lang="ko-KR" altLang="en-US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브리핑 룸</a:t>
            </a:r>
            <a:r>
              <a:rPr lang="en-US" altLang="ko-KR" sz="21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/ rip</a:t>
            </a:r>
            <a:endParaRPr lang="en-US" altLang="ko-KR" sz="21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018662" y="5259324"/>
            <a:ext cx="3106675" cy="31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정보실 허브와 하위 라우터 연결</a:t>
            </a:r>
            <a:endParaRPr lang="ko-KR" altLang="en-US" sz="1500" b="1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6653" y="1617345"/>
            <a:ext cx="3250692" cy="109745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6653" y="3140964"/>
            <a:ext cx="3250692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177800" indent="-177800" algn="ctr" defTabSz="91440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Char char="§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rgbClr val="bc9022"/>
                </a:solidFill>
                <a:latin typeface="Tahoma"/>
                <a:ea typeface="함초롬돋움"/>
              </a:rPr>
              <a:t> Chap 4. PING Test</a:t>
            </a:r>
            <a:endParaRPr xmlns:mc="http://schemas.openxmlformats.org/markup-compatibility/2006" xmlns:hp="http://schemas.haansoft.com/office/presentation/8.0" lang="en-US" altLang="ko-KR" sz="3800" b="0" i="0" kern="1200" spc="5" mc:Ignorable="hp" hp:hslEmbossed="0">
              <a:solidFill>
                <a:srgbClr val="bc9022"/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xmlns:mc="http://schemas.openxmlformats.org/markup-compatibility/2006" xmlns:hp="http://schemas.haansoft.com/office/presentation/8.0" spd="med" mc:Ignorable="hp" hp:hslDur="18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PING</a:t>
            </a:r>
            <a:r>
              <a:rPr lang="ko-KR" altLang="en-US"/>
              <a:t> </a:t>
            </a:r>
            <a:r>
              <a:rPr lang="en-US" altLang="ko-KR"/>
              <a:t>Test        </a:t>
            </a:r>
            <a:r>
              <a:rPr lang="en-US" altLang="ko-KR" sz="2500">
                <a:solidFill>
                  <a:srgbClr val="ff0000"/>
                </a:solidFill>
              </a:rPr>
              <a:t>RIP→ OSPF, EIGRP</a:t>
            </a:r>
            <a:endParaRPr lang="en-US" altLang="ko-KR" sz="250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 sz="2100"/>
              <a:t>브리핑룸 → 통신실 중앙 허브</a:t>
            </a:r>
            <a:endParaRPr lang="ko-KR" altLang="en-US" sz="2100"/>
          </a:p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 RIP → OSPF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브리핑룸 → 통신실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RIP → EIGRP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419350"/>
            <a:ext cx="3826764" cy="100965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343150"/>
            <a:ext cx="4114800" cy="10858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 Chap 1. Network</a:t>
            </a:r>
            <a:r>
              <a:rPr lang="ko-KR" altLang="en-US"/>
              <a:t> 구성도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Chap 2. Show IP Route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 Chap 3. Show Run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 Chap 4. Ping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PING</a:t>
            </a:r>
            <a:r>
              <a:rPr lang="ko-KR" altLang="en-US"/>
              <a:t> </a:t>
            </a:r>
            <a:r>
              <a:rPr lang="en-US" altLang="ko-KR"/>
              <a:t>Test        </a:t>
            </a:r>
            <a:r>
              <a:rPr lang="en-US" altLang="ko-KR" sz="2500">
                <a:solidFill>
                  <a:srgbClr val="ff0000"/>
                </a:solidFill>
              </a:rPr>
              <a:t>EIGRP→ OSPF, RIP</a:t>
            </a:r>
            <a:endParaRPr lang="en-US" altLang="ko-KR" sz="250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통신실</a:t>
            </a:r>
            <a:r>
              <a:rPr lang="ko-KR" altLang="en-US" sz="2100"/>
              <a:t> → 통신실 중앙 허브</a:t>
            </a:r>
            <a:endParaRPr lang="ko-KR" altLang="en-US" sz="2100"/>
          </a:p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 EIGRP → OSPF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통신실 → 브리핑룸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EIGRP → RIP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327148"/>
            <a:ext cx="3826764" cy="88582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0550" y="2295525"/>
            <a:ext cx="4286250" cy="1133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PING</a:t>
            </a:r>
            <a:r>
              <a:rPr lang="ko-KR" altLang="en-US"/>
              <a:t> </a:t>
            </a:r>
            <a:r>
              <a:rPr lang="en-US" altLang="ko-KR"/>
              <a:t>Test        </a:t>
            </a:r>
            <a:r>
              <a:rPr lang="en-US" altLang="ko-KR" sz="2500">
                <a:solidFill>
                  <a:srgbClr val="ff0000"/>
                </a:solidFill>
              </a:rPr>
              <a:t>OSPF→ EIGRP, RIP</a:t>
            </a:r>
            <a:endParaRPr lang="en-US" altLang="ko-KR" sz="250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통신실 중앙 허브</a:t>
            </a:r>
            <a:r>
              <a:rPr lang="ko-KR" altLang="en-US" sz="2100"/>
              <a:t> → 통신실</a:t>
            </a:r>
            <a:endParaRPr lang="ko-KR" altLang="en-US" sz="2100"/>
          </a:p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 OSPF → EIGRP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</a:t>
            </a:r>
            <a:r>
              <a:rPr lang="ko-KR" altLang="en-US" sz="2100"/>
              <a:t>통신실 중앙 허브 → 브리핑룸</a:t>
            </a:r>
            <a:endParaRPr lang="ko-KR" altLang="en-US" sz="2100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OSPF → RIP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390775"/>
            <a:ext cx="3754755" cy="103822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400300"/>
            <a:ext cx="4114800" cy="10287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ko-KR" sz="7200" b="1" i="1">
                <a:ln w="1587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Thank You</a:t>
            </a:r>
            <a:endParaRPr lang="en-US" altLang="ko-KR" sz="7200" b="1" i="1">
              <a:ln w="1587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  <a:p>
            <a:pPr algn="ctr">
              <a:defRPr lang="ko-KR" altLang="en-US"/>
            </a:pPr>
            <a:r>
              <a:rPr lang="en-US" altLang="ko-KR" sz="3500"/>
              <a:t>*</a:t>
            </a:r>
            <a:r>
              <a:rPr lang="ko-KR" altLang="en-US" sz="3500"/>
              <a:t>해운대센텀두산위브*</a:t>
            </a:r>
            <a:endParaRPr lang="ko-KR" altLang="en-US" sz="3500"/>
          </a:p>
          <a:p>
            <a:pPr algn="ctr">
              <a:defRPr lang="ko-KR" altLang="en-US"/>
            </a:pPr>
            <a:r>
              <a:rPr lang="ko-KR" altLang="en-US" sz="2000"/>
              <a:t>201695021 김은종</a:t>
            </a:r>
            <a:endParaRPr lang="ko-KR" altLang="en-US" sz="2000"/>
          </a:p>
          <a:p>
            <a:pPr algn="ctr">
              <a:defRPr lang="ko-KR" altLang="en-US"/>
            </a:pPr>
            <a:r>
              <a:rPr lang="ko-KR" altLang="en-US" sz="2000"/>
              <a:t>201695067 이승준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xmlns:mc="http://schemas.openxmlformats.org/markup-compatibility/2006" xmlns:hp="http://schemas.haansoft.com/office/presentation/8.0" spd="med" mc:Ignorable="hp" hp:hslDur="18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177800" indent="-177800" algn="ctr" defTabSz="91440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Char char="§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rgbClr val="bc9022"/>
                </a:solidFill>
                <a:latin typeface="Tahoma"/>
                <a:ea typeface="함초롬돋움"/>
              </a:rPr>
              <a:t> Chap 1. Network</a:t>
            </a:r>
            <a:r>
              <a:rPr xmlns:mc="http://schemas.openxmlformats.org/markup-compatibility/2006" xmlns:hp="http://schemas.haansoft.com/office/presentation/8.0" lang="ko-KR" altLang="en-US" sz="3800" b="0" i="0" kern="1200" spc="5" mc:Ignorable="hp" hp:hslEmbossed="0">
                <a:solidFill>
                  <a:srgbClr val="bc9022"/>
                </a:solidFill>
                <a:latin typeface="Tahoma"/>
                <a:ea typeface="함초롬돋움"/>
                <a:cs typeface="Tahoma"/>
              </a:rPr>
              <a:t> 구성도</a:t>
            </a:r>
            <a:endParaRPr xmlns:mc="http://schemas.openxmlformats.org/markup-compatibility/2006" xmlns:hp="http://schemas.haansoft.com/office/presentation/8.0" lang="ko-KR" altLang="en-US" sz="3800" b="0" i="0" kern="1200" spc="5" mc:Ignorable="hp" hp:hslEmbossed="0">
              <a:solidFill>
                <a:srgbClr val="bc9022"/>
              </a:solidFill>
              <a:latin typeface="Tahoma"/>
              <a:ea typeface="함초롬돋움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xmlns:mc="http://schemas.openxmlformats.org/markup-compatibility/2006" xmlns:hp="http://schemas.haansoft.com/office/presentation/8.0" spd="med" mc:Ignorable="hp" hp:hslDur="18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332612"/>
            <a:ext cx="2592324" cy="408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>
                <a:solidFill>
                  <a:schemeClr val="tx1"/>
                </a:solidFill>
              </a:rPr>
              <a:t>TOPIC : </a:t>
            </a:r>
            <a:r>
              <a:rPr lang="ko-KR" altLang="en-US" sz="2100">
                <a:solidFill>
                  <a:schemeClr val="tx1"/>
                </a:solidFill>
              </a:rPr>
              <a:t>해군 함정</a:t>
            </a:r>
            <a:endParaRPr lang="ko-KR" altLang="en-US" sz="2100">
              <a:solidFill>
                <a:schemeClr val="tx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79295"/>
            <a:ext cx="9144000" cy="509940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350">
    <p:strips dir="rd"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3707892" cy="30689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"/>
          <p:cNvSpPr/>
          <p:nvPr/>
        </p:nvSpPr>
        <p:spPr>
          <a:xfrm>
            <a:off x="3923919" y="2674067"/>
            <a:ext cx="972121" cy="936117"/>
          </a:xfrm>
          <a:prstGeom prst="ellipse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/>
          <p:nvPr/>
        </p:nvSpPr>
        <p:spPr>
          <a:xfrm>
            <a:off x="256607" y="3861054"/>
            <a:ext cx="8707942" cy="288036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4896041" y="2207170"/>
            <a:ext cx="984551" cy="93379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5916396" y="338364"/>
            <a:ext cx="3227603" cy="2587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 rot="0">
            <a:off x="899540" y="338364"/>
            <a:ext cx="7915851" cy="5912794"/>
            <a:chOff x="895732" y="331062"/>
            <a:chExt cx="7915851" cy="5617439"/>
          </a:xfrm>
        </p:grpSpPr>
        <p:cxnSp>
          <p:nvCxnSpPr>
            <p:cNvPr id="12" name="직선 연결선 20"/>
            <p:cNvCxnSpPr>
              <a:stCxn id="21" idx="0"/>
              <a:endCxn id="35" idx="0"/>
            </p:cNvCxnSpPr>
            <p:nvPr/>
          </p:nvCxnSpPr>
          <p:spPr>
            <a:xfrm rot="16200000" flipH="1">
              <a:off x="4816882" y="1193290"/>
              <a:ext cx="1086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21"/>
            <p:cNvCxnSpPr>
              <a:stCxn id="17" idx="1"/>
              <a:endCxn id="33" idx="0"/>
            </p:cNvCxnSpPr>
            <p:nvPr/>
          </p:nvCxnSpPr>
          <p:spPr>
            <a:xfrm>
              <a:off x="1874584" y="4606491"/>
              <a:ext cx="1781646" cy="795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22"/>
            <p:cNvCxnSpPr>
              <a:stCxn id="18" idx="1"/>
              <a:endCxn id="33" idx="0"/>
            </p:cNvCxnSpPr>
            <p:nvPr/>
          </p:nvCxnSpPr>
          <p:spPr>
            <a:xfrm flipV="1">
              <a:off x="1674230" y="5402313"/>
              <a:ext cx="1982000" cy="213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23"/>
            <p:cNvCxnSpPr>
              <a:stCxn id="19" idx="1"/>
              <a:endCxn id="36" idx="0"/>
            </p:cNvCxnSpPr>
            <p:nvPr/>
          </p:nvCxnSpPr>
          <p:spPr>
            <a:xfrm rot="10800000">
              <a:off x="6829767" y="1736599"/>
              <a:ext cx="1376472" cy="3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24"/>
            <p:cNvCxnSpPr>
              <a:stCxn id="38" idx="0"/>
              <a:endCxn id="20" idx="1"/>
            </p:cNvCxnSpPr>
            <p:nvPr/>
          </p:nvCxnSpPr>
          <p:spPr>
            <a:xfrm rot="10800000" flipV="1">
              <a:off x="1314186" y="1879218"/>
              <a:ext cx="1573640" cy="149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정육면체 25"/>
            <p:cNvSpPr/>
            <p:nvPr/>
          </p:nvSpPr>
          <p:spPr>
            <a:xfrm>
              <a:off x="1456130" y="4428937"/>
              <a:ext cx="1023799" cy="510271"/>
            </a:xfrm>
            <a:prstGeom prst="cube">
              <a:avLst>
                <a:gd name="adj" fmla="val 34796"/>
              </a:avLst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2800" b="1" spc="33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SW</a:t>
              </a:r>
              <a:endParaRPr lang="ko-KR" altLang="en-US" sz="28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정육면체 26"/>
            <p:cNvSpPr/>
            <p:nvPr/>
          </p:nvSpPr>
          <p:spPr>
            <a:xfrm>
              <a:off x="1255776" y="5438230"/>
              <a:ext cx="1023799" cy="510271"/>
            </a:xfrm>
            <a:prstGeom prst="cube">
              <a:avLst>
                <a:gd name="adj" fmla="val 34796"/>
              </a:avLst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2800" b="1" spc="33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SW</a:t>
              </a:r>
              <a:endParaRPr lang="ko-KR" altLang="en-US" sz="28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정육면체 27"/>
            <p:cNvSpPr/>
            <p:nvPr/>
          </p:nvSpPr>
          <p:spPr>
            <a:xfrm>
              <a:off x="7787784" y="1596247"/>
              <a:ext cx="1023799" cy="510271"/>
            </a:xfrm>
            <a:prstGeom prst="cube">
              <a:avLst>
                <a:gd name="adj" fmla="val 34796"/>
              </a:avLst>
            </a:prstGeom>
            <a:solidFill>
              <a:srgbClr val="0000ff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2800" b="1" spc="33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SW</a:t>
              </a:r>
              <a:endParaRPr lang="ko-KR" altLang="en-US" sz="28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정육면체 28"/>
            <p:cNvSpPr/>
            <p:nvPr/>
          </p:nvSpPr>
          <p:spPr>
            <a:xfrm>
              <a:off x="895732" y="1851382"/>
              <a:ext cx="1023799" cy="510271"/>
            </a:xfrm>
            <a:prstGeom prst="cube">
              <a:avLst>
                <a:gd name="adj" fmla="val 3479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2800" b="1" spc="33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SW</a:t>
              </a:r>
              <a:endParaRPr lang="ko-KR" altLang="en-US" sz="28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원통 29"/>
            <p:cNvSpPr/>
            <p:nvPr/>
          </p:nvSpPr>
          <p:spPr>
            <a:xfrm>
              <a:off x="4880285" y="331062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xmlns:mc="http://schemas.openxmlformats.org/markup-compatibility/2006" xmlns:hp="http://schemas.haansoft.com/office/presentation/8.0" lang="en-US" altLang="ko-KR" sz="3200" b="1" mc:Ignorable="hp" hp:hslEmbossed="0">
                  <a:ln w="17780" cmpd="sng">
                    <a:solidFill>
                      <a:srgbClr val="ffffff"/>
                    </a:solidFill>
                    <a:prstDash val="solid"/>
                    <a:miter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 scaled="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맑은 고딕"/>
                  <a:ea typeface="맑은 고딕"/>
                </a:rPr>
                <a:t>ISP</a:t>
              </a:r>
              <a:endParaRPr lang="ko-KR" altLang="en-US" sz="32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2" name="직선 연결선 30"/>
            <p:cNvCxnSpPr>
              <a:stCxn id="25" idx="4"/>
              <a:endCxn id="37" idx="0"/>
            </p:cNvCxnSpPr>
            <p:nvPr/>
          </p:nvCxnSpPr>
          <p:spPr>
            <a:xfrm rot="10800000" flipV="1">
              <a:off x="5840095" y="4742845"/>
              <a:ext cx="1794586" cy="598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31"/>
            <p:cNvCxnSpPr>
              <a:stCxn id="24" idx="2"/>
              <a:endCxn id="37" idx="0"/>
            </p:cNvCxnSpPr>
            <p:nvPr/>
          </p:nvCxnSpPr>
          <p:spPr>
            <a:xfrm rot="10800000">
              <a:off x="5840095" y="5341211"/>
              <a:ext cx="957677" cy="2909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정육면체 32"/>
            <p:cNvSpPr/>
            <p:nvPr/>
          </p:nvSpPr>
          <p:spPr>
            <a:xfrm>
              <a:off x="6797772" y="5288289"/>
              <a:ext cx="1023799" cy="510271"/>
            </a:xfrm>
            <a:prstGeom prst="cube">
              <a:avLst>
                <a:gd name="adj" fmla="val 34796"/>
              </a:avLst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2800" b="1" spc="33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SW</a:t>
              </a:r>
              <a:endParaRPr lang="ko-KR" altLang="en-US" sz="28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정육면체 33"/>
            <p:cNvSpPr/>
            <p:nvPr/>
          </p:nvSpPr>
          <p:spPr>
            <a:xfrm>
              <a:off x="6797772" y="4398932"/>
              <a:ext cx="1023799" cy="510271"/>
            </a:xfrm>
            <a:prstGeom prst="cube">
              <a:avLst>
                <a:gd name="adj" fmla="val 34796"/>
              </a:avLst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2800" b="1" spc="33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SW</a:t>
              </a:r>
              <a:endParaRPr lang="ko-KR" altLang="en-US" sz="28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6" name="직선 연결선 35"/>
            <p:cNvCxnSpPr>
              <a:stCxn id="33" idx="0"/>
              <a:endCxn id="32" idx="0"/>
            </p:cNvCxnSpPr>
            <p:nvPr/>
          </p:nvCxnSpPr>
          <p:spPr>
            <a:xfrm rot="5400000" flipH="1" flipV="1">
              <a:off x="3380831" y="3542714"/>
              <a:ext cx="2134998" cy="15841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36"/>
            <p:cNvCxnSpPr>
              <a:stCxn id="32" idx="0"/>
              <a:endCxn id="35" idx="0"/>
            </p:cNvCxnSpPr>
            <p:nvPr/>
          </p:nvCxnSpPr>
          <p:spPr>
            <a:xfrm rot="5400000" flipH="1" flipV="1">
              <a:off x="4534953" y="2442076"/>
              <a:ext cx="1530716" cy="119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37"/>
            <p:cNvCxnSpPr>
              <a:stCxn id="34" idx="0"/>
              <a:endCxn id="32" idx="0"/>
            </p:cNvCxnSpPr>
            <p:nvPr/>
          </p:nvCxnSpPr>
          <p:spPr>
            <a:xfrm>
              <a:off x="3535908" y="2720019"/>
              <a:ext cx="1704522" cy="547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38"/>
            <p:cNvCxnSpPr>
              <a:stCxn id="33" idx="0"/>
              <a:endCxn id="37" idx="0"/>
            </p:cNvCxnSpPr>
            <p:nvPr/>
          </p:nvCxnSpPr>
          <p:spPr>
            <a:xfrm flipV="1">
              <a:off x="3656231" y="5341211"/>
              <a:ext cx="2183864" cy="6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39"/>
            <p:cNvCxnSpPr>
              <a:stCxn id="35" idx="0"/>
              <a:endCxn id="36" idx="0"/>
            </p:cNvCxnSpPr>
            <p:nvPr/>
          </p:nvCxnSpPr>
          <p:spPr>
            <a:xfrm>
              <a:off x="5360191" y="1736599"/>
              <a:ext cx="1469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40"/>
            <p:cNvCxnSpPr>
              <a:stCxn id="38" idx="0"/>
              <a:endCxn id="34" idx="0"/>
            </p:cNvCxnSpPr>
            <p:nvPr/>
          </p:nvCxnSpPr>
          <p:spPr>
            <a:xfrm rot="16200000" flipH="1">
              <a:off x="2791466" y="1975578"/>
              <a:ext cx="840801" cy="648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원통 41"/>
            <p:cNvSpPr/>
            <p:nvPr/>
          </p:nvSpPr>
          <p:spPr>
            <a:xfrm>
              <a:off x="4760524" y="2948395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80000"/>
                <a:lumOff val="2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R2</a:t>
              </a:r>
              <a:endParaRPr lang="ko-KR" altLang="en-US" sz="32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원통 42"/>
            <p:cNvSpPr/>
            <p:nvPr/>
          </p:nvSpPr>
          <p:spPr>
            <a:xfrm>
              <a:off x="3176326" y="5083393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bg1"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R6</a:t>
              </a:r>
              <a:endParaRPr lang="ko-KR" altLang="en-US" sz="3200">
                <a:ln w="13500">
                  <a:solidFill>
                    <a:schemeClr val="bg1"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원통 43"/>
            <p:cNvSpPr/>
            <p:nvPr/>
          </p:nvSpPr>
          <p:spPr>
            <a:xfrm>
              <a:off x="3056002" y="2401099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80000"/>
                <a:lumOff val="2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R3</a:t>
              </a:r>
              <a:endParaRPr lang="ko-KR" altLang="en-US" sz="3200" b="1" spc="37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/>
                <a:ea typeface="맑은 고딕"/>
              </a:endParaRPr>
            </a:p>
          </p:txBody>
        </p:sp>
        <p:sp>
          <p:nvSpPr>
            <p:cNvPr id="35" name="원통 44"/>
            <p:cNvSpPr/>
            <p:nvPr/>
          </p:nvSpPr>
          <p:spPr>
            <a:xfrm>
              <a:off x="4880285" y="1417679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rgbClr val="0000ff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R1</a:t>
              </a:r>
              <a:endParaRPr lang="ko-KR" altLang="en-US" sz="32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원통 45"/>
            <p:cNvSpPr/>
            <p:nvPr/>
          </p:nvSpPr>
          <p:spPr>
            <a:xfrm>
              <a:off x="6349861" y="1417679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rgbClr val="0000ff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R5</a:t>
              </a:r>
              <a:endParaRPr lang="ko-KR" altLang="en-US" sz="32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" name="원통 46"/>
            <p:cNvSpPr/>
            <p:nvPr/>
          </p:nvSpPr>
          <p:spPr>
            <a:xfrm>
              <a:off x="5360190" y="5022292"/>
              <a:ext cx="959811" cy="637839"/>
            </a:xfrm>
            <a:prstGeom prst="can">
              <a:avLst>
                <a:gd name="adj" fmla="val 50000"/>
              </a:avLst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R7</a:t>
              </a:r>
              <a:endParaRPr lang="ko-KR" altLang="en-US" sz="3200">
                <a:ln w="17780" cmpd="sng">
                  <a:solidFill>
                    <a:schemeClr val="bg1"/>
                  </a:solidFill>
                  <a:prstDash val="solid"/>
                  <a:miter/>
                </a:ln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원통 47"/>
            <p:cNvSpPr/>
            <p:nvPr/>
          </p:nvSpPr>
          <p:spPr>
            <a:xfrm>
              <a:off x="2407921" y="1560298"/>
              <a:ext cx="959811" cy="637839"/>
            </a:xfrm>
            <a:prstGeom prst="can">
              <a:avLst>
                <a:gd name="adj" fmla="val 50000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3200" b="1" spc="37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맑은 고딕"/>
                  <a:ea typeface="맑은 고딕"/>
                </a:rPr>
                <a:t>R4</a:t>
              </a:r>
              <a:endParaRPr xmlns:mc="http://schemas.openxmlformats.org/markup-compatibility/2006" xmlns:hp="http://schemas.haansoft.com/office/presentation/8.0" lang="ko-KR" altLang="en-US" sz="3200" mc:Ignorable="hp" hp:hslEmbossed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맑은 고딕"/>
                <a:ea typeface="맑은 고딕"/>
              </a:endParaRPr>
            </a:p>
          </p:txBody>
        </p:sp>
      </p:grpSp>
      <p:sp>
        <p:nvSpPr>
          <p:cNvPr id="57" name="정육면체 28"/>
          <p:cNvSpPr/>
          <p:nvPr/>
        </p:nvSpPr>
        <p:spPr>
          <a:xfrm>
            <a:off x="899540" y="975466"/>
            <a:ext cx="1023799" cy="509681"/>
          </a:xfrm>
          <a:prstGeom prst="cube">
            <a:avLst>
              <a:gd name="adj" fmla="val 347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b="1" spc="33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/>
                <a:ea typeface="맑은 고딕"/>
              </a:rPr>
              <a:t>SW</a:t>
            </a:r>
            <a:endParaRPr lang="ko-KR" altLang="en-US" sz="2800">
              <a:ln w="17780" cmpd="sng">
                <a:solidFill>
                  <a:schemeClr val="bg1"/>
                </a:solidFill>
                <a:prstDash val="solid"/>
                <a:miter/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707892" y="6067753"/>
            <a:ext cx="1872234" cy="366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792330" y="6067753"/>
            <a:ext cx="2088261" cy="5692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3200" b="1" i="1">
                <a:solidFill>
                  <a:schemeClr val="bg1"/>
                </a:solidFill>
              </a:rPr>
              <a:t>EIGRP</a:t>
            </a:r>
            <a:endParaRPr lang="en-US" altLang="ko-KR" sz="3200" b="1" i="1">
              <a:solidFill>
                <a:schemeClr val="bg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289793" y="2490234"/>
            <a:ext cx="2160270" cy="4129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100" b="1" i="1">
                <a:solidFill>
                  <a:srgbClr val="ffff00"/>
                </a:solidFill>
              </a:rPr>
              <a:t>AREA</a:t>
            </a:r>
            <a:r>
              <a:rPr lang="ko-KR" altLang="en-US" sz="2100" b="1" i="1">
                <a:solidFill>
                  <a:srgbClr val="ffff00"/>
                </a:solidFill>
              </a:rPr>
              <a:t> </a:t>
            </a:r>
            <a:r>
              <a:rPr lang="en-US" altLang="ko-KR" sz="2100" b="1" i="1">
                <a:solidFill>
                  <a:srgbClr val="ffff00"/>
                </a:solidFill>
              </a:rPr>
              <a:t>1</a:t>
            </a:r>
            <a:endParaRPr lang="en-US" altLang="ko-KR" sz="2100" b="1" i="1">
              <a:solidFill>
                <a:srgbClr val="ffff00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450063" y="2302592"/>
            <a:ext cx="2160270" cy="41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100" b="1" i="1">
                <a:solidFill>
                  <a:schemeClr val="bg1"/>
                </a:solidFill>
              </a:rPr>
              <a:t>AREA</a:t>
            </a:r>
            <a:r>
              <a:rPr lang="ko-KR" altLang="en-US" sz="2100" b="1" i="1">
                <a:solidFill>
                  <a:schemeClr val="bg1"/>
                </a:solidFill>
              </a:rPr>
              <a:t> </a:t>
            </a:r>
            <a:r>
              <a:rPr lang="en-US" altLang="ko-KR" sz="2100" b="1" i="1">
                <a:solidFill>
                  <a:schemeClr val="bg1"/>
                </a:solidFill>
              </a:rPr>
              <a:t>2</a:t>
            </a:r>
            <a:endParaRPr lang="en-US" altLang="ko-KR" sz="2100" b="1" i="1">
              <a:solidFill>
                <a:schemeClr val="bg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329845" y="3067050"/>
            <a:ext cx="2160270" cy="40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100" b="1" i="1">
                <a:solidFill>
                  <a:srgbClr val="ff0000"/>
                </a:solidFill>
              </a:rPr>
              <a:t>AREA</a:t>
            </a:r>
            <a:r>
              <a:rPr lang="ko-KR" altLang="en-US" sz="2100" b="1" i="1">
                <a:solidFill>
                  <a:srgbClr val="ff0000"/>
                </a:solidFill>
              </a:rPr>
              <a:t> </a:t>
            </a:r>
            <a:r>
              <a:rPr lang="en-US" altLang="ko-KR" sz="2100" b="1" i="1">
                <a:solidFill>
                  <a:srgbClr val="ff0000"/>
                </a:solidFill>
              </a:rPr>
              <a:t>0</a:t>
            </a:r>
            <a:endParaRPr lang="en-US" altLang="ko-KR" sz="2100" b="1" i="1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923339" y="975466"/>
            <a:ext cx="1512190" cy="4513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400" b="1" i="1">
                <a:solidFill>
                  <a:srgbClr val="000000"/>
                </a:solidFill>
              </a:rPr>
              <a:t>RIP</a:t>
            </a:r>
            <a:endParaRPr lang="en-US" altLang="ko-KR" sz="2400" b="1" i="1">
              <a:solidFill>
                <a:srgbClr val="000000"/>
              </a:solidFill>
            </a:endParaRPr>
          </a:p>
        </p:txBody>
      </p:sp>
      <p:sp>
        <p:nvSpPr>
          <p:cNvPr id="12" name="정육면체 27"/>
          <p:cNvSpPr/>
          <p:nvPr/>
        </p:nvSpPr>
        <p:spPr>
          <a:xfrm>
            <a:off x="7791592" y="961757"/>
            <a:ext cx="1023799" cy="537100"/>
          </a:xfrm>
          <a:prstGeom prst="cube">
            <a:avLst>
              <a:gd name="adj" fmla="val 34796"/>
            </a:avLst>
          </a:prstGeom>
          <a:solidFill>
            <a:srgbClr val="0000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800" b="1" spc="33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/>
                <a:ea typeface="맑은 고딕"/>
              </a:rPr>
              <a:t>SW</a:t>
            </a:r>
            <a:endParaRPr lang="ko-KR" altLang="en-US" sz="2800">
              <a:ln w="17780" cmpd="sng">
                <a:solidFill>
                  <a:schemeClr val="bg1"/>
                </a:solidFill>
                <a:prstDash val="solid"/>
                <a:miter/>
              </a:ln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14" name=""/>
          <p:cNvCxnSpPr>
            <a:stCxn id="36" idx="4"/>
            <a:endCxn id="12" idx="2"/>
          </p:cNvCxnSpPr>
          <p:nvPr/>
        </p:nvCxnSpPr>
        <p:spPr>
          <a:xfrm rot="5400000" flipH="1" flipV="1">
            <a:off x="7305507" y="1331717"/>
            <a:ext cx="494050" cy="478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38" idx="2"/>
            <a:endCxn id="10" idx="1"/>
          </p:cNvCxnSpPr>
          <p:nvPr/>
        </p:nvCxnSpPr>
        <p:spPr>
          <a:xfrm rot="16200000" flipV="1">
            <a:off x="1784152" y="1340342"/>
            <a:ext cx="766764" cy="488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3776600" y="1067805"/>
            <a:ext cx="1590799" cy="3590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10.0.0.0/30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880592" y="1095078"/>
            <a:ext cx="1910999" cy="3127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1500" b="1">
                <a:solidFill>
                  <a:srgbClr val="0000ff"/>
                </a:solidFill>
              </a:rPr>
              <a:t>192.168.20.0/24</a:t>
            </a:r>
            <a:endParaRPr lang="en-US" altLang="ko-KR" sz="1500" b="1">
              <a:solidFill>
                <a:srgbClr val="0000ff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572000" y="2237198"/>
            <a:ext cx="1589328" cy="27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rgbClr val="ffff00"/>
                </a:solidFill>
              </a:rPr>
              <a:t>192.168.10.0/24</a:t>
            </a:r>
            <a:endParaRPr lang="en-US" altLang="ko-KR" sz="1200" b="1">
              <a:solidFill>
                <a:srgbClr val="ffff00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502470" y="4382695"/>
            <a:ext cx="2139060" cy="33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700" b="1">
                <a:solidFill>
                  <a:srgbClr val="ff0000"/>
                </a:solidFill>
              </a:rPr>
              <a:t>120.0.0.0/30</a:t>
            </a:r>
            <a:endParaRPr lang="en-US" altLang="ko-KR" sz="1700" b="1">
              <a:solidFill>
                <a:srgbClr val="ff0000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3306713" y="3590596"/>
            <a:ext cx="1589328" cy="27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rgbClr val="ff6600"/>
                </a:solidFill>
              </a:rPr>
              <a:t>200.10.1.0 /24</a:t>
            </a:r>
            <a:endParaRPr lang="en-US" altLang="ko-KR" sz="1200" b="1">
              <a:solidFill>
                <a:srgbClr val="ff6600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20194" y="2553038"/>
            <a:ext cx="2094679" cy="319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</a:rPr>
              <a:t>192.168.100.0/24</a:t>
            </a:r>
            <a:endParaRPr lang="en-US" altLang="ko-KR" sz="15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edg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Network </a:t>
            </a:r>
            <a:r>
              <a:rPr lang="ko-KR" altLang="en-US"/>
              <a:t>구성도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 b="1"/>
              <a:t>R3</a:t>
            </a:r>
            <a:endParaRPr lang="en-US" altLang="ko-KR" b="1"/>
          </a:p>
          <a:p>
            <a:pPr>
              <a:buNone/>
              <a:defRPr lang="ko-KR" altLang="en-US"/>
            </a:pPr>
            <a:r>
              <a:rPr lang="ko-KR" altLang="en-US"/>
              <a:t>  </a:t>
            </a:r>
            <a:r>
              <a:rPr lang="ko-KR" altLang="en-US" sz="2000"/>
              <a:t>- </a:t>
            </a:r>
            <a:r>
              <a:rPr lang="en-US" altLang="ko-KR" sz="2000"/>
              <a:t>OSPF Protocol</a:t>
            </a:r>
            <a:r>
              <a:rPr lang="ko-KR" altLang="en-US" sz="2000"/>
              <a:t>에서 </a:t>
            </a:r>
            <a:r>
              <a:rPr lang="en-US" altLang="ko-KR" sz="2000"/>
              <a:t>RIP</a:t>
            </a:r>
            <a:r>
              <a:rPr lang="ko-KR" altLang="en-US" sz="2000"/>
              <a:t> 재분배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2000"/>
              <a:t>  - </a:t>
            </a:r>
            <a:r>
              <a:rPr lang="en-US" altLang="ko-KR" sz="2000"/>
              <a:t>RIP Protocol</a:t>
            </a:r>
            <a:r>
              <a:rPr lang="ko-KR" altLang="en-US" sz="2000"/>
              <a:t>에서 </a:t>
            </a:r>
            <a:r>
              <a:rPr lang="en-US" altLang="ko-KR" sz="2000"/>
              <a:t>OSPF</a:t>
            </a:r>
            <a:r>
              <a:rPr lang="ko-KR" altLang="en-US" sz="2000"/>
              <a:t> 재분배</a:t>
            </a:r>
            <a:endParaRPr lang="ko-KR" altLang="en-US" sz="2000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 b="1"/>
              <a:t>R2</a:t>
            </a:r>
            <a:endParaRPr lang="en-US" altLang="ko-KR" b="1"/>
          </a:p>
          <a:p>
            <a:pPr>
              <a:buNone/>
              <a:defRPr lang="ko-KR" altLang="en-US"/>
            </a:pPr>
            <a:r>
              <a:rPr lang="en-US" altLang="ko-KR"/>
              <a:t>  </a:t>
            </a:r>
            <a:r>
              <a:rPr lang="ko-KR" altLang="en-US" sz="2000"/>
              <a:t>- </a:t>
            </a:r>
            <a:r>
              <a:rPr lang="en-US" altLang="ko-KR" sz="2000"/>
              <a:t>OSPF  Protocol</a:t>
            </a:r>
            <a:r>
              <a:rPr lang="ko-KR" altLang="en-US" sz="2000"/>
              <a:t>에서 </a:t>
            </a:r>
            <a:r>
              <a:rPr lang="en-US" altLang="ko-KR" sz="2000"/>
              <a:t>EIGRP</a:t>
            </a:r>
            <a:r>
              <a:rPr lang="ko-KR" altLang="en-US" sz="2000"/>
              <a:t> 재분배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ko-KR" altLang="en-US" sz="2000"/>
              <a:t>  - </a:t>
            </a:r>
            <a:r>
              <a:rPr lang="en-US" altLang="ko-KR" sz="2000"/>
              <a:t>EIGRP Protocol</a:t>
            </a:r>
            <a:r>
              <a:rPr lang="ko-KR" altLang="en-US" sz="2000"/>
              <a:t>에서 </a:t>
            </a:r>
            <a:r>
              <a:rPr lang="en-US" altLang="ko-KR" sz="2000"/>
              <a:t>OSPF</a:t>
            </a:r>
            <a:r>
              <a:rPr lang="ko-KR" altLang="en-US" sz="2000"/>
              <a:t> 재분배</a:t>
            </a:r>
            <a:endParaRPr lang="ko-KR" altLang="en-US" sz="2000"/>
          </a:p>
          <a:p>
            <a:pPr>
              <a:buNone/>
              <a:defRPr lang="ko-KR" altLang="en-US"/>
            </a:pPr>
            <a:r>
              <a:rPr lang="en-US" altLang="ko-KR" sz="2000"/>
              <a:t>  - </a:t>
            </a:r>
            <a:r>
              <a:rPr lang="ko-KR" altLang="en-US" sz="2000"/>
              <a:t>재분배 초기</a:t>
            </a:r>
            <a:r>
              <a:rPr lang="en-US" altLang="ko-KR" sz="2000"/>
              <a:t> Metric</a:t>
            </a:r>
            <a:r>
              <a:rPr lang="ko-KR" altLang="en-US" sz="2000"/>
              <a:t> 지정</a:t>
            </a:r>
            <a:endParaRPr lang="ko-KR" altLang="en-US" sz="2000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 b="1"/>
              <a:t>Virtual-Link</a:t>
            </a:r>
            <a:endParaRPr lang="en-US" altLang="ko-KR" b="1"/>
          </a:p>
          <a:p>
            <a:pPr>
              <a:buNone/>
              <a:defRPr lang="ko-KR" altLang="en-US"/>
            </a:pPr>
            <a:r>
              <a:rPr lang="en-US" altLang="ko-KR"/>
              <a:t>  </a:t>
            </a:r>
            <a:r>
              <a:rPr lang="en-US" altLang="ko-KR" sz="2000"/>
              <a:t>- R1 </a:t>
            </a:r>
            <a:r>
              <a:rPr lang="ko-KR" altLang="en-US" sz="2000"/>
              <a:t>과 </a:t>
            </a:r>
            <a:r>
              <a:rPr lang="en-US" altLang="ko-KR" sz="2000"/>
              <a:t>R3</a:t>
            </a:r>
            <a:r>
              <a:rPr lang="ko-KR" altLang="en-US" sz="2000"/>
              <a:t>에 서로 </a:t>
            </a:r>
            <a:r>
              <a:rPr lang="en-US" altLang="ko-KR" sz="2000"/>
              <a:t>Virtual-Link </a:t>
            </a:r>
            <a:r>
              <a:rPr lang="ko-KR" altLang="en-US" sz="2000"/>
              <a:t>지정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scalerotate" attr="SubType=clockwise"/>
      </p:transition>
    </mc:Choice>
    <mc:Fallback>
      <p:transition xmlns:mc="http://schemas.openxmlformats.org/markup-compatibility/2006" xmlns:hp="http://schemas.haansoft.com/office/presentation/8.0" spd="med" mc:Ignorable="hp" hp:hslDur="1000">
        <p:newsflash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Network </a:t>
            </a:r>
            <a:r>
              <a:rPr lang="ko-KR" altLang="en-US"/>
              <a:t>구성도 </a:t>
            </a:r>
            <a:r>
              <a:rPr lang="en-US" altLang="ko-KR"/>
              <a:t>Virtual-Link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함장실 허브 </a:t>
            </a:r>
            <a:r>
              <a:rPr lang="en-US" altLang="ko-KR"/>
              <a:t>/ sh ip ospf nei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정보실 허브 </a:t>
            </a:r>
            <a:r>
              <a:rPr lang="en-US" altLang="ko-KR"/>
              <a:t>/ sh ip ospf nei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914525"/>
            <a:ext cx="4038600" cy="165849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8027" y="1914525"/>
            <a:ext cx="3898772" cy="165849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wipe dir="r"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177800" indent="-177800" algn="ctr" defTabSz="91440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Char char="§"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800" b="0" i="0" kern="1200" spc="5" mc:Ignorable="hp" hp:hslEmbossed="0">
                <a:solidFill>
                  <a:srgbClr val="bc9022"/>
                </a:solidFill>
                <a:latin typeface="Tahoma"/>
                <a:ea typeface="함초롬돋움"/>
              </a:rPr>
              <a:t> Chap 2. Show IP Route</a:t>
            </a:r>
            <a:endParaRPr xmlns:mc="http://schemas.openxmlformats.org/markup-compatibility/2006" xmlns:hp="http://schemas.haansoft.com/office/presentation/8.0" lang="en-US" altLang="ko-KR" sz="3800" b="0" i="0" kern="1200" spc="5" mc:Ignorable="hp" hp:hslEmbossed="0">
              <a:solidFill>
                <a:srgbClr val="bc9022"/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xmlns:mc="http://schemas.openxmlformats.org/markup-compatibility/2006" xmlns:hp="http://schemas.haansoft.com/office/presentation/8.0" spd="med" mc:Ignorable="hp" hp:hslDur="18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Show IP Router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함장실 허브 / </a:t>
            </a:r>
            <a:r>
              <a:rPr lang="en-US" altLang="ko-KR"/>
              <a:t>ospf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장교 숙소(장교 침실)</a:t>
            </a:r>
            <a:r>
              <a:rPr lang="en-US" altLang="ko-KR"/>
              <a:t> / ospf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037206"/>
            <a:ext cx="4038600" cy="319201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8027" y="2037206"/>
            <a:ext cx="3898773" cy="410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200">
        <hp:hncExtTransition type="pivot" attr="SubType=pivotrightupin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302</ep:Words>
  <ep:PresentationFormat>화면 슬라이드 쇼(4:3)</ep:PresentationFormat>
  <ep:Paragraphs>80</ep:Paragraphs>
  <ep:Slides>22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무늬</vt:lpstr>
      <vt:lpstr>네트워크 설계</vt:lpstr>
      <vt:lpstr>목차</vt:lpstr>
      <vt:lpstr>Chap 1. Network 구성도</vt:lpstr>
      <vt:lpstr>슬라이드 4</vt:lpstr>
      <vt:lpstr>슬라이드 5</vt:lpstr>
      <vt:lpstr>Network 구성도</vt:lpstr>
      <vt:lpstr>Network 구성도 Virtual-Link</vt:lpstr>
      <vt:lpstr>Chap 2. Show IP Route</vt:lpstr>
      <vt:lpstr>Show IP Router</vt:lpstr>
      <vt:lpstr>Show IP Router</vt:lpstr>
      <vt:lpstr>Show IP Router</vt:lpstr>
      <vt:lpstr>Show IP Router</vt:lpstr>
      <vt:lpstr>Chap 3. Show Run</vt:lpstr>
      <vt:lpstr>Show Run</vt:lpstr>
      <vt:lpstr>Show Run</vt:lpstr>
      <vt:lpstr>Show Run</vt:lpstr>
      <vt:lpstr>Show Run</vt:lpstr>
      <vt:lpstr>PING Test        EIGRP→ OSPF, RIP</vt:lpstr>
      <vt:lpstr>PING Test        OSPF→ EIGRP, RIP</vt:lpstr>
      <vt:lpstr>Thank You *해운대센텀두산위브* 201695021 김은종 201695067 이승준</vt:lpstr>
      <vt:lpstr>슬라이드 21</vt:lpstr>
      <vt:lpstr>슬라이드 22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2020-05-10T12:40:28.555</dcterms:created>
  <dc:creator>obs14</dc:creator>
  <cp:lastModifiedBy>obs14</cp:lastModifiedBy>
  <dcterms:modified xsi:type="dcterms:W3CDTF">2020-06-15T07:56:34.660</dcterms:modified>
  <cp:revision>47</cp:revision>
  <dc:title>네트워크 설계</dc:title>
</cp:coreProperties>
</file>