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0" r:id="rId2"/>
  </p:sldMasterIdLst>
  <p:notesMasterIdLst>
    <p:notesMasterId r:id="rId13"/>
  </p:notesMasterIdLst>
  <p:sldIdLst>
    <p:sldId id="256" r:id="rId3"/>
    <p:sldId id="309" r:id="rId4"/>
    <p:sldId id="310" r:id="rId5"/>
    <p:sldId id="315" r:id="rId6"/>
    <p:sldId id="311" r:id="rId7"/>
    <p:sldId id="312" r:id="rId8"/>
    <p:sldId id="316" r:id="rId9"/>
    <p:sldId id="313" r:id="rId10"/>
    <p:sldId id="314" r:id="rId11"/>
    <p:sldId id="29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42">
          <p15:clr>
            <a:srgbClr val="A4A3A4"/>
          </p15:clr>
        </p15:guide>
        <p15:guide id="2" pos="1870">
          <p15:clr>
            <a:srgbClr val="A4A3A4"/>
          </p15:clr>
        </p15:guide>
        <p15:guide id="3" pos="4174">
          <p15:clr>
            <a:srgbClr val="A4A3A4"/>
          </p15:clr>
        </p15:guide>
        <p15:guide id="4" pos="5496">
          <p15:clr>
            <a:srgbClr val="A4A3A4"/>
          </p15:clr>
        </p15:guide>
        <p15:guide id="5" orient="horz" pos="1222">
          <p15:clr>
            <a:srgbClr val="A4A3A4"/>
          </p15:clr>
        </p15:guide>
        <p15:guide id="6" orient="horz" pos="3623">
          <p15:clr>
            <a:srgbClr val="A4A3A4"/>
          </p15:clr>
        </p15:guide>
        <p15:guide id="7" orient="horz" pos="20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p:restoredTop sz="92549"/>
  </p:normalViewPr>
  <p:slideViewPr>
    <p:cSldViewPr snapToGrid="0">
      <p:cViewPr>
        <p:scale>
          <a:sx n="108" d="100"/>
          <a:sy n="108" d="100"/>
        </p:scale>
        <p:origin x="-16" y="688"/>
      </p:cViewPr>
      <p:guideLst>
        <p:guide orient="horz" pos="742"/>
        <p:guide pos="1870"/>
        <p:guide pos="4174"/>
        <p:guide pos="5496"/>
        <p:guide orient="horz" pos="1222"/>
        <p:guide orient="horz" pos="3623"/>
        <p:guide orient="horz" pos="2039"/>
      </p:guideLst>
    </p:cSldViewPr>
  </p:slideViewPr>
  <p:notesTextViewPr>
    <p:cViewPr>
      <p:scale>
        <a:sx n="1" d="1"/>
        <a:sy n="1" d="1"/>
      </p:scale>
      <p:origin x="0" y="0"/>
    </p:cViewPr>
  </p:notesTextViewPr>
  <p:notesViewPr>
    <p:cSldViewPr snapToGrid="0">
      <p:cViewPr varScale="1">
        <p:scale>
          <a:sx n="128" d="100"/>
          <a:sy n="128" d="100"/>
        </p:scale>
        <p:origin x="3200" y="168"/>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9pPr>
          </a:lstStyle>
          <a:p>
            <a:pPr lvl="0"/>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9pPr>
          </a:lstStyle>
          <a:p>
            <a:pPr lvl="0"/>
            <a:endParaRPr/>
          </a:p>
        </p:txBody>
      </p:sp>
      <p:sp>
        <p:nvSpPr>
          <p:cNvPr id="5" name="Google Shape;5;n"/>
          <p:cNvSpPr>
            <a:spLocks noGrp="1" noRot="1" noChangeAspect="1" noTextEdi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9pPr>
          </a:lstStyle>
          <a:p>
            <a:pPr lvl="0"/>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9pPr>
          </a:lstStyle>
          <a:p>
            <a:pPr lvl="0"/>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a:solidFill>
                  <a:schemeClr val="dk1"/>
                </a:solidFill>
                <a:latin typeface="Calibri"/>
                <a:ea typeface="Calibri"/>
                <a:cs typeface="Calibri"/>
                <a:sym typeface="Calibri"/>
              </a:rPr>
              <a:t>‹#›</a:t>
            </a:fld>
            <a:endParaRPr sz="1200" b="0" i="0" u="none" strike="noStrik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2" name="Google Shape;252;p1:notes"/>
          <p:cNvSpPr>
            <a:spLocks noGrp="1" noRot="1" noChangeAspect="1"/>
          </p:cNvSpPr>
          <p:nvPr>
            <p:ph type="sldImg" idx="2"/>
          </p:nvPr>
        </p:nvSpPr>
        <p:spPr>
          <a:xfrm>
            <a:off x="576263" y="9144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87" name="Google Shape;9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1338943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313252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46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287218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314418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3318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28100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1094426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rotWithShape="1">
          <a:blip r:embed="rId2">
            <a:alphaModFix/>
          </a:blip>
          <a:stretch>
            <a:fillRect/>
          </a:stretch>
        </a:blipFill>
        <a:effectLst/>
      </p:bgPr>
    </p:bg>
    <p:spTree>
      <p:nvGrpSpPr>
        <p:cNvPr id="1" name=""/>
        <p:cNvGrpSpPr/>
        <p:nvPr/>
      </p:nvGrpSpPr>
      <p:grpSpPr>
        <a:xfrm>
          <a:off x="0" y="0"/>
          <a:ext cx="0" cy="0"/>
          <a:chOff x="0" y="0"/>
          <a:chExt cx="0" cy="0"/>
        </a:xfrm>
      </p:grpSpPr>
      <p:pic>
        <p:nvPicPr>
          <p:cNvPr id="12" name="Google Shape;12;p15" descr="Advanced Info Service (AIS) logo in transparent PNG format"/>
          <p:cNvPicPr preferRelativeResize="0"/>
          <p:nvPr/>
        </p:nvPicPr>
        <p:blipFill rotWithShape="1">
          <a:blip r:embed="rId3">
            <a:alphaModFix/>
          </a:blip>
          <a:srcRect/>
          <a:stretch/>
        </p:blipFill>
        <p:spPr>
          <a:xfrm>
            <a:off x="336720" y="364810"/>
            <a:ext cx="1036672" cy="371069"/>
          </a:xfrm>
          <a:prstGeom prst="rect">
            <a:avLst/>
          </a:prstGeom>
          <a:noFill/>
          <a:ln>
            <a:noFill/>
          </a:ln>
        </p:spPr>
      </p:pic>
      <p:pic>
        <p:nvPicPr>
          <p:cNvPr id="17" name="Google Shape;17;p15" descr="KT Corporation logo in transparent PNG and vectorized SVG formats"/>
          <p:cNvPicPr preferRelativeResize="0"/>
          <p:nvPr/>
        </p:nvPicPr>
        <p:blipFill rotWithShape="1">
          <a:blip r:embed="rId4">
            <a:alphaModFix/>
          </a:blip>
          <a:srcRect/>
          <a:stretch/>
        </p:blipFill>
        <p:spPr>
          <a:xfrm>
            <a:off x="11147270" y="6218288"/>
            <a:ext cx="380036" cy="310234"/>
          </a:xfrm>
          <a:prstGeom prst="rect">
            <a:avLst/>
          </a:prstGeom>
          <a:noFill/>
          <a:ln>
            <a:noFill/>
          </a:ln>
        </p:spPr>
      </p:pic>
      <p:sp>
        <p:nvSpPr>
          <p:cNvPr id="19" name="Google Shape;19;p15"/>
          <p:cNvSpPr txBox="1">
            <a:spLocks noGrp="1"/>
          </p:cNvSpPr>
          <p:nvPr>
            <p:ph type="title"/>
          </p:nvPr>
        </p:nvSpPr>
        <p:spPr>
          <a:xfrm>
            <a:off x="336721" y="3076506"/>
            <a:ext cx="6733876" cy="840230"/>
          </a:xfrm>
          <a:prstGeom prst="rect">
            <a:avLst/>
          </a:prstGeom>
          <a:noFill/>
          <a:ln>
            <a:noFill/>
          </a:ln>
        </p:spPr>
        <p:txBody>
          <a:bodyPr spcFirstLastPara="1" wrap="square" lIns="0" tIns="45700" rIns="91425" bIns="45700" anchor="b" anchorCtr="0">
            <a:spAutoFit/>
          </a:bodyPr>
          <a:lstStyle>
            <a:lvl1pPr marR="0" lvl="0" algn="l" rtl="0">
              <a:lnSpc>
                <a:spcPct val="90000"/>
              </a:lnSpc>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15"/>
          <p:cNvSpPr txBox="1">
            <a:spLocks noGrp="1"/>
          </p:cNvSpPr>
          <p:nvPr>
            <p:ph type="body" idx="1"/>
          </p:nvPr>
        </p:nvSpPr>
        <p:spPr>
          <a:xfrm>
            <a:off x="336720" y="3897077"/>
            <a:ext cx="6733876" cy="523220"/>
          </a:xfrm>
          <a:prstGeom prst="rect">
            <a:avLst/>
          </a:prstGeom>
          <a:noFill/>
          <a:ln>
            <a:noFill/>
          </a:ln>
        </p:spPr>
        <p:txBody>
          <a:bodyPr spcFirstLastPara="1" wrap="square" lIns="0" tIns="45700" rIns="91425" bIns="45700" anchor="t" anchorCtr="0">
            <a:spAutoFit/>
          </a:bodyPr>
          <a:lstStyle>
            <a:lvl1pPr marL="457200" marR="0" lvl="0" indent="-406400" algn="l" rtl="0">
              <a:lnSpc>
                <a:spcPct val="90000"/>
              </a:lnSpc>
              <a:spcBef>
                <a:spcPts val="10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col-text">
  <p:cSld name="Two-col-text">
    <p:spTree>
      <p:nvGrpSpPr>
        <p:cNvPr id="1" name=""/>
        <p:cNvGrpSpPr/>
        <p:nvPr/>
      </p:nvGrpSpPr>
      <p:grpSpPr>
        <a:xfrm>
          <a:off x="0" y="0"/>
          <a:ext cx="0" cy="0"/>
          <a:chOff x="0" y="0"/>
          <a:chExt cx="0" cy="0"/>
        </a:xfrm>
      </p:grpSpPr>
      <p:sp>
        <p:nvSpPr>
          <p:cNvPr id="87" name="Google Shape;87;p25"/>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241300" y="1176338"/>
            <a:ext cx="5668963"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5"/>
          <p:cNvSpPr txBox="1">
            <a:spLocks noGrp="1"/>
          </p:cNvSpPr>
          <p:nvPr>
            <p:ph type="body" idx="2"/>
          </p:nvPr>
        </p:nvSpPr>
        <p:spPr>
          <a:xfrm>
            <a:off x="6281738" y="1176338"/>
            <a:ext cx="5668962"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5"/>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only">
  <p:cSld name="Title-only">
    <p:spTree>
      <p:nvGrpSpPr>
        <p:cNvPr id="1" name=""/>
        <p:cNvGrpSpPr/>
        <p:nvPr/>
      </p:nvGrpSpPr>
      <p:grpSpPr>
        <a:xfrm>
          <a:off x="0" y="0"/>
          <a:ext cx="0" cy="0"/>
          <a:chOff x="0" y="0"/>
          <a:chExt cx="0" cy="0"/>
        </a:xfrm>
      </p:grpSpPr>
      <p:sp>
        <p:nvSpPr>
          <p:cNvPr id="92" name="Google Shape;92;p26"/>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3" name="Google Shape;93;p26"/>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
        <p:cNvGrpSpPr/>
        <p:nvPr/>
      </p:nvGrpSpPr>
      <p:grpSpPr>
        <a:xfrm>
          <a:off x="0" y="0"/>
          <a:ext cx="0" cy="0"/>
          <a:chOff x="0" y="0"/>
          <a:chExt cx="0" cy="0"/>
        </a:xfrm>
      </p:grpSpPr>
      <p:sp>
        <p:nvSpPr>
          <p:cNvPr id="95" name="Google Shape;95;p27"/>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tegory_AWS-Squid-Ink">
  <p:cSld name="Category_AWS-Squid-Ink">
    <p:spTree>
      <p:nvGrpSpPr>
        <p:cNvPr id="1" name=""/>
        <p:cNvGrpSpPr/>
        <p:nvPr/>
      </p:nvGrpSpPr>
      <p:grpSpPr>
        <a:xfrm>
          <a:off x="0" y="0"/>
          <a:ext cx="0" cy="0"/>
          <a:chOff x="0" y="0"/>
          <a:chExt cx="0" cy="0"/>
        </a:xfrm>
      </p:grpSpPr>
      <p:sp>
        <p:nvSpPr>
          <p:cNvPr id="97" name="Google Shape;97;p28"/>
          <p:cNvSpPr/>
          <p:nvPr/>
        </p:nvSpPr>
        <p:spPr>
          <a:xfrm>
            <a:off x="0" y="1"/>
            <a:ext cx="12191999" cy="6857999"/>
          </a:xfrm>
          <a:prstGeom prst="rect">
            <a:avLst/>
          </a:prstGeom>
          <a:noFill/>
          <a:ln w="1778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8"/>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8"/>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cons_AWS-Squid-Ink">
  <p:cSld name="Icons_AWS-Squid-Ink">
    <p:spTree>
      <p:nvGrpSpPr>
        <p:cNvPr id="1" name=""/>
        <p:cNvGrpSpPr/>
        <p:nvPr/>
      </p:nvGrpSpPr>
      <p:grpSpPr>
        <a:xfrm>
          <a:off x="0" y="0"/>
          <a:ext cx="0" cy="0"/>
          <a:chOff x="0" y="0"/>
          <a:chExt cx="0" cy="0"/>
        </a:xfrm>
      </p:grpSpPr>
      <p:sp>
        <p:nvSpPr>
          <p:cNvPr id="101" name="Google Shape;101;p29"/>
          <p:cNvSpPr/>
          <p:nvPr/>
        </p:nvSpPr>
        <p:spPr>
          <a:xfrm>
            <a:off x="0" y="1009650"/>
            <a:ext cx="12192000"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29"/>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General Services</a:t>
            </a:r>
            <a:endParaRPr sz="1400" b="0" i="0" u="none" strike="noStrike" cap="none">
              <a:solidFill>
                <a:srgbClr val="000000"/>
              </a:solidFill>
              <a:latin typeface="Arial"/>
              <a:ea typeface="Arial"/>
              <a:cs typeface="Arial"/>
              <a:sym typeface="Arial"/>
            </a:endParaRPr>
          </a:p>
        </p:txBody>
      </p:sp>
      <p:sp>
        <p:nvSpPr>
          <p:cNvPr id="103" name="Google Shape;103;p29"/>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04" name="Google Shape;104;p29"/>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05" name="Google Shape;105;p29"/>
          <p:cNvSpPr/>
          <p:nvPr/>
        </p:nvSpPr>
        <p:spPr>
          <a:xfrm>
            <a:off x="0" y="1"/>
            <a:ext cx="12191999" cy="6857999"/>
          </a:xfrm>
          <a:prstGeom prst="rect">
            <a:avLst/>
          </a:prstGeom>
          <a:noFill/>
          <a:ln w="1778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29"/>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9"/>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only_AWS-Squid-Ink">
  <p:cSld name="Text-only_AWS-Squid-Ink">
    <p:spTree>
      <p:nvGrpSpPr>
        <p:cNvPr id="1" name=""/>
        <p:cNvGrpSpPr/>
        <p:nvPr/>
      </p:nvGrpSpPr>
      <p:grpSpPr>
        <a:xfrm>
          <a:off x="0" y="0"/>
          <a:ext cx="0" cy="0"/>
          <a:chOff x="0" y="0"/>
          <a:chExt cx="0" cy="0"/>
        </a:xfrm>
      </p:grpSpPr>
      <p:sp>
        <p:nvSpPr>
          <p:cNvPr id="110" name="Google Shape;110;p30"/>
          <p:cNvSpPr/>
          <p:nvPr/>
        </p:nvSpPr>
        <p:spPr>
          <a:xfrm>
            <a:off x="0" y="1"/>
            <a:ext cx="12191999" cy="6857999"/>
          </a:xfrm>
          <a:prstGeom prst="rect">
            <a:avLst/>
          </a:prstGeom>
          <a:noFill/>
          <a:ln w="1778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30"/>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2" name="Google Shape;112;p30"/>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tegory_AWS-Galaxy-500">
  <p:cSld name="Category_AWS-Galaxy-500">
    <p:spTree>
      <p:nvGrpSpPr>
        <p:cNvPr id="1" name=""/>
        <p:cNvGrpSpPr/>
        <p:nvPr/>
      </p:nvGrpSpPr>
      <p:grpSpPr>
        <a:xfrm>
          <a:off x="0" y="0"/>
          <a:ext cx="0" cy="0"/>
          <a:chOff x="0" y="0"/>
          <a:chExt cx="0" cy="0"/>
        </a:xfrm>
      </p:grpSpPr>
      <p:sp>
        <p:nvSpPr>
          <p:cNvPr id="114" name="Google Shape;114;p31"/>
          <p:cNvSpPr/>
          <p:nvPr/>
        </p:nvSpPr>
        <p:spPr>
          <a:xfrm>
            <a:off x="0" y="0"/>
            <a:ext cx="12191999" cy="6857999"/>
          </a:xfrm>
          <a:prstGeom prst="rect">
            <a:avLst/>
          </a:prstGeom>
          <a:noFill/>
          <a:ln w="177800" cap="flat" cmpd="sng">
            <a:solidFill>
              <a:srgbClr val="8C4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31"/>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31"/>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s_AWS-Galaxy-500">
  <p:cSld name="Icons_AWS-Galaxy-500">
    <p:spTree>
      <p:nvGrpSpPr>
        <p:cNvPr id="1" name=""/>
        <p:cNvGrpSpPr/>
        <p:nvPr/>
      </p:nvGrpSpPr>
      <p:grpSpPr>
        <a:xfrm>
          <a:off x="0" y="0"/>
          <a:ext cx="0" cy="0"/>
          <a:chOff x="0" y="0"/>
          <a:chExt cx="0" cy="0"/>
        </a:xfrm>
      </p:grpSpPr>
      <p:sp>
        <p:nvSpPr>
          <p:cNvPr id="118" name="Google Shape;118;p32"/>
          <p:cNvSpPr/>
          <p:nvPr/>
        </p:nvSpPr>
        <p:spPr>
          <a:xfrm>
            <a:off x="0" y="1009650"/>
            <a:ext cx="12191997"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32"/>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20" name="Google Shape;120;p32"/>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21" name="Google Shape;121;p32"/>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22" name="Google Shape;122;p32"/>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3" name="Google Shape;123;p32"/>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32"/>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32"/>
          <p:cNvSpPr/>
          <p:nvPr/>
        </p:nvSpPr>
        <p:spPr>
          <a:xfrm>
            <a:off x="0" y="0"/>
            <a:ext cx="12191999" cy="6857999"/>
          </a:xfrm>
          <a:prstGeom prst="rect">
            <a:avLst/>
          </a:prstGeom>
          <a:noFill/>
          <a:ln w="177800" cap="flat" cmpd="sng">
            <a:solidFill>
              <a:srgbClr val="8C4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only_AWS-Galaxy-500">
  <p:cSld name="Text-only_AWS-Galaxy-500">
    <p:spTree>
      <p:nvGrpSpPr>
        <p:cNvPr id="1" name=""/>
        <p:cNvGrpSpPr/>
        <p:nvPr/>
      </p:nvGrpSpPr>
      <p:grpSpPr>
        <a:xfrm>
          <a:off x="0" y="0"/>
          <a:ext cx="0" cy="0"/>
          <a:chOff x="0" y="0"/>
          <a:chExt cx="0" cy="0"/>
        </a:xfrm>
      </p:grpSpPr>
      <p:sp>
        <p:nvSpPr>
          <p:cNvPr id="127" name="Google Shape;127;p33"/>
          <p:cNvSpPr/>
          <p:nvPr/>
        </p:nvSpPr>
        <p:spPr>
          <a:xfrm>
            <a:off x="0" y="0"/>
            <a:ext cx="12191999" cy="6857999"/>
          </a:xfrm>
          <a:prstGeom prst="rect">
            <a:avLst/>
          </a:prstGeom>
          <a:noFill/>
          <a:ln w="177800" cap="flat" cmpd="sng">
            <a:solidFill>
              <a:srgbClr val="8C4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33"/>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9" name="Google Shape;129;p33"/>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3"/>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tegory_AWS-Cosmos-500">
  <p:cSld name="Category_AWS-Cosmos-500">
    <p:spTree>
      <p:nvGrpSpPr>
        <p:cNvPr id="1" name=""/>
        <p:cNvGrpSpPr/>
        <p:nvPr/>
      </p:nvGrpSpPr>
      <p:grpSpPr>
        <a:xfrm>
          <a:off x="0" y="0"/>
          <a:ext cx="0" cy="0"/>
          <a:chOff x="0" y="0"/>
          <a:chExt cx="0" cy="0"/>
        </a:xfrm>
      </p:grpSpPr>
      <p:sp>
        <p:nvSpPr>
          <p:cNvPr id="132" name="Google Shape;132;p34"/>
          <p:cNvSpPr/>
          <p:nvPr/>
        </p:nvSpPr>
        <p:spPr>
          <a:xfrm>
            <a:off x="0" y="0"/>
            <a:ext cx="12191999" cy="6857999"/>
          </a:xfrm>
          <a:prstGeom prst="rect">
            <a:avLst/>
          </a:prstGeom>
          <a:noFill/>
          <a:ln w="177800" cap="flat" cmpd="sng">
            <a:solidFill>
              <a:srgbClr val="E715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34"/>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34"/>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col-text">
  <p:cSld name="One-col-text">
    <p:spTree>
      <p:nvGrpSpPr>
        <p:cNvPr id="1" name=""/>
        <p:cNvGrpSpPr/>
        <p:nvPr/>
      </p:nvGrpSpPr>
      <p:grpSpPr>
        <a:xfrm>
          <a:off x="0" y="0"/>
          <a:ext cx="0" cy="0"/>
          <a:chOff x="0" y="0"/>
          <a:chExt cx="0" cy="0"/>
        </a:xfrm>
      </p:grpSpPr>
      <p:sp>
        <p:nvSpPr>
          <p:cNvPr id="34" name="Google Shape;34;p17"/>
          <p:cNvSpPr txBox="1">
            <a:spLocks noGrp="1"/>
          </p:cNvSpPr>
          <p:nvPr>
            <p:ph type="title"/>
          </p:nvPr>
        </p:nvSpPr>
        <p:spPr>
          <a:xfrm>
            <a:off x="240941" y="365126"/>
            <a:ext cx="11710118"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7"/>
          <p:cNvSpPr txBox="1">
            <a:spLocks noGrp="1"/>
          </p:cNvSpPr>
          <p:nvPr>
            <p:ph type="body" idx="1"/>
          </p:nvPr>
        </p:nvSpPr>
        <p:spPr>
          <a:xfrm>
            <a:off x="241300" y="1176338"/>
            <a:ext cx="11709400"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 name="Google Shape;37;p17"/>
          <p:cNvPicPr preferRelativeResize="0"/>
          <p:nvPr/>
        </p:nvPicPr>
        <p:blipFill rotWithShape="1">
          <a:blip r:embed="rId2">
            <a:alphaModFix/>
          </a:blip>
          <a:srcRect/>
          <a:stretch/>
        </p:blipFill>
        <p:spPr>
          <a:xfrm>
            <a:off x="13246608" y="-754213"/>
            <a:ext cx="1184988" cy="314614"/>
          </a:xfrm>
          <a:prstGeom prst="rect">
            <a:avLst/>
          </a:prstGeom>
          <a:noFill/>
          <a:ln>
            <a:noFill/>
          </a:ln>
        </p:spPr>
      </p:pic>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cons_AWS-Cosmos-500">
  <p:cSld name="Icons_AWS-Cosmos-500">
    <p:spTree>
      <p:nvGrpSpPr>
        <p:cNvPr id="1" name=""/>
        <p:cNvGrpSpPr/>
        <p:nvPr/>
      </p:nvGrpSpPr>
      <p:grpSpPr>
        <a:xfrm>
          <a:off x="0" y="0"/>
          <a:ext cx="0" cy="0"/>
          <a:chOff x="0" y="0"/>
          <a:chExt cx="0" cy="0"/>
        </a:xfrm>
      </p:grpSpPr>
      <p:sp>
        <p:nvSpPr>
          <p:cNvPr id="136" name="Google Shape;136;p35"/>
          <p:cNvSpPr/>
          <p:nvPr/>
        </p:nvSpPr>
        <p:spPr>
          <a:xfrm>
            <a:off x="0" y="1009650"/>
            <a:ext cx="12192000"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35"/>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38" name="Google Shape;138;p35"/>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39" name="Google Shape;139;p35"/>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40" name="Google Shape;140;p35"/>
          <p:cNvSpPr/>
          <p:nvPr/>
        </p:nvSpPr>
        <p:spPr>
          <a:xfrm>
            <a:off x="0" y="0"/>
            <a:ext cx="12191999" cy="6857999"/>
          </a:xfrm>
          <a:prstGeom prst="rect">
            <a:avLst/>
          </a:prstGeom>
          <a:noFill/>
          <a:ln w="177800" cap="flat" cmpd="sng">
            <a:solidFill>
              <a:srgbClr val="E715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35"/>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2" name="Google Shape;142;p35"/>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35"/>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tegory_AWS-Endor-500">
  <p:cSld name="Category_AWS-Endor-500">
    <p:spTree>
      <p:nvGrpSpPr>
        <p:cNvPr id="1" name=""/>
        <p:cNvGrpSpPr/>
        <p:nvPr/>
      </p:nvGrpSpPr>
      <p:grpSpPr>
        <a:xfrm>
          <a:off x="0" y="0"/>
          <a:ext cx="0" cy="0"/>
          <a:chOff x="0" y="0"/>
          <a:chExt cx="0" cy="0"/>
        </a:xfrm>
      </p:grpSpPr>
      <p:sp>
        <p:nvSpPr>
          <p:cNvPr id="145" name="Google Shape;145;p36"/>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36"/>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36"/>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cons_AWS-Endor-500">
  <p:cSld name="Icons_AWS-Endor-500">
    <p:spTree>
      <p:nvGrpSpPr>
        <p:cNvPr id="1" name=""/>
        <p:cNvGrpSpPr/>
        <p:nvPr/>
      </p:nvGrpSpPr>
      <p:grpSpPr>
        <a:xfrm>
          <a:off x="0" y="0"/>
          <a:ext cx="0" cy="0"/>
          <a:chOff x="0" y="0"/>
          <a:chExt cx="0" cy="0"/>
        </a:xfrm>
      </p:grpSpPr>
      <p:sp>
        <p:nvSpPr>
          <p:cNvPr id="149" name="Google Shape;149;p37"/>
          <p:cNvSpPr/>
          <p:nvPr/>
        </p:nvSpPr>
        <p:spPr>
          <a:xfrm>
            <a:off x="0" y="1009650"/>
            <a:ext cx="12191999"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0" name="Google Shape;150;p37"/>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51" name="Google Shape;151;p37"/>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52" name="Google Shape;152;p37"/>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53" name="Google Shape;153;p37"/>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4" name="Google Shape;154;p37"/>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5" name="Google Shape;155;p37"/>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37"/>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torage-Classes_AWS-Endor-500">
  <p:cSld name="Storage-Classes_AWS-Endor-500">
    <p:spTree>
      <p:nvGrpSpPr>
        <p:cNvPr id="1" name=""/>
        <p:cNvGrpSpPr/>
        <p:nvPr/>
      </p:nvGrpSpPr>
      <p:grpSpPr>
        <a:xfrm>
          <a:off x="0" y="0"/>
          <a:ext cx="0" cy="0"/>
          <a:chOff x="0" y="0"/>
          <a:chExt cx="0" cy="0"/>
        </a:xfrm>
      </p:grpSpPr>
      <p:sp>
        <p:nvSpPr>
          <p:cNvPr id="158" name="Google Shape;158;p38"/>
          <p:cNvSpPr/>
          <p:nvPr/>
        </p:nvSpPr>
        <p:spPr>
          <a:xfrm>
            <a:off x="0" y="1009650"/>
            <a:ext cx="12191997"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38"/>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60" name="Google Shape;160;p38"/>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Storage Classes</a:t>
            </a:r>
            <a:endParaRPr sz="1400" b="0" i="0" u="none" strike="noStrike" cap="none">
              <a:solidFill>
                <a:srgbClr val="000000"/>
              </a:solidFill>
              <a:latin typeface="Arial"/>
              <a:ea typeface="Arial"/>
              <a:cs typeface="Arial"/>
              <a:sym typeface="Arial"/>
            </a:endParaRPr>
          </a:p>
        </p:txBody>
      </p:sp>
      <p:cxnSp>
        <p:nvCxnSpPr>
          <p:cNvPr id="161" name="Google Shape;161;p38"/>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62" name="Google Shape;162;p38"/>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3" name="Google Shape;163;p38"/>
          <p:cNvSpPr txBox="1"/>
          <p:nvPr/>
        </p:nvSpPr>
        <p:spPr>
          <a:xfrm>
            <a:off x="241300" y="44196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sp>
        <p:nvSpPr>
          <p:cNvPr id="164" name="Google Shape;164;p38"/>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65" name="Google Shape;165;p38"/>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8"/>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oT-Resources_AWS-Endor-500">
  <p:cSld name="IoT-Resources_AWS-Endor-500">
    <p:spTree>
      <p:nvGrpSpPr>
        <p:cNvPr id="1" name=""/>
        <p:cNvGrpSpPr/>
        <p:nvPr/>
      </p:nvGrpSpPr>
      <p:grpSpPr>
        <a:xfrm>
          <a:off x="0" y="0"/>
          <a:ext cx="0" cy="0"/>
          <a:chOff x="0" y="0"/>
          <a:chExt cx="0" cy="0"/>
        </a:xfrm>
      </p:grpSpPr>
      <p:sp>
        <p:nvSpPr>
          <p:cNvPr id="168" name="Google Shape;168;p39"/>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IoT Resources</a:t>
            </a:r>
            <a:endParaRPr sz="1400" b="0" i="0" u="none" strike="noStrike" cap="none">
              <a:solidFill>
                <a:srgbClr val="000000"/>
              </a:solidFill>
              <a:latin typeface="Arial"/>
              <a:ea typeface="Arial"/>
              <a:cs typeface="Arial"/>
              <a:sym typeface="Arial"/>
            </a:endParaRPr>
          </a:p>
        </p:txBody>
      </p:sp>
      <p:cxnSp>
        <p:nvCxnSpPr>
          <p:cNvPr id="169" name="Google Shape;169;p39"/>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70" name="Google Shape;170;p39"/>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39"/>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2" name="Google Shape;172;p39"/>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39"/>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oT-Things_AWS-Endor-500">
  <p:cSld name="IoT-Things_AWS-Endor-500">
    <p:spTree>
      <p:nvGrpSpPr>
        <p:cNvPr id="1" name=""/>
        <p:cNvGrpSpPr/>
        <p:nvPr/>
      </p:nvGrpSpPr>
      <p:grpSpPr>
        <a:xfrm>
          <a:off x="0" y="0"/>
          <a:ext cx="0" cy="0"/>
          <a:chOff x="0" y="0"/>
          <a:chExt cx="0" cy="0"/>
        </a:xfrm>
      </p:grpSpPr>
      <p:sp>
        <p:nvSpPr>
          <p:cNvPr id="175" name="Google Shape;175;p40"/>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IoT Things</a:t>
            </a:r>
            <a:endParaRPr sz="1400" b="0" i="0" u="none" strike="noStrike" cap="none">
              <a:solidFill>
                <a:srgbClr val="000000"/>
              </a:solidFill>
              <a:latin typeface="Arial"/>
              <a:ea typeface="Arial"/>
              <a:cs typeface="Arial"/>
              <a:sym typeface="Arial"/>
            </a:endParaRPr>
          </a:p>
        </p:txBody>
      </p:sp>
      <p:cxnSp>
        <p:nvCxnSpPr>
          <p:cNvPr id="176" name="Google Shape;176;p40"/>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77" name="Google Shape;177;p40"/>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40"/>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9" name="Google Shape;179;p40"/>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40"/>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tegory_AWS-Smile-500">
  <p:cSld name="Category_AWS-Smile-500">
    <p:spTree>
      <p:nvGrpSpPr>
        <p:cNvPr id="1" name=""/>
        <p:cNvGrpSpPr/>
        <p:nvPr/>
      </p:nvGrpSpPr>
      <p:grpSpPr>
        <a:xfrm>
          <a:off x="0" y="0"/>
          <a:ext cx="0" cy="0"/>
          <a:chOff x="0" y="0"/>
          <a:chExt cx="0" cy="0"/>
        </a:xfrm>
      </p:grpSpPr>
      <p:sp>
        <p:nvSpPr>
          <p:cNvPr id="182" name="Google Shape;182;p41"/>
          <p:cNvSpPr/>
          <p:nvPr/>
        </p:nvSpPr>
        <p:spPr>
          <a:xfrm>
            <a:off x="0" y="0"/>
            <a:ext cx="12191999" cy="6857999"/>
          </a:xfrm>
          <a:prstGeom prst="rect">
            <a:avLst/>
          </a:prstGeom>
          <a:noFill/>
          <a:ln w="177800" cap="flat" cmpd="sng">
            <a:solidFill>
              <a:srgbClr val="ED7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3" name="Google Shape;183;p41"/>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4" name="Google Shape;184;p41"/>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s_AWS-Smile-500">
  <p:cSld name="Icons_AWS-Smile-500">
    <p:spTree>
      <p:nvGrpSpPr>
        <p:cNvPr id="1" name=""/>
        <p:cNvGrpSpPr/>
        <p:nvPr/>
      </p:nvGrpSpPr>
      <p:grpSpPr>
        <a:xfrm>
          <a:off x="0" y="0"/>
          <a:ext cx="0" cy="0"/>
          <a:chOff x="0" y="0"/>
          <a:chExt cx="0" cy="0"/>
        </a:xfrm>
      </p:grpSpPr>
      <p:sp>
        <p:nvSpPr>
          <p:cNvPr id="186" name="Google Shape;186;p42"/>
          <p:cNvSpPr/>
          <p:nvPr/>
        </p:nvSpPr>
        <p:spPr>
          <a:xfrm>
            <a:off x="0" y="1009650"/>
            <a:ext cx="12191997"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42"/>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88" name="Google Shape;188;p42"/>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89" name="Google Shape;189;p42"/>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90" name="Google Shape;190;p42"/>
          <p:cNvSpPr/>
          <p:nvPr/>
        </p:nvSpPr>
        <p:spPr>
          <a:xfrm>
            <a:off x="0" y="0"/>
            <a:ext cx="12191999" cy="6857999"/>
          </a:xfrm>
          <a:prstGeom prst="rect">
            <a:avLst/>
          </a:prstGeom>
          <a:noFill/>
          <a:ln w="177800" cap="flat" cmpd="sng">
            <a:solidFill>
              <a:srgbClr val="ED7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1" name="Google Shape;191;p42"/>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2" name="Google Shape;192;p42"/>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42"/>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Res_Instances_AWS-Smile-500">
  <p:cSld name="Res_Instances_AWS-Smile-500">
    <p:spTree>
      <p:nvGrpSpPr>
        <p:cNvPr id="1" name=""/>
        <p:cNvGrpSpPr/>
        <p:nvPr/>
      </p:nvGrpSpPr>
      <p:grpSpPr>
        <a:xfrm>
          <a:off x="0" y="0"/>
          <a:ext cx="0" cy="0"/>
          <a:chOff x="0" y="0"/>
          <a:chExt cx="0" cy="0"/>
        </a:xfrm>
      </p:grpSpPr>
      <p:sp>
        <p:nvSpPr>
          <p:cNvPr id="195" name="Google Shape;195;p43"/>
          <p:cNvSpPr/>
          <p:nvPr/>
        </p:nvSpPr>
        <p:spPr>
          <a:xfrm>
            <a:off x="0" y="1009650"/>
            <a:ext cx="12191999"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6" name="Google Shape;196;p43"/>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97" name="Google Shape;197;p43"/>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98" name="Google Shape;198;p43"/>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99" name="Google Shape;199;p43"/>
          <p:cNvSpPr/>
          <p:nvPr/>
        </p:nvSpPr>
        <p:spPr>
          <a:xfrm>
            <a:off x="0" y="0"/>
            <a:ext cx="12191999" cy="6857999"/>
          </a:xfrm>
          <a:prstGeom prst="rect">
            <a:avLst/>
          </a:prstGeom>
          <a:noFill/>
          <a:ln w="177800" cap="flat" cmpd="sng">
            <a:solidFill>
              <a:srgbClr val="ED7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43"/>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1" name="Google Shape;201;p43"/>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43"/>
          <p:cNvSpPr txBox="1"/>
          <p:nvPr/>
        </p:nvSpPr>
        <p:spPr>
          <a:xfrm>
            <a:off x="241300" y="4049487"/>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Instances</a:t>
            </a:r>
            <a:endParaRPr sz="1400" b="0" i="0" u="none" strike="noStrike" cap="none">
              <a:solidFill>
                <a:srgbClr val="000000"/>
              </a:solidFill>
              <a:latin typeface="Arial"/>
              <a:ea typeface="Arial"/>
              <a:cs typeface="Arial"/>
              <a:sym typeface="Arial"/>
            </a:endParaRPr>
          </a:p>
        </p:txBody>
      </p:sp>
      <p:sp>
        <p:nvSpPr>
          <p:cNvPr id="203" name="Google Shape;203;p43"/>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tegory_AWS-Mars-500">
  <p:cSld name="Category_AWS-Mars-500">
    <p:spTree>
      <p:nvGrpSpPr>
        <p:cNvPr id="1" name=""/>
        <p:cNvGrpSpPr/>
        <p:nvPr/>
      </p:nvGrpSpPr>
      <p:grpSpPr>
        <a:xfrm>
          <a:off x="0" y="0"/>
          <a:ext cx="0" cy="0"/>
          <a:chOff x="0" y="0"/>
          <a:chExt cx="0" cy="0"/>
        </a:xfrm>
      </p:grpSpPr>
      <p:sp>
        <p:nvSpPr>
          <p:cNvPr id="205" name="Google Shape;205;p44"/>
          <p:cNvSpPr/>
          <p:nvPr/>
        </p:nvSpPr>
        <p:spPr>
          <a:xfrm>
            <a:off x="0" y="0"/>
            <a:ext cx="12191999" cy="6857999"/>
          </a:xfrm>
          <a:prstGeom prst="rect">
            <a:avLst/>
          </a:prstGeom>
          <a:noFill/>
          <a:ln w="177800" cap="flat" cmpd="sng">
            <a:solidFill>
              <a:srgbClr val="DD34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6" name="Google Shape;206;p44"/>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7" name="Google Shape;207;p44"/>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p:cSld name="Divider Slide">
    <p:bg>
      <p:bgPr>
        <a:blipFill rotWithShape="1">
          <a:blip r:embed="rId2">
            <a:alphaModFix/>
          </a:blip>
          <a:stretch>
            <a:fillRect/>
          </a:stretch>
        </a:blipFill>
        <a:effectLst/>
      </p:bgPr>
    </p:bg>
    <p:spTree>
      <p:nvGrpSpPr>
        <p:cNvPr id="1" name=""/>
        <p:cNvGrpSpPr/>
        <p:nvPr/>
      </p:nvGrpSpPr>
      <p:grpSpPr>
        <a:xfrm>
          <a:off x="0" y="0"/>
          <a:ext cx="0" cy="0"/>
          <a:chOff x="0" y="0"/>
          <a:chExt cx="0" cy="0"/>
        </a:xfrm>
      </p:grpSpPr>
      <p:sp>
        <p:nvSpPr>
          <p:cNvPr id="39" name="Google Shape;39;p18"/>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18"/>
          <p:cNvSpPr txBox="1">
            <a:spLocks noGrp="1"/>
          </p:cNvSpPr>
          <p:nvPr>
            <p:ph type="ctrTitle"/>
          </p:nvPr>
        </p:nvSpPr>
        <p:spPr>
          <a:xfrm>
            <a:off x="336720" y="3050435"/>
            <a:ext cx="6733877" cy="840230"/>
          </a:xfrm>
          <a:prstGeom prst="rect">
            <a:avLst/>
          </a:prstGeom>
          <a:noFill/>
          <a:ln>
            <a:noFill/>
          </a:ln>
        </p:spPr>
        <p:txBody>
          <a:bodyPr spcFirstLastPara="1" wrap="square" lIns="0" tIns="45700" rIns="91425" bIns="45700" anchor="b" anchorCtr="0">
            <a:spAutoFit/>
          </a:bodyPr>
          <a:lstStyle>
            <a:lvl1pPr lvl="0" algn="l">
              <a:lnSpc>
                <a:spcPct val="90000"/>
              </a:lnSpc>
              <a:spcBef>
                <a:spcPts val="0"/>
              </a:spcBef>
              <a:spcAft>
                <a:spcPts val="0"/>
              </a:spcAft>
              <a:buSzPts val="1400"/>
              <a:buNone/>
              <a:defRPr sz="54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18"/>
          <p:cNvSpPr txBox="1">
            <a:spLocks noGrp="1"/>
          </p:cNvSpPr>
          <p:nvPr>
            <p:ph type="subTitle" idx="1"/>
          </p:nvPr>
        </p:nvSpPr>
        <p:spPr>
          <a:xfrm>
            <a:off x="336720" y="3914095"/>
            <a:ext cx="6733876" cy="480131"/>
          </a:xfrm>
          <a:prstGeom prst="rect">
            <a:avLst/>
          </a:prstGeom>
          <a:noFill/>
          <a:ln>
            <a:noFill/>
          </a:ln>
        </p:spPr>
        <p:txBody>
          <a:bodyPr spcFirstLastPara="1" wrap="square" lIns="0" tIns="45700" rIns="91425" bIns="45700" anchor="t" anchorCtr="0">
            <a:spAutoFit/>
          </a:bodyPr>
          <a:lstStyle>
            <a:lvl1pPr lvl="0" algn="l">
              <a:lnSpc>
                <a:spcPct val="100000"/>
              </a:lnSpc>
              <a:spcBef>
                <a:spcPts val="1000"/>
              </a:spcBef>
              <a:spcAft>
                <a:spcPts val="0"/>
              </a:spcAft>
              <a:buClr>
                <a:schemeClr val="lt1"/>
              </a:buClr>
              <a:buSzPts val="2800"/>
              <a:buFont typeface="Arial"/>
              <a:buNone/>
              <a:defRPr sz="2800" b="0" i="0" cap="none">
                <a:solidFill>
                  <a:schemeClr val="lt1"/>
                </a:solidFill>
              </a:defRPr>
            </a:lvl1pPr>
            <a:lvl2pPr lvl="1" algn="ctr">
              <a:lnSpc>
                <a:spcPct val="100000"/>
              </a:lnSpc>
              <a:spcBef>
                <a:spcPts val="500"/>
              </a:spcBef>
              <a:spcAft>
                <a:spcPts val="0"/>
              </a:spcAft>
              <a:buClr>
                <a:schemeClr val="dk2"/>
              </a:buClr>
              <a:buSzPts val="2000"/>
              <a:buNone/>
              <a:defRPr sz="2000"/>
            </a:lvl2pPr>
            <a:lvl3pPr lvl="2" algn="ctr">
              <a:lnSpc>
                <a:spcPct val="100000"/>
              </a:lnSpc>
              <a:spcBef>
                <a:spcPts val="500"/>
              </a:spcBef>
              <a:spcAft>
                <a:spcPts val="0"/>
              </a:spcAft>
              <a:buClr>
                <a:schemeClr val="dk2"/>
              </a:buClr>
              <a:buSzPts val="1800"/>
              <a:buNone/>
              <a:defRPr sz="1800"/>
            </a:lvl3pPr>
            <a:lvl4pPr lvl="3" algn="ctr">
              <a:lnSpc>
                <a:spcPct val="10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cons_AWS-Mars-500">
  <p:cSld name="Icons_AWS-Mars-500">
    <p:spTree>
      <p:nvGrpSpPr>
        <p:cNvPr id="1" name=""/>
        <p:cNvGrpSpPr/>
        <p:nvPr/>
      </p:nvGrpSpPr>
      <p:grpSpPr>
        <a:xfrm>
          <a:off x="0" y="0"/>
          <a:ext cx="0" cy="0"/>
          <a:chOff x="0" y="0"/>
          <a:chExt cx="0" cy="0"/>
        </a:xfrm>
      </p:grpSpPr>
      <p:sp>
        <p:nvSpPr>
          <p:cNvPr id="209" name="Google Shape;209;p45"/>
          <p:cNvSpPr/>
          <p:nvPr/>
        </p:nvSpPr>
        <p:spPr>
          <a:xfrm>
            <a:off x="0" y="1009650"/>
            <a:ext cx="12192000"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0" name="Google Shape;210;p45"/>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211" name="Google Shape;211;p45"/>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212" name="Google Shape;212;p45"/>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213" name="Google Shape;213;p45"/>
          <p:cNvSpPr/>
          <p:nvPr/>
        </p:nvSpPr>
        <p:spPr>
          <a:xfrm>
            <a:off x="0" y="0"/>
            <a:ext cx="12191999" cy="6857999"/>
          </a:xfrm>
          <a:prstGeom prst="rect">
            <a:avLst/>
          </a:prstGeom>
          <a:noFill/>
          <a:ln w="177800" cap="flat" cmpd="sng">
            <a:solidFill>
              <a:srgbClr val="DD34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4" name="Google Shape;214;p45"/>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5" name="Google Shape;215;p45"/>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45"/>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tegory_AWS-Nebula-500">
  <p:cSld name="Category_AWS-Nebula-500">
    <p:spTree>
      <p:nvGrpSpPr>
        <p:cNvPr id="1" name=""/>
        <p:cNvGrpSpPr/>
        <p:nvPr/>
      </p:nvGrpSpPr>
      <p:grpSpPr>
        <a:xfrm>
          <a:off x="0" y="0"/>
          <a:ext cx="0" cy="0"/>
          <a:chOff x="0" y="0"/>
          <a:chExt cx="0" cy="0"/>
        </a:xfrm>
      </p:grpSpPr>
      <p:sp>
        <p:nvSpPr>
          <p:cNvPr id="218" name="Google Shape;218;p46"/>
          <p:cNvSpPr/>
          <p:nvPr/>
        </p:nvSpPr>
        <p:spPr>
          <a:xfrm>
            <a:off x="0" y="0"/>
            <a:ext cx="12191999" cy="6857999"/>
          </a:xfrm>
          <a:prstGeom prst="rect">
            <a:avLst/>
          </a:prstGeom>
          <a:noFill/>
          <a:ln w="177800" cap="flat" cmpd="sng">
            <a:solidFill>
              <a:srgbClr val="C925D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p46"/>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0" name="Google Shape;220;p46"/>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cons_AWS-Nebula-500">
  <p:cSld name="Icons_AWS-Nebula-500">
    <p:spTree>
      <p:nvGrpSpPr>
        <p:cNvPr id="1" name=""/>
        <p:cNvGrpSpPr/>
        <p:nvPr/>
      </p:nvGrpSpPr>
      <p:grpSpPr>
        <a:xfrm>
          <a:off x="0" y="0"/>
          <a:ext cx="0" cy="0"/>
          <a:chOff x="0" y="0"/>
          <a:chExt cx="0" cy="0"/>
        </a:xfrm>
      </p:grpSpPr>
      <p:sp>
        <p:nvSpPr>
          <p:cNvPr id="222" name="Google Shape;222;p47"/>
          <p:cNvSpPr/>
          <p:nvPr/>
        </p:nvSpPr>
        <p:spPr>
          <a:xfrm>
            <a:off x="0" y="1009650"/>
            <a:ext cx="12191996"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3" name="Google Shape;223;p47"/>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224" name="Google Shape;224;p47"/>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225" name="Google Shape;225;p47"/>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226" name="Google Shape;226;p47"/>
          <p:cNvSpPr/>
          <p:nvPr/>
        </p:nvSpPr>
        <p:spPr>
          <a:xfrm>
            <a:off x="0" y="0"/>
            <a:ext cx="12191999" cy="6857999"/>
          </a:xfrm>
          <a:prstGeom prst="rect">
            <a:avLst/>
          </a:prstGeom>
          <a:noFill/>
          <a:ln w="177800" cap="flat" cmpd="sng">
            <a:solidFill>
              <a:srgbClr val="C925D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7" name="Google Shape;227;p47"/>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28" name="Google Shape;228;p47"/>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47"/>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Resource-Icons_AWS-Nebula-500">
  <p:cSld name="Resource-Icons_AWS-Nebula-500">
    <p:spTree>
      <p:nvGrpSpPr>
        <p:cNvPr id="1" name=""/>
        <p:cNvGrpSpPr/>
        <p:nvPr/>
      </p:nvGrpSpPr>
      <p:grpSpPr>
        <a:xfrm>
          <a:off x="0" y="0"/>
          <a:ext cx="0" cy="0"/>
          <a:chOff x="0" y="0"/>
          <a:chExt cx="0" cy="0"/>
        </a:xfrm>
      </p:grpSpPr>
      <p:sp>
        <p:nvSpPr>
          <p:cNvPr id="231" name="Google Shape;231;p48"/>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232" name="Google Shape;232;p48"/>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233" name="Google Shape;233;p48"/>
          <p:cNvSpPr/>
          <p:nvPr/>
        </p:nvSpPr>
        <p:spPr>
          <a:xfrm>
            <a:off x="0" y="0"/>
            <a:ext cx="12191999" cy="6857999"/>
          </a:xfrm>
          <a:prstGeom prst="rect">
            <a:avLst/>
          </a:prstGeom>
          <a:noFill/>
          <a:ln w="177800" cap="flat" cmpd="sng">
            <a:solidFill>
              <a:srgbClr val="C925D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48"/>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5" name="Google Shape;235;p48"/>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48"/>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tegory_AWS-Orbit-500">
  <p:cSld name="Category_AWS-Orbit-500">
    <p:spTree>
      <p:nvGrpSpPr>
        <p:cNvPr id="1" name=""/>
        <p:cNvGrpSpPr/>
        <p:nvPr/>
      </p:nvGrpSpPr>
      <p:grpSpPr>
        <a:xfrm>
          <a:off x="0" y="0"/>
          <a:ext cx="0" cy="0"/>
          <a:chOff x="0" y="0"/>
          <a:chExt cx="0" cy="0"/>
        </a:xfrm>
      </p:grpSpPr>
      <p:sp>
        <p:nvSpPr>
          <p:cNvPr id="238" name="Google Shape;238;p49"/>
          <p:cNvSpPr/>
          <p:nvPr/>
        </p:nvSpPr>
        <p:spPr>
          <a:xfrm>
            <a:off x="0" y="0"/>
            <a:ext cx="12191999" cy="6857999"/>
          </a:xfrm>
          <a:prstGeom prst="rect">
            <a:avLst/>
          </a:prstGeom>
          <a:noFill/>
          <a:ln w="177800" cap="flat" cmpd="sng">
            <a:solidFill>
              <a:srgbClr val="01A88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9" name="Google Shape;239;p49"/>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0" name="Google Shape;240;p49"/>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cons_AWS-Orbit-500">
  <p:cSld name="Icons_AWS-Orbit-500">
    <p:spTree>
      <p:nvGrpSpPr>
        <p:cNvPr id="1" name=""/>
        <p:cNvGrpSpPr/>
        <p:nvPr/>
      </p:nvGrpSpPr>
      <p:grpSpPr>
        <a:xfrm>
          <a:off x="0" y="0"/>
          <a:ext cx="0" cy="0"/>
          <a:chOff x="0" y="0"/>
          <a:chExt cx="0" cy="0"/>
        </a:xfrm>
      </p:grpSpPr>
      <p:sp>
        <p:nvSpPr>
          <p:cNvPr id="242" name="Google Shape;242;p50"/>
          <p:cNvSpPr/>
          <p:nvPr/>
        </p:nvSpPr>
        <p:spPr>
          <a:xfrm>
            <a:off x="0" y="1009650"/>
            <a:ext cx="12191996"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3" name="Google Shape;243;p50"/>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244" name="Google Shape;244;p50"/>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245" name="Google Shape;245;p50"/>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246" name="Google Shape;246;p50"/>
          <p:cNvSpPr/>
          <p:nvPr/>
        </p:nvSpPr>
        <p:spPr>
          <a:xfrm>
            <a:off x="0" y="0"/>
            <a:ext cx="12191999" cy="6857999"/>
          </a:xfrm>
          <a:prstGeom prst="rect">
            <a:avLst/>
          </a:prstGeom>
          <a:noFill/>
          <a:ln w="177800" cap="flat" cmpd="sng">
            <a:solidFill>
              <a:srgbClr val="01A88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7" name="Google Shape;247;p50"/>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48" name="Google Shape;248;p50"/>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50"/>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rotWithShape="1">
          <a:blip r:embed="rId2">
            <a:alphaModFix/>
          </a:blip>
          <a:stretch>
            <a:fillRect/>
          </a:stretch>
        </a:blipFill>
        <a:effectLst/>
      </p:bgPr>
    </p:bg>
    <p:spTree>
      <p:nvGrpSpPr>
        <p:cNvPr id="1" name=""/>
        <p:cNvGrpSpPr/>
        <p:nvPr/>
      </p:nvGrpSpPr>
      <p:grpSpPr>
        <a:xfrm>
          <a:off x="0" y="0"/>
          <a:ext cx="0" cy="0"/>
          <a:chOff x="0" y="0"/>
          <a:chExt cx="0" cy="0"/>
        </a:xfrm>
      </p:grpSpPr>
      <p:sp>
        <p:nvSpPr>
          <p:cNvPr id="46" name="Google Shape;46;p19"/>
          <p:cNvSpPr txBox="1">
            <a:spLocks noGrp="1"/>
          </p:cNvSpPr>
          <p:nvPr>
            <p:ph type="ctrTitle"/>
          </p:nvPr>
        </p:nvSpPr>
        <p:spPr>
          <a:xfrm>
            <a:off x="336720" y="3076506"/>
            <a:ext cx="6733877" cy="840230"/>
          </a:xfrm>
          <a:prstGeom prst="rect">
            <a:avLst/>
          </a:prstGeom>
          <a:noFill/>
          <a:ln>
            <a:noFill/>
          </a:ln>
        </p:spPr>
        <p:txBody>
          <a:bodyPr spcFirstLastPara="1" wrap="square" lIns="0" tIns="45700" rIns="91425" bIns="45700" anchor="b" anchorCtr="0">
            <a:spAutoFit/>
          </a:bodyPr>
          <a:lstStyle>
            <a:lvl1pPr lvl="0" algn="l">
              <a:lnSpc>
                <a:spcPct val="90000"/>
              </a:lnSpc>
              <a:spcBef>
                <a:spcPts val="0"/>
              </a:spcBef>
              <a:spcAft>
                <a:spcPts val="0"/>
              </a:spcAft>
              <a:buSzPts val="1400"/>
              <a:buNone/>
              <a:defRPr sz="54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7" name="Google Shape;47;p19"/>
          <p:cNvSpPr txBox="1">
            <a:spLocks noGrp="1"/>
          </p:cNvSpPr>
          <p:nvPr>
            <p:ph type="subTitle" idx="1"/>
          </p:nvPr>
        </p:nvSpPr>
        <p:spPr>
          <a:xfrm>
            <a:off x="336720" y="3940166"/>
            <a:ext cx="6733876" cy="480131"/>
          </a:xfrm>
          <a:prstGeom prst="rect">
            <a:avLst/>
          </a:prstGeom>
          <a:noFill/>
          <a:ln>
            <a:noFill/>
          </a:ln>
        </p:spPr>
        <p:txBody>
          <a:bodyPr spcFirstLastPara="1" wrap="square" lIns="0" tIns="45700" rIns="91425" bIns="45700" anchor="t" anchorCtr="0">
            <a:spAutoFit/>
          </a:bodyPr>
          <a:lstStyle>
            <a:lvl1pPr lvl="0" algn="l">
              <a:lnSpc>
                <a:spcPct val="100000"/>
              </a:lnSpc>
              <a:spcBef>
                <a:spcPts val="1000"/>
              </a:spcBef>
              <a:spcAft>
                <a:spcPts val="0"/>
              </a:spcAft>
              <a:buClr>
                <a:schemeClr val="lt1"/>
              </a:buClr>
              <a:buSzPts val="2800"/>
              <a:buFont typeface="Arial"/>
              <a:buNone/>
              <a:defRPr sz="2800" b="0" i="0" cap="none">
                <a:solidFill>
                  <a:schemeClr val="lt1"/>
                </a:solidFill>
              </a:defRPr>
            </a:lvl1pPr>
            <a:lvl2pPr lvl="1" algn="ctr">
              <a:lnSpc>
                <a:spcPct val="100000"/>
              </a:lnSpc>
              <a:spcBef>
                <a:spcPts val="500"/>
              </a:spcBef>
              <a:spcAft>
                <a:spcPts val="0"/>
              </a:spcAft>
              <a:buClr>
                <a:schemeClr val="dk2"/>
              </a:buClr>
              <a:buSzPts val="2000"/>
              <a:buNone/>
              <a:defRPr sz="2000"/>
            </a:lvl2pPr>
            <a:lvl3pPr lvl="2" algn="ctr">
              <a:lnSpc>
                <a:spcPct val="100000"/>
              </a:lnSpc>
              <a:spcBef>
                <a:spcPts val="500"/>
              </a:spcBef>
              <a:spcAft>
                <a:spcPts val="0"/>
              </a:spcAft>
              <a:buClr>
                <a:schemeClr val="dk2"/>
              </a:buClr>
              <a:buSzPts val="1800"/>
              <a:buNone/>
              <a:defRPr sz="1800"/>
            </a:lvl3pPr>
            <a:lvl4pPr lvl="3" algn="ctr">
              <a:lnSpc>
                <a:spcPct val="10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9" name="Google Shape;49;p19" descr="Advanced Info Service (AIS) logo in transparent PNG format"/>
          <p:cNvPicPr preferRelativeResize="0"/>
          <p:nvPr/>
        </p:nvPicPr>
        <p:blipFill rotWithShape="1">
          <a:blip r:embed="rId3">
            <a:alphaModFix/>
          </a:blip>
          <a:srcRect/>
          <a:stretch/>
        </p:blipFill>
        <p:spPr>
          <a:xfrm>
            <a:off x="336720" y="364810"/>
            <a:ext cx="1036672" cy="371069"/>
          </a:xfrm>
          <a:prstGeom prst="rect">
            <a:avLst/>
          </a:prstGeom>
          <a:noFill/>
          <a:ln>
            <a:noFill/>
          </a:ln>
        </p:spPr>
      </p:pic>
      <p:pic>
        <p:nvPicPr>
          <p:cNvPr id="54" name="Google Shape;54;p19" descr="KT Corporation logo in transparent PNG and vectorized SVG formats"/>
          <p:cNvPicPr preferRelativeResize="0"/>
          <p:nvPr/>
        </p:nvPicPr>
        <p:blipFill rotWithShape="1">
          <a:blip r:embed="rId4">
            <a:alphaModFix/>
          </a:blip>
          <a:srcRect/>
          <a:stretch/>
        </p:blipFill>
        <p:spPr>
          <a:xfrm>
            <a:off x="11189801" y="6218288"/>
            <a:ext cx="380036" cy="310234"/>
          </a:xfrm>
          <a:prstGeom prst="rect">
            <a:avLst/>
          </a:prstGeom>
          <a:noFill/>
          <a:ln>
            <a:noFill/>
          </a:ln>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hat's New">
  <p:cSld name="What's New">
    <p:spTree>
      <p:nvGrpSpPr>
        <p:cNvPr id="1" name=""/>
        <p:cNvGrpSpPr/>
        <p:nvPr/>
      </p:nvGrpSpPr>
      <p:grpSpPr>
        <a:xfrm>
          <a:off x="0" y="0"/>
          <a:ext cx="0" cy="0"/>
          <a:chOff x="0" y="0"/>
          <a:chExt cx="0" cy="0"/>
        </a:xfrm>
      </p:grpSpPr>
      <p:sp>
        <p:nvSpPr>
          <p:cNvPr id="57" name="Google Shape;57;p20"/>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240584" y="1149350"/>
            <a:ext cx="11710116" cy="98425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241300" y="2273300"/>
            <a:ext cx="3602038"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1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294188" y="2273300"/>
            <a:ext cx="3603625"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1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8326438" y="2273300"/>
            <a:ext cx="3602037"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1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
        <p:cNvGrpSpPr/>
        <p:nvPr/>
      </p:nvGrpSpPr>
      <p:grpSpPr>
        <a:xfrm>
          <a:off x="0" y="0"/>
          <a:ext cx="0" cy="0"/>
          <a:chOff x="0" y="0"/>
          <a:chExt cx="0" cy="0"/>
        </a:xfrm>
      </p:grpSpPr>
      <p:sp>
        <p:nvSpPr>
          <p:cNvPr id="64" name="Google Shape;64;p21"/>
          <p:cNvSpPr txBox="1">
            <a:spLocks noGrp="1"/>
          </p:cNvSpPr>
          <p:nvPr>
            <p:ph type="title"/>
          </p:nvPr>
        </p:nvSpPr>
        <p:spPr>
          <a:xfrm>
            <a:off x="240941" y="365126"/>
            <a:ext cx="11710118"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5" name="Google Shape;65;p21"/>
          <p:cNvSpPr txBox="1">
            <a:spLocks noGrp="1"/>
          </p:cNvSpPr>
          <p:nvPr>
            <p:ph type="body" idx="1"/>
          </p:nvPr>
        </p:nvSpPr>
        <p:spPr>
          <a:xfrm>
            <a:off x="241300" y="1176338"/>
            <a:ext cx="11709400"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24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1"/>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sub-three-col-text">
  <p:cSld name="Title-sub-three-col-text">
    <p:spTree>
      <p:nvGrpSpPr>
        <p:cNvPr id="1" name=""/>
        <p:cNvGrpSpPr/>
        <p:nvPr/>
      </p:nvGrpSpPr>
      <p:grpSpPr>
        <a:xfrm>
          <a:off x="0" y="0"/>
          <a:ext cx="0" cy="0"/>
          <a:chOff x="0" y="0"/>
          <a:chExt cx="0" cy="0"/>
        </a:xfrm>
      </p:grpSpPr>
      <p:sp>
        <p:nvSpPr>
          <p:cNvPr id="68" name="Google Shape;68;p22"/>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9" name="Google Shape;69;p22"/>
          <p:cNvSpPr txBox="1">
            <a:spLocks noGrp="1"/>
          </p:cNvSpPr>
          <p:nvPr>
            <p:ph type="body" idx="1"/>
          </p:nvPr>
        </p:nvSpPr>
        <p:spPr>
          <a:xfrm>
            <a:off x="240584" y="1149350"/>
            <a:ext cx="11710116" cy="98425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2"/>
          <p:cNvSpPr txBox="1">
            <a:spLocks noGrp="1"/>
          </p:cNvSpPr>
          <p:nvPr>
            <p:ph type="body" idx="2"/>
          </p:nvPr>
        </p:nvSpPr>
        <p:spPr>
          <a:xfrm>
            <a:off x="241300" y="2273300"/>
            <a:ext cx="3602038"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body" idx="3"/>
          </p:nvPr>
        </p:nvSpPr>
        <p:spPr>
          <a:xfrm>
            <a:off x="4294188" y="2273300"/>
            <a:ext cx="3603625"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2"/>
          <p:cNvSpPr txBox="1">
            <a:spLocks noGrp="1"/>
          </p:cNvSpPr>
          <p:nvPr>
            <p:ph type="body" idx="4"/>
          </p:nvPr>
        </p:nvSpPr>
        <p:spPr>
          <a:xfrm>
            <a:off x="8326438" y="2273300"/>
            <a:ext cx="3602037"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three-col-text">
  <p:cSld name="Title-three-col-text">
    <p:spTree>
      <p:nvGrpSpPr>
        <p:cNvPr id="1" name=""/>
        <p:cNvGrpSpPr/>
        <p:nvPr/>
      </p:nvGrpSpPr>
      <p:grpSpPr>
        <a:xfrm>
          <a:off x="0" y="0"/>
          <a:ext cx="0" cy="0"/>
          <a:chOff x="0" y="0"/>
          <a:chExt cx="0" cy="0"/>
        </a:xfrm>
      </p:grpSpPr>
      <p:sp>
        <p:nvSpPr>
          <p:cNvPr id="75" name="Google Shape;75;p23"/>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a:off x="241300" y="1176338"/>
            <a:ext cx="3602038"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body" idx="2"/>
          </p:nvPr>
        </p:nvSpPr>
        <p:spPr>
          <a:xfrm>
            <a:off x="4294188" y="1176338"/>
            <a:ext cx="3603625"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3"/>
          <p:cNvSpPr txBox="1">
            <a:spLocks noGrp="1"/>
          </p:cNvSpPr>
          <p:nvPr>
            <p:ph type="body" idx="3"/>
          </p:nvPr>
        </p:nvSpPr>
        <p:spPr>
          <a:xfrm>
            <a:off x="8326438" y="1176338"/>
            <a:ext cx="3602037"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sub-two-col-text">
  <p:cSld name="Title-sub-two-col-text">
    <p:spTree>
      <p:nvGrpSpPr>
        <p:cNvPr id="1" name=""/>
        <p:cNvGrpSpPr/>
        <p:nvPr/>
      </p:nvGrpSpPr>
      <p:grpSpPr>
        <a:xfrm>
          <a:off x="0" y="0"/>
          <a:ext cx="0" cy="0"/>
          <a:chOff x="0" y="0"/>
          <a:chExt cx="0" cy="0"/>
        </a:xfrm>
      </p:grpSpPr>
      <p:sp>
        <p:nvSpPr>
          <p:cNvPr id="81" name="Google Shape;81;p24"/>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241300" y="1149350"/>
            <a:ext cx="11709400" cy="98425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4"/>
          <p:cNvSpPr txBox="1">
            <a:spLocks noGrp="1"/>
          </p:cNvSpPr>
          <p:nvPr>
            <p:ph type="body" idx="2"/>
          </p:nvPr>
        </p:nvSpPr>
        <p:spPr>
          <a:xfrm>
            <a:off x="241300" y="2273300"/>
            <a:ext cx="5668963"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4"/>
          <p:cNvSpPr txBox="1">
            <a:spLocks noGrp="1"/>
          </p:cNvSpPr>
          <p:nvPr>
            <p:ph type="body" idx="3"/>
          </p:nvPr>
        </p:nvSpPr>
        <p:spPr>
          <a:xfrm>
            <a:off x="6281738" y="2273300"/>
            <a:ext cx="5668962"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4"/>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theme" Target="../theme/theme2.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9pPr>
          </a:lstStyle>
          <a:p>
            <a:endParaRPr/>
          </a:p>
        </p:txBody>
      </p:sp>
      <p:sp>
        <p:nvSpPr>
          <p:cNvPr id="23" name="Google Shape;23;p16"/>
          <p:cNvSpPr txBox="1">
            <a:spLocks noGrp="1"/>
          </p:cNvSpPr>
          <p:nvPr>
            <p:ph type="body" idx="1"/>
          </p:nvPr>
        </p:nvSpPr>
        <p:spPr>
          <a:xfrm>
            <a:off x="241300" y="1176338"/>
            <a:ext cx="11709400" cy="47259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rgbClr val="000000"/>
              </a:buClr>
              <a:buSzPts val="1400"/>
              <a:buFont typeface="Arial"/>
              <a:buNone/>
              <a:defRPr sz="2400" b="0" i="0" u="none" strike="noStrike" cap="none">
                <a:solidFill>
                  <a:schemeClr val="dk2"/>
                </a:solidFill>
                <a:latin typeface="Arial"/>
                <a:ea typeface="Arial"/>
                <a:cs typeface="Arial"/>
                <a:sym typeface="Arial"/>
              </a:defRPr>
            </a:lvl1pPr>
            <a:lvl2pPr marL="914400" marR="0" lvl="1" indent="-228600" algn="l" rtl="0">
              <a:lnSpc>
                <a:spcPct val="100000"/>
              </a:lnSpc>
              <a:spcBef>
                <a:spcPts val="500"/>
              </a:spcBef>
              <a:spcAft>
                <a:spcPts val="0"/>
              </a:spcAft>
              <a:buClr>
                <a:srgbClr val="000000"/>
              </a:buClr>
              <a:buSzPts val="1400"/>
              <a:buFont typeface="Arial"/>
              <a:buNone/>
              <a:defRPr sz="2000" b="0" i="0" u="none" strike="noStrike" cap="none">
                <a:solidFill>
                  <a:schemeClr val="dk2"/>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16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16"/>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6"/>
          <p:cNvSpPr/>
          <p:nvPr/>
        </p:nvSpPr>
        <p:spPr>
          <a:xfrm>
            <a:off x="665275" y="274009"/>
            <a:ext cx="111324" cy="115333"/>
          </a:xfrm>
          <a:custGeom>
            <a:avLst/>
            <a:gdLst/>
            <a:ahLst/>
            <a:cxnLst/>
            <a:rect l="l" t="t" r="r" b="b"/>
            <a:pathLst>
              <a:path w="111324" h="115333" extrusionOk="0">
                <a:moveTo>
                  <a:pt x="52664" y="0"/>
                </a:moveTo>
                <a:cubicBezTo>
                  <a:pt x="62463" y="0"/>
                  <a:pt x="67642" y="2710"/>
                  <a:pt x="70430" y="9086"/>
                </a:cubicBezTo>
                <a:cubicBezTo>
                  <a:pt x="83656" y="38976"/>
                  <a:pt x="96960" y="68786"/>
                  <a:pt x="110106" y="98755"/>
                </a:cubicBezTo>
                <a:cubicBezTo>
                  <a:pt x="112894" y="105211"/>
                  <a:pt x="110743" y="111268"/>
                  <a:pt x="105246" y="113978"/>
                </a:cubicBezTo>
                <a:cubicBezTo>
                  <a:pt x="99111" y="117007"/>
                  <a:pt x="92339" y="114855"/>
                  <a:pt x="89073" y="108558"/>
                </a:cubicBezTo>
                <a:cubicBezTo>
                  <a:pt x="86444" y="103457"/>
                  <a:pt x="84691" y="97878"/>
                  <a:pt x="81982" y="92857"/>
                </a:cubicBezTo>
                <a:cubicBezTo>
                  <a:pt x="81026" y="91103"/>
                  <a:pt x="78318" y="89190"/>
                  <a:pt x="76406" y="89110"/>
                </a:cubicBezTo>
                <a:cubicBezTo>
                  <a:pt x="62543" y="88792"/>
                  <a:pt x="48680" y="89031"/>
                  <a:pt x="34818" y="88871"/>
                </a:cubicBezTo>
                <a:cubicBezTo>
                  <a:pt x="31551" y="88792"/>
                  <a:pt x="29799" y="89828"/>
                  <a:pt x="28604" y="92936"/>
                </a:cubicBezTo>
                <a:cubicBezTo>
                  <a:pt x="26771" y="97958"/>
                  <a:pt x="24620" y="102899"/>
                  <a:pt x="22310" y="107682"/>
                </a:cubicBezTo>
                <a:cubicBezTo>
                  <a:pt x="19203" y="114297"/>
                  <a:pt x="12829" y="116848"/>
                  <a:pt x="6615" y="114217"/>
                </a:cubicBezTo>
                <a:cubicBezTo>
                  <a:pt x="640" y="111667"/>
                  <a:pt x="-1671" y="105530"/>
                  <a:pt x="1277" y="98755"/>
                </a:cubicBezTo>
                <a:cubicBezTo>
                  <a:pt x="14422" y="68865"/>
                  <a:pt x="27727" y="38976"/>
                  <a:pt x="41032" y="9166"/>
                </a:cubicBezTo>
                <a:cubicBezTo>
                  <a:pt x="43900" y="2790"/>
                  <a:pt x="48919" y="0"/>
                  <a:pt x="52664" y="0"/>
                </a:cubicBezTo>
                <a:close/>
                <a:moveTo>
                  <a:pt x="71307" y="67191"/>
                </a:moveTo>
                <a:cubicBezTo>
                  <a:pt x="65969" y="54518"/>
                  <a:pt x="61029" y="42722"/>
                  <a:pt x="55373" y="29331"/>
                </a:cubicBezTo>
                <a:cubicBezTo>
                  <a:pt x="49716" y="42881"/>
                  <a:pt x="44777" y="54757"/>
                  <a:pt x="39518" y="67191"/>
                </a:cubicBezTo>
                <a:cubicBezTo>
                  <a:pt x="50433" y="67191"/>
                  <a:pt x="60233" y="67191"/>
                  <a:pt x="71307" y="67191"/>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 name="Google Shape;28;p16"/>
          <p:cNvSpPr/>
          <p:nvPr/>
        </p:nvSpPr>
        <p:spPr>
          <a:xfrm>
            <a:off x="847340" y="274280"/>
            <a:ext cx="88105" cy="115712"/>
          </a:xfrm>
          <a:custGeom>
            <a:avLst/>
            <a:gdLst/>
            <a:ahLst/>
            <a:cxnLst/>
            <a:rect l="l" t="t" r="r" b="b"/>
            <a:pathLst>
              <a:path w="88105" h="115712" extrusionOk="0">
                <a:moveTo>
                  <a:pt x="44120" y="48"/>
                </a:moveTo>
                <a:cubicBezTo>
                  <a:pt x="55911" y="-112"/>
                  <a:pt x="66826" y="2838"/>
                  <a:pt x="77024" y="8736"/>
                </a:cubicBezTo>
                <a:cubicBezTo>
                  <a:pt x="83716" y="12641"/>
                  <a:pt x="86026" y="19416"/>
                  <a:pt x="82601" y="25235"/>
                </a:cubicBezTo>
                <a:cubicBezTo>
                  <a:pt x="79334" y="30734"/>
                  <a:pt x="72722" y="31691"/>
                  <a:pt x="65790" y="28582"/>
                </a:cubicBezTo>
                <a:cubicBezTo>
                  <a:pt x="59337" y="25713"/>
                  <a:pt x="52565" y="23641"/>
                  <a:pt x="45793" y="21489"/>
                </a:cubicBezTo>
                <a:cubicBezTo>
                  <a:pt x="43801" y="20851"/>
                  <a:pt x="41411" y="21170"/>
                  <a:pt x="39340" y="21489"/>
                </a:cubicBezTo>
                <a:cubicBezTo>
                  <a:pt x="34002" y="22286"/>
                  <a:pt x="29142" y="24039"/>
                  <a:pt x="28106" y="30256"/>
                </a:cubicBezTo>
                <a:cubicBezTo>
                  <a:pt x="27071" y="36633"/>
                  <a:pt x="31054" y="39821"/>
                  <a:pt x="36233" y="41734"/>
                </a:cubicBezTo>
                <a:cubicBezTo>
                  <a:pt x="42367" y="43965"/>
                  <a:pt x="48741" y="45480"/>
                  <a:pt x="54955" y="47552"/>
                </a:cubicBezTo>
                <a:cubicBezTo>
                  <a:pt x="60373" y="49306"/>
                  <a:pt x="65870" y="51059"/>
                  <a:pt x="71048" y="53450"/>
                </a:cubicBezTo>
                <a:cubicBezTo>
                  <a:pt x="82680" y="58791"/>
                  <a:pt x="88337" y="68036"/>
                  <a:pt x="88098" y="80869"/>
                </a:cubicBezTo>
                <a:cubicBezTo>
                  <a:pt x="87859" y="94100"/>
                  <a:pt x="82840" y="104621"/>
                  <a:pt x="70570" y="110280"/>
                </a:cubicBezTo>
                <a:cubicBezTo>
                  <a:pt x="50892" y="119366"/>
                  <a:pt x="31612" y="116178"/>
                  <a:pt x="12730" y="107172"/>
                </a:cubicBezTo>
                <a:cubicBezTo>
                  <a:pt x="10260" y="105976"/>
                  <a:pt x="7950" y="104382"/>
                  <a:pt x="5640" y="102868"/>
                </a:cubicBezTo>
                <a:cubicBezTo>
                  <a:pt x="-17" y="98962"/>
                  <a:pt x="-1610" y="92267"/>
                  <a:pt x="1736" y="86847"/>
                </a:cubicBezTo>
                <a:cubicBezTo>
                  <a:pt x="4923" y="81666"/>
                  <a:pt x="12013" y="80630"/>
                  <a:pt x="18068" y="83659"/>
                </a:cubicBezTo>
                <a:cubicBezTo>
                  <a:pt x="25398" y="87325"/>
                  <a:pt x="32887" y="91151"/>
                  <a:pt x="40694" y="93383"/>
                </a:cubicBezTo>
                <a:cubicBezTo>
                  <a:pt x="45315" y="94738"/>
                  <a:pt x="50892" y="93622"/>
                  <a:pt x="55832" y="92745"/>
                </a:cubicBezTo>
                <a:cubicBezTo>
                  <a:pt x="60054" y="91948"/>
                  <a:pt x="63241" y="88999"/>
                  <a:pt x="63719" y="84217"/>
                </a:cubicBezTo>
                <a:cubicBezTo>
                  <a:pt x="64276" y="79115"/>
                  <a:pt x="61727" y="75608"/>
                  <a:pt x="57345" y="73935"/>
                </a:cubicBezTo>
                <a:cubicBezTo>
                  <a:pt x="50733" y="71384"/>
                  <a:pt x="43801" y="69471"/>
                  <a:pt x="37109" y="67239"/>
                </a:cubicBezTo>
                <a:cubicBezTo>
                  <a:pt x="31134" y="65247"/>
                  <a:pt x="24999" y="63413"/>
                  <a:pt x="19263" y="60863"/>
                </a:cubicBezTo>
                <a:cubicBezTo>
                  <a:pt x="-2088" y="51537"/>
                  <a:pt x="-654" y="18141"/>
                  <a:pt x="17510" y="6903"/>
                </a:cubicBezTo>
                <a:cubicBezTo>
                  <a:pt x="25716" y="1722"/>
                  <a:pt x="34560" y="-351"/>
                  <a:pt x="44120" y="48"/>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Google Shape;29;p16"/>
          <p:cNvSpPr/>
          <p:nvPr/>
        </p:nvSpPr>
        <p:spPr>
          <a:xfrm>
            <a:off x="799461" y="274798"/>
            <a:ext cx="24350" cy="114385"/>
          </a:xfrm>
          <a:custGeom>
            <a:avLst/>
            <a:gdLst/>
            <a:ahLst/>
            <a:cxnLst/>
            <a:rect l="l" t="t" r="r" b="b"/>
            <a:pathLst>
              <a:path w="24350" h="114385" extrusionOk="0">
                <a:moveTo>
                  <a:pt x="24279" y="57396"/>
                </a:moveTo>
                <a:cubicBezTo>
                  <a:pt x="24279" y="71902"/>
                  <a:pt x="24279" y="86329"/>
                  <a:pt x="24279" y="100835"/>
                </a:cubicBezTo>
                <a:cubicBezTo>
                  <a:pt x="24279" y="109443"/>
                  <a:pt x="19659" y="114465"/>
                  <a:pt x="12010" y="114385"/>
                </a:cubicBezTo>
                <a:cubicBezTo>
                  <a:pt x="4601" y="114305"/>
                  <a:pt x="60" y="109523"/>
                  <a:pt x="60" y="101074"/>
                </a:cubicBezTo>
                <a:cubicBezTo>
                  <a:pt x="-20" y="71902"/>
                  <a:pt x="-20" y="42810"/>
                  <a:pt x="60" y="13638"/>
                </a:cubicBezTo>
                <a:cubicBezTo>
                  <a:pt x="60" y="5348"/>
                  <a:pt x="4681" y="168"/>
                  <a:pt x="11771" y="8"/>
                </a:cubicBezTo>
                <a:cubicBezTo>
                  <a:pt x="19340" y="-231"/>
                  <a:pt x="24200" y="4790"/>
                  <a:pt x="24279" y="13399"/>
                </a:cubicBezTo>
                <a:cubicBezTo>
                  <a:pt x="24439" y="28064"/>
                  <a:pt x="24279" y="42730"/>
                  <a:pt x="24279" y="57396"/>
                </a:cubicBezTo>
                <a:cubicBezTo>
                  <a:pt x="24279" y="57396"/>
                  <a:pt x="24279" y="57396"/>
                  <a:pt x="24279" y="57396"/>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Google Shape;30;p16"/>
          <p:cNvSpPr/>
          <p:nvPr/>
        </p:nvSpPr>
        <p:spPr>
          <a:xfrm>
            <a:off x="336720" y="173571"/>
            <a:ext cx="429260" cy="118954"/>
          </a:xfrm>
          <a:custGeom>
            <a:avLst/>
            <a:gdLst/>
            <a:ahLst/>
            <a:cxnLst/>
            <a:rect l="l" t="t" r="r" b="b"/>
            <a:pathLst>
              <a:path w="429260" h="118954" extrusionOk="0">
                <a:moveTo>
                  <a:pt x="0" y="20175"/>
                </a:moveTo>
                <a:cubicBezTo>
                  <a:pt x="0" y="20175"/>
                  <a:pt x="97516" y="89199"/>
                  <a:pt x="205707" y="61781"/>
                </a:cubicBezTo>
                <a:cubicBezTo>
                  <a:pt x="313979" y="34442"/>
                  <a:pt x="393648" y="-10751"/>
                  <a:pt x="429261" y="2321"/>
                </a:cubicBezTo>
                <a:cubicBezTo>
                  <a:pt x="411494" y="10690"/>
                  <a:pt x="369429" y="38029"/>
                  <a:pt x="328558" y="74932"/>
                </a:cubicBezTo>
                <a:cubicBezTo>
                  <a:pt x="287767" y="111756"/>
                  <a:pt x="155754" y="173687"/>
                  <a:pt x="0" y="20175"/>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Google Shape;31;p16"/>
          <p:cNvSpPr/>
          <p:nvPr/>
        </p:nvSpPr>
        <p:spPr>
          <a:xfrm>
            <a:off x="393763" y="249699"/>
            <a:ext cx="233512" cy="91297"/>
          </a:xfrm>
          <a:custGeom>
            <a:avLst/>
            <a:gdLst/>
            <a:ahLst/>
            <a:cxnLst/>
            <a:rect l="l" t="t" r="r" b="b"/>
            <a:pathLst>
              <a:path w="233512" h="91297" extrusionOk="0">
                <a:moveTo>
                  <a:pt x="0" y="0"/>
                </a:moveTo>
                <a:cubicBezTo>
                  <a:pt x="0" y="0"/>
                  <a:pt x="108192" y="102740"/>
                  <a:pt x="233512" y="30926"/>
                </a:cubicBezTo>
                <a:cubicBezTo>
                  <a:pt x="222836" y="45990"/>
                  <a:pt x="123727" y="176069"/>
                  <a:pt x="0" y="0"/>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254;p1"/>
          <p:cNvSpPr txBox="1">
            <a:spLocks noGrp="1"/>
          </p:cNvSpPr>
          <p:nvPr>
            <p:ph type="title"/>
          </p:nvPr>
        </p:nvSpPr>
        <p:spPr>
          <a:xfrm>
            <a:off x="336720" y="1914081"/>
            <a:ext cx="11855280" cy="1421887"/>
          </a:xfrm>
          <a:prstGeom prst="rect">
            <a:avLst/>
          </a:prstGeom>
          <a:noFill/>
          <a:ln>
            <a:noFill/>
          </a:ln>
        </p:spPr>
        <p:txBody>
          <a:bodyPr spcFirstLastPara="1" wrap="square" lIns="0" tIns="45700" rIns="91425" bIns="45700" anchor="b" anchorCtr="0">
            <a:spAutoFit/>
          </a:bodyPr>
          <a:lstStyle/>
          <a:p>
            <a:pPr marL="0" lvl="0" indent="0" algn="l" rtl="0">
              <a:lnSpc>
                <a:spcPct val="90000"/>
              </a:lnSpc>
              <a:spcBef>
                <a:spcPts val="0"/>
              </a:spcBef>
              <a:spcAft>
                <a:spcPts val="0"/>
              </a:spcAft>
              <a:buClr>
                <a:srgbClr val="FFFFFF"/>
              </a:buClr>
              <a:buSzPts val="5400"/>
              <a:buFont typeface="Arial"/>
              <a:buNone/>
            </a:pPr>
            <a:r>
              <a:rPr lang="en-US" altLang="ko-KR" sz="4800" b="0" i="0" dirty="0">
                <a:solidFill>
                  <a:schemeClr val="bg1"/>
                </a:solidFill>
                <a:effectLst/>
                <a:latin typeface="Arial" panose="020B0604020202020204" pitchFamily="34" charset="0"/>
              </a:rPr>
              <a:t>-</a:t>
            </a:r>
            <a:r>
              <a:rPr lang="ko-KR" altLang="en-US" sz="4800" b="0" i="0" dirty="0">
                <a:solidFill>
                  <a:schemeClr val="bg1"/>
                </a:solidFill>
                <a:effectLst/>
                <a:latin typeface="Arial" panose="020B0604020202020204" pitchFamily="34" charset="0"/>
              </a:rPr>
              <a:t> </a:t>
            </a:r>
            <a:r>
              <a:rPr lang="en" altLang="ko-Kore-KR" sz="4800" b="0" i="0" dirty="0">
                <a:solidFill>
                  <a:schemeClr val="bg1"/>
                </a:solidFill>
                <a:effectLst/>
                <a:latin typeface="Arial" panose="020B0604020202020204" pitchFamily="34" charset="0"/>
              </a:rPr>
              <a:t>Burst traffic </a:t>
            </a:r>
            <a:r>
              <a:rPr lang="en-US" altLang="ko-KR" sz="4800" b="0" i="0" dirty="0">
                <a:solidFill>
                  <a:schemeClr val="bg1"/>
                </a:solidFill>
                <a:effectLst/>
                <a:latin typeface="Arial" panose="020B0604020202020204" pitchFamily="34" charset="0"/>
              </a:rPr>
              <a:t>&amp;</a:t>
            </a:r>
            <a:r>
              <a:rPr lang="ko-KR" altLang="en-US" sz="4800" b="0" i="0" dirty="0">
                <a:solidFill>
                  <a:schemeClr val="bg1"/>
                </a:solidFill>
                <a:effectLst/>
                <a:latin typeface="Arial" panose="020B0604020202020204" pitchFamily="34" charset="0"/>
              </a:rPr>
              <a:t> </a:t>
            </a:r>
            <a:r>
              <a:rPr lang="en" altLang="ko-Kore-KR" sz="4800" b="0" i="0" dirty="0">
                <a:solidFill>
                  <a:schemeClr val="bg1"/>
                </a:solidFill>
                <a:effectLst/>
                <a:latin typeface="Arial" panose="020B0604020202020204" pitchFamily="34" charset="0"/>
              </a:rPr>
              <a:t>failure prevention </a:t>
            </a:r>
            <a:r>
              <a:rPr lang="en-US" altLang="ko-Kore-KR" sz="4800" b="0" dirty="0">
                <a:solidFill>
                  <a:schemeClr val="bg1"/>
                </a:solidFill>
                <a:latin typeface="Arial" panose="020B0604020202020204" pitchFamily="34" charset="0"/>
              </a:rPr>
              <a:t>Archi.</a:t>
            </a:r>
            <a:br>
              <a:rPr lang="en" altLang="ko-Kore-KR" sz="4800" b="0" i="0" dirty="0">
                <a:solidFill>
                  <a:schemeClr val="bg1"/>
                </a:solidFill>
                <a:effectLst/>
                <a:latin typeface="Arial" panose="020B0604020202020204" pitchFamily="34" charset="0"/>
              </a:rPr>
            </a:br>
            <a:r>
              <a:rPr lang="en-US" altLang="ko-KR" sz="4800" b="0" i="0" dirty="0">
                <a:solidFill>
                  <a:schemeClr val="bg1"/>
                </a:solidFill>
                <a:effectLst/>
                <a:latin typeface="Arial" panose="020B0604020202020204" pitchFamily="34" charset="0"/>
              </a:rPr>
              <a:t>-</a:t>
            </a:r>
            <a:r>
              <a:rPr lang="en-US" altLang="ko-KR" sz="4800" b="0" dirty="0">
                <a:solidFill>
                  <a:schemeClr val="bg1"/>
                </a:solidFill>
                <a:latin typeface="Arial" panose="020B0604020202020204" pitchFamily="34" charset="0"/>
              </a:rPr>
              <a:t> DVP Sizing</a:t>
            </a:r>
            <a:endParaRPr sz="4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dgm="http://schemas.openxmlformats.org/drawingml/2006/diagram" xmlns:dsp="http://schemas.microsoft.com/office/drawing/2008/diagram">
      <p:transition xmlns:mc="http://schemas.openxmlformats.org/markup-compatibility/2006" xmlns:hp="http://schemas.haansoft.com/office/presentation/8.0" mc:Ignorable="hp" hp:hslDur="7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Google Shape;989;p13"/>
          <p:cNvSpPr txBox="1">
            <a:spLocks noGrp="1"/>
          </p:cNvSpPr>
          <p:nvPr>
            <p:ph type="ctrTitle"/>
          </p:nvPr>
        </p:nvSpPr>
        <p:spPr>
          <a:xfrm>
            <a:off x="336720" y="3050435"/>
            <a:ext cx="6733877" cy="840230"/>
          </a:xfrm>
          <a:prstGeom prst="rect">
            <a:avLst/>
          </a:prstGeom>
          <a:noFill/>
          <a:ln>
            <a:noFill/>
          </a:ln>
        </p:spPr>
        <p:txBody>
          <a:bodyPr spcFirstLastPara="1" wrap="square" lIns="0" tIns="45700" rIns="91425" bIns="45700" anchor="b" anchorCtr="0">
            <a:spAutoFit/>
          </a:bodyPr>
          <a:lstStyle/>
          <a:p>
            <a:pPr marL="0" lvl="0" indent="0" algn="l" rtl="0">
              <a:lnSpc>
                <a:spcPct val="90000"/>
              </a:lnSpc>
              <a:spcBef>
                <a:spcPts val="0"/>
              </a:spcBef>
              <a:spcAft>
                <a:spcPts val="0"/>
              </a:spcAft>
              <a:buSzPts val="1400"/>
              <a:buNone/>
            </a:pPr>
            <a:r>
              <a:rPr lang="en-US"/>
              <a:t>Thank you.</a:t>
            </a:r>
            <a:endParaRPr/>
          </a:p>
        </p:txBody>
      </p:sp>
      <p:pic>
        <p:nvPicPr>
          <p:cNvPr id="995" name="Google Shape;995;p13" descr="KT Corporation logo in transparent PNG and vectorized SVG formats"/>
          <p:cNvPicPr preferRelativeResize="0"/>
          <p:nvPr/>
        </p:nvPicPr>
        <p:blipFill rotWithShape="1">
          <a:blip r:embed="rId3">
            <a:alphaModFix/>
          </a:blip>
          <a:srcRect/>
          <a:stretch/>
        </p:blipFill>
        <p:spPr>
          <a:xfrm>
            <a:off x="11487512" y="6260818"/>
            <a:ext cx="380036" cy="31023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dgm="http://schemas.openxmlformats.org/drawingml/2006/diagram" xmlns:dsp="http://schemas.microsoft.com/office/drawing/2008/diagram">
      <p:transition xmlns:mc="http://schemas.openxmlformats.org/markup-compatibility/2006" xmlns:hp="http://schemas.haansoft.com/office/presentation/8.0" mc:Ignorable="hp" hp:hslDur="7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Google Shape;262;p3"/>
          <p:cNvSpPr txBox="1">
            <a:spLocks noGrp="1"/>
          </p:cNvSpPr>
          <p:nvPr>
            <p:ph type="title"/>
          </p:nvPr>
        </p:nvSpPr>
        <p:spPr>
          <a:xfrm>
            <a:off x="353591" y="455232"/>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H</a:t>
            </a:r>
            <a:r>
              <a:rPr lang="en-US" altLang="ko-KR" dirty="0">
                <a:latin typeface="Calibri"/>
                <a:ea typeface="Calibri"/>
                <a:cs typeface="Calibri"/>
                <a:sym typeface="Calibri"/>
              </a:rPr>
              <a:t>ybrid</a:t>
            </a:r>
            <a:r>
              <a:rPr lang="en-US" dirty="0">
                <a:latin typeface="Calibri"/>
                <a:ea typeface="Calibri"/>
                <a:cs typeface="Calibri"/>
                <a:sym typeface="Calibri"/>
              </a:rPr>
              <a:t> Cloud Architecture Overview</a:t>
            </a:r>
            <a:endParaRPr dirty="0">
              <a:latin typeface="Calibri"/>
              <a:ea typeface="Calibri"/>
              <a:cs typeface="Calibri"/>
              <a:sym typeface="Calibri"/>
            </a:endParaRPr>
          </a:p>
        </p:txBody>
      </p:sp>
      <p:sp>
        <p:nvSpPr>
          <p:cNvPr id="263" name="Google Shape;263;p3"/>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graphicFrame>
        <p:nvGraphicFramePr>
          <p:cNvPr id="10" name="표 1182">
            <a:extLst>
              <a:ext uri="{FF2B5EF4-FFF2-40B4-BE49-F238E27FC236}">
                <a16:creationId xmlns:a16="http://schemas.microsoft.com/office/drawing/2014/main" id="{6D7B991B-C6E2-9188-2249-095416403170}"/>
              </a:ext>
            </a:extLst>
          </p:cNvPr>
          <p:cNvGraphicFramePr>
            <a:graphicFrameLocks noGrp="1"/>
          </p:cNvGraphicFramePr>
          <p:nvPr>
            <p:extLst>
              <p:ext uri="{D42A27DB-BD31-4B8C-83A1-F6EECF244321}">
                <p14:modId xmlns:p14="http://schemas.microsoft.com/office/powerpoint/2010/main" val="3789454234"/>
              </p:ext>
            </p:extLst>
          </p:nvPr>
        </p:nvGraphicFramePr>
        <p:xfrm>
          <a:off x="5609077" y="1535097"/>
          <a:ext cx="6165235" cy="4762833"/>
        </p:xfrm>
        <a:graphic>
          <a:graphicData uri="http://schemas.openxmlformats.org/drawingml/2006/table">
            <a:tbl>
              <a:tblPr firstRow="1" bandRow="1"/>
              <a:tblGrid>
                <a:gridCol w="344048">
                  <a:extLst>
                    <a:ext uri="{9D8B030D-6E8A-4147-A177-3AD203B41FA5}">
                      <a16:colId xmlns:a16="http://schemas.microsoft.com/office/drawing/2014/main" val="1751051377"/>
                    </a:ext>
                  </a:extLst>
                </a:gridCol>
                <a:gridCol w="4856179">
                  <a:extLst>
                    <a:ext uri="{9D8B030D-6E8A-4147-A177-3AD203B41FA5}">
                      <a16:colId xmlns:a16="http://schemas.microsoft.com/office/drawing/2014/main" val="1435537322"/>
                    </a:ext>
                  </a:extLst>
                </a:gridCol>
                <a:gridCol w="965008">
                  <a:extLst>
                    <a:ext uri="{9D8B030D-6E8A-4147-A177-3AD203B41FA5}">
                      <a16:colId xmlns:a16="http://schemas.microsoft.com/office/drawing/2014/main" val="3151055479"/>
                    </a:ext>
                  </a:extLst>
                </a:gridCol>
              </a:tblGrid>
              <a:tr h="304150">
                <a:tc>
                  <a:txBody>
                    <a:bodyPr/>
                    <a:lstStyle/>
                    <a:p>
                      <a:pPr algn="ctr"/>
                      <a:r>
                        <a:rPr lang="en-US" altLang="ko-Kore-KR" sz="900" dirty="0"/>
                        <a:t>No</a:t>
                      </a:r>
                      <a:endParaRPr lang="ko-Kore-KR" altLang="en-US" sz="900" dirty="0"/>
                    </a:p>
                  </a:txBody>
                  <a:tcPr anchor="ctr">
                    <a:solidFill>
                      <a:schemeClr val="accent1">
                        <a:lumMod val="20000"/>
                        <a:lumOff val="80000"/>
                      </a:schemeClr>
                    </a:solidFill>
                  </a:tcPr>
                </a:tc>
                <a:tc>
                  <a:txBody>
                    <a:bodyPr/>
                    <a:lstStyle/>
                    <a:p>
                      <a:pPr algn="ctr"/>
                      <a:r>
                        <a:rPr lang="en-US" altLang="ko-KR" sz="900" b="1" i="0" u="none" strike="noStrike" cap="none" dirty="0">
                          <a:solidFill>
                            <a:srgbClr val="000000"/>
                          </a:solidFill>
                          <a:latin typeface="Arial"/>
                          <a:cs typeface="Arial"/>
                          <a:sym typeface="Arial"/>
                        </a:rPr>
                        <a:t>Description </a:t>
                      </a:r>
                    </a:p>
                  </a:txBody>
                  <a:tcPr anchor="ctr">
                    <a:solidFill>
                      <a:schemeClr val="accent1">
                        <a:lumMod val="20000"/>
                        <a:lumOff val="80000"/>
                      </a:schemeClr>
                    </a:solidFill>
                  </a:tcPr>
                </a:tc>
                <a:tc>
                  <a:txBody>
                    <a:bodyPr/>
                    <a:lstStyle/>
                    <a:p>
                      <a:pPr algn="ctr"/>
                      <a:r>
                        <a:rPr lang="en-US" altLang="ko-KR" sz="900" b="1" i="0" u="none" strike="noStrike" cap="none" dirty="0">
                          <a:solidFill>
                            <a:srgbClr val="000000"/>
                          </a:solidFill>
                          <a:latin typeface="Arial"/>
                          <a:cs typeface="Arial"/>
                          <a:sym typeface="Arial"/>
                        </a:rPr>
                        <a:t>division</a:t>
                      </a:r>
                    </a:p>
                  </a:txBody>
                  <a:tcPr anchor="ctr">
                    <a:solidFill>
                      <a:schemeClr val="accent1">
                        <a:lumMod val="20000"/>
                        <a:lumOff val="80000"/>
                      </a:schemeClr>
                    </a:solidFill>
                  </a:tcPr>
                </a:tc>
                <a:extLst>
                  <a:ext uri="{0D108BD9-81ED-4DB2-BD59-A6C34878D82A}">
                    <a16:rowId xmlns:a16="http://schemas.microsoft.com/office/drawing/2014/main" val="976657753"/>
                  </a:ext>
                </a:extLst>
              </a:tr>
              <a:tr h="612577">
                <a:tc>
                  <a:txBody>
                    <a:bodyPr/>
                    <a:lstStyle/>
                    <a:p>
                      <a:pPr algn="ctr"/>
                      <a:r>
                        <a:rPr lang="en-US" altLang="ko-KR" sz="1200" b="1" dirty="0"/>
                        <a:t>1</a:t>
                      </a:r>
                      <a:endParaRPr lang="ko-Kore-KR" altLang="en-US" sz="1200" b="1" dirty="0"/>
                    </a:p>
                  </a:txBody>
                  <a:tcPr anchor="ctr"/>
                </a:tc>
                <a:tc>
                  <a:txBody>
                    <a:bodyPr/>
                    <a:lstStyle/>
                    <a:p>
                      <a:r>
                        <a:rPr lang="en" altLang="ko-Kore-KR" sz="1050" b="0" i="0" u="none" strike="noStrike" cap="none" dirty="0">
                          <a:solidFill>
                            <a:srgbClr val="000000"/>
                          </a:solidFill>
                          <a:latin typeface="Arial"/>
                          <a:cs typeface="Arial"/>
                          <a:sym typeface="Arial"/>
                        </a:rPr>
                        <a:t>In case of network disconnection caused by Route 53 DNS failure and AZ zone transfer, STB and OTT provide service with zero down time through retry logic. </a:t>
                      </a:r>
                      <a:endParaRPr lang="en" altLang="ko-KR" sz="1050" b="0" i="0" u="none" strike="noStrike" cap="none" dirty="0">
                        <a:solidFill>
                          <a:srgbClr val="000000"/>
                        </a:solidFill>
                        <a:latin typeface="Arial"/>
                        <a:cs typeface="Arial"/>
                        <a:sym typeface="Arial"/>
                      </a:endParaRPr>
                    </a:p>
                    <a:p>
                      <a:r>
                        <a:rPr lang="ko-KR" altLang="en-US" sz="1050" b="1" i="0" u="none" strike="noStrike" cap="none" dirty="0">
                          <a:solidFill>
                            <a:srgbClr val="000000"/>
                          </a:solidFill>
                          <a:latin typeface="Arial"/>
                          <a:cs typeface="Arial"/>
                          <a:sym typeface="Arial"/>
                        </a:rPr>
                        <a:t>* </a:t>
                      </a:r>
                      <a:r>
                        <a:rPr lang="en-US" altLang="ko-KR" sz="1050" b="1" i="0" u="none" strike="noStrike" cap="none" dirty="0">
                          <a:solidFill>
                            <a:srgbClr val="000000"/>
                          </a:solidFill>
                          <a:latin typeface="Arial"/>
                          <a:cs typeface="Arial"/>
                          <a:sym typeface="Arial"/>
                        </a:rPr>
                        <a:t>Refer to page 4</a:t>
                      </a:r>
                    </a:p>
                  </a:txBody>
                  <a:tcPr/>
                </a:tc>
                <a:tc>
                  <a:txBody>
                    <a:bodyPr/>
                    <a:lstStyle/>
                    <a:p>
                      <a:r>
                        <a:rPr lang="en-US" altLang="ko-KR" sz="900" b="0" i="0" u="none" strike="noStrike" cap="none" dirty="0">
                          <a:solidFill>
                            <a:srgbClr val="000000"/>
                          </a:solidFill>
                          <a:latin typeface="Arial"/>
                          <a:cs typeface="Arial"/>
                          <a:sym typeface="Arial"/>
                        </a:rPr>
                        <a:t>Fail-Over</a:t>
                      </a:r>
                    </a:p>
                  </a:txBody>
                  <a:tcPr/>
                </a:tc>
                <a:extLst>
                  <a:ext uri="{0D108BD9-81ED-4DB2-BD59-A6C34878D82A}">
                    <a16:rowId xmlns:a16="http://schemas.microsoft.com/office/drawing/2014/main" val="1838777663"/>
                  </a:ext>
                </a:extLst>
              </a:tr>
              <a:tr h="621100">
                <a:tc>
                  <a:txBody>
                    <a:bodyPr/>
                    <a:lstStyle/>
                    <a:p>
                      <a:pPr algn="ctr"/>
                      <a:r>
                        <a:rPr lang="en-US" altLang="ko-KR" sz="1200" b="1" dirty="0"/>
                        <a:t>2</a:t>
                      </a:r>
                      <a:endParaRPr lang="ko-Kore-KR" altLang="en-US" sz="1200" b="1" dirty="0"/>
                    </a:p>
                  </a:txBody>
                  <a:tcPr anchor="ctr"/>
                </a:tc>
                <a:tc>
                  <a:txBody>
                    <a:bodyPr/>
                    <a:lstStyle/>
                    <a:p>
                      <a:r>
                        <a:rPr lang="en" altLang="ko-Kore-KR" sz="1050" dirty="0"/>
                        <a:t>In the event of an On premise IDC1,2 failure, the service is provided without downtime by switching from GSLB to AWS.</a:t>
                      </a:r>
                      <a:endParaRPr lang="ko-Kore-KR" altLang="en-US" sz="105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900" b="0" i="0" u="none" strike="noStrike" cap="none" dirty="0">
                          <a:solidFill>
                            <a:srgbClr val="000000"/>
                          </a:solidFill>
                          <a:latin typeface="+mn-lt"/>
                          <a:cs typeface="Arial"/>
                          <a:sym typeface="Arial"/>
                        </a:rPr>
                        <a:t>Fail-Over</a:t>
                      </a:r>
                    </a:p>
                    <a:p>
                      <a:endParaRPr lang="ko-Kore-KR" altLang="en-US" sz="900" b="0" dirty="0"/>
                    </a:p>
                  </a:txBody>
                  <a:tcPr/>
                </a:tc>
                <a:extLst>
                  <a:ext uri="{0D108BD9-81ED-4DB2-BD59-A6C34878D82A}">
                    <a16:rowId xmlns:a16="http://schemas.microsoft.com/office/drawing/2014/main" val="2332280125"/>
                  </a:ext>
                </a:extLst>
              </a:tr>
              <a:tr h="478576">
                <a:tc>
                  <a:txBody>
                    <a:bodyPr/>
                    <a:lstStyle/>
                    <a:p>
                      <a:pPr algn="ctr"/>
                      <a:r>
                        <a:rPr lang="en-US" altLang="ko-KR" sz="1200" b="1" dirty="0">
                          <a:solidFill>
                            <a:srgbClr val="FF0000"/>
                          </a:solidFill>
                        </a:rPr>
                        <a:t>3</a:t>
                      </a:r>
                      <a:endParaRPr lang="ko-Kore-KR" altLang="en-US" sz="1200" b="1" dirty="0">
                        <a:solidFill>
                          <a:srgbClr val="FF0000"/>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1050" spc="-60" dirty="0">
                          <a:solidFill>
                            <a:prstClr val="black"/>
                          </a:solidFill>
                          <a:latin typeface="맑은 고딕"/>
                          <a:ea typeface="맑은 고딕" panose="020B0503020000020004" pitchFamily="50" charset="-127"/>
                          <a:cs typeface="+mn-cs"/>
                        </a:rPr>
                        <a:t>To distribute the load of ingress, the load is distributed by distributing the physical routing for authentication, service, and other additional services of the DPV system.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1050" b="1" dirty="0"/>
                        <a:t>* Refer to page 3</a:t>
                      </a:r>
                      <a:endParaRPr lang="ko-Kore-KR" altLang="en-US" sz="105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900" b="0" dirty="0">
                          <a:solidFill>
                            <a:srgbClr val="FF0000"/>
                          </a:solidFill>
                        </a:rPr>
                        <a:t>Burst Traffic</a:t>
                      </a:r>
                      <a:endParaRPr lang="ko-Kore-KR" altLang="en-US" sz="900" b="0" dirty="0">
                        <a:solidFill>
                          <a:srgbClr val="FF0000"/>
                        </a:solidFill>
                      </a:endParaRPr>
                    </a:p>
                  </a:txBody>
                  <a:tcPr/>
                </a:tc>
                <a:extLst>
                  <a:ext uri="{0D108BD9-81ED-4DB2-BD59-A6C34878D82A}">
                    <a16:rowId xmlns:a16="http://schemas.microsoft.com/office/drawing/2014/main" val="2223336465"/>
                  </a:ext>
                </a:extLst>
              </a:tr>
              <a:tr h="746578">
                <a:tc>
                  <a:txBody>
                    <a:bodyPr/>
                    <a:lstStyle/>
                    <a:p>
                      <a:pPr algn="ctr"/>
                      <a:r>
                        <a:rPr lang="en-US" altLang="ko-KR" sz="1200" b="1" dirty="0">
                          <a:solidFill>
                            <a:srgbClr val="FF0000"/>
                          </a:solidFill>
                        </a:rPr>
                        <a:t>4</a:t>
                      </a:r>
                      <a:endParaRPr lang="ko-Kore-KR" altLang="en-US" sz="1200" b="1" dirty="0">
                        <a:solidFill>
                          <a:srgbClr val="FF0000"/>
                        </a:solidFill>
                      </a:endParaRPr>
                    </a:p>
                  </a:txBody>
                  <a:tcPr anchor="ctr"/>
                </a:tc>
                <a:tc>
                  <a:txBody>
                    <a:bodyPr/>
                    <a:lstStyle/>
                    <a:p>
                      <a:r>
                        <a:rPr lang="en-US" altLang="ko-Kore-KR" sz="1050" dirty="0"/>
                        <a:t>When on</a:t>
                      </a:r>
                      <a:r>
                        <a:rPr lang="en-US" altLang="ko-KR" sz="1050" dirty="0"/>
                        <a:t>-</a:t>
                      </a:r>
                      <a:r>
                        <a:rPr lang="en-US" altLang="ko-Kore-KR" sz="1050" dirty="0"/>
                        <a:t>premise bulk event calls flow in, only the read API is switched to AWS using APIGW's routing function to protect On</a:t>
                      </a:r>
                      <a:r>
                        <a:rPr lang="en-US" altLang="ko-KR" sz="1050" dirty="0"/>
                        <a:t>-</a:t>
                      </a:r>
                      <a:r>
                        <a:rPr lang="en-US" altLang="ko-Kore-KR" sz="1050" dirty="0"/>
                        <a:t>premise services while processing bulk traffic using AWS scalability. </a:t>
                      </a:r>
                    </a:p>
                    <a:p>
                      <a:r>
                        <a:rPr lang="en-US" altLang="ko-Kore-KR" sz="1050" b="1" dirty="0"/>
                        <a:t>* Refer to “Hybrid Architecture v0.9 number 4</a:t>
                      </a:r>
                      <a:endParaRPr lang="ko-Kore-KR" altLang="en-US" sz="105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900" b="0" dirty="0">
                          <a:solidFill>
                            <a:srgbClr val="FF0000"/>
                          </a:solidFill>
                        </a:rPr>
                        <a:t>Burst Traffic,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900" b="0" dirty="0">
                          <a:solidFill>
                            <a:srgbClr val="FF0000"/>
                          </a:solidFill>
                        </a:rPr>
                        <a:t>Fault </a:t>
                      </a:r>
                      <a:r>
                        <a:rPr lang="en" altLang="ko-Kore-KR" sz="900" b="0" dirty="0">
                          <a:solidFill>
                            <a:srgbClr val="FF0000"/>
                          </a:solidFill>
                        </a:rPr>
                        <a:t>tolerance</a:t>
                      </a:r>
                      <a:endParaRPr lang="ko-Kore-KR" altLang="en-US" sz="900" b="0" dirty="0">
                        <a:solidFill>
                          <a:srgbClr val="FF0000"/>
                        </a:solidFill>
                      </a:endParaRPr>
                    </a:p>
                  </a:txBody>
                  <a:tcPr/>
                </a:tc>
                <a:extLst>
                  <a:ext uri="{0D108BD9-81ED-4DB2-BD59-A6C34878D82A}">
                    <a16:rowId xmlns:a16="http://schemas.microsoft.com/office/drawing/2014/main" val="1172786017"/>
                  </a:ext>
                </a:extLst>
              </a:tr>
              <a:tr h="644985">
                <a:tc>
                  <a:txBody>
                    <a:bodyPr/>
                    <a:lstStyle/>
                    <a:p>
                      <a:pPr algn="ctr"/>
                      <a:r>
                        <a:rPr lang="en-US" altLang="ko-KR" sz="1200" b="1" dirty="0">
                          <a:solidFill>
                            <a:srgbClr val="FF0000"/>
                          </a:solidFill>
                        </a:rPr>
                        <a:t>5</a:t>
                      </a:r>
                      <a:endParaRPr lang="ko-Kore-KR" altLang="en-US" sz="1200" b="1" dirty="0">
                        <a:solidFill>
                          <a:srgbClr val="FF0000"/>
                        </a:solidFill>
                      </a:endParaRPr>
                    </a:p>
                  </a:txBody>
                  <a:tcPr anchor="ctr"/>
                </a:tc>
                <a:tc>
                  <a:txBody>
                    <a:bodyPr/>
                    <a:lstStyle/>
                    <a:p>
                      <a:r>
                        <a:rPr lang="en-US" altLang="ko-Kore-KR" sz="1050" dirty="0"/>
                        <a:t>APIGW provides throttling, load balancing, routing, and circuit breaker functions to ensure service high availability and DVP system stability.</a:t>
                      </a:r>
                    </a:p>
                    <a:p>
                      <a:r>
                        <a:rPr lang="en-US" altLang="ko-Kore-KR" sz="1050" b="1" dirty="0"/>
                        <a:t>* Refer to page </a:t>
                      </a:r>
                      <a:r>
                        <a:rPr lang="en-US" altLang="ko-KR" sz="1050" b="1" dirty="0"/>
                        <a:t>4</a:t>
                      </a:r>
                      <a:endParaRPr lang="ko-Kore-KR" altLang="en-US" sz="105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900" b="0" dirty="0">
                          <a:solidFill>
                            <a:srgbClr val="FF0000"/>
                          </a:solidFill>
                        </a:rPr>
                        <a:t>Burst Traffic,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900" b="0" dirty="0">
                          <a:solidFill>
                            <a:srgbClr val="FF0000"/>
                          </a:solidFill>
                        </a:rPr>
                        <a:t>Fault </a:t>
                      </a:r>
                      <a:r>
                        <a:rPr lang="en" altLang="ko-Kore-KR" sz="900" b="0" dirty="0">
                          <a:solidFill>
                            <a:srgbClr val="FF0000"/>
                          </a:solidFill>
                        </a:rPr>
                        <a:t>tolerance</a:t>
                      </a:r>
                      <a:endParaRPr lang="ko-Kore-KR" altLang="en-US" sz="900" b="0" dirty="0">
                        <a:solidFill>
                          <a:srgbClr val="FF0000"/>
                        </a:solidFill>
                      </a:endParaRPr>
                    </a:p>
                    <a:p>
                      <a:endParaRPr lang="ko-Kore-KR" altLang="en-US" sz="900" b="0" dirty="0"/>
                    </a:p>
                  </a:txBody>
                  <a:tcPr/>
                </a:tc>
                <a:extLst>
                  <a:ext uri="{0D108BD9-81ED-4DB2-BD59-A6C34878D82A}">
                    <a16:rowId xmlns:a16="http://schemas.microsoft.com/office/drawing/2014/main" val="1034923422"/>
                  </a:ext>
                </a:extLst>
              </a:tr>
              <a:tr h="486641">
                <a:tc>
                  <a:txBody>
                    <a:bodyPr/>
                    <a:lstStyle/>
                    <a:p>
                      <a:pPr algn="ctr"/>
                      <a:r>
                        <a:rPr lang="en-US" altLang="ko-Kore-KR" sz="1200" b="1" dirty="0">
                          <a:solidFill>
                            <a:srgbClr val="FF0000"/>
                          </a:solidFill>
                        </a:rPr>
                        <a:t>6</a:t>
                      </a:r>
                      <a:endParaRPr lang="ko-Kore-KR" altLang="en-US" sz="1200" b="1" dirty="0">
                        <a:solidFill>
                          <a:srgbClr val="FF0000"/>
                        </a:solidFill>
                      </a:endParaRPr>
                    </a:p>
                  </a:txBody>
                  <a:tcPr anchor="ctr"/>
                </a:tc>
                <a:tc>
                  <a:txBody>
                    <a:bodyPr/>
                    <a:lstStyle/>
                    <a:p>
                      <a:r>
                        <a:rPr lang="en-US" altLang="ko-Kore-KR" sz="1050" dirty="0"/>
                        <a:t>In the event of a DB failure, MBS provides an authentication-free function and queuing function to provide immediate service and zero service downtime. </a:t>
                      </a:r>
                    </a:p>
                    <a:p>
                      <a:r>
                        <a:rPr lang="en-US" altLang="ko-Kore-KR" sz="1050" b="1" dirty="0"/>
                        <a:t>* Refer to page 6</a:t>
                      </a:r>
                      <a:endParaRPr lang="ko-Kore-KR" altLang="en-US" sz="105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900" b="0" dirty="0">
                          <a:solidFill>
                            <a:srgbClr val="FF0000"/>
                          </a:solidFill>
                        </a:rPr>
                        <a:t>Burst Traffic,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900" b="0" dirty="0">
                          <a:solidFill>
                            <a:srgbClr val="FF0000"/>
                          </a:solidFill>
                        </a:rPr>
                        <a:t>Fault</a:t>
                      </a:r>
                      <a:r>
                        <a:rPr lang="en" altLang="ko-Kore-KR" sz="900" b="0" dirty="0">
                          <a:solidFill>
                            <a:srgbClr val="FF0000"/>
                          </a:solidFill>
                        </a:rPr>
                        <a:t>tolerance</a:t>
                      </a:r>
                      <a:endParaRPr lang="ko-Kore-KR" altLang="en-US" sz="900" b="0" dirty="0">
                        <a:solidFill>
                          <a:srgbClr val="FF0000"/>
                        </a:solidFill>
                      </a:endParaRPr>
                    </a:p>
                  </a:txBody>
                  <a:tcPr/>
                </a:tc>
                <a:extLst>
                  <a:ext uri="{0D108BD9-81ED-4DB2-BD59-A6C34878D82A}">
                    <a16:rowId xmlns:a16="http://schemas.microsoft.com/office/drawing/2014/main" val="2287934654"/>
                  </a:ext>
                </a:extLst>
              </a:tr>
              <a:tr h="486641">
                <a:tc>
                  <a:txBody>
                    <a:bodyPr/>
                    <a:lstStyle/>
                    <a:p>
                      <a:pPr algn="ctr"/>
                      <a:r>
                        <a:rPr lang="en-US" altLang="ko-Kore-KR" sz="1200" b="1" dirty="0"/>
                        <a:t>7</a:t>
                      </a:r>
                      <a:endParaRPr lang="ko-Kore-KR"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1050" b="0" dirty="0"/>
                        <a:t>In case of DB Master-standby fail-over, downtime is minimized by building Aurora and application with Advanced JDBC Wrapper Driver.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ore-KR" sz="1050" b="1" dirty="0"/>
                        <a:t>* Refer to page 7 (Aurora Database &amp; AWS Wrapper JDBC)</a:t>
                      </a:r>
                      <a:endParaRPr lang="ko-Kore-KR" altLang="en-US" sz="105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900" b="0" i="0" u="none" strike="noStrike" cap="none" dirty="0">
                          <a:solidFill>
                            <a:srgbClr val="000000"/>
                          </a:solidFill>
                          <a:latin typeface="+mn-lt"/>
                          <a:cs typeface="Arial"/>
                          <a:sym typeface="Arial"/>
                        </a:rPr>
                        <a:t>Fail-Over</a:t>
                      </a:r>
                    </a:p>
                  </a:txBody>
                  <a:tcPr/>
                </a:tc>
                <a:extLst>
                  <a:ext uri="{0D108BD9-81ED-4DB2-BD59-A6C34878D82A}">
                    <a16:rowId xmlns:a16="http://schemas.microsoft.com/office/drawing/2014/main" val="359883740"/>
                  </a:ext>
                </a:extLst>
              </a:tr>
            </a:tbl>
          </a:graphicData>
        </a:graphic>
      </p:graphicFrame>
      <p:pic>
        <p:nvPicPr>
          <p:cNvPr id="11" name="그림 10">
            <a:extLst>
              <a:ext uri="{FF2B5EF4-FFF2-40B4-BE49-F238E27FC236}">
                <a16:creationId xmlns:a16="http://schemas.microsoft.com/office/drawing/2014/main" id="{8CB7E240-C590-A865-AEA3-0E12E9A731A2}"/>
              </a:ext>
            </a:extLst>
          </p:cNvPr>
          <p:cNvPicPr>
            <a:picLocks noChangeAspect="1"/>
          </p:cNvPicPr>
          <p:nvPr/>
        </p:nvPicPr>
        <p:blipFill>
          <a:blip r:embed="rId3"/>
          <a:stretch>
            <a:fillRect/>
          </a:stretch>
        </p:blipFill>
        <p:spPr>
          <a:xfrm>
            <a:off x="8839457" y="2767552"/>
            <a:ext cx="1938527" cy="365125"/>
          </a:xfrm>
          <a:prstGeom prst="rect">
            <a:avLst/>
          </a:prstGeom>
        </p:spPr>
      </p:pic>
      <p:grpSp>
        <p:nvGrpSpPr>
          <p:cNvPr id="21" name="그룹 20">
            <a:extLst>
              <a:ext uri="{FF2B5EF4-FFF2-40B4-BE49-F238E27FC236}">
                <a16:creationId xmlns:a16="http://schemas.microsoft.com/office/drawing/2014/main" id="{802A1240-0320-F2C4-0983-F4852627C3A8}"/>
              </a:ext>
            </a:extLst>
          </p:cNvPr>
          <p:cNvGrpSpPr/>
          <p:nvPr/>
        </p:nvGrpSpPr>
        <p:grpSpPr>
          <a:xfrm>
            <a:off x="805753" y="1570756"/>
            <a:ext cx="4637093" cy="4922854"/>
            <a:chOff x="1154559" y="1618472"/>
            <a:chExt cx="4254059" cy="4144067"/>
          </a:xfrm>
        </p:grpSpPr>
        <p:pic>
          <p:nvPicPr>
            <p:cNvPr id="7" name="그림 6">
              <a:extLst>
                <a:ext uri="{FF2B5EF4-FFF2-40B4-BE49-F238E27FC236}">
                  <a16:creationId xmlns:a16="http://schemas.microsoft.com/office/drawing/2014/main" id="{0C213133-0733-260E-9FD3-C7D8E57AF87E}"/>
                </a:ext>
              </a:extLst>
            </p:cNvPr>
            <p:cNvPicPr>
              <a:picLocks noChangeAspect="1"/>
            </p:cNvPicPr>
            <p:nvPr/>
          </p:nvPicPr>
          <p:blipFill>
            <a:blip r:embed="rId4"/>
            <a:stretch>
              <a:fillRect/>
            </a:stretch>
          </p:blipFill>
          <p:spPr>
            <a:xfrm>
              <a:off x="1154559" y="1618472"/>
              <a:ext cx="4254059" cy="3849658"/>
            </a:xfrm>
            <a:prstGeom prst="rect">
              <a:avLst/>
            </a:prstGeom>
          </p:spPr>
        </p:pic>
        <p:sp>
          <p:nvSpPr>
            <p:cNvPr id="13" name="타원 12">
              <a:extLst>
                <a:ext uri="{FF2B5EF4-FFF2-40B4-BE49-F238E27FC236}">
                  <a16:creationId xmlns:a16="http://schemas.microsoft.com/office/drawing/2014/main" id="{BF0CF0DA-6A78-5FCB-F6AF-7E72CF0E9BEB}"/>
                </a:ext>
              </a:extLst>
            </p:cNvPr>
            <p:cNvSpPr/>
            <p:nvPr/>
          </p:nvSpPr>
          <p:spPr>
            <a:xfrm>
              <a:off x="1703190" y="2043369"/>
              <a:ext cx="217534" cy="203790"/>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1</a:t>
              </a:r>
              <a:endParaRPr lang="ko-KR" altLang="en-US" sz="1200" b="1" spc="-60" dirty="0">
                <a:solidFill>
                  <a:prstClr val="white"/>
                </a:solidFill>
                <a:latin typeface="맑은 고딕"/>
                <a:ea typeface="맑은 고딕" panose="020B0503020000020004" pitchFamily="50" charset="-127"/>
                <a:cs typeface="+mn-cs"/>
              </a:endParaRPr>
            </a:p>
          </p:txBody>
        </p:sp>
        <p:sp>
          <p:nvSpPr>
            <p:cNvPr id="14" name="타원 13">
              <a:extLst>
                <a:ext uri="{FF2B5EF4-FFF2-40B4-BE49-F238E27FC236}">
                  <a16:creationId xmlns:a16="http://schemas.microsoft.com/office/drawing/2014/main" id="{D801FE53-3617-B7E5-1D14-381ED820BB9E}"/>
                </a:ext>
              </a:extLst>
            </p:cNvPr>
            <p:cNvSpPr/>
            <p:nvPr/>
          </p:nvSpPr>
          <p:spPr>
            <a:xfrm>
              <a:off x="3923610" y="2043369"/>
              <a:ext cx="217534" cy="203790"/>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2</a:t>
              </a:r>
              <a:endParaRPr lang="ko-KR" altLang="en-US" sz="1200" b="1" spc="-60" dirty="0">
                <a:solidFill>
                  <a:prstClr val="white"/>
                </a:solidFill>
                <a:latin typeface="맑은 고딕"/>
                <a:ea typeface="맑은 고딕" panose="020B0503020000020004" pitchFamily="50" charset="-127"/>
                <a:cs typeface="+mn-cs"/>
              </a:endParaRPr>
            </a:p>
          </p:txBody>
        </p:sp>
        <p:sp>
          <p:nvSpPr>
            <p:cNvPr id="15" name="타원 14">
              <a:extLst>
                <a:ext uri="{FF2B5EF4-FFF2-40B4-BE49-F238E27FC236}">
                  <a16:creationId xmlns:a16="http://schemas.microsoft.com/office/drawing/2014/main" id="{48D977A2-4875-E268-B749-838C56C8029E}"/>
                </a:ext>
              </a:extLst>
            </p:cNvPr>
            <p:cNvSpPr/>
            <p:nvPr/>
          </p:nvSpPr>
          <p:spPr>
            <a:xfrm>
              <a:off x="1254322" y="2692299"/>
              <a:ext cx="217534" cy="203790"/>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3</a:t>
              </a:r>
              <a:endParaRPr lang="ko-KR" altLang="en-US" sz="1200" b="1" spc="-60" dirty="0">
                <a:solidFill>
                  <a:prstClr val="white"/>
                </a:solidFill>
                <a:latin typeface="맑은 고딕"/>
                <a:ea typeface="맑은 고딕" panose="020B0503020000020004" pitchFamily="50" charset="-127"/>
                <a:cs typeface="+mn-cs"/>
              </a:endParaRPr>
            </a:p>
          </p:txBody>
        </p:sp>
        <p:sp>
          <p:nvSpPr>
            <p:cNvPr id="16" name="타원 15">
              <a:extLst>
                <a:ext uri="{FF2B5EF4-FFF2-40B4-BE49-F238E27FC236}">
                  <a16:creationId xmlns:a16="http://schemas.microsoft.com/office/drawing/2014/main" id="{F80A61C1-06DA-B81D-A57E-DC371B3BDAAB}"/>
                </a:ext>
              </a:extLst>
            </p:cNvPr>
            <p:cNvSpPr/>
            <p:nvPr/>
          </p:nvSpPr>
          <p:spPr>
            <a:xfrm>
              <a:off x="3421149" y="4186758"/>
              <a:ext cx="217534" cy="203790"/>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6</a:t>
              </a:r>
              <a:endParaRPr lang="ko-KR" altLang="en-US" sz="1200" b="1" spc="-60" dirty="0">
                <a:solidFill>
                  <a:prstClr val="white"/>
                </a:solidFill>
                <a:latin typeface="맑은 고딕"/>
                <a:ea typeface="맑은 고딕" panose="020B0503020000020004" pitchFamily="50" charset="-127"/>
                <a:cs typeface="+mn-cs"/>
              </a:endParaRPr>
            </a:p>
          </p:txBody>
        </p:sp>
        <p:sp>
          <p:nvSpPr>
            <p:cNvPr id="17" name="타원 16">
              <a:extLst>
                <a:ext uri="{FF2B5EF4-FFF2-40B4-BE49-F238E27FC236}">
                  <a16:creationId xmlns:a16="http://schemas.microsoft.com/office/drawing/2014/main" id="{332D712C-05AC-CBFC-4A84-B50036835DAB}"/>
                </a:ext>
              </a:extLst>
            </p:cNvPr>
            <p:cNvSpPr/>
            <p:nvPr/>
          </p:nvSpPr>
          <p:spPr>
            <a:xfrm>
              <a:off x="5149169" y="2966099"/>
              <a:ext cx="217534" cy="203790"/>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5</a:t>
              </a:r>
              <a:endParaRPr lang="ko-KR" altLang="en-US" sz="1200" b="1" spc="-60" dirty="0">
                <a:solidFill>
                  <a:prstClr val="white"/>
                </a:solidFill>
                <a:latin typeface="맑은 고딕"/>
                <a:ea typeface="맑은 고딕" panose="020B0503020000020004" pitchFamily="50" charset="-127"/>
                <a:cs typeface="+mn-cs"/>
              </a:endParaRPr>
            </a:p>
          </p:txBody>
        </p:sp>
        <p:sp>
          <p:nvSpPr>
            <p:cNvPr id="18" name="타원 17">
              <a:extLst>
                <a:ext uri="{FF2B5EF4-FFF2-40B4-BE49-F238E27FC236}">
                  <a16:creationId xmlns:a16="http://schemas.microsoft.com/office/drawing/2014/main" id="{8E55D39F-DC41-BF96-4923-2B2617B672FB}"/>
                </a:ext>
              </a:extLst>
            </p:cNvPr>
            <p:cNvSpPr/>
            <p:nvPr/>
          </p:nvSpPr>
          <p:spPr>
            <a:xfrm>
              <a:off x="1703191" y="4186758"/>
              <a:ext cx="217534" cy="203790"/>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7</a:t>
              </a:r>
              <a:endParaRPr lang="ko-KR" altLang="en-US" sz="1200" b="1" spc="-60" dirty="0">
                <a:solidFill>
                  <a:prstClr val="white"/>
                </a:solidFill>
                <a:latin typeface="맑은 고딕"/>
                <a:ea typeface="맑은 고딕" panose="020B0503020000020004" pitchFamily="50" charset="-127"/>
                <a:cs typeface="+mn-cs"/>
              </a:endParaRPr>
            </a:p>
          </p:txBody>
        </p:sp>
        <p:sp>
          <p:nvSpPr>
            <p:cNvPr id="19" name="TextBox 18">
              <a:extLst>
                <a:ext uri="{FF2B5EF4-FFF2-40B4-BE49-F238E27FC236}">
                  <a16:creationId xmlns:a16="http://schemas.microsoft.com/office/drawing/2014/main" id="{4B22A592-FBCC-2B74-2023-746C4182821A}"/>
                </a:ext>
              </a:extLst>
            </p:cNvPr>
            <p:cNvSpPr txBox="1"/>
            <p:nvPr/>
          </p:nvSpPr>
          <p:spPr>
            <a:xfrm>
              <a:off x="2219912" y="5500929"/>
              <a:ext cx="1688283" cy="261610"/>
            </a:xfrm>
            <a:prstGeom prst="rect">
              <a:avLst/>
            </a:prstGeom>
            <a:noFill/>
          </p:spPr>
          <p:txBody>
            <a:bodyPr wrap="none" rtlCol="0">
              <a:spAutoFit/>
            </a:bodyPr>
            <a:lstStyle/>
            <a:p>
              <a:r>
                <a:rPr kumimoji="1" lang="en-US" altLang="ko-Kore-KR" sz="1050" dirty="0"/>
                <a:t>Hybrid Architecture v0.9</a:t>
              </a:r>
              <a:endParaRPr kumimoji="1" lang="ko-Kore-KR" altLang="en-US" sz="1050" dirty="0"/>
            </a:p>
          </p:txBody>
        </p:sp>
        <p:sp>
          <p:nvSpPr>
            <p:cNvPr id="20" name="타원 19">
              <a:extLst>
                <a:ext uri="{FF2B5EF4-FFF2-40B4-BE49-F238E27FC236}">
                  <a16:creationId xmlns:a16="http://schemas.microsoft.com/office/drawing/2014/main" id="{066DAB31-2218-DBD1-70FE-AA1DEDA51F5C}"/>
                </a:ext>
              </a:extLst>
            </p:cNvPr>
            <p:cNvSpPr/>
            <p:nvPr/>
          </p:nvSpPr>
          <p:spPr>
            <a:xfrm>
              <a:off x="3012635" y="3441405"/>
              <a:ext cx="217534" cy="203790"/>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4</a:t>
              </a:r>
              <a:endParaRPr lang="ko-KR" altLang="en-US" sz="1200" b="1" spc="-60" dirty="0">
                <a:solidFill>
                  <a:prstClr val="white"/>
                </a:solidFill>
                <a:latin typeface="맑은 고딕"/>
                <a:ea typeface="맑은 고딕" panose="020B0503020000020004" pitchFamily="50" charset="-127"/>
                <a:cs typeface="+mn-cs"/>
              </a:endParaRPr>
            </a:p>
          </p:txBody>
        </p:sp>
      </p:grpSp>
      <p:grpSp>
        <p:nvGrpSpPr>
          <p:cNvPr id="22" name="Google Shape;127;p12">
            <a:extLst>
              <a:ext uri="{FF2B5EF4-FFF2-40B4-BE49-F238E27FC236}">
                <a16:creationId xmlns:a16="http://schemas.microsoft.com/office/drawing/2014/main" id="{278C41F3-F1C1-1637-0A42-7517576C9637}"/>
              </a:ext>
            </a:extLst>
          </p:cNvPr>
          <p:cNvGrpSpPr/>
          <p:nvPr/>
        </p:nvGrpSpPr>
        <p:grpSpPr>
          <a:xfrm>
            <a:off x="548890" y="1176386"/>
            <a:ext cx="166873" cy="166431"/>
            <a:chOff x="5169024" y="3025005"/>
            <a:chExt cx="318368" cy="317525"/>
          </a:xfrm>
        </p:grpSpPr>
        <p:sp>
          <p:nvSpPr>
            <p:cNvPr id="23" name="Google Shape;128;p12">
              <a:extLst>
                <a:ext uri="{FF2B5EF4-FFF2-40B4-BE49-F238E27FC236}">
                  <a16:creationId xmlns:a16="http://schemas.microsoft.com/office/drawing/2014/main" id="{3500A54A-C15A-F651-8839-0684BA37B1D9}"/>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24" name="Google Shape;129;p12">
              <a:extLst>
                <a:ext uri="{FF2B5EF4-FFF2-40B4-BE49-F238E27FC236}">
                  <a16:creationId xmlns:a16="http://schemas.microsoft.com/office/drawing/2014/main" id="{E0F45A6D-7D58-0EDF-7375-49699B5ED087}"/>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26" name="Google Shape;130;p12">
              <a:extLst>
                <a:ext uri="{FF2B5EF4-FFF2-40B4-BE49-F238E27FC236}">
                  <a16:creationId xmlns:a16="http://schemas.microsoft.com/office/drawing/2014/main" id="{2F412E6B-2202-9899-09CD-304505AD1374}"/>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27" name="Google Shape;131;p12">
              <a:extLst>
                <a:ext uri="{FF2B5EF4-FFF2-40B4-BE49-F238E27FC236}">
                  <a16:creationId xmlns:a16="http://schemas.microsoft.com/office/drawing/2014/main" id="{E6800AF3-332E-E242-AF76-A4C5B02016E1}"/>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grpSp>
      <p:sp>
        <p:nvSpPr>
          <p:cNvPr id="28" name="Google Shape;132;p12">
            <a:extLst>
              <a:ext uri="{FF2B5EF4-FFF2-40B4-BE49-F238E27FC236}">
                <a16:creationId xmlns:a16="http://schemas.microsoft.com/office/drawing/2014/main" id="{0E8DC64E-6E8A-1767-119F-5F979314FC52}"/>
              </a:ext>
            </a:extLst>
          </p:cNvPr>
          <p:cNvSpPr txBox="1"/>
          <p:nvPr/>
        </p:nvSpPr>
        <p:spPr>
          <a:xfrm>
            <a:off x="837661" y="1107361"/>
            <a:ext cx="10478038" cy="253916"/>
          </a:xfrm>
          <a:prstGeom prst="rect">
            <a:avLst/>
          </a:prstGeom>
          <a:noFill/>
          <a:ln>
            <a:noFill/>
          </a:ln>
        </p:spPr>
        <p:txBody>
          <a:bodyPr spcFirstLastPara="1" wrap="square" lIns="0" tIns="0" rIns="0" bIns="0" anchor="t" anchorCtr="0">
            <a:spAutoFit/>
          </a:bodyPr>
          <a:lstStyle/>
          <a:p>
            <a:pPr>
              <a:spcBef>
                <a:spcPts val="280"/>
              </a:spcBef>
              <a:buSzPts val="1400"/>
            </a:pPr>
            <a:r>
              <a:rPr lang="en" altLang="ko-Kore-KR" sz="1400" b="0" i="0" u="none" strike="noStrike" cap="none" dirty="0">
                <a:solidFill>
                  <a:srgbClr val="000000"/>
                </a:solidFill>
                <a:latin typeface="Arial"/>
                <a:cs typeface="Arial"/>
                <a:sym typeface="Arial"/>
              </a:rPr>
              <a:t>We propose an architecture to flexibly handle burst traffic, prevent the spread of failures, and provide stable fail-over services.</a:t>
            </a:r>
            <a:endParaRPr lang="en-US" sz="1400" b="1" i="0" u="none" strike="noStrike" cap="none" dirty="0">
              <a:solidFill>
                <a:schemeClr val="tx1"/>
              </a:solidFill>
              <a:latin typeface="Arial"/>
              <a:ea typeface="Arial"/>
              <a:cs typeface="Arial"/>
              <a:sym typeface="Arial"/>
            </a:endParaRPr>
          </a:p>
        </p:txBody>
      </p:sp>
      <p:sp>
        <p:nvSpPr>
          <p:cNvPr id="29" name="타원 28">
            <a:extLst>
              <a:ext uri="{FF2B5EF4-FFF2-40B4-BE49-F238E27FC236}">
                <a16:creationId xmlns:a16="http://schemas.microsoft.com/office/drawing/2014/main" id="{CEC4EB88-0283-AB2A-B072-CF7A5056EABD}"/>
              </a:ext>
            </a:extLst>
          </p:cNvPr>
          <p:cNvSpPr/>
          <p:nvPr/>
        </p:nvSpPr>
        <p:spPr>
          <a:xfrm>
            <a:off x="3498909" y="2908016"/>
            <a:ext cx="501866" cy="2265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KR" sz="400" dirty="0"/>
              <a:t>ingress</a:t>
            </a:r>
            <a:endParaRPr kumimoji="1" lang="ko-KR" altLang="en-US" sz="400" dirty="0"/>
          </a:p>
        </p:txBody>
      </p:sp>
      <p:sp>
        <p:nvSpPr>
          <p:cNvPr id="31" name="타원 30">
            <a:extLst>
              <a:ext uri="{FF2B5EF4-FFF2-40B4-BE49-F238E27FC236}">
                <a16:creationId xmlns:a16="http://schemas.microsoft.com/office/drawing/2014/main" id="{810BA883-56C4-4DD9-1D1B-277E493129EF}"/>
              </a:ext>
            </a:extLst>
          </p:cNvPr>
          <p:cNvSpPr/>
          <p:nvPr/>
        </p:nvSpPr>
        <p:spPr>
          <a:xfrm>
            <a:off x="4658445" y="2906096"/>
            <a:ext cx="501866" cy="2265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KR" sz="400" dirty="0"/>
              <a:t>ingress</a:t>
            </a:r>
            <a:endParaRPr kumimoji="1" lang="ko-KR" altLang="en-US" sz="400" dirty="0"/>
          </a:p>
        </p:txBody>
      </p:sp>
      <p:sp>
        <p:nvSpPr>
          <p:cNvPr id="32" name="타원 31">
            <a:extLst>
              <a:ext uri="{FF2B5EF4-FFF2-40B4-BE49-F238E27FC236}">
                <a16:creationId xmlns:a16="http://schemas.microsoft.com/office/drawing/2014/main" id="{BF62B442-A0C5-2E80-722C-6B59FE0E1C28}"/>
              </a:ext>
            </a:extLst>
          </p:cNvPr>
          <p:cNvSpPr/>
          <p:nvPr/>
        </p:nvSpPr>
        <p:spPr>
          <a:xfrm>
            <a:off x="3261788" y="2898342"/>
            <a:ext cx="237121" cy="242088"/>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3</a:t>
            </a:r>
            <a:endParaRPr lang="ko-KR" altLang="en-US" sz="1200" b="1" spc="-60" dirty="0">
              <a:solidFill>
                <a:prstClr val="white"/>
              </a:solidFill>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249106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a:extLst>
              <a:ext uri="{FF2B5EF4-FFF2-40B4-BE49-F238E27FC236}">
                <a16:creationId xmlns:a16="http://schemas.microsoft.com/office/drawing/2014/main" id="{D94E6900-5EAC-A092-4E88-E0469943740E}"/>
              </a:ext>
            </a:extLst>
          </p:cNvPr>
          <p:cNvPicPr>
            <a:picLocks noChangeAspect="1"/>
          </p:cNvPicPr>
          <p:nvPr/>
        </p:nvPicPr>
        <p:blipFill>
          <a:blip r:embed="rId3"/>
          <a:stretch>
            <a:fillRect/>
          </a:stretch>
        </p:blipFill>
        <p:spPr>
          <a:xfrm>
            <a:off x="812327" y="1544961"/>
            <a:ext cx="5095722" cy="2832845"/>
          </a:xfrm>
          <a:prstGeom prst="rect">
            <a:avLst/>
          </a:prstGeom>
        </p:spPr>
      </p:pic>
      <p:sp>
        <p:nvSpPr>
          <p:cNvPr id="7" name="제목 6">
            <a:extLst>
              <a:ext uri="{FF2B5EF4-FFF2-40B4-BE49-F238E27FC236}">
                <a16:creationId xmlns:a16="http://schemas.microsoft.com/office/drawing/2014/main" id="{15497467-3ED8-2138-95D4-6A3E82BA0018}"/>
              </a:ext>
            </a:extLst>
          </p:cNvPr>
          <p:cNvSpPr>
            <a:spLocks noGrp="1"/>
          </p:cNvSpPr>
          <p:nvPr>
            <p:ph type="title"/>
          </p:nvPr>
        </p:nvSpPr>
        <p:spPr/>
        <p:txBody>
          <a:bodyPr/>
          <a:lstStyle/>
          <a:p>
            <a:r>
              <a:rPr lang="en" altLang="ko-Kore-KR" dirty="0"/>
              <a:t>Flexible response to burst traffic</a:t>
            </a:r>
            <a:endParaRPr lang="ko-Kore-KR" altLang="en-US" dirty="0"/>
          </a:p>
        </p:txBody>
      </p:sp>
      <p:sp>
        <p:nvSpPr>
          <p:cNvPr id="19" name="타원 18">
            <a:extLst>
              <a:ext uri="{FF2B5EF4-FFF2-40B4-BE49-F238E27FC236}">
                <a16:creationId xmlns:a16="http://schemas.microsoft.com/office/drawing/2014/main" id="{5CB277A9-8D5E-3B8F-78E4-5897A8696B1A}"/>
              </a:ext>
            </a:extLst>
          </p:cNvPr>
          <p:cNvSpPr/>
          <p:nvPr/>
        </p:nvSpPr>
        <p:spPr>
          <a:xfrm>
            <a:off x="1920397" y="1672288"/>
            <a:ext cx="222069" cy="199530"/>
          </a:xfrm>
          <a:prstGeom prst="ellipse">
            <a:avLst/>
          </a:prstGeom>
          <a:solidFill>
            <a:srgbClr val="4C4C4E"/>
          </a:solidFill>
          <a:ln w="3175" cap="flat" cmpd="sng" algn="ctr">
            <a:solidFill>
              <a:schemeClr val="bg1">
                <a:lumMod val="85000"/>
              </a:scheme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1</a:t>
            </a:r>
            <a:endParaRPr lang="ko-KR" altLang="en-US" sz="1200" b="1" spc="-60" dirty="0">
              <a:solidFill>
                <a:prstClr val="white"/>
              </a:solidFill>
              <a:latin typeface="맑은 고딕"/>
              <a:ea typeface="맑은 고딕" panose="020B0503020000020004" pitchFamily="50" charset="-127"/>
              <a:cs typeface="+mn-cs"/>
            </a:endParaRPr>
          </a:p>
        </p:txBody>
      </p:sp>
      <p:sp>
        <p:nvSpPr>
          <p:cNvPr id="20" name="타원 19">
            <a:extLst>
              <a:ext uri="{FF2B5EF4-FFF2-40B4-BE49-F238E27FC236}">
                <a16:creationId xmlns:a16="http://schemas.microsoft.com/office/drawing/2014/main" id="{6CE8A5F2-0C44-07DA-2E94-510B79A0485E}"/>
              </a:ext>
            </a:extLst>
          </p:cNvPr>
          <p:cNvSpPr/>
          <p:nvPr/>
        </p:nvSpPr>
        <p:spPr>
          <a:xfrm>
            <a:off x="1920397" y="2847515"/>
            <a:ext cx="222069" cy="199530"/>
          </a:xfrm>
          <a:prstGeom prst="ellipse">
            <a:avLst/>
          </a:prstGeom>
          <a:solidFill>
            <a:srgbClr val="4C4C4E"/>
          </a:solidFill>
          <a:ln w="3175" cap="flat" cmpd="sng" algn="ctr">
            <a:solidFill>
              <a:schemeClr val="bg1">
                <a:lumMod val="85000"/>
              </a:scheme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2</a:t>
            </a:r>
            <a:endParaRPr lang="ko-KR" altLang="en-US" sz="1200" b="1" spc="-60" dirty="0">
              <a:solidFill>
                <a:prstClr val="white"/>
              </a:solidFill>
              <a:latin typeface="맑은 고딕"/>
              <a:ea typeface="맑은 고딕" panose="020B0503020000020004" pitchFamily="50" charset="-127"/>
              <a:cs typeface="+mn-cs"/>
            </a:endParaRPr>
          </a:p>
        </p:txBody>
      </p:sp>
      <p:sp>
        <p:nvSpPr>
          <p:cNvPr id="23" name="직사각형 22">
            <a:extLst>
              <a:ext uri="{FF2B5EF4-FFF2-40B4-BE49-F238E27FC236}">
                <a16:creationId xmlns:a16="http://schemas.microsoft.com/office/drawing/2014/main" id="{5D9E6FFB-E834-A8AA-F2F0-37CB48C9234B}"/>
              </a:ext>
            </a:extLst>
          </p:cNvPr>
          <p:cNvSpPr/>
          <p:nvPr/>
        </p:nvSpPr>
        <p:spPr>
          <a:xfrm>
            <a:off x="1837638" y="2429371"/>
            <a:ext cx="968969" cy="648586"/>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4" name="직사각형 23">
            <a:extLst>
              <a:ext uri="{FF2B5EF4-FFF2-40B4-BE49-F238E27FC236}">
                <a16:creationId xmlns:a16="http://schemas.microsoft.com/office/drawing/2014/main" id="{EAAAB222-598B-27E5-23D7-2A4267C9153F}"/>
              </a:ext>
            </a:extLst>
          </p:cNvPr>
          <p:cNvSpPr/>
          <p:nvPr/>
        </p:nvSpPr>
        <p:spPr>
          <a:xfrm>
            <a:off x="2883423" y="2438718"/>
            <a:ext cx="727540" cy="634514"/>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6" name="직사각형 25">
            <a:extLst>
              <a:ext uri="{FF2B5EF4-FFF2-40B4-BE49-F238E27FC236}">
                <a16:creationId xmlns:a16="http://schemas.microsoft.com/office/drawing/2014/main" id="{F1648A42-5BF9-F820-F2F3-F6C9B322B32C}"/>
              </a:ext>
            </a:extLst>
          </p:cNvPr>
          <p:cNvSpPr/>
          <p:nvPr/>
        </p:nvSpPr>
        <p:spPr>
          <a:xfrm>
            <a:off x="3687779" y="2438717"/>
            <a:ext cx="837585" cy="641550"/>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aphicFrame>
        <p:nvGraphicFramePr>
          <p:cNvPr id="29" name="표 28">
            <a:extLst>
              <a:ext uri="{FF2B5EF4-FFF2-40B4-BE49-F238E27FC236}">
                <a16:creationId xmlns:a16="http://schemas.microsoft.com/office/drawing/2014/main" id="{3C0655AC-A923-35CC-1EFD-80DE3D3F74BB}"/>
              </a:ext>
            </a:extLst>
          </p:cNvPr>
          <p:cNvGraphicFramePr>
            <a:graphicFrameLocks noGrp="1"/>
          </p:cNvGraphicFramePr>
          <p:nvPr>
            <p:extLst>
              <p:ext uri="{D42A27DB-BD31-4B8C-83A1-F6EECF244321}">
                <p14:modId xmlns:p14="http://schemas.microsoft.com/office/powerpoint/2010/main" val="2859052323"/>
              </p:ext>
            </p:extLst>
          </p:nvPr>
        </p:nvGraphicFramePr>
        <p:xfrm>
          <a:off x="6096000" y="1488158"/>
          <a:ext cx="5645426" cy="4927882"/>
        </p:xfrm>
        <a:graphic>
          <a:graphicData uri="http://schemas.openxmlformats.org/drawingml/2006/table">
            <a:tbl>
              <a:tblPr firstRow="1" bandRow="1"/>
              <a:tblGrid>
                <a:gridCol w="441678">
                  <a:extLst>
                    <a:ext uri="{9D8B030D-6E8A-4147-A177-3AD203B41FA5}">
                      <a16:colId xmlns:a16="http://schemas.microsoft.com/office/drawing/2014/main" val="4220394805"/>
                    </a:ext>
                  </a:extLst>
                </a:gridCol>
                <a:gridCol w="5203748">
                  <a:extLst>
                    <a:ext uri="{9D8B030D-6E8A-4147-A177-3AD203B41FA5}">
                      <a16:colId xmlns:a16="http://schemas.microsoft.com/office/drawing/2014/main" val="1297587642"/>
                    </a:ext>
                  </a:extLst>
                </a:gridCol>
              </a:tblGrid>
              <a:tr h="1167841">
                <a:tc>
                  <a:txBody>
                    <a:bodyPr/>
                    <a:lstStyle/>
                    <a:p>
                      <a:r>
                        <a:rPr lang="en-US" altLang="ko-KR" sz="1200" dirty="0"/>
                        <a:t>1</a:t>
                      </a:r>
                      <a:endParaRPr lang="ko-Kore-KR" altLang="en-US" sz="1200" dirty="0"/>
                    </a:p>
                  </a:txBody>
                  <a:tcPr anchor="ctr"/>
                </a:tc>
                <a:tc>
                  <a:txBody>
                    <a:bodyPr/>
                    <a:lstStyle/>
                    <a:p>
                      <a:pPr algn="l" defTabSz="975022" fontAlgn="base">
                        <a:spcBef>
                          <a:spcPts val="300"/>
                        </a:spcBef>
                        <a:spcAft>
                          <a:spcPct val="0"/>
                        </a:spcAft>
                        <a:buClrTx/>
                        <a:buFontTx/>
                        <a:buNone/>
                        <a:defRPr/>
                      </a:pPr>
                      <a:r>
                        <a:rPr lang="en-US" altLang="ko-KR" sz="1000" spc="-60" dirty="0">
                          <a:solidFill>
                            <a:prstClr val="black"/>
                          </a:solidFill>
                          <a:latin typeface="맑은 고딕"/>
                          <a:ea typeface="맑은 고딕" panose="020B0503020000020004" pitchFamily="50" charset="-127"/>
                          <a:cs typeface="+mn-cs"/>
                        </a:rPr>
                        <a:t>To distribute the load of ingress, the load is distributed by distributing the physical routing for authentication, service, and other additional services of the DPV system..</a:t>
                      </a:r>
                    </a:p>
                  </a:txBody>
                  <a:tcPr anchor="ctr"/>
                </a:tc>
                <a:extLst>
                  <a:ext uri="{0D108BD9-81ED-4DB2-BD59-A6C34878D82A}">
                    <a16:rowId xmlns:a16="http://schemas.microsoft.com/office/drawing/2014/main" val="267970069"/>
                  </a:ext>
                </a:extLst>
              </a:tr>
              <a:tr h="644326">
                <a:tc>
                  <a:txBody>
                    <a:bodyPr/>
                    <a:lstStyle/>
                    <a:p>
                      <a:r>
                        <a:rPr lang="en-US" altLang="ko-KR" sz="1200" dirty="0"/>
                        <a:t>2</a:t>
                      </a:r>
                      <a:endParaRPr lang="ko-Kore-KR" altLang="en-US" sz="1200" dirty="0"/>
                    </a:p>
                  </a:txBody>
                  <a:tcPr anchor="ctr"/>
                </a:tc>
                <a:tc>
                  <a:txBody>
                    <a:bodyPr/>
                    <a:lstStyle/>
                    <a:p>
                      <a:pPr algn="l"/>
                      <a:r>
                        <a:rPr lang="en" altLang="ko-Kore-KR" sz="1000" dirty="0"/>
                        <a:t>APIGW is built as a physical partition in preparation for expected API traffic.</a:t>
                      </a:r>
                    </a:p>
                    <a:p>
                      <a:pPr algn="l"/>
                      <a:endParaRPr lang="en" altLang="ko-Kore-KR" sz="1000" dirty="0"/>
                    </a:p>
                    <a:p>
                      <a:pPr algn="l"/>
                      <a:r>
                        <a:rPr lang="en-US" altLang="ko-Kore-KR" sz="1000" dirty="0"/>
                        <a:t>Cache: Through Elastic Cache (Redis), frequently viewed data is stored in the cache to reduce database load (API routing information, </a:t>
                      </a:r>
                      <a:r>
                        <a:rPr lang="en-US" altLang="ko-Kore-KR" sz="1000" dirty="0" err="1"/>
                        <a:t>RateLimit</a:t>
                      </a:r>
                      <a:r>
                        <a:rPr lang="en-US" altLang="ko-Kore-KR" sz="1000" dirty="0"/>
                        <a:t> information, authentication information, etc.)</a:t>
                      </a:r>
                      <a:endParaRPr lang="en-US" altLang="ko-KR" sz="1000" dirty="0"/>
                    </a:p>
                  </a:txBody>
                  <a:tcPr anchor="ctr"/>
                </a:tc>
                <a:extLst>
                  <a:ext uri="{0D108BD9-81ED-4DB2-BD59-A6C34878D82A}">
                    <a16:rowId xmlns:a16="http://schemas.microsoft.com/office/drawing/2014/main" val="2407074523"/>
                  </a:ext>
                </a:extLst>
              </a:tr>
              <a:tr h="1291161">
                <a:tc>
                  <a:txBody>
                    <a:bodyPr/>
                    <a:lstStyle/>
                    <a:p>
                      <a:r>
                        <a:rPr lang="en-US" altLang="ko-Kore-KR" sz="1200" dirty="0"/>
                        <a:t>3</a:t>
                      </a:r>
                      <a:endParaRPr lang="ko-Kore-KR" altLang="en-US" sz="1200" dirty="0"/>
                    </a:p>
                  </a:txBody>
                  <a:tcPr anchor="ctr"/>
                </a:tc>
                <a:tc>
                  <a:txBody>
                    <a:bodyPr/>
                    <a:lstStyle/>
                    <a:p>
                      <a:r>
                        <a:rPr lang="en" altLang="ko-Kore-KR" sz="1000" b="1" dirty="0"/>
                        <a:t>Graceful Degradation</a:t>
                      </a:r>
                    </a:p>
                    <a:p>
                      <a:r>
                        <a:rPr lang="en" altLang="ko-Kore-KR" sz="1000" b="1" dirty="0"/>
                        <a:t>Goal: </a:t>
                      </a:r>
                      <a:r>
                        <a:rPr lang="en" altLang="ko-Kore-KR" sz="1000" b="0" dirty="0"/>
                        <a:t>To keep some functions limited even when the system is overloaded with traffic.</a:t>
                      </a:r>
                    </a:p>
                    <a:p>
                      <a:r>
                        <a:rPr lang="en" altLang="ko-Kore-KR" sz="1000" b="1" dirty="0"/>
                        <a:t>How to configure:</a:t>
                      </a:r>
                    </a:p>
                    <a:p>
                      <a:r>
                        <a:rPr lang="en" altLang="ko-Kore-KR" sz="1000" b="0" dirty="0"/>
                        <a:t>When large-scale traffic </a:t>
                      </a:r>
                      <a:r>
                        <a:rPr lang="en-US" altLang="ko-Kore-KR" sz="1000" b="0" dirty="0"/>
                        <a:t>received</a:t>
                      </a:r>
                      <a:r>
                        <a:rPr lang="en" altLang="ko-Kore-KR" sz="1000" b="0" dirty="0"/>
                        <a:t> and resources reach their limits, prevent the entire service from being interrupted, maintain core functions (e.g. login, payment) API, and block non-core functions (e.g. recommendation system, notifications) API. reduction</a:t>
                      </a:r>
                      <a:endParaRPr lang="ko-Kore-KR" altLang="en-US" sz="1000" b="0" dirty="0"/>
                    </a:p>
                  </a:txBody>
                  <a:tcPr anchor="ctr"/>
                </a:tc>
                <a:extLst>
                  <a:ext uri="{0D108BD9-81ED-4DB2-BD59-A6C34878D82A}">
                    <a16:rowId xmlns:a16="http://schemas.microsoft.com/office/drawing/2014/main" val="3108982430"/>
                  </a:ext>
                </a:extLst>
              </a:tr>
              <a:tr h="1490004">
                <a:tc>
                  <a:txBody>
                    <a:bodyPr/>
                    <a:lstStyle/>
                    <a:p>
                      <a:r>
                        <a:rPr lang="en-US" altLang="ko-Kore-KR" sz="1200" dirty="0"/>
                        <a:t>4</a:t>
                      </a:r>
                      <a:endParaRPr lang="ko-Kore-KR" altLang="en-US" sz="1200" dirty="0"/>
                    </a:p>
                  </a:txBody>
                  <a:tcPr anchor="ctr"/>
                </a:tc>
                <a:tc>
                  <a:txBody>
                    <a:bodyPr/>
                    <a:lstStyle/>
                    <a:p>
                      <a:r>
                        <a:rPr lang="en" altLang="ko-KR" sz="1000" b="0" dirty="0"/>
                        <a:t>Workaround when traffic increases</a:t>
                      </a:r>
                    </a:p>
                    <a:p>
                      <a:endParaRPr lang="en" altLang="ko-KR" sz="1000" b="0" dirty="0"/>
                    </a:p>
                    <a:p>
                      <a:r>
                        <a:rPr lang="en" altLang="ko-KR" sz="1000" b="1" dirty="0"/>
                        <a:t>Situation: </a:t>
                      </a:r>
                      <a:r>
                        <a:rPr lang="en" altLang="ko-KR" sz="1000" b="0" dirty="0"/>
                        <a:t>As the World Cup begins, a lot of users access DVP system. The number of pods increases rapidly with the Horizontal Pod </a:t>
                      </a:r>
                      <a:r>
                        <a:rPr lang="en" altLang="ko-KR" sz="1000" b="0" dirty="0" err="1"/>
                        <a:t>Autoscaler</a:t>
                      </a:r>
                      <a:r>
                        <a:rPr lang="en" altLang="ko-KR" sz="1000" b="0" dirty="0"/>
                        <a:t> (HPA), but existing nodes do not provide enough resources to accommodate these pods.</a:t>
                      </a:r>
                    </a:p>
                    <a:p>
                      <a:r>
                        <a:rPr lang="en" altLang="ko-KR" sz="1000" b="1" dirty="0"/>
                        <a:t>Action: </a:t>
                      </a:r>
                      <a:r>
                        <a:rPr lang="en" altLang="ko-KR" sz="1000" b="0" dirty="0"/>
                        <a:t>Cluster </a:t>
                      </a:r>
                      <a:r>
                        <a:rPr lang="en" altLang="ko-KR" sz="1000" b="0" dirty="0" err="1"/>
                        <a:t>Autoscaler</a:t>
                      </a:r>
                      <a:r>
                        <a:rPr lang="en" altLang="ko-KR" sz="1000" b="0" dirty="0"/>
                        <a:t> detects that new Pods are not scheduled and are waiting, and requests the Auto Scaling Group to create additional nodes.</a:t>
                      </a:r>
                    </a:p>
                    <a:p>
                      <a:r>
                        <a:rPr lang="en" altLang="ko-KR" sz="1000" b="1" dirty="0"/>
                        <a:t>Result: </a:t>
                      </a:r>
                      <a:r>
                        <a:rPr lang="en" altLang="ko-KR" sz="1000" b="0" dirty="0"/>
                        <a:t>The number of nodes increases, and waiting Pods are scheduled normally based on the added resources. Despite the surge in traffic, the site is set to operate stably and the service is processed by node scale out.</a:t>
                      </a:r>
                      <a:endParaRPr lang="en-US" altLang="ko-KR" sz="1000" b="0" dirty="0"/>
                    </a:p>
                  </a:txBody>
                  <a:tcPr anchor="ctr"/>
                </a:tc>
                <a:extLst>
                  <a:ext uri="{0D108BD9-81ED-4DB2-BD59-A6C34878D82A}">
                    <a16:rowId xmlns:a16="http://schemas.microsoft.com/office/drawing/2014/main" val="654343342"/>
                  </a:ext>
                </a:extLst>
              </a:tr>
            </a:tbl>
          </a:graphicData>
        </a:graphic>
      </p:graphicFrame>
      <p:grpSp>
        <p:nvGrpSpPr>
          <p:cNvPr id="31" name="Google Shape;127;p12">
            <a:extLst>
              <a:ext uri="{FF2B5EF4-FFF2-40B4-BE49-F238E27FC236}">
                <a16:creationId xmlns:a16="http://schemas.microsoft.com/office/drawing/2014/main" id="{16541C04-F96B-42A5-E4A6-DDFC7F691820}"/>
              </a:ext>
            </a:extLst>
          </p:cNvPr>
          <p:cNvGrpSpPr/>
          <p:nvPr/>
        </p:nvGrpSpPr>
        <p:grpSpPr>
          <a:xfrm>
            <a:off x="548890" y="1219250"/>
            <a:ext cx="166873" cy="166431"/>
            <a:chOff x="5169024" y="3025005"/>
            <a:chExt cx="318368" cy="317525"/>
          </a:xfrm>
        </p:grpSpPr>
        <p:sp>
          <p:nvSpPr>
            <p:cNvPr id="32" name="Google Shape;128;p12">
              <a:extLst>
                <a:ext uri="{FF2B5EF4-FFF2-40B4-BE49-F238E27FC236}">
                  <a16:creationId xmlns:a16="http://schemas.microsoft.com/office/drawing/2014/main" id="{B9B83D9F-0CA0-5B0D-8B81-F7A57E5DA40A}"/>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33" name="Google Shape;129;p12">
              <a:extLst>
                <a:ext uri="{FF2B5EF4-FFF2-40B4-BE49-F238E27FC236}">
                  <a16:creationId xmlns:a16="http://schemas.microsoft.com/office/drawing/2014/main" id="{EEDB7734-1CFF-0D05-79F7-1D42EDDF3AF9}"/>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34" name="Google Shape;130;p12">
              <a:extLst>
                <a:ext uri="{FF2B5EF4-FFF2-40B4-BE49-F238E27FC236}">
                  <a16:creationId xmlns:a16="http://schemas.microsoft.com/office/drawing/2014/main" id="{76AB7780-E613-D971-CF50-A2862A54FC72}"/>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35" name="Google Shape;131;p12">
              <a:extLst>
                <a:ext uri="{FF2B5EF4-FFF2-40B4-BE49-F238E27FC236}">
                  <a16:creationId xmlns:a16="http://schemas.microsoft.com/office/drawing/2014/main" id="{4624257A-A917-D94B-CCF4-EF9883C97AE4}"/>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grpSp>
      <p:sp>
        <p:nvSpPr>
          <p:cNvPr id="36" name="Google Shape;132;p12">
            <a:extLst>
              <a:ext uri="{FF2B5EF4-FFF2-40B4-BE49-F238E27FC236}">
                <a16:creationId xmlns:a16="http://schemas.microsoft.com/office/drawing/2014/main" id="{AD8D03B9-E3DB-FB11-8A09-E88E9D720C4A}"/>
              </a:ext>
            </a:extLst>
          </p:cNvPr>
          <p:cNvSpPr txBox="1"/>
          <p:nvPr/>
        </p:nvSpPr>
        <p:spPr>
          <a:xfrm>
            <a:off x="837661" y="1150225"/>
            <a:ext cx="8986200" cy="253916"/>
          </a:xfrm>
          <a:prstGeom prst="rect">
            <a:avLst/>
          </a:prstGeom>
          <a:noFill/>
          <a:ln>
            <a:noFill/>
          </a:ln>
        </p:spPr>
        <p:txBody>
          <a:bodyPr spcFirstLastPara="1" wrap="square" lIns="0" tIns="0" rIns="0" bIns="0" anchor="t" anchorCtr="0">
            <a:spAutoFit/>
          </a:bodyPr>
          <a:lstStyle/>
          <a:p>
            <a:pPr>
              <a:spcBef>
                <a:spcPts val="280"/>
              </a:spcBef>
              <a:buSzPts val="1400"/>
            </a:pPr>
            <a:r>
              <a:rPr lang="en" altLang="ko-Kore-KR" sz="1400" b="0" i="0" u="none" strike="noStrike" cap="none" dirty="0">
                <a:solidFill>
                  <a:srgbClr val="000000"/>
                </a:solidFill>
                <a:latin typeface="Arial"/>
                <a:cs typeface="Arial"/>
                <a:sym typeface="Arial"/>
              </a:rPr>
              <a:t>Physical separation according to API traffic provides zero service processing downtime through load balancing.</a:t>
            </a:r>
            <a:endParaRPr lang="en-US" sz="1400" b="1" i="0" u="none" strike="noStrike" cap="none" dirty="0">
              <a:solidFill>
                <a:schemeClr val="tx1"/>
              </a:solidFill>
              <a:latin typeface="Arial"/>
              <a:ea typeface="Arial"/>
              <a:cs typeface="Arial"/>
              <a:sym typeface="Arial"/>
            </a:endParaRPr>
          </a:p>
        </p:txBody>
      </p:sp>
      <p:pic>
        <p:nvPicPr>
          <p:cNvPr id="6" name="그림 5">
            <a:extLst>
              <a:ext uri="{FF2B5EF4-FFF2-40B4-BE49-F238E27FC236}">
                <a16:creationId xmlns:a16="http://schemas.microsoft.com/office/drawing/2014/main" id="{87960820-0B2F-1C40-7692-E46F32004F3F}"/>
              </a:ext>
            </a:extLst>
          </p:cNvPr>
          <p:cNvPicPr>
            <a:picLocks noChangeAspect="1"/>
          </p:cNvPicPr>
          <p:nvPr/>
        </p:nvPicPr>
        <p:blipFill>
          <a:blip r:embed="rId4"/>
          <a:stretch>
            <a:fillRect/>
          </a:stretch>
        </p:blipFill>
        <p:spPr>
          <a:xfrm>
            <a:off x="837660" y="4417523"/>
            <a:ext cx="5070389" cy="2226164"/>
          </a:xfrm>
          <a:prstGeom prst="rect">
            <a:avLst/>
          </a:prstGeom>
          <a:ln>
            <a:solidFill>
              <a:schemeClr val="bg1">
                <a:lumMod val="85000"/>
              </a:schemeClr>
            </a:solidFill>
          </a:ln>
        </p:spPr>
      </p:pic>
      <p:sp>
        <p:nvSpPr>
          <p:cNvPr id="8" name="타원 7">
            <a:extLst>
              <a:ext uri="{FF2B5EF4-FFF2-40B4-BE49-F238E27FC236}">
                <a16:creationId xmlns:a16="http://schemas.microsoft.com/office/drawing/2014/main" id="{DD477BB2-7ABE-60FD-E329-F03088F3012D}"/>
              </a:ext>
            </a:extLst>
          </p:cNvPr>
          <p:cNvSpPr/>
          <p:nvPr/>
        </p:nvSpPr>
        <p:spPr>
          <a:xfrm>
            <a:off x="837660" y="4419865"/>
            <a:ext cx="222069" cy="199530"/>
          </a:xfrm>
          <a:prstGeom prst="ellipse">
            <a:avLst/>
          </a:prstGeom>
          <a:solidFill>
            <a:srgbClr val="4C4C4E"/>
          </a:solidFill>
          <a:ln w="3175" cap="flat" cmpd="sng" algn="ctr">
            <a:solidFill>
              <a:schemeClr val="bg1">
                <a:lumMod val="85000"/>
              </a:scheme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4</a:t>
            </a:r>
            <a:endParaRPr lang="ko-KR" altLang="en-US" sz="1200" b="1" spc="-60" dirty="0">
              <a:solidFill>
                <a:prstClr val="white"/>
              </a:solidFill>
              <a:latin typeface="맑은 고딕"/>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65B4F51E-5A04-2FFB-E1FE-BBBECBC722B3}"/>
              </a:ext>
            </a:extLst>
          </p:cNvPr>
          <p:cNvSpPr/>
          <p:nvPr/>
        </p:nvSpPr>
        <p:spPr>
          <a:xfrm>
            <a:off x="2142466" y="2885843"/>
            <a:ext cx="574649" cy="122875"/>
          </a:xfrm>
          <a:prstGeom prst="rect">
            <a:avLst/>
          </a:prstGeom>
          <a:solidFill>
            <a:schemeClr val="bg1"/>
          </a:solidFill>
          <a:ln w="19050">
            <a:solidFill>
              <a:srgbClr val="E8C080"/>
            </a:solidFill>
            <a:round/>
            <a:headEnd/>
            <a:tailEnd/>
          </a:ln>
          <a:effectLst/>
        </p:spPr>
        <p:txBody>
          <a:bodyPr lIns="0" tIns="0" rIns="0" bIns="0" anchor="ctr" anchorCtr="1">
            <a:scene3d>
              <a:camera prst="orthographicFront"/>
              <a:lightRig rig="threePt" dir="t"/>
            </a:scene3d>
            <a:sp3d>
              <a:bevelT w="0" h="0"/>
              <a:bevelB w="0" h="0"/>
            </a:sp3d>
          </a:bodyPr>
          <a:lstStyle/>
          <a:p>
            <a:pPr algn="ctr" latinLnBrk="0">
              <a:buClr>
                <a:srgbClr val="969696"/>
              </a:buClr>
              <a:tabLst>
                <a:tab pos="973108" algn="l"/>
                <a:tab pos="7784860" algn="r"/>
              </a:tabLst>
            </a:pPr>
            <a:r>
              <a:rPr lang="en-US" altLang="ko-KR" sz="800" dirty="0">
                <a:ln>
                  <a:solidFill>
                    <a:srgbClr val="8DA7C1">
                      <a:alpha val="0"/>
                    </a:srgbClr>
                  </a:solidFill>
                </a:ln>
                <a:solidFill>
                  <a:schemeClr val="tx1">
                    <a:lumMod val="75000"/>
                    <a:lumOff val="25000"/>
                  </a:schemeClr>
                </a:solidFill>
                <a:latin typeface="+mj-lt"/>
                <a:ea typeface="KoPub돋움체 Medium" pitchFamily="18" charset="-127"/>
              </a:rPr>
              <a:t>Auth </a:t>
            </a:r>
            <a:r>
              <a:rPr lang="en-US" altLang="ko-KR" sz="800" dirty="0" err="1">
                <a:ln>
                  <a:solidFill>
                    <a:srgbClr val="8DA7C1">
                      <a:alpha val="0"/>
                    </a:srgbClr>
                  </a:solidFill>
                </a:ln>
                <a:solidFill>
                  <a:schemeClr val="tx1">
                    <a:lumMod val="75000"/>
                    <a:lumOff val="25000"/>
                  </a:schemeClr>
                </a:solidFill>
                <a:latin typeface="+mj-lt"/>
                <a:ea typeface="KoPub돋움체 Medium" pitchFamily="18" charset="-127"/>
              </a:rPr>
              <a:t>gw</a:t>
            </a:r>
            <a:endParaRPr lang="ko-KR" altLang="en-US" sz="8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9" name="타원 8">
            <a:extLst>
              <a:ext uri="{FF2B5EF4-FFF2-40B4-BE49-F238E27FC236}">
                <a16:creationId xmlns:a16="http://schemas.microsoft.com/office/drawing/2014/main" id="{6FFF35BC-6DB5-1B82-1004-BEDF26B18827}"/>
              </a:ext>
            </a:extLst>
          </p:cNvPr>
          <p:cNvSpPr/>
          <p:nvPr/>
        </p:nvSpPr>
        <p:spPr>
          <a:xfrm>
            <a:off x="3661985" y="2847515"/>
            <a:ext cx="222069" cy="199530"/>
          </a:xfrm>
          <a:prstGeom prst="ellipse">
            <a:avLst/>
          </a:prstGeom>
          <a:solidFill>
            <a:srgbClr val="4C4C4E"/>
          </a:solidFill>
          <a:ln w="3175" cap="flat" cmpd="sng" algn="ctr">
            <a:solidFill>
              <a:schemeClr val="bg1">
                <a:lumMod val="85000"/>
              </a:scheme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3</a:t>
            </a:r>
            <a:endParaRPr lang="ko-KR" altLang="en-US" sz="1200" b="1" spc="-60" dirty="0">
              <a:solidFill>
                <a:prstClr val="white"/>
              </a:solidFill>
              <a:latin typeface="맑은 고딕"/>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DA2A76D9-B412-0166-DA31-158391F82A36}"/>
              </a:ext>
            </a:extLst>
          </p:cNvPr>
          <p:cNvSpPr/>
          <p:nvPr/>
        </p:nvSpPr>
        <p:spPr>
          <a:xfrm>
            <a:off x="2962166" y="2888659"/>
            <a:ext cx="587034" cy="125166"/>
          </a:xfrm>
          <a:prstGeom prst="rect">
            <a:avLst/>
          </a:prstGeom>
          <a:solidFill>
            <a:schemeClr val="bg1"/>
          </a:solidFill>
          <a:ln w="19050">
            <a:solidFill>
              <a:srgbClr val="E8C080"/>
            </a:solidFill>
            <a:round/>
            <a:headEnd/>
            <a:tailEnd/>
          </a:ln>
          <a:effectLst/>
        </p:spPr>
        <p:txBody>
          <a:bodyPr lIns="0" tIns="0" rIns="0" bIns="0" anchor="ctr" anchorCtr="1">
            <a:scene3d>
              <a:camera prst="orthographicFront"/>
              <a:lightRig rig="threePt" dir="t"/>
            </a:scene3d>
            <a:sp3d>
              <a:bevelT w="0" h="0"/>
              <a:bevelB w="0" h="0"/>
            </a:sp3d>
          </a:bodyPr>
          <a:lstStyle/>
          <a:p>
            <a:pPr algn="ctr" latinLnBrk="0">
              <a:buClr>
                <a:srgbClr val="969696"/>
              </a:buClr>
              <a:tabLst>
                <a:tab pos="973108" algn="l"/>
                <a:tab pos="7784860" algn="r"/>
              </a:tabLst>
            </a:pPr>
            <a:r>
              <a:rPr lang="en-US" altLang="ko-KR" sz="800" dirty="0">
                <a:ln>
                  <a:solidFill>
                    <a:srgbClr val="8DA7C1">
                      <a:alpha val="0"/>
                    </a:srgbClr>
                  </a:solidFill>
                </a:ln>
                <a:solidFill>
                  <a:schemeClr val="tx1">
                    <a:lumMod val="75000"/>
                    <a:lumOff val="25000"/>
                  </a:schemeClr>
                </a:solidFill>
                <a:latin typeface="+mj-lt"/>
                <a:ea typeface="KoPub돋움체 Medium" pitchFamily="18" charset="-127"/>
              </a:rPr>
              <a:t>SVC </a:t>
            </a:r>
            <a:r>
              <a:rPr lang="en-US" altLang="ko-KR" sz="800" dirty="0" err="1">
                <a:ln>
                  <a:solidFill>
                    <a:srgbClr val="8DA7C1">
                      <a:alpha val="0"/>
                    </a:srgbClr>
                  </a:solidFill>
                </a:ln>
                <a:solidFill>
                  <a:schemeClr val="tx1">
                    <a:lumMod val="75000"/>
                    <a:lumOff val="25000"/>
                  </a:schemeClr>
                </a:solidFill>
                <a:latin typeface="+mj-lt"/>
                <a:ea typeface="KoPub돋움체 Medium" pitchFamily="18" charset="-127"/>
              </a:rPr>
              <a:t>gw</a:t>
            </a:r>
            <a:endParaRPr lang="ko-KR" altLang="en-US" sz="8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13" name="직사각형 12">
            <a:extLst>
              <a:ext uri="{FF2B5EF4-FFF2-40B4-BE49-F238E27FC236}">
                <a16:creationId xmlns:a16="http://schemas.microsoft.com/office/drawing/2014/main" id="{80E7FD69-9CE5-ECA2-6685-C57729104CC6}"/>
              </a:ext>
            </a:extLst>
          </p:cNvPr>
          <p:cNvSpPr/>
          <p:nvPr/>
        </p:nvSpPr>
        <p:spPr>
          <a:xfrm>
            <a:off x="3866995" y="2888659"/>
            <a:ext cx="578802" cy="120059"/>
          </a:xfrm>
          <a:prstGeom prst="rect">
            <a:avLst/>
          </a:prstGeom>
          <a:solidFill>
            <a:schemeClr val="bg1"/>
          </a:solidFill>
          <a:ln w="19050">
            <a:solidFill>
              <a:srgbClr val="E8C080"/>
            </a:solidFill>
            <a:round/>
            <a:headEnd/>
            <a:tailEnd/>
          </a:ln>
          <a:effectLst/>
        </p:spPr>
        <p:txBody>
          <a:bodyPr lIns="0" tIns="0" rIns="0" bIns="0" anchor="ctr" anchorCtr="1">
            <a:scene3d>
              <a:camera prst="orthographicFront"/>
              <a:lightRig rig="threePt" dir="t"/>
            </a:scene3d>
            <a:sp3d>
              <a:bevelT w="0" h="0"/>
              <a:bevelB w="0" h="0"/>
            </a:sp3d>
          </a:bodyPr>
          <a:lstStyle/>
          <a:p>
            <a:pPr algn="ctr" latinLnBrk="0">
              <a:buClr>
                <a:srgbClr val="969696"/>
              </a:buClr>
              <a:tabLst>
                <a:tab pos="973108" algn="l"/>
                <a:tab pos="7784860" algn="r"/>
              </a:tabLst>
            </a:pPr>
            <a:r>
              <a:rPr lang="en-US" altLang="ko-KR" sz="800" dirty="0">
                <a:ln>
                  <a:solidFill>
                    <a:srgbClr val="8DA7C1">
                      <a:alpha val="0"/>
                    </a:srgbClr>
                  </a:solidFill>
                </a:ln>
                <a:solidFill>
                  <a:schemeClr val="tx1">
                    <a:lumMod val="75000"/>
                    <a:lumOff val="25000"/>
                  </a:schemeClr>
                </a:solidFill>
                <a:latin typeface="+mj-lt"/>
                <a:ea typeface="KoPub돋움체 Medium" pitchFamily="18" charset="-127"/>
              </a:rPr>
              <a:t>ETC </a:t>
            </a:r>
            <a:r>
              <a:rPr lang="en-US" altLang="ko-KR" sz="800" dirty="0" err="1">
                <a:ln>
                  <a:solidFill>
                    <a:srgbClr val="8DA7C1">
                      <a:alpha val="0"/>
                    </a:srgbClr>
                  </a:solidFill>
                </a:ln>
                <a:solidFill>
                  <a:schemeClr val="tx1">
                    <a:lumMod val="75000"/>
                    <a:lumOff val="25000"/>
                  </a:schemeClr>
                </a:solidFill>
                <a:latin typeface="+mj-lt"/>
                <a:ea typeface="KoPub돋움체 Medium" pitchFamily="18" charset="-127"/>
              </a:rPr>
              <a:t>gw</a:t>
            </a:r>
            <a:endParaRPr lang="ko-KR" altLang="en-US" sz="800" dirty="0">
              <a:ln>
                <a:solidFill>
                  <a:srgbClr val="8DA7C1">
                    <a:alpha val="0"/>
                  </a:srgbClr>
                </a:solidFill>
              </a:ln>
              <a:solidFill>
                <a:schemeClr val="tx1">
                  <a:lumMod val="75000"/>
                  <a:lumOff val="25000"/>
                </a:schemeClr>
              </a:solidFill>
              <a:latin typeface="+mj-lt"/>
              <a:ea typeface="KoPub돋움체 Medium" pitchFamily="18" charset="-127"/>
            </a:endParaRPr>
          </a:p>
        </p:txBody>
      </p:sp>
    </p:spTree>
    <p:extLst>
      <p:ext uri="{BB962C8B-B14F-4D97-AF65-F5344CB8AC3E}">
        <p14:creationId xmlns:p14="http://schemas.microsoft.com/office/powerpoint/2010/main" val="28545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497467-3ED8-2138-95D4-6A3E82BA0018}"/>
              </a:ext>
            </a:extLst>
          </p:cNvPr>
          <p:cNvSpPr>
            <a:spLocks noGrp="1"/>
          </p:cNvSpPr>
          <p:nvPr>
            <p:ph type="title"/>
          </p:nvPr>
        </p:nvSpPr>
        <p:spPr/>
        <p:txBody>
          <a:bodyPr/>
          <a:lstStyle/>
          <a:p>
            <a:r>
              <a:rPr lang="en-US" altLang="ko-KR" sz="2400" dirty="0"/>
              <a:t>APIGW Burst traffic control method and fault spread prevention function</a:t>
            </a:r>
            <a:endParaRPr lang="ko-Kore-KR" altLang="en-US" sz="2400" dirty="0"/>
          </a:p>
        </p:txBody>
      </p:sp>
      <p:grpSp>
        <p:nvGrpSpPr>
          <p:cNvPr id="41" name="Google Shape;127;p12">
            <a:extLst>
              <a:ext uri="{FF2B5EF4-FFF2-40B4-BE49-F238E27FC236}">
                <a16:creationId xmlns:a16="http://schemas.microsoft.com/office/drawing/2014/main" id="{0D133AC5-FC4A-B0A2-1F20-4F840D425B3E}"/>
              </a:ext>
            </a:extLst>
          </p:cNvPr>
          <p:cNvGrpSpPr/>
          <p:nvPr/>
        </p:nvGrpSpPr>
        <p:grpSpPr>
          <a:xfrm>
            <a:off x="583614" y="1231198"/>
            <a:ext cx="166873" cy="166431"/>
            <a:chOff x="5169024" y="3025005"/>
            <a:chExt cx="318368" cy="317525"/>
          </a:xfrm>
        </p:grpSpPr>
        <p:sp>
          <p:nvSpPr>
            <p:cNvPr id="42" name="Google Shape;128;p12">
              <a:extLst>
                <a:ext uri="{FF2B5EF4-FFF2-40B4-BE49-F238E27FC236}">
                  <a16:creationId xmlns:a16="http://schemas.microsoft.com/office/drawing/2014/main" id="{7E6103ED-3868-FE33-5EC1-7301CB7368FF}"/>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43" name="Google Shape;129;p12">
              <a:extLst>
                <a:ext uri="{FF2B5EF4-FFF2-40B4-BE49-F238E27FC236}">
                  <a16:creationId xmlns:a16="http://schemas.microsoft.com/office/drawing/2014/main" id="{C42992EF-B603-386C-DC4D-5920220689A0}"/>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44" name="Google Shape;130;p12">
              <a:extLst>
                <a:ext uri="{FF2B5EF4-FFF2-40B4-BE49-F238E27FC236}">
                  <a16:creationId xmlns:a16="http://schemas.microsoft.com/office/drawing/2014/main" id="{9CB72D2C-9A1B-C593-5FA6-E9755CCA791C}"/>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45" name="Google Shape;131;p12">
              <a:extLst>
                <a:ext uri="{FF2B5EF4-FFF2-40B4-BE49-F238E27FC236}">
                  <a16:creationId xmlns:a16="http://schemas.microsoft.com/office/drawing/2014/main" id="{62255FFC-870E-F6E6-3A37-E7C2460552B7}"/>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grpSp>
      <p:sp>
        <p:nvSpPr>
          <p:cNvPr id="46" name="Google Shape;132;p12">
            <a:extLst>
              <a:ext uri="{FF2B5EF4-FFF2-40B4-BE49-F238E27FC236}">
                <a16:creationId xmlns:a16="http://schemas.microsoft.com/office/drawing/2014/main" id="{EABF6B65-E8E2-E77F-FDF3-0454AF7412A4}"/>
              </a:ext>
            </a:extLst>
          </p:cNvPr>
          <p:cNvSpPr txBox="1"/>
          <p:nvPr/>
        </p:nvSpPr>
        <p:spPr>
          <a:xfrm>
            <a:off x="872385" y="1162173"/>
            <a:ext cx="10128990" cy="253916"/>
          </a:xfrm>
          <a:prstGeom prst="rect">
            <a:avLst/>
          </a:prstGeom>
          <a:noFill/>
          <a:ln>
            <a:noFill/>
          </a:ln>
        </p:spPr>
        <p:txBody>
          <a:bodyPr spcFirstLastPara="1" wrap="square" lIns="0" tIns="0" rIns="0" bIns="0" anchor="t" anchorCtr="0">
            <a:spAutoFit/>
          </a:bodyPr>
          <a:lstStyle/>
          <a:p>
            <a:pPr marL="0" marR="0" lvl="0" indent="0" algn="l" rtl="0">
              <a:spcBef>
                <a:spcPts val="280"/>
              </a:spcBef>
              <a:spcAft>
                <a:spcPts val="0"/>
              </a:spcAft>
              <a:buClr>
                <a:srgbClr val="000000"/>
              </a:buClr>
              <a:buSzPts val="1400"/>
              <a:buFont typeface="Arial"/>
              <a:buNone/>
            </a:pPr>
            <a:r>
              <a:rPr lang="en" altLang="ko-Kore-KR" dirty="0"/>
              <a:t>Circuit break and throttling functions are provided through APIGW to prevent the spread of failures and provide fault tolerance.</a:t>
            </a:r>
            <a:endParaRPr lang="en-US" altLang="ko-Kore-KR" sz="1400" i="0" u="none" strike="noStrike" cap="none" dirty="0">
              <a:solidFill>
                <a:schemeClr val="tx1"/>
              </a:solidFill>
              <a:latin typeface="Arial"/>
              <a:ea typeface="Arial"/>
              <a:cs typeface="Arial"/>
              <a:sym typeface="Arial"/>
            </a:endParaRPr>
          </a:p>
        </p:txBody>
      </p:sp>
      <p:cxnSp>
        <p:nvCxnSpPr>
          <p:cNvPr id="2" name="직선 화살표 연결선 1">
            <a:extLst>
              <a:ext uri="{FF2B5EF4-FFF2-40B4-BE49-F238E27FC236}">
                <a16:creationId xmlns:a16="http://schemas.microsoft.com/office/drawing/2014/main" id="{1CC77967-F556-95EE-D60B-CCFE494FF3D9}"/>
              </a:ext>
            </a:extLst>
          </p:cNvPr>
          <p:cNvCxnSpPr/>
          <p:nvPr/>
        </p:nvCxnSpPr>
        <p:spPr>
          <a:xfrm flipH="1">
            <a:off x="5732549" y="4550360"/>
            <a:ext cx="3750834" cy="0"/>
          </a:xfrm>
          <a:prstGeom prst="straightConnector1">
            <a:avLst/>
          </a:prstGeom>
          <a:ln w="38100">
            <a:solidFill>
              <a:srgbClr val="32605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 name="직선 화살표 연결선 2">
            <a:extLst>
              <a:ext uri="{FF2B5EF4-FFF2-40B4-BE49-F238E27FC236}">
                <a16:creationId xmlns:a16="http://schemas.microsoft.com/office/drawing/2014/main" id="{EC1E9060-30FD-37BB-F5E4-91DA50715154}"/>
              </a:ext>
            </a:extLst>
          </p:cNvPr>
          <p:cNvCxnSpPr/>
          <p:nvPr/>
        </p:nvCxnSpPr>
        <p:spPr>
          <a:xfrm flipH="1">
            <a:off x="5732549" y="4859697"/>
            <a:ext cx="3750834" cy="0"/>
          </a:xfrm>
          <a:prstGeom prst="straightConnector1">
            <a:avLst/>
          </a:prstGeom>
          <a:ln w="38100">
            <a:solidFill>
              <a:srgbClr val="32605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 name="직선 화살표 연결선 3">
            <a:extLst>
              <a:ext uri="{FF2B5EF4-FFF2-40B4-BE49-F238E27FC236}">
                <a16:creationId xmlns:a16="http://schemas.microsoft.com/office/drawing/2014/main" id="{6FC5464B-A210-40CA-081E-5DC7F7E52F2A}"/>
              </a:ext>
            </a:extLst>
          </p:cNvPr>
          <p:cNvCxnSpPr/>
          <p:nvPr/>
        </p:nvCxnSpPr>
        <p:spPr>
          <a:xfrm flipH="1">
            <a:off x="5732549" y="5169034"/>
            <a:ext cx="3528584" cy="0"/>
          </a:xfrm>
          <a:prstGeom prst="straightConnector1">
            <a:avLst/>
          </a:prstGeom>
          <a:ln w="38100">
            <a:solidFill>
              <a:srgbClr val="E95412"/>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5" name="직선 화살표 연결선 4">
            <a:extLst>
              <a:ext uri="{FF2B5EF4-FFF2-40B4-BE49-F238E27FC236}">
                <a16:creationId xmlns:a16="http://schemas.microsoft.com/office/drawing/2014/main" id="{3C3ABD5B-8C75-B83A-2828-94BC4583C2C3}"/>
              </a:ext>
            </a:extLst>
          </p:cNvPr>
          <p:cNvCxnSpPr/>
          <p:nvPr/>
        </p:nvCxnSpPr>
        <p:spPr>
          <a:xfrm flipH="1">
            <a:off x="5732549" y="5787707"/>
            <a:ext cx="3750834" cy="0"/>
          </a:xfrm>
          <a:prstGeom prst="straightConnector1">
            <a:avLst/>
          </a:prstGeom>
          <a:ln w="38100">
            <a:solidFill>
              <a:srgbClr val="32605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31503775-6AA2-202A-F726-5700D9FF320D}"/>
              </a:ext>
            </a:extLst>
          </p:cNvPr>
          <p:cNvSpPr/>
          <p:nvPr/>
        </p:nvSpPr>
        <p:spPr>
          <a:xfrm>
            <a:off x="9480585" y="4424360"/>
            <a:ext cx="756000" cy="252000"/>
          </a:xfrm>
          <a:prstGeom prst="rect">
            <a:avLst/>
          </a:prstGeom>
          <a:solidFill>
            <a:srgbClr val="FFFFFF"/>
          </a:solidFill>
          <a:ln w="6350" cap="flat" cmpd="sng" algn="ctr">
            <a:solidFill>
              <a:srgbClr val="326051"/>
            </a:solidFill>
            <a:prstDash val="solid"/>
            <a:miter lim="800000"/>
          </a:ln>
          <a:effectLst>
            <a:outerShdw dist="25400" dir="5400000" algn="t" rotWithShape="0">
              <a:prstClr val="black">
                <a:alpha val="10000"/>
              </a:prstClr>
            </a:outerShdw>
          </a:effectLst>
        </p:spPr>
        <p:txBody>
          <a:bodyPr wrap="none" lIns="72000" tIns="36000" rIns="72000" bIns="36000" rtlCol="0" anchor="ctr">
            <a:scene3d>
              <a:camera prst="orthographicFront"/>
              <a:lightRig rig="threePt" dir="t"/>
            </a:scene3d>
            <a:sp3d>
              <a:bevelT w="0" h="0"/>
              <a:bevelB w="0" h="0"/>
            </a:sp3d>
          </a:bodyPr>
          <a:lstStyle/>
          <a:p>
            <a:pPr latinLnBrk="0">
              <a:buClr>
                <a:srgbClr val="969696"/>
              </a:buClr>
            </a:pP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service</a:t>
            </a:r>
            <a:r>
              <a:rPr lang="ko-KR" altLang="en-US" sz="1000" dirty="0">
                <a:ln>
                  <a:solidFill>
                    <a:srgbClr val="8DA7C1">
                      <a:alpha val="0"/>
                    </a:srgbClr>
                  </a:solidFill>
                </a:ln>
                <a:solidFill>
                  <a:schemeClr val="tx1">
                    <a:lumMod val="75000"/>
                    <a:lumOff val="25000"/>
                  </a:schemeClr>
                </a:solidFill>
                <a:latin typeface="+mj-lt"/>
                <a:ea typeface="KoPub돋움체 Medium" pitchFamily="18" charset="-127"/>
              </a:rPr>
              <a:t> </a:t>
            </a: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#1</a:t>
            </a:r>
            <a:endParaRPr lang="ko-KR" altLang="en-US" sz="10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8" name="직사각형 7">
            <a:extLst>
              <a:ext uri="{FF2B5EF4-FFF2-40B4-BE49-F238E27FC236}">
                <a16:creationId xmlns:a16="http://schemas.microsoft.com/office/drawing/2014/main" id="{8C6BCA64-F64D-BD78-A717-476AD213E028}"/>
              </a:ext>
            </a:extLst>
          </p:cNvPr>
          <p:cNvSpPr/>
          <p:nvPr/>
        </p:nvSpPr>
        <p:spPr>
          <a:xfrm>
            <a:off x="9480585" y="2359159"/>
            <a:ext cx="756000" cy="1751149"/>
          </a:xfrm>
          <a:prstGeom prst="rect">
            <a:avLst/>
          </a:prstGeom>
          <a:solidFill>
            <a:srgbClr val="FFFFFF"/>
          </a:solidFill>
          <a:ln w="6350" cap="flat" cmpd="sng" algn="ctr">
            <a:solidFill>
              <a:srgbClr val="326051"/>
            </a:solidFill>
            <a:prstDash val="solid"/>
            <a:miter lim="800000"/>
          </a:ln>
          <a:effectLst>
            <a:outerShdw dist="25400" dir="5400000" algn="t" rotWithShape="0">
              <a:prstClr val="black">
                <a:alpha val="10000"/>
              </a:prstClr>
            </a:outerShdw>
          </a:effectLst>
        </p:spPr>
        <p:txBody>
          <a:bodyPr wrap="none" lIns="72000" tIns="36000" rIns="72000" bIns="36000" rtlCol="0" anchor="ctr">
            <a:scene3d>
              <a:camera prst="orthographicFront"/>
              <a:lightRig rig="threePt" dir="t"/>
            </a:scene3d>
            <a:sp3d>
              <a:bevelT w="0" h="0"/>
              <a:bevelB w="0" h="0"/>
            </a:sp3d>
          </a:bodyPr>
          <a:lstStyle/>
          <a:p>
            <a:pPr algn="ctr" latinLnBrk="0">
              <a:buClr>
                <a:srgbClr val="969696"/>
              </a:buClr>
            </a:pP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Service</a:t>
            </a:r>
            <a:endParaRPr lang="ko-KR" altLang="en-US" sz="10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9" name="왼쪽/오른쪽 화살표 11">
            <a:extLst>
              <a:ext uri="{FF2B5EF4-FFF2-40B4-BE49-F238E27FC236}">
                <a16:creationId xmlns:a16="http://schemas.microsoft.com/office/drawing/2014/main" id="{6B7C5112-CD9A-6202-CE9E-977EEC7EBA36}"/>
              </a:ext>
            </a:extLst>
          </p:cNvPr>
          <p:cNvSpPr/>
          <p:nvPr/>
        </p:nvSpPr>
        <p:spPr bwMode="auto">
          <a:xfrm>
            <a:off x="5752132" y="3166510"/>
            <a:ext cx="795187" cy="243388"/>
          </a:xfrm>
          <a:prstGeom prst="leftRightArrow">
            <a:avLst>
              <a:gd name="adj1" fmla="val 55631"/>
              <a:gd name="adj2" fmla="val 48502"/>
            </a:avLst>
          </a:prstGeom>
          <a:solidFill>
            <a:srgbClr val="C0DED4"/>
          </a:solidFill>
          <a:ln>
            <a:noFill/>
          </a:ln>
        </p:spPr>
        <p:txBody>
          <a:bodyPr vert="horz" wrap="square" lIns="91440" tIns="45720" rIns="91440" bIns="45720" numCol="1" anchor="t" anchorCtr="0" compatLnSpc="1">
            <a:prstTxWarp prst="textNoShape">
              <a:avLst/>
            </a:prstTxWarp>
          </a:bodyPr>
          <a:lstStyle/>
          <a:p>
            <a:pPr latinLnBrk="0"/>
            <a:endParaRPr lang="ko-KR" altLang="en-US" dirty="0">
              <a:latin typeface="+mj-lt"/>
            </a:endParaRPr>
          </a:p>
        </p:txBody>
      </p:sp>
      <p:sp>
        <p:nvSpPr>
          <p:cNvPr id="11" name="AutoShape 8">
            <a:extLst>
              <a:ext uri="{FF2B5EF4-FFF2-40B4-BE49-F238E27FC236}">
                <a16:creationId xmlns:a16="http://schemas.microsoft.com/office/drawing/2014/main" id="{F8E37350-ADFF-FC09-3B20-0D105DBD85CD}"/>
              </a:ext>
            </a:extLst>
          </p:cNvPr>
          <p:cNvSpPr>
            <a:spLocks noChangeArrowheads="1"/>
          </p:cNvSpPr>
          <p:nvPr/>
        </p:nvSpPr>
        <p:spPr bwMode="auto">
          <a:xfrm>
            <a:off x="4907348" y="2276332"/>
            <a:ext cx="828000" cy="3637376"/>
          </a:xfrm>
          <a:prstGeom prst="rect">
            <a:avLst/>
          </a:prstGeom>
          <a:solidFill>
            <a:schemeClr val="bg1"/>
          </a:solidFill>
          <a:ln w="6350" cap="flat" cmpd="sng" algn="ctr">
            <a:solidFill>
              <a:schemeClr val="bg1">
                <a:lumMod val="75000"/>
              </a:schemeClr>
            </a:solidFill>
            <a:prstDash val="solid"/>
          </a:ln>
          <a:effectLst/>
        </p:spPr>
        <p:txBody>
          <a:bodyPr lIns="0" tIns="0" rIns="0" bIns="0" rtlCol="0" anchor="ctr"/>
          <a:lstStyle/>
          <a:p>
            <a:pPr indent="-180975" algn="ctr" fontAlgn="base" latinLnBrk="0">
              <a:spcAft>
                <a:spcPts val="240"/>
              </a:spcAft>
            </a:pPr>
            <a:endParaRPr lang="ko-KR" altLang="ko-KR" sz="900" dirty="0">
              <a:ln>
                <a:solidFill>
                  <a:schemeClr val="bg1">
                    <a:lumMod val="65000"/>
                    <a:alpha val="0"/>
                  </a:schemeClr>
                </a:solidFill>
              </a:ln>
              <a:solidFill>
                <a:prstClr val="black">
                  <a:lumMod val="75000"/>
                  <a:lumOff val="25000"/>
                </a:prstClr>
              </a:solidFill>
              <a:latin typeface="+mj-lt"/>
              <a:ea typeface="KoPub돋움체 Medium" pitchFamily="18" charset="-127"/>
            </a:endParaRPr>
          </a:p>
        </p:txBody>
      </p:sp>
      <p:grpSp>
        <p:nvGrpSpPr>
          <p:cNvPr id="12" name="그룹 11">
            <a:extLst>
              <a:ext uri="{FF2B5EF4-FFF2-40B4-BE49-F238E27FC236}">
                <a16:creationId xmlns:a16="http://schemas.microsoft.com/office/drawing/2014/main" id="{D03D991A-E8B9-B64C-6902-5208AC7BF0A4}"/>
              </a:ext>
            </a:extLst>
          </p:cNvPr>
          <p:cNvGrpSpPr/>
          <p:nvPr/>
        </p:nvGrpSpPr>
        <p:grpSpPr>
          <a:xfrm>
            <a:off x="4907348" y="2024333"/>
            <a:ext cx="828000" cy="252000"/>
            <a:chOff x="414338" y="3552823"/>
            <a:chExt cx="828000" cy="252000"/>
          </a:xfrm>
        </p:grpSpPr>
        <p:sp>
          <p:nvSpPr>
            <p:cNvPr id="13" name="양쪽 모서리가 둥근 사각형 12">
              <a:extLst>
                <a:ext uri="{FF2B5EF4-FFF2-40B4-BE49-F238E27FC236}">
                  <a16:creationId xmlns:a16="http://schemas.microsoft.com/office/drawing/2014/main" id="{30A08158-E6B2-45DC-1CEE-E530FB9D5CB5}"/>
                </a:ext>
              </a:extLst>
            </p:cNvPr>
            <p:cNvSpPr/>
            <p:nvPr/>
          </p:nvSpPr>
          <p:spPr>
            <a:xfrm>
              <a:off x="414338" y="3552823"/>
              <a:ext cx="828000" cy="252000"/>
            </a:xfrm>
            <a:prstGeom prst="round2SameRect">
              <a:avLst/>
            </a:prstGeom>
            <a:solidFill>
              <a:srgbClr val="D9952A"/>
            </a:solidFill>
            <a:ln>
              <a:noFill/>
            </a:ln>
          </p:spPr>
          <p:txBody>
            <a:bodyPr vert="horz" wrap="square" lIns="91440" tIns="45720" rIns="91440" bIns="45720" numCol="1" anchor="t" anchorCtr="0" compatLnSpc="1">
              <a:prstTxWarp prst="textNoShape">
                <a:avLst/>
              </a:prstTxWarp>
            </a:bodyPr>
            <a:lstStyle/>
            <a:p>
              <a:pPr algn="ctr" latinLnBrk="0">
                <a:tabLst>
                  <a:tab pos="973108" algn="l"/>
                  <a:tab pos="7784860" algn="r"/>
                </a:tabLst>
              </a:pPr>
              <a:endParaRPr lang="ko-KR" altLang="en-US" sz="1000" dirty="0">
                <a:ln>
                  <a:solidFill>
                    <a:srgbClr val="8DA7C1">
                      <a:alpha val="0"/>
                    </a:srgbClr>
                  </a:solidFill>
                </a:ln>
                <a:solidFill>
                  <a:schemeClr val="bg1"/>
                </a:solidFill>
                <a:latin typeface="+mj-lt"/>
                <a:ea typeface="KoPub돋움체 Bold" pitchFamily="18" charset="-127"/>
              </a:endParaRPr>
            </a:p>
          </p:txBody>
        </p:sp>
        <p:sp>
          <p:nvSpPr>
            <p:cNvPr id="14" name="직사각형 13">
              <a:extLst>
                <a:ext uri="{FF2B5EF4-FFF2-40B4-BE49-F238E27FC236}">
                  <a16:creationId xmlns:a16="http://schemas.microsoft.com/office/drawing/2014/main" id="{31B05350-A4D4-2A59-848F-1CFDAE2A7D94}"/>
                </a:ext>
              </a:extLst>
            </p:cNvPr>
            <p:cNvSpPr/>
            <p:nvPr/>
          </p:nvSpPr>
          <p:spPr>
            <a:xfrm>
              <a:off x="655214" y="3598032"/>
              <a:ext cx="346250" cy="161583"/>
            </a:xfrm>
            <a:prstGeom prst="rect">
              <a:avLst/>
            </a:prstGeom>
            <a:noFill/>
            <a:ln w="6350" cap="flat" cmpd="sng" algn="ctr">
              <a:noFill/>
              <a:prstDash val="solid"/>
              <a:miter lim="800000"/>
            </a:ln>
            <a:effectLst/>
          </p:spPr>
          <p:txBody>
            <a:bodyPr wrap="none" lIns="0" tIns="0" rIns="0" bIns="0" rtlCol="0" anchor="ctr">
              <a:spAutoFit/>
              <a:scene3d>
                <a:camera prst="orthographicFront"/>
                <a:lightRig rig="threePt" dir="t"/>
              </a:scene3d>
              <a:sp3d>
                <a:bevelT w="0" h="0"/>
                <a:bevelB w="0" h="0"/>
              </a:sp3d>
            </a:bodyPr>
            <a:lstStyle/>
            <a:p>
              <a:pPr algn="ctr" latinLnBrk="0">
                <a:buClr>
                  <a:srgbClr val="969696"/>
                </a:buClr>
              </a:pPr>
              <a:r>
                <a:rPr lang="en-US" altLang="ko-KR" sz="1050" dirty="0">
                  <a:ln>
                    <a:solidFill>
                      <a:srgbClr val="8DA7C1">
                        <a:alpha val="0"/>
                      </a:srgbClr>
                    </a:solidFill>
                  </a:ln>
                  <a:solidFill>
                    <a:schemeClr val="bg1"/>
                  </a:solidFill>
                  <a:latin typeface="+mj-lt"/>
                  <a:ea typeface="KoPub돋움체 Bold" pitchFamily="18" charset="-127"/>
                </a:rPr>
                <a:t>Client</a:t>
              </a:r>
              <a:endParaRPr lang="ko-KR" altLang="en-US" sz="1050" dirty="0">
                <a:ln>
                  <a:solidFill>
                    <a:srgbClr val="8DA7C1">
                      <a:alpha val="0"/>
                    </a:srgbClr>
                  </a:solidFill>
                </a:ln>
                <a:solidFill>
                  <a:schemeClr val="bg1"/>
                </a:solidFill>
                <a:latin typeface="+mj-lt"/>
                <a:ea typeface="KoPub돋움체 Bold" pitchFamily="18" charset="-127"/>
              </a:endParaRPr>
            </a:p>
          </p:txBody>
        </p:sp>
      </p:grpSp>
      <p:sp>
        <p:nvSpPr>
          <p:cNvPr id="15" name="직사각형 14">
            <a:extLst>
              <a:ext uri="{FF2B5EF4-FFF2-40B4-BE49-F238E27FC236}">
                <a16:creationId xmlns:a16="http://schemas.microsoft.com/office/drawing/2014/main" id="{8E0E6B04-D5C8-5C76-263E-00935AAD2F50}"/>
              </a:ext>
            </a:extLst>
          </p:cNvPr>
          <p:cNvSpPr/>
          <p:nvPr/>
        </p:nvSpPr>
        <p:spPr>
          <a:xfrm>
            <a:off x="4959896" y="2835595"/>
            <a:ext cx="722904" cy="1170000"/>
          </a:xfrm>
          <a:prstGeom prst="rect">
            <a:avLst/>
          </a:prstGeom>
          <a:solidFill>
            <a:schemeClr val="bg1"/>
          </a:solidFill>
          <a:ln w="19050">
            <a:solidFill>
              <a:srgbClr val="E8C080"/>
            </a:solidFill>
            <a:round/>
            <a:headEnd/>
            <a:tailEnd/>
          </a:ln>
          <a:effectLst/>
        </p:spPr>
        <p:txBody>
          <a:bodyPr lIns="0" tIns="0" rIns="0" bIns="0" anchor="ctr" anchorCtr="1">
            <a:scene3d>
              <a:camera prst="orthographicFront"/>
              <a:lightRig rig="threePt" dir="t"/>
            </a:scene3d>
            <a:sp3d>
              <a:bevelT w="0" h="0"/>
              <a:bevelB w="0" h="0"/>
            </a:sp3d>
          </a:bodyPr>
          <a:lstStyle/>
          <a:p>
            <a:pPr algn="ctr" latinLnBrk="0">
              <a:buClr>
                <a:srgbClr val="969696"/>
              </a:buClr>
              <a:tabLst>
                <a:tab pos="973108" algn="l"/>
                <a:tab pos="7784860" algn="r"/>
              </a:tabLst>
            </a:pPr>
            <a:r>
              <a:rPr lang="en-US" altLang="ko-KR" sz="900" dirty="0" err="1">
                <a:ln>
                  <a:solidFill>
                    <a:srgbClr val="8DA7C1">
                      <a:alpha val="0"/>
                    </a:srgbClr>
                  </a:solidFill>
                </a:ln>
                <a:solidFill>
                  <a:schemeClr val="tx1">
                    <a:lumMod val="75000"/>
                    <a:lumOff val="25000"/>
                  </a:schemeClr>
                </a:solidFill>
                <a:latin typeface="+mj-lt"/>
                <a:ea typeface="KoPub돋움체 Medium" pitchFamily="18" charset="-127"/>
              </a:rPr>
              <a:t>BigScreen</a:t>
            </a:r>
            <a:endParaRPr lang="ko-KR" altLang="en-US" sz="9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16" name="직사각형 15">
            <a:extLst>
              <a:ext uri="{FF2B5EF4-FFF2-40B4-BE49-F238E27FC236}">
                <a16:creationId xmlns:a16="http://schemas.microsoft.com/office/drawing/2014/main" id="{285B5E0F-CBB6-60B8-2E62-927D2E176D51}"/>
              </a:ext>
            </a:extLst>
          </p:cNvPr>
          <p:cNvSpPr/>
          <p:nvPr/>
        </p:nvSpPr>
        <p:spPr>
          <a:xfrm>
            <a:off x="4959896" y="4222567"/>
            <a:ext cx="722904" cy="1170000"/>
          </a:xfrm>
          <a:prstGeom prst="rect">
            <a:avLst/>
          </a:prstGeom>
          <a:solidFill>
            <a:schemeClr val="bg1"/>
          </a:solidFill>
          <a:ln w="19050">
            <a:solidFill>
              <a:srgbClr val="E8C080"/>
            </a:solidFill>
            <a:round/>
            <a:headEnd/>
            <a:tailEnd/>
          </a:ln>
          <a:effectLst/>
        </p:spPr>
        <p:txBody>
          <a:bodyPr lIns="0" tIns="0" rIns="0" bIns="0" anchor="ctr" anchorCtr="1">
            <a:scene3d>
              <a:camera prst="orthographicFront"/>
              <a:lightRig rig="threePt" dir="t"/>
            </a:scene3d>
            <a:sp3d>
              <a:bevelT w="0" h="0"/>
              <a:bevelB w="0" h="0"/>
            </a:sp3d>
          </a:bodyPr>
          <a:lstStyle/>
          <a:p>
            <a:pPr algn="ctr" latinLnBrk="0">
              <a:buClr>
                <a:srgbClr val="969696"/>
              </a:buClr>
              <a:tabLst>
                <a:tab pos="973108" algn="l"/>
                <a:tab pos="7784860" algn="r"/>
              </a:tabLst>
            </a:pPr>
            <a:r>
              <a:rPr lang="en-US" altLang="ko-KR" sz="900" dirty="0" err="1">
                <a:ln>
                  <a:solidFill>
                    <a:srgbClr val="8DA7C1">
                      <a:alpha val="0"/>
                    </a:srgbClr>
                  </a:solidFill>
                </a:ln>
                <a:solidFill>
                  <a:schemeClr val="tx1">
                    <a:lumMod val="75000"/>
                    <a:lumOff val="25000"/>
                  </a:schemeClr>
                </a:solidFill>
                <a:latin typeface="+mj-lt"/>
                <a:ea typeface="KoPub돋움체 Medium" pitchFamily="18" charset="-127"/>
              </a:rPr>
              <a:t>SmallScreen</a:t>
            </a:r>
            <a:endParaRPr lang="ko-KR" altLang="en-US" sz="900" dirty="0">
              <a:ln>
                <a:solidFill>
                  <a:srgbClr val="8DA7C1">
                    <a:alpha val="0"/>
                  </a:srgbClr>
                </a:solidFill>
              </a:ln>
              <a:solidFill>
                <a:schemeClr val="tx1">
                  <a:lumMod val="75000"/>
                  <a:lumOff val="25000"/>
                </a:schemeClr>
              </a:solidFill>
              <a:latin typeface="+mj-lt"/>
              <a:ea typeface="KoPub돋움체 Medium" pitchFamily="18" charset="-127"/>
            </a:endParaRPr>
          </a:p>
        </p:txBody>
      </p:sp>
      <p:grpSp>
        <p:nvGrpSpPr>
          <p:cNvPr id="17" name="그룹 16">
            <a:extLst>
              <a:ext uri="{FF2B5EF4-FFF2-40B4-BE49-F238E27FC236}">
                <a16:creationId xmlns:a16="http://schemas.microsoft.com/office/drawing/2014/main" id="{8A3BA0C4-D31D-769B-BAA1-8F846A8E71EB}"/>
              </a:ext>
            </a:extLst>
          </p:cNvPr>
          <p:cNvGrpSpPr/>
          <p:nvPr/>
        </p:nvGrpSpPr>
        <p:grpSpPr>
          <a:xfrm>
            <a:off x="6564102" y="1838589"/>
            <a:ext cx="2412000" cy="4294986"/>
            <a:chOff x="414338" y="3552823"/>
            <a:chExt cx="828000" cy="4294986"/>
          </a:xfrm>
        </p:grpSpPr>
        <p:sp>
          <p:nvSpPr>
            <p:cNvPr id="18" name="양쪽 모서리가 둥근 사각형 17">
              <a:extLst>
                <a:ext uri="{FF2B5EF4-FFF2-40B4-BE49-F238E27FC236}">
                  <a16:creationId xmlns:a16="http://schemas.microsoft.com/office/drawing/2014/main" id="{EB4CD504-9265-55F1-C745-C0E608B28644}"/>
                </a:ext>
              </a:extLst>
            </p:cNvPr>
            <p:cNvSpPr/>
            <p:nvPr/>
          </p:nvSpPr>
          <p:spPr>
            <a:xfrm>
              <a:off x="414338" y="3552823"/>
              <a:ext cx="828000" cy="252000"/>
            </a:xfrm>
            <a:prstGeom prst="round2SameRect">
              <a:avLst/>
            </a:prstGeom>
            <a:solidFill>
              <a:srgbClr val="009882"/>
            </a:solidFill>
            <a:ln w="12700">
              <a:solidFill>
                <a:srgbClr val="009882"/>
              </a:solidFill>
            </a:ln>
          </p:spPr>
          <p:txBody>
            <a:bodyPr vert="horz" wrap="square" lIns="91440" tIns="45720" rIns="91440" bIns="45720" numCol="1" anchor="t" anchorCtr="0" compatLnSpc="1">
              <a:prstTxWarp prst="textNoShape">
                <a:avLst/>
              </a:prstTxWarp>
            </a:bodyPr>
            <a:lstStyle/>
            <a:p>
              <a:pPr latinLnBrk="0"/>
              <a:endParaRPr lang="ko-KR" altLang="en-US" dirty="0">
                <a:latin typeface="+mj-lt"/>
              </a:endParaRPr>
            </a:p>
          </p:txBody>
        </p:sp>
        <p:sp>
          <p:nvSpPr>
            <p:cNvPr id="19" name="직사각형 18">
              <a:extLst>
                <a:ext uri="{FF2B5EF4-FFF2-40B4-BE49-F238E27FC236}">
                  <a16:creationId xmlns:a16="http://schemas.microsoft.com/office/drawing/2014/main" id="{504E40E5-58EC-E55D-765B-D88B0AEC5BE3}"/>
                </a:ext>
              </a:extLst>
            </p:cNvPr>
            <p:cNvSpPr/>
            <p:nvPr/>
          </p:nvSpPr>
          <p:spPr>
            <a:xfrm>
              <a:off x="688015" y="3594185"/>
              <a:ext cx="280645" cy="169277"/>
            </a:xfrm>
            <a:prstGeom prst="rect">
              <a:avLst/>
            </a:prstGeom>
            <a:noFill/>
            <a:ln w="6350" cap="flat" cmpd="sng" algn="ctr">
              <a:noFill/>
              <a:prstDash val="solid"/>
              <a:miter lim="800000"/>
            </a:ln>
            <a:effectLst/>
          </p:spPr>
          <p:txBody>
            <a:bodyPr wrap="none" lIns="0" tIns="0" rIns="0" bIns="0" rtlCol="0" anchor="ctr">
              <a:spAutoFit/>
              <a:scene3d>
                <a:camera prst="orthographicFront"/>
                <a:lightRig rig="threePt" dir="t"/>
              </a:scene3d>
              <a:sp3d>
                <a:bevelT w="0" h="0"/>
                <a:bevelB w="0" h="0"/>
              </a:sp3d>
            </a:bodyPr>
            <a:lstStyle/>
            <a:p>
              <a:pPr algn="ctr" latinLnBrk="0">
                <a:buClr>
                  <a:srgbClr val="969696"/>
                </a:buClr>
              </a:pPr>
              <a:r>
                <a:rPr lang="en-US" altLang="ko-KR" sz="1100" dirty="0">
                  <a:ln>
                    <a:solidFill>
                      <a:srgbClr val="8DA7C1">
                        <a:alpha val="0"/>
                      </a:srgbClr>
                    </a:solidFill>
                  </a:ln>
                  <a:solidFill>
                    <a:schemeClr val="bg1"/>
                  </a:solidFill>
                  <a:latin typeface="+mj-lt"/>
                  <a:ea typeface="KoPub돋움체 Bold" pitchFamily="18" charset="-127"/>
                </a:rPr>
                <a:t>API Gateway</a:t>
              </a:r>
            </a:p>
          </p:txBody>
        </p:sp>
        <p:sp>
          <p:nvSpPr>
            <p:cNvPr id="20" name="직사각형 19">
              <a:extLst>
                <a:ext uri="{FF2B5EF4-FFF2-40B4-BE49-F238E27FC236}">
                  <a16:creationId xmlns:a16="http://schemas.microsoft.com/office/drawing/2014/main" id="{1CE64A7D-6E7B-1F82-AFF7-B428D603EFE2}"/>
                </a:ext>
              </a:extLst>
            </p:cNvPr>
            <p:cNvSpPr/>
            <p:nvPr/>
          </p:nvSpPr>
          <p:spPr>
            <a:xfrm>
              <a:off x="414338" y="3804822"/>
              <a:ext cx="828000" cy="4042987"/>
            </a:xfrm>
            <a:prstGeom prst="rect">
              <a:avLst/>
            </a:prstGeom>
            <a:solidFill>
              <a:schemeClr val="bg1"/>
            </a:solidFill>
            <a:ln w="12700" cap="flat" cmpd="sng" algn="ctr">
              <a:solidFill>
                <a:srgbClr val="009882"/>
              </a:solidFill>
              <a:prstDash val="solid"/>
              <a:miter lim="800000"/>
            </a:ln>
            <a:effectLst>
              <a:outerShdw dist="25400" dir="5400000" algn="t" rotWithShape="0">
                <a:prstClr val="black">
                  <a:alpha val="10000"/>
                </a:prstClr>
              </a:outerShdw>
            </a:effectLst>
          </p:spPr>
          <p:txBody>
            <a:bodyPr wrap="none" lIns="0" tIns="0" rIns="0" bIns="0" rtlCol="0" anchor="ctr">
              <a:scene3d>
                <a:camera prst="orthographicFront"/>
                <a:lightRig rig="threePt" dir="t"/>
              </a:scene3d>
              <a:sp3d>
                <a:bevelT w="0" h="0"/>
                <a:bevelB w="0" h="0"/>
              </a:sp3d>
            </a:bodyPr>
            <a:lstStyle/>
            <a:p>
              <a:pPr algn="ctr" latinLnBrk="0">
                <a:buClr>
                  <a:srgbClr val="969696"/>
                </a:buClr>
              </a:pPr>
              <a:endParaRPr lang="ko-KR" altLang="en-US" sz="1000" dirty="0">
                <a:ln>
                  <a:solidFill>
                    <a:srgbClr val="8DA7C1">
                      <a:alpha val="0"/>
                    </a:srgbClr>
                  </a:solidFill>
                </a:ln>
                <a:gradFill>
                  <a:gsLst>
                    <a:gs pos="0">
                      <a:schemeClr val="tx1">
                        <a:lumMod val="75000"/>
                        <a:lumOff val="25000"/>
                      </a:schemeClr>
                    </a:gs>
                    <a:gs pos="100000">
                      <a:schemeClr val="tx1">
                        <a:lumMod val="75000"/>
                        <a:lumOff val="25000"/>
                      </a:schemeClr>
                    </a:gs>
                  </a:gsLst>
                  <a:lin ang="5400000" scaled="0"/>
                </a:gradFill>
                <a:latin typeface="+mj-lt"/>
                <a:ea typeface="KoPub돋움체 Medium" pitchFamily="18" charset="-127"/>
              </a:endParaRPr>
            </a:p>
          </p:txBody>
        </p:sp>
      </p:grpSp>
      <p:graphicFrame>
        <p:nvGraphicFramePr>
          <p:cNvPr id="21" name="표 20">
            <a:extLst>
              <a:ext uri="{FF2B5EF4-FFF2-40B4-BE49-F238E27FC236}">
                <a16:creationId xmlns:a16="http://schemas.microsoft.com/office/drawing/2014/main" id="{54B1E11E-780F-79AF-D7A8-63A3DAF38B18}"/>
              </a:ext>
            </a:extLst>
          </p:cNvPr>
          <p:cNvGraphicFramePr>
            <a:graphicFrameLocks noGrp="1"/>
          </p:cNvGraphicFramePr>
          <p:nvPr>
            <p:extLst>
              <p:ext uri="{D42A27DB-BD31-4B8C-83A1-F6EECF244321}">
                <p14:modId xmlns:p14="http://schemas.microsoft.com/office/powerpoint/2010/main" val="1065305170"/>
              </p:ext>
            </p:extLst>
          </p:nvPr>
        </p:nvGraphicFramePr>
        <p:xfrm>
          <a:off x="6659344" y="4657932"/>
          <a:ext cx="2221516" cy="1350600"/>
        </p:xfrm>
        <a:graphic>
          <a:graphicData uri="http://schemas.openxmlformats.org/drawingml/2006/table">
            <a:tbl>
              <a:tblPr/>
              <a:tblGrid>
                <a:gridCol w="840862">
                  <a:extLst>
                    <a:ext uri="{9D8B030D-6E8A-4147-A177-3AD203B41FA5}">
                      <a16:colId xmlns:a16="http://schemas.microsoft.com/office/drawing/2014/main" val="20000"/>
                    </a:ext>
                  </a:extLst>
                </a:gridCol>
                <a:gridCol w="1380654">
                  <a:extLst>
                    <a:ext uri="{9D8B030D-6E8A-4147-A177-3AD203B41FA5}">
                      <a16:colId xmlns:a16="http://schemas.microsoft.com/office/drawing/2014/main" val="2143412682"/>
                    </a:ext>
                  </a:extLst>
                </a:gridCol>
              </a:tblGrid>
              <a:tr h="165710">
                <a:tc>
                  <a:txBody>
                    <a:bodyPr/>
                    <a:lstStyle>
                      <a:lvl1pPr marL="0" algn="l" defTabSz="914356" rtl="0" eaLnBrk="1" latinLnBrk="1" hangingPunct="1">
                        <a:defRPr sz="1800" kern="1200">
                          <a:solidFill>
                            <a:schemeClr val="tx1"/>
                          </a:solidFill>
                          <a:latin typeface="맑은 고딕"/>
                          <a:ea typeface="맑은 고딕"/>
                        </a:defRPr>
                      </a:lvl1pPr>
                      <a:lvl2pPr marL="457178" algn="l" defTabSz="914356" rtl="0" eaLnBrk="1" latinLnBrk="1" hangingPunct="1">
                        <a:defRPr sz="1800" kern="1200">
                          <a:solidFill>
                            <a:schemeClr val="tx1"/>
                          </a:solidFill>
                          <a:latin typeface="맑은 고딕"/>
                          <a:ea typeface="맑은 고딕"/>
                        </a:defRPr>
                      </a:lvl2pPr>
                      <a:lvl3pPr marL="914356" algn="l" defTabSz="914356" rtl="0" eaLnBrk="1" latinLnBrk="1" hangingPunct="1">
                        <a:defRPr sz="1800" kern="1200">
                          <a:solidFill>
                            <a:schemeClr val="tx1"/>
                          </a:solidFill>
                          <a:latin typeface="맑은 고딕"/>
                          <a:ea typeface="맑은 고딕"/>
                        </a:defRPr>
                      </a:lvl3pPr>
                      <a:lvl4pPr marL="1371532" algn="l" defTabSz="914356" rtl="0" eaLnBrk="1" latinLnBrk="1" hangingPunct="1">
                        <a:defRPr sz="1800" kern="1200">
                          <a:solidFill>
                            <a:schemeClr val="tx1"/>
                          </a:solidFill>
                          <a:latin typeface="맑은 고딕"/>
                          <a:ea typeface="맑은 고딕"/>
                        </a:defRPr>
                      </a:lvl4pPr>
                      <a:lvl5pPr marL="1828709" algn="l" defTabSz="914356" rtl="0" eaLnBrk="1" latinLnBrk="1" hangingPunct="1">
                        <a:defRPr sz="1800" kern="1200">
                          <a:solidFill>
                            <a:schemeClr val="tx1"/>
                          </a:solidFill>
                          <a:latin typeface="맑은 고딕"/>
                          <a:ea typeface="맑은 고딕"/>
                        </a:defRPr>
                      </a:lvl5pPr>
                      <a:lvl6pPr marL="2285886" algn="l" defTabSz="914356" rtl="0" eaLnBrk="1" latinLnBrk="1" hangingPunct="1">
                        <a:defRPr sz="1800" kern="1200">
                          <a:solidFill>
                            <a:schemeClr val="tx1"/>
                          </a:solidFill>
                          <a:latin typeface="맑은 고딕"/>
                          <a:ea typeface="맑은 고딕"/>
                        </a:defRPr>
                      </a:lvl6pPr>
                      <a:lvl7pPr marL="2743063" algn="l" defTabSz="914356" rtl="0" eaLnBrk="1" latinLnBrk="1" hangingPunct="1">
                        <a:defRPr sz="1800" kern="1200">
                          <a:solidFill>
                            <a:schemeClr val="tx1"/>
                          </a:solidFill>
                          <a:latin typeface="맑은 고딕"/>
                          <a:ea typeface="맑은 고딕"/>
                        </a:defRPr>
                      </a:lvl7pPr>
                      <a:lvl8pPr marL="3200240" algn="l" defTabSz="914356" rtl="0" eaLnBrk="1" latinLnBrk="1" hangingPunct="1">
                        <a:defRPr sz="1800" kern="1200">
                          <a:solidFill>
                            <a:schemeClr val="tx1"/>
                          </a:solidFill>
                          <a:latin typeface="맑은 고딕"/>
                          <a:ea typeface="맑은 고딕"/>
                        </a:defRPr>
                      </a:lvl8pPr>
                      <a:lvl9pPr marL="3657418" algn="l" defTabSz="914356" rtl="0" eaLnBrk="1" latinLnBrk="1" hangingPunct="1">
                        <a:defRPr sz="1800" kern="1200">
                          <a:solidFill>
                            <a:schemeClr val="tx1"/>
                          </a:solidFill>
                          <a:latin typeface="맑은 고딕"/>
                          <a:ea typeface="맑은 고딕"/>
                        </a:defRPr>
                      </a:lvl9pPr>
                    </a:lstStyle>
                    <a:p>
                      <a:pPr algn="ctr" fontAlgn="ctr"/>
                      <a:r>
                        <a:rPr lang="en" altLang="ko-KR" sz="900" b="0" i="0" u="none" strike="noStrike" kern="0" cap="none" spc="-32">
                          <a:ln>
                            <a:solidFill>
                              <a:srgbClr val="8DA7C1">
                                <a:alpha val="0"/>
                              </a:srgbClr>
                            </a:solidFill>
                          </a:ln>
                          <a:solidFill>
                            <a:sysClr val="windowText" lastClr="000000">
                              <a:lumMod val="75000"/>
                              <a:lumOff val="25000"/>
                            </a:sysClr>
                          </a:solidFill>
                          <a:latin typeface="KoPub돋움체 Bold" panose="02020603020101020101" pitchFamily="18" charset="-127"/>
                          <a:cs typeface="+mn-cs"/>
                          <a:sym typeface="Arial"/>
                        </a:rPr>
                        <a:t>division</a:t>
                      </a:r>
                      <a:endParaRPr lang="ko-KR" altLang="en-US" sz="900" b="0" i="0" u="none" strike="noStrike" kern="0" cap="none" spc="-32" dirty="0">
                        <a:ln>
                          <a:solidFill>
                            <a:srgbClr val="8DA7C1">
                              <a:alpha val="0"/>
                            </a:srgbClr>
                          </a:solidFill>
                        </a:ln>
                        <a:solidFill>
                          <a:sysClr val="windowText" lastClr="000000">
                            <a:lumMod val="75000"/>
                            <a:lumOff val="25000"/>
                          </a:sysClr>
                        </a:solidFill>
                        <a:latin typeface="KoPub돋움체 Bold" panose="02020603020101020101" pitchFamily="18" charset="-127"/>
                        <a:ea typeface="KoPub돋움체 Bold" panose="02020603020101020101" pitchFamily="18" charset="-127"/>
                        <a:cs typeface="+mn-cs"/>
                        <a:sym typeface="Arial"/>
                      </a:endParaRPr>
                    </a:p>
                  </a:txBody>
                  <a:tcPr marL="36000" marR="36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2EE"/>
                    </a:solidFill>
                  </a:tcPr>
                </a:tc>
                <a:tc>
                  <a:txBody>
                    <a:bodyPr/>
                    <a:lstStyle>
                      <a:lvl1pPr marL="0" algn="l" defTabSz="914356" rtl="0" eaLnBrk="1" latinLnBrk="1" hangingPunct="1">
                        <a:defRPr sz="1800" kern="1200">
                          <a:solidFill>
                            <a:schemeClr val="tx1"/>
                          </a:solidFill>
                          <a:latin typeface="맑은 고딕"/>
                          <a:ea typeface="맑은 고딕"/>
                        </a:defRPr>
                      </a:lvl1pPr>
                      <a:lvl2pPr marL="457178" algn="l" defTabSz="914356" rtl="0" eaLnBrk="1" latinLnBrk="1" hangingPunct="1">
                        <a:defRPr sz="1800" kern="1200">
                          <a:solidFill>
                            <a:schemeClr val="tx1"/>
                          </a:solidFill>
                          <a:latin typeface="맑은 고딕"/>
                          <a:ea typeface="맑은 고딕"/>
                        </a:defRPr>
                      </a:lvl2pPr>
                      <a:lvl3pPr marL="914356" algn="l" defTabSz="914356" rtl="0" eaLnBrk="1" latinLnBrk="1" hangingPunct="1">
                        <a:defRPr sz="1800" kern="1200">
                          <a:solidFill>
                            <a:schemeClr val="tx1"/>
                          </a:solidFill>
                          <a:latin typeface="맑은 고딕"/>
                          <a:ea typeface="맑은 고딕"/>
                        </a:defRPr>
                      </a:lvl3pPr>
                      <a:lvl4pPr marL="1371532" algn="l" defTabSz="914356" rtl="0" eaLnBrk="1" latinLnBrk="1" hangingPunct="1">
                        <a:defRPr sz="1800" kern="1200">
                          <a:solidFill>
                            <a:schemeClr val="tx1"/>
                          </a:solidFill>
                          <a:latin typeface="맑은 고딕"/>
                          <a:ea typeface="맑은 고딕"/>
                        </a:defRPr>
                      </a:lvl4pPr>
                      <a:lvl5pPr marL="1828709" algn="l" defTabSz="914356" rtl="0" eaLnBrk="1" latinLnBrk="1" hangingPunct="1">
                        <a:defRPr sz="1800" kern="1200">
                          <a:solidFill>
                            <a:schemeClr val="tx1"/>
                          </a:solidFill>
                          <a:latin typeface="맑은 고딕"/>
                          <a:ea typeface="맑은 고딕"/>
                        </a:defRPr>
                      </a:lvl5pPr>
                      <a:lvl6pPr marL="2285886" algn="l" defTabSz="914356" rtl="0" eaLnBrk="1" latinLnBrk="1" hangingPunct="1">
                        <a:defRPr sz="1800" kern="1200">
                          <a:solidFill>
                            <a:schemeClr val="tx1"/>
                          </a:solidFill>
                          <a:latin typeface="맑은 고딕"/>
                          <a:ea typeface="맑은 고딕"/>
                        </a:defRPr>
                      </a:lvl6pPr>
                      <a:lvl7pPr marL="2743063" algn="l" defTabSz="914356" rtl="0" eaLnBrk="1" latinLnBrk="1" hangingPunct="1">
                        <a:defRPr sz="1800" kern="1200">
                          <a:solidFill>
                            <a:schemeClr val="tx1"/>
                          </a:solidFill>
                          <a:latin typeface="맑은 고딕"/>
                          <a:ea typeface="맑은 고딕"/>
                        </a:defRPr>
                      </a:lvl7pPr>
                      <a:lvl8pPr marL="3200240" algn="l" defTabSz="914356" rtl="0" eaLnBrk="1" latinLnBrk="1" hangingPunct="1">
                        <a:defRPr sz="1800" kern="1200">
                          <a:solidFill>
                            <a:schemeClr val="tx1"/>
                          </a:solidFill>
                          <a:latin typeface="맑은 고딕"/>
                          <a:ea typeface="맑은 고딕"/>
                        </a:defRPr>
                      </a:lvl8pPr>
                      <a:lvl9pPr marL="3657418" algn="l" defTabSz="914356" rtl="0" eaLnBrk="1" latinLnBrk="1" hangingPunct="1">
                        <a:defRPr sz="1800" kern="1200">
                          <a:solidFill>
                            <a:schemeClr val="tx1"/>
                          </a:solidFill>
                          <a:latin typeface="맑은 고딕"/>
                          <a:ea typeface="맑은 고딕"/>
                        </a:defRPr>
                      </a:lvl9pPr>
                    </a:lstStyle>
                    <a:p>
                      <a:pPr algn="ctr" fontAlgn="ctr"/>
                      <a:r>
                        <a:rPr lang="en" altLang="ko-KR" sz="900" b="0" i="0" u="none" strike="noStrike" kern="0" cap="none" spc="-32">
                          <a:ln>
                            <a:solidFill>
                              <a:srgbClr val="8DA7C1">
                                <a:alpha val="0"/>
                              </a:srgbClr>
                            </a:solidFill>
                          </a:ln>
                          <a:solidFill>
                            <a:sysClr val="windowText" lastClr="000000">
                              <a:lumMod val="75000"/>
                              <a:lumOff val="25000"/>
                            </a:sysClr>
                          </a:solidFill>
                          <a:latin typeface="KoPub돋움체 Bold" panose="02020603020101020101" pitchFamily="18" charset="-127"/>
                          <a:ea typeface="맑은 고딕"/>
                          <a:cs typeface="+mn-cs"/>
                          <a:sym typeface="Arial"/>
                        </a:rPr>
                        <a:t>explanation</a:t>
                      </a:r>
                      <a:endParaRPr lang="ko-KR" altLang="en-US" sz="900" b="0" i="0" u="none" strike="noStrike" kern="0" cap="none" spc="-32" dirty="0">
                        <a:ln>
                          <a:solidFill>
                            <a:srgbClr val="8DA7C1">
                              <a:alpha val="0"/>
                            </a:srgbClr>
                          </a:solidFill>
                        </a:ln>
                        <a:solidFill>
                          <a:sysClr val="windowText" lastClr="000000">
                            <a:lumMod val="75000"/>
                            <a:lumOff val="25000"/>
                          </a:sysClr>
                        </a:solidFill>
                        <a:latin typeface="KoPub돋움체 Bold" panose="02020603020101020101" pitchFamily="18" charset="-127"/>
                        <a:ea typeface="맑은 고딕"/>
                        <a:cs typeface="+mn-cs"/>
                        <a:sym typeface="Arial"/>
                      </a:endParaRPr>
                    </a:p>
                  </a:txBody>
                  <a:tcPr marL="36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2EE"/>
                    </a:solidFill>
                  </a:tcPr>
                </a:tc>
                <a:extLst>
                  <a:ext uri="{0D108BD9-81ED-4DB2-BD59-A6C34878D82A}">
                    <a16:rowId xmlns:a16="http://schemas.microsoft.com/office/drawing/2014/main" val="10000"/>
                  </a:ext>
                </a:extLst>
              </a:tr>
              <a:tr h="226080">
                <a:tc>
                  <a:txBody>
                    <a:bodyPr/>
                    <a:lstStyle>
                      <a:lvl1pPr marL="0" algn="l" defTabSz="914356" rtl="0" eaLnBrk="1" latinLnBrk="1" hangingPunct="1">
                        <a:defRPr sz="1800" kern="1200">
                          <a:solidFill>
                            <a:schemeClr val="tx1"/>
                          </a:solidFill>
                          <a:latin typeface="맑은 고딕"/>
                          <a:ea typeface="맑은 고딕"/>
                        </a:defRPr>
                      </a:lvl1pPr>
                      <a:lvl2pPr marL="457178" algn="l" defTabSz="914356" rtl="0" eaLnBrk="1" latinLnBrk="1" hangingPunct="1">
                        <a:defRPr sz="1800" kern="1200">
                          <a:solidFill>
                            <a:schemeClr val="tx1"/>
                          </a:solidFill>
                          <a:latin typeface="맑은 고딕"/>
                          <a:ea typeface="맑은 고딕"/>
                        </a:defRPr>
                      </a:lvl2pPr>
                      <a:lvl3pPr marL="914356" algn="l" defTabSz="914356" rtl="0" eaLnBrk="1" latinLnBrk="1" hangingPunct="1">
                        <a:defRPr sz="1800" kern="1200">
                          <a:solidFill>
                            <a:schemeClr val="tx1"/>
                          </a:solidFill>
                          <a:latin typeface="맑은 고딕"/>
                          <a:ea typeface="맑은 고딕"/>
                        </a:defRPr>
                      </a:lvl3pPr>
                      <a:lvl4pPr marL="1371532" algn="l" defTabSz="914356" rtl="0" eaLnBrk="1" latinLnBrk="1" hangingPunct="1">
                        <a:defRPr sz="1800" kern="1200">
                          <a:solidFill>
                            <a:schemeClr val="tx1"/>
                          </a:solidFill>
                          <a:latin typeface="맑은 고딕"/>
                          <a:ea typeface="맑은 고딕"/>
                        </a:defRPr>
                      </a:lvl4pPr>
                      <a:lvl5pPr marL="1828709" algn="l" defTabSz="914356" rtl="0" eaLnBrk="1" latinLnBrk="1" hangingPunct="1">
                        <a:defRPr sz="1800" kern="1200">
                          <a:solidFill>
                            <a:schemeClr val="tx1"/>
                          </a:solidFill>
                          <a:latin typeface="맑은 고딕"/>
                          <a:ea typeface="맑은 고딕"/>
                        </a:defRPr>
                      </a:lvl5pPr>
                      <a:lvl6pPr marL="2285886" algn="l" defTabSz="914356" rtl="0" eaLnBrk="1" latinLnBrk="1" hangingPunct="1">
                        <a:defRPr sz="1800" kern="1200">
                          <a:solidFill>
                            <a:schemeClr val="tx1"/>
                          </a:solidFill>
                          <a:latin typeface="맑은 고딕"/>
                          <a:ea typeface="맑은 고딕"/>
                        </a:defRPr>
                      </a:lvl6pPr>
                      <a:lvl7pPr marL="2743063" algn="l" defTabSz="914356" rtl="0" eaLnBrk="1" latinLnBrk="1" hangingPunct="1">
                        <a:defRPr sz="1800" kern="1200">
                          <a:solidFill>
                            <a:schemeClr val="tx1"/>
                          </a:solidFill>
                          <a:latin typeface="맑은 고딕"/>
                          <a:ea typeface="맑은 고딕"/>
                        </a:defRPr>
                      </a:lvl7pPr>
                      <a:lvl8pPr marL="3200240" algn="l" defTabSz="914356" rtl="0" eaLnBrk="1" latinLnBrk="1" hangingPunct="1">
                        <a:defRPr sz="1800" kern="1200">
                          <a:solidFill>
                            <a:schemeClr val="tx1"/>
                          </a:solidFill>
                          <a:latin typeface="맑은 고딕"/>
                          <a:ea typeface="맑은 고딕"/>
                        </a:defRPr>
                      </a:lvl8pPr>
                      <a:lvl9pPr marL="3657418" algn="l" defTabSz="914356" rtl="0" eaLnBrk="1" latinLnBrk="1" hangingPunct="1">
                        <a:defRPr sz="1800" kern="1200">
                          <a:solidFill>
                            <a:schemeClr val="tx1"/>
                          </a:solidFill>
                          <a:latin typeface="맑은 고딕"/>
                          <a:ea typeface="맑은 고딕"/>
                        </a:defRPr>
                      </a:lvl9pPr>
                    </a:lstStyle>
                    <a:p>
                      <a:pPr marL="0" marR="0" lvl="0" indent="0" algn="ctr" defTabSz="914356" rtl="0" eaLnBrk="1" fontAlgn="ctr" latinLnBrk="1" hangingPunct="1">
                        <a:lnSpc>
                          <a:spcPct val="100000"/>
                        </a:lnSpc>
                        <a:spcBef>
                          <a:spcPts val="0"/>
                        </a:spcBef>
                        <a:spcAft>
                          <a:spcPts val="0"/>
                        </a:spcAft>
                        <a:buClrTx/>
                        <a:buSzTx/>
                        <a:buFontTx/>
                        <a:buNone/>
                        <a:tabLst/>
                        <a:defRPr/>
                      </a:pPr>
                      <a:r>
                        <a:rPr kumimoji="1" lang="en"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rPr>
                        <a:t>Reach time (seconds)</a:t>
                      </a:r>
                      <a:endParaRPr kumimoji="1" lang="en-US"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endParaRPr>
                    </a:p>
                  </a:txBody>
                  <a:tcPr marL="36000" marR="36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lvl1pPr marL="0" algn="l" defTabSz="914356" rtl="0" eaLnBrk="1" latinLnBrk="1" hangingPunct="1">
                        <a:defRPr sz="1800" kern="1200">
                          <a:solidFill>
                            <a:schemeClr val="tx1"/>
                          </a:solidFill>
                          <a:latin typeface="맑은 고딕"/>
                          <a:ea typeface="맑은 고딕"/>
                        </a:defRPr>
                      </a:lvl1pPr>
                      <a:lvl2pPr marL="457178" algn="l" defTabSz="914356" rtl="0" eaLnBrk="1" latinLnBrk="1" hangingPunct="1">
                        <a:defRPr sz="1800" kern="1200">
                          <a:solidFill>
                            <a:schemeClr val="tx1"/>
                          </a:solidFill>
                          <a:latin typeface="맑은 고딕"/>
                          <a:ea typeface="맑은 고딕"/>
                        </a:defRPr>
                      </a:lvl2pPr>
                      <a:lvl3pPr marL="914356" algn="l" defTabSz="914356" rtl="0" eaLnBrk="1" latinLnBrk="1" hangingPunct="1">
                        <a:defRPr sz="1800" kern="1200">
                          <a:solidFill>
                            <a:schemeClr val="tx1"/>
                          </a:solidFill>
                          <a:latin typeface="맑은 고딕"/>
                          <a:ea typeface="맑은 고딕"/>
                        </a:defRPr>
                      </a:lvl3pPr>
                      <a:lvl4pPr marL="1371532" algn="l" defTabSz="914356" rtl="0" eaLnBrk="1" latinLnBrk="1" hangingPunct="1">
                        <a:defRPr sz="1800" kern="1200">
                          <a:solidFill>
                            <a:schemeClr val="tx1"/>
                          </a:solidFill>
                          <a:latin typeface="맑은 고딕"/>
                          <a:ea typeface="맑은 고딕"/>
                        </a:defRPr>
                      </a:lvl4pPr>
                      <a:lvl5pPr marL="1828709" algn="l" defTabSz="914356" rtl="0" eaLnBrk="1" latinLnBrk="1" hangingPunct="1">
                        <a:defRPr sz="1800" kern="1200">
                          <a:solidFill>
                            <a:schemeClr val="tx1"/>
                          </a:solidFill>
                          <a:latin typeface="맑은 고딕"/>
                          <a:ea typeface="맑은 고딕"/>
                        </a:defRPr>
                      </a:lvl5pPr>
                      <a:lvl6pPr marL="2285886" algn="l" defTabSz="914356" rtl="0" eaLnBrk="1" latinLnBrk="1" hangingPunct="1">
                        <a:defRPr sz="1800" kern="1200">
                          <a:solidFill>
                            <a:schemeClr val="tx1"/>
                          </a:solidFill>
                          <a:latin typeface="맑은 고딕"/>
                          <a:ea typeface="맑은 고딕"/>
                        </a:defRPr>
                      </a:lvl6pPr>
                      <a:lvl7pPr marL="2743063" algn="l" defTabSz="914356" rtl="0" eaLnBrk="1" latinLnBrk="1" hangingPunct="1">
                        <a:defRPr sz="1800" kern="1200">
                          <a:solidFill>
                            <a:schemeClr val="tx1"/>
                          </a:solidFill>
                          <a:latin typeface="맑은 고딕"/>
                          <a:ea typeface="맑은 고딕"/>
                        </a:defRPr>
                      </a:lvl7pPr>
                      <a:lvl8pPr marL="3200240" algn="l" defTabSz="914356" rtl="0" eaLnBrk="1" latinLnBrk="1" hangingPunct="1">
                        <a:defRPr sz="1800" kern="1200">
                          <a:solidFill>
                            <a:schemeClr val="tx1"/>
                          </a:solidFill>
                          <a:latin typeface="맑은 고딕"/>
                          <a:ea typeface="맑은 고딕"/>
                        </a:defRPr>
                      </a:lvl8pPr>
                      <a:lvl9pPr marL="3657418" algn="l" defTabSz="914356" rtl="0" eaLnBrk="1" latinLnBrk="1" hangingPunct="1">
                        <a:defRPr sz="1800" kern="1200">
                          <a:solidFill>
                            <a:schemeClr val="tx1"/>
                          </a:solidFill>
                          <a:latin typeface="맑은 고딕"/>
                          <a:ea typeface="맑은 고딕"/>
                        </a:defRPr>
                      </a:lvl9pPr>
                    </a:lstStyle>
                    <a:p>
                      <a:pPr marL="0" indent="0" algn="l" fontAlgn="ctr">
                        <a:buFont typeface="Arial" panose="020B0604020202020204" pitchFamily="34" charset="0"/>
                        <a:buNone/>
                      </a:pPr>
                      <a:r>
                        <a:rPr kumimoji="1" lang="en"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rPr>
                        <a:t>Failure rate aggregation reference period</a:t>
                      </a:r>
                      <a:endParaRPr kumimoji="1" lang="en-US"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endParaRPr>
                    </a:p>
                  </a:txBody>
                  <a:tcPr marL="36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26080">
                <a:tc>
                  <a:txBody>
                    <a:bodyPr/>
                    <a:lstStyle>
                      <a:lvl1pPr marL="0" algn="l" defTabSz="914356" rtl="0" eaLnBrk="1" latinLnBrk="1" hangingPunct="1">
                        <a:defRPr sz="1800" kern="1200">
                          <a:solidFill>
                            <a:schemeClr val="tx1"/>
                          </a:solidFill>
                          <a:latin typeface="맑은 고딕"/>
                          <a:ea typeface="맑은 고딕"/>
                        </a:defRPr>
                      </a:lvl1pPr>
                      <a:lvl2pPr marL="457178" algn="l" defTabSz="914356" rtl="0" eaLnBrk="1" latinLnBrk="1" hangingPunct="1">
                        <a:defRPr sz="1800" kern="1200">
                          <a:solidFill>
                            <a:schemeClr val="tx1"/>
                          </a:solidFill>
                          <a:latin typeface="맑은 고딕"/>
                          <a:ea typeface="맑은 고딕"/>
                        </a:defRPr>
                      </a:lvl2pPr>
                      <a:lvl3pPr marL="914356" algn="l" defTabSz="914356" rtl="0" eaLnBrk="1" latinLnBrk="1" hangingPunct="1">
                        <a:defRPr sz="1800" kern="1200">
                          <a:solidFill>
                            <a:schemeClr val="tx1"/>
                          </a:solidFill>
                          <a:latin typeface="맑은 고딕"/>
                          <a:ea typeface="맑은 고딕"/>
                        </a:defRPr>
                      </a:lvl3pPr>
                      <a:lvl4pPr marL="1371532" algn="l" defTabSz="914356" rtl="0" eaLnBrk="1" latinLnBrk="1" hangingPunct="1">
                        <a:defRPr sz="1800" kern="1200">
                          <a:solidFill>
                            <a:schemeClr val="tx1"/>
                          </a:solidFill>
                          <a:latin typeface="맑은 고딕"/>
                          <a:ea typeface="맑은 고딕"/>
                        </a:defRPr>
                      </a:lvl4pPr>
                      <a:lvl5pPr marL="1828709" algn="l" defTabSz="914356" rtl="0" eaLnBrk="1" latinLnBrk="1" hangingPunct="1">
                        <a:defRPr sz="1800" kern="1200">
                          <a:solidFill>
                            <a:schemeClr val="tx1"/>
                          </a:solidFill>
                          <a:latin typeface="맑은 고딕"/>
                          <a:ea typeface="맑은 고딕"/>
                        </a:defRPr>
                      </a:lvl5pPr>
                      <a:lvl6pPr marL="2285886" algn="l" defTabSz="914356" rtl="0" eaLnBrk="1" latinLnBrk="1" hangingPunct="1">
                        <a:defRPr sz="1800" kern="1200">
                          <a:solidFill>
                            <a:schemeClr val="tx1"/>
                          </a:solidFill>
                          <a:latin typeface="맑은 고딕"/>
                          <a:ea typeface="맑은 고딕"/>
                        </a:defRPr>
                      </a:lvl6pPr>
                      <a:lvl7pPr marL="2743063" algn="l" defTabSz="914356" rtl="0" eaLnBrk="1" latinLnBrk="1" hangingPunct="1">
                        <a:defRPr sz="1800" kern="1200">
                          <a:solidFill>
                            <a:schemeClr val="tx1"/>
                          </a:solidFill>
                          <a:latin typeface="맑은 고딕"/>
                          <a:ea typeface="맑은 고딕"/>
                        </a:defRPr>
                      </a:lvl7pPr>
                      <a:lvl8pPr marL="3200240" algn="l" defTabSz="914356" rtl="0" eaLnBrk="1" latinLnBrk="1" hangingPunct="1">
                        <a:defRPr sz="1800" kern="1200">
                          <a:solidFill>
                            <a:schemeClr val="tx1"/>
                          </a:solidFill>
                          <a:latin typeface="맑은 고딕"/>
                          <a:ea typeface="맑은 고딕"/>
                        </a:defRPr>
                      </a:lvl8pPr>
                      <a:lvl9pPr marL="3657418" algn="l" defTabSz="914356" rtl="0" eaLnBrk="1" latinLnBrk="1" hangingPunct="1">
                        <a:defRPr sz="1800" kern="1200">
                          <a:solidFill>
                            <a:schemeClr val="tx1"/>
                          </a:solidFill>
                          <a:latin typeface="맑은 고딕"/>
                          <a:ea typeface="맑은 고딕"/>
                        </a:defRPr>
                      </a:lvl9pPr>
                    </a:lstStyle>
                    <a:p>
                      <a:pPr algn="ctr" fontAlgn="ctr"/>
                      <a:r>
                        <a:rPr kumimoji="1" lang="en"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rPr>
                        <a:t>Minimum number of cases (cases)</a:t>
                      </a:r>
                      <a:endParaRPr kumimoji="1" lang="en-US"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endParaRPr>
                    </a:p>
                  </a:txBody>
                  <a:tcPr marL="36000" marR="36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lvl1pPr marL="0" algn="l" defTabSz="914356" rtl="0" eaLnBrk="1" latinLnBrk="1" hangingPunct="1">
                        <a:defRPr sz="1800" kern="1200">
                          <a:solidFill>
                            <a:schemeClr val="tx1"/>
                          </a:solidFill>
                          <a:latin typeface="맑은 고딕"/>
                          <a:ea typeface="맑은 고딕"/>
                        </a:defRPr>
                      </a:lvl1pPr>
                      <a:lvl2pPr marL="457178" algn="l" defTabSz="914356" rtl="0" eaLnBrk="1" latinLnBrk="1" hangingPunct="1">
                        <a:defRPr sz="1800" kern="1200">
                          <a:solidFill>
                            <a:schemeClr val="tx1"/>
                          </a:solidFill>
                          <a:latin typeface="맑은 고딕"/>
                          <a:ea typeface="맑은 고딕"/>
                        </a:defRPr>
                      </a:lvl2pPr>
                      <a:lvl3pPr marL="914356" algn="l" defTabSz="914356" rtl="0" eaLnBrk="1" latinLnBrk="1" hangingPunct="1">
                        <a:defRPr sz="1800" kern="1200">
                          <a:solidFill>
                            <a:schemeClr val="tx1"/>
                          </a:solidFill>
                          <a:latin typeface="맑은 고딕"/>
                          <a:ea typeface="맑은 고딕"/>
                        </a:defRPr>
                      </a:lvl3pPr>
                      <a:lvl4pPr marL="1371532" algn="l" defTabSz="914356" rtl="0" eaLnBrk="1" latinLnBrk="1" hangingPunct="1">
                        <a:defRPr sz="1800" kern="1200">
                          <a:solidFill>
                            <a:schemeClr val="tx1"/>
                          </a:solidFill>
                          <a:latin typeface="맑은 고딕"/>
                          <a:ea typeface="맑은 고딕"/>
                        </a:defRPr>
                      </a:lvl4pPr>
                      <a:lvl5pPr marL="1828709" algn="l" defTabSz="914356" rtl="0" eaLnBrk="1" latinLnBrk="1" hangingPunct="1">
                        <a:defRPr sz="1800" kern="1200">
                          <a:solidFill>
                            <a:schemeClr val="tx1"/>
                          </a:solidFill>
                          <a:latin typeface="맑은 고딕"/>
                          <a:ea typeface="맑은 고딕"/>
                        </a:defRPr>
                      </a:lvl5pPr>
                      <a:lvl6pPr marL="2285886" algn="l" defTabSz="914356" rtl="0" eaLnBrk="1" latinLnBrk="1" hangingPunct="1">
                        <a:defRPr sz="1800" kern="1200">
                          <a:solidFill>
                            <a:schemeClr val="tx1"/>
                          </a:solidFill>
                          <a:latin typeface="맑은 고딕"/>
                          <a:ea typeface="맑은 고딕"/>
                        </a:defRPr>
                      </a:lvl6pPr>
                      <a:lvl7pPr marL="2743063" algn="l" defTabSz="914356" rtl="0" eaLnBrk="1" latinLnBrk="1" hangingPunct="1">
                        <a:defRPr sz="1800" kern="1200">
                          <a:solidFill>
                            <a:schemeClr val="tx1"/>
                          </a:solidFill>
                          <a:latin typeface="맑은 고딕"/>
                          <a:ea typeface="맑은 고딕"/>
                        </a:defRPr>
                      </a:lvl7pPr>
                      <a:lvl8pPr marL="3200240" algn="l" defTabSz="914356" rtl="0" eaLnBrk="1" latinLnBrk="1" hangingPunct="1">
                        <a:defRPr sz="1800" kern="1200">
                          <a:solidFill>
                            <a:schemeClr val="tx1"/>
                          </a:solidFill>
                          <a:latin typeface="맑은 고딕"/>
                          <a:ea typeface="맑은 고딕"/>
                        </a:defRPr>
                      </a:lvl8pPr>
                      <a:lvl9pPr marL="3657418" algn="l" defTabSz="914356" rtl="0" eaLnBrk="1" latinLnBrk="1" hangingPunct="1">
                        <a:defRPr sz="1800" kern="1200">
                          <a:solidFill>
                            <a:schemeClr val="tx1"/>
                          </a:solidFill>
                          <a:latin typeface="맑은 고딕"/>
                          <a:ea typeface="맑은 고딕"/>
                        </a:defRPr>
                      </a:lvl9pPr>
                    </a:lstStyle>
                    <a:p>
                      <a:pPr marL="0" indent="0" algn="l" fontAlgn="ctr">
                        <a:buFont typeface="Arial" panose="020B0604020202020204" pitchFamily="34" charset="0"/>
                        <a:buNone/>
                      </a:pPr>
                      <a:r>
                        <a:rPr kumimoji="1" lang="en"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rPr>
                        <a:t>Minimum number of traffic occurrences</a:t>
                      </a:r>
                      <a:endParaRPr kumimoji="1" lang="en-US"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endParaRPr>
                    </a:p>
                  </a:txBody>
                  <a:tcPr marL="36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226080">
                <a:tc>
                  <a:txBody>
                    <a:bodyPr/>
                    <a:lstStyle>
                      <a:lvl1pPr marL="0" algn="l" defTabSz="914068" rtl="0" eaLnBrk="1" latinLnBrk="1" hangingPunct="1">
                        <a:defRPr sz="1799" kern="1200">
                          <a:solidFill>
                            <a:schemeClr val="tx1"/>
                          </a:solidFill>
                          <a:latin typeface="Arial"/>
                          <a:ea typeface="맑은 고딕"/>
                        </a:defRPr>
                      </a:lvl1pPr>
                      <a:lvl2pPr marL="457034" algn="l" defTabSz="914068" rtl="0" eaLnBrk="1" latinLnBrk="1" hangingPunct="1">
                        <a:defRPr sz="1799" kern="1200">
                          <a:solidFill>
                            <a:schemeClr val="tx1"/>
                          </a:solidFill>
                          <a:latin typeface="Arial"/>
                          <a:ea typeface="맑은 고딕"/>
                        </a:defRPr>
                      </a:lvl2pPr>
                      <a:lvl3pPr marL="914068" algn="l" defTabSz="914068" rtl="0" eaLnBrk="1" latinLnBrk="1" hangingPunct="1">
                        <a:defRPr sz="1799" kern="1200">
                          <a:solidFill>
                            <a:schemeClr val="tx1"/>
                          </a:solidFill>
                          <a:latin typeface="Arial"/>
                          <a:ea typeface="맑은 고딕"/>
                        </a:defRPr>
                      </a:lvl3pPr>
                      <a:lvl4pPr marL="1371102" algn="l" defTabSz="914068" rtl="0" eaLnBrk="1" latinLnBrk="1" hangingPunct="1">
                        <a:defRPr sz="1799" kern="1200">
                          <a:solidFill>
                            <a:schemeClr val="tx1"/>
                          </a:solidFill>
                          <a:latin typeface="Arial"/>
                          <a:ea typeface="맑은 고딕"/>
                        </a:defRPr>
                      </a:lvl4pPr>
                      <a:lvl5pPr marL="1828135" algn="l" defTabSz="914068" rtl="0" eaLnBrk="1" latinLnBrk="1" hangingPunct="1">
                        <a:defRPr sz="1799" kern="1200">
                          <a:solidFill>
                            <a:schemeClr val="tx1"/>
                          </a:solidFill>
                          <a:latin typeface="Arial"/>
                          <a:ea typeface="맑은 고딕"/>
                        </a:defRPr>
                      </a:lvl5pPr>
                      <a:lvl6pPr marL="2285169" algn="l" defTabSz="914068" rtl="0" eaLnBrk="1" latinLnBrk="1" hangingPunct="1">
                        <a:defRPr sz="1799" kern="1200">
                          <a:solidFill>
                            <a:schemeClr val="tx1"/>
                          </a:solidFill>
                          <a:latin typeface="Arial"/>
                          <a:ea typeface="맑은 고딕"/>
                        </a:defRPr>
                      </a:lvl6pPr>
                      <a:lvl7pPr marL="2742203" algn="l" defTabSz="914068" rtl="0" eaLnBrk="1" latinLnBrk="1" hangingPunct="1">
                        <a:defRPr sz="1799" kern="1200">
                          <a:solidFill>
                            <a:schemeClr val="tx1"/>
                          </a:solidFill>
                          <a:latin typeface="Arial"/>
                          <a:ea typeface="맑은 고딕"/>
                        </a:defRPr>
                      </a:lvl7pPr>
                      <a:lvl8pPr marL="3199238" algn="l" defTabSz="914068" rtl="0" eaLnBrk="1" latinLnBrk="1" hangingPunct="1">
                        <a:defRPr sz="1799" kern="1200">
                          <a:solidFill>
                            <a:schemeClr val="tx1"/>
                          </a:solidFill>
                          <a:latin typeface="Arial"/>
                          <a:ea typeface="맑은 고딕"/>
                        </a:defRPr>
                      </a:lvl8pPr>
                      <a:lvl9pPr marL="3656272" algn="l" defTabSz="914068" rtl="0" eaLnBrk="1" latinLnBrk="1" hangingPunct="1">
                        <a:defRPr sz="1799" kern="1200">
                          <a:solidFill>
                            <a:schemeClr val="tx1"/>
                          </a:solidFill>
                          <a:latin typeface="Arial"/>
                          <a:ea typeface="맑은 고딕"/>
                        </a:defRPr>
                      </a:lvl9pPr>
                    </a:lstStyle>
                    <a:p>
                      <a:pPr algn="ctr"/>
                      <a:r>
                        <a:rPr kumimoji="1" lang="en" altLang="ko-KR" sz="700" b="0" i="0" u="none" strike="noStrike" kern="1200" cap="none" spc="0" normalizeH="0" baseline="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rPr>
                        <a:t>failure rate</a:t>
                      </a:r>
                      <a:r>
                        <a:rPr kumimoji="1" lang="en-US" altLang="ko-KR" sz="700" b="0" i="0" u="none" strike="noStrike" kern="1200" cap="none" spc="0" normalizeH="0" baseline="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rPr>
                        <a:t>(%)</a:t>
                      </a:r>
                      <a:endParaRPr kumimoji="1" lang="en-US"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endParaRPr>
                    </a:p>
                  </a:txBody>
                  <a:tcPr marL="36000" marR="36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lvl1pPr marL="0" algn="l" defTabSz="914068" rtl="0" eaLnBrk="1" latinLnBrk="1" hangingPunct="1">
                        <a:defRPr sz="1799" kern="1200">
                          <a:solidFill>
                            <a:schemeClr val="tx1"/>
                          </a:solidFill>
                          <a:latin typeface="Arial"/>
                          <a:ea typeface="맑은 고딕"/>
                        </a:defRPr>
                      </a:lvl1pPr>
                      <a:lvl2pPr marL="457034" algn="l" defTabSz="914068" rtl="0" eaLnBrk="1" latinLnBrk="1" hangingPunct="1">
                        <a:defRPr sz="1799" kern="1200">
                          <a:solidFill>
                            <a:schemeClr val="tx1"/>
                          </a:solidFill>
                          <a:latin typeface="Arial"/>
                          <a:ea typeface="맑은 고딕"/>
                        </a:defRPr>
                      </a:lvl2pPr>
                      <a:lvl3pPr marL="914068" algn="l" defTabSz="914068" rtl="0" eaLnBrk="1" latinLnBrk="1" hangingPunct="1">
                        <a:defRPr sz="1799" kern="1200">
                          <a:solidFill>
                            <a:schemeClr val="tx1"/>
                          </a:solidFill>
                          <a:latin typeface="Arial"/>
                          <a:ea typeface="맑은 고딕"/>
                        </a:defRPr>
                      </a:lvl3pPr>
                      <a:lvl4pPr marL="1371102" algn="l" defTabSz="914068" rtl="0" eaLnBrk="1" latinLnBrk="1" hangingPunct="1">
                        <a:defRPr sz="1799" kern="1200">
                          <a:solidFill>
                            <a:schemeClr val="tx1"/>
                          </a:solidFill>
                          <a:latin typeface="Arial"/>
                          <a:ea typeface="맑은 고딕"/>
                        </a:defRPr>
                      </a:lvl4pPr>
                      <a:lvl5pPr marL="1828135" algn="l" defTabSz="914068" rtl="0" eaLnBrk="1" latinLnBrk="1" hangingPunct="1">
                        <a:defRPr sz="1799" kern="1200">
                          <a:solidFill>
                            <a:schemeClr val="tx1"/>
                          </a:solidFill>
                          <a:latin typeface="Arial"/>
                          <a:ea typeface="맑은 고딕"/>
                        </a:defRPr>
                      </a:lvl5pPr>
                      <a:lvl6pPr marL="2285169" algn="l" defTabSz="914068" rtl="0" eaLnBrk="1" latinLnBrk="1" hangingPunct="1">
                        <a:defRPr sz="1799" kern="1200">
                          <a:solidFill>
                            <a:schemeClr val="tx1"/>
                          </a:solidFill>
                          <a:latin typeface="Arial"/>
                          <a:ea typeface="맑은 고딕"/>
                        </a:defRPr>
                      </a:lvl6pPr>
                      <a:lvl7pPr marL="2742203" algn="l" defTabSz="914068" rtl="0" eaLnBrk="1" latinLnBrk="1" hangingPunct="1">
                        <a:defRPr sz="1799" kern="1200">
                          <a:solidFill>
                            <a:schemeClr val="tx1"/>
                          </a:solidFill>
                          <a:latin typeface="Arial"/>
                          <a:ea typeface="맑은 고딕"/>
                        </a:defRPr>
                      </a:lvl7pPr>
                      <a:lvl8pPr marL="3199238" algn="l" defTabSz="914068" rtl="0" eaLnBrk="1" latinLnBrk="1" hangingPunct="1">
                        <a:defRPr sz="1799" kern="1200">
                          <a:solidFill>
                            <a:schemeClr val="tx1"/>
                          </a:solidFill>
                          <a:latin typeface="Arial"/>
                          <a:ea typeface="맑은 고딕"/>
                        </a:defRPr>
                      </a:lvl8pPr>
                      <a:lvl9pPr marL="3656272" algn="l" defTabSz="914068" rtl="0" eaLnBrk="1" latinLnBrk="1" hangingPunct="1">
                        <a:defRPr sz="1799" kern="1200">
                          <a:solidFill>
                            <a:schemeClr val="tx1"/>
                          </a:solidFill>
                          <a:latin typeface="Arial"/>
                          <a:ea typeface="맑은 고딕"/>
                        </a:defRPr>
                      </a:lvl9pPr>
                    </a:lstStyle>
                    <a:p>
                      <a:pPr marL="0" indent="0" algn="l" fontAlgn="ctr">
                        <a:buFont typeface="Arial" panose="020B0604020202020204" pitchFamily="34" charset="0"/>
                        <a:buNone/>
                      </a:pPr>
                      <a:r>
                        <a:rPr kumimoji="1" lang="en"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rPr>
                        <a:t>Ratio of number of failures to total number of cases</a:t>
                      </a:r>
                      <a:endParaRPr kumimoji="1" lang="en-US"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endParaRPr>
                    </a:p>
                  </a:txBody>
                  <a:tcPr marL="36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226080">
                <a:tc>
                  <a:txBody>
                    <a:bodyPr/>
                    <a:lstStyle>
                      <a:lvl1pPr marL="0" algn="l" defTabSz="914068" rtl="0" eaLnBrk="1" latinLnBrk="1" hangingPunct="1">
                        <a:defRPr sz="1799" kern="1200">
                          <a:solidFill>
                            <a:schemeClr val="tx1"/>
                          </a:solidFill>
                          <a:latin typeface="Arial"/>
                          <a:ea typeface="맑은 고딕"/>
                        </a:defRPr>
                      </a:lvl1pPr>
                      <a:lvl2pPr marL="457034" algn="l" defTabSz="914068" rtl="0" eaLnBrk="1" latinLnBrk="1" hangingPunct="1">
                        <a:defRPr sz="1799" kern="1200">
                          <a:solidFill>
                            <a:schemeClr val="tx1"/>
                          </a:solidFill>
                          <a:latin typeface="Arial"/>
                          <a:ea typeface="맑은 고딕"/>
                        </a:defRPr>
                      </a:lvl2pPr>
                      <a:lvl3pPr marL="914068" algn="l" defTabSz="914068" rtl="0" eaLnBrk="1" latinLnBrk="1" hangingPunct="1">
                        <a:defRPr sz="1799" kern="1200">
                          <a:solidFill>
                            <a:schemeClr val="tx1"/>
                          </a:solidFill>
                          <a:latin typeface="Arial"/>
                          <a:ea typeface="맑은 고딕"/>
                        </a:defRPr>
                      </a:lvl3pPr>
                      <a:lvl4pPr marL="1371102" algn="l" defTabSz="914068" rtl="0" eaLnBrk="1" latinLnBrk="1" hangingPunct="1">
                        <a:defRPr sz="1799" kern="1200">
                          <a:solidFill>
                            <a:schemeClr val="tx1"/>
                          </a:solidFill>
                          <a:latin typeface="Arial"/>
                          <a:ea typeface="맑은 고딕"/>
                        </a:defRPr>
                      </a:lvl4pPr>
                      <a:lvl5pPr marL="1828135" algn="l" defTabSz="914068" rtl="0" eaLnBrk="1" latinLnBrk="1" hangingPunct="1">
                        <a:defRPr sz="1799" kern="1200">
                          <a:solidFill>
                            <a:schemeClr val="tx1"/>
                          </a:solidFill>
                          <a:latin typeface="Arial"/>
                          <a:ea typeface="맑은 고딕"/>
                        </a:defRPr>
                      </a:lvl5pPr>
                      <a:lvl6pPr marL="2285169" algn="l" defTabSz="914068" rtl="0" eaLnBrk="1" latinLnBrk="1" hangingPunct="1">
                        <a:defRPr sz="1799" kern="1200">
                          <a:solidFill>
                            <a:schemeClr val="tx1"/>
                          </a:solidFill>
                          <a:latin typeface="Arial"/>
                          <a:ea typeface="맑은 고딕"/>
                        </a:defRPr>
                      </a:lvl6pPr>
                      <a:lvl7pPr marL="2742203" algn="l" defTabSz="914068" rtl="0" eaLnBrk="1" latinLnBrk="1" hangingPunct="1">
                        <a:defRPr sz="1799" kern="1200">
                          <a:solidFill>
                            <a:schemeClr val="tx1"/>
                          </a:solidFill>
                          <a:latin typeface="Arial"/>
                          <a:ea typeface="맑은 고딕"/>
                        </a:defRPr>
                      </a:lvl7pPr>
                      <a:lvl8pPr marL="3199238" algn="l" defTabSz="914068" rtl="0" eaLnBrk="1" latinLnBrk="1" hangingPunct="1">
                        <a:defRPr sz="1799" kern="1200">
                          <a:solidFill>
                            <a:schemeClr val="tx1"/>
                          </a:solidFill>
                          <a:latin typeface="Arial"/>
                          <a:ea typeface="맑은 고딕"/>
                        </a:defRPr>
                      </a:lvl8pPr>
                      <a:lvl9pPr marL="3656272" algn="l" defTabSz="914068" rtl="0" eaLnBrk="1" latinLnBrk="1" hangingPunct="1">
                        <a:defRPr sz="1799" kern="1200">
                          <a:solidFill>
                            <a:schemeClr val="tx1"/>
                          </a:solidFill>
                          <a:latin typeface="Arial"/>
                          <a:ea typeface="맑은 고딕"/>
                        </a:defRPr>
                      </a:lvl9pPr>
                    </a:lstStyle>
                    <a:p>
                      <a:pPr algn="ctr" fontAlgn="ctr"/>
                      <a:r>
                        <a:rPr kumimoji="1" lang="en"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rPr>
                        <a:t>Block duration (seconds)</a:t>
                      </a:r>
                      <a:endParaRPr kumimoji="1" lang="en-US"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endParaRPr>
                    </a:p>
                  </a:txBody>
                  <a:tcPr marL="36000" marR="36000" marT="36000" marB="3600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lvl1pPr marL="0" algn="l" defTabSz="914068" rtl="0" eaLnBrk="1" latinLnBrk="1" hangingPunct="1">
                        <a:defRPr sz="1799" kern="1200">
                          <a:solidFill>
                            <a:schemeClr val="tx1"/>
                          </a:solidFill>
                          <a:latin typeface="Arial"/>
                          <a:ea typeface="맑은 고딕"/>
                        </a:defRPr>
                      </a:lvl1pPr>
                      <a:lvl2pPr marL="457034" algn="l" defTabSz="914068" rtl="0" eaLnBrk="1" latinLnBrk="1" hangingPunct="1">
                        <a:defRPr sz="1799" kern="1200">
                          <a:solidFill>
                            <a:schemeClr val="tx1"/>
                          </a:solidFill>
                          <a:latin typeface="Arial"/>
                          <a:ea typeface="맑은 고딕"/>
                        </a:defRPr>
                      </a:lvl2pPr>
                      <a:lvl3pPr marL="914068" algn="l" defTabSz="914068" rtl="0" eaLnBrk="1" latinLnBrk="1" hangingPunct="1">
                        <a:defRPr sz="1799" kern="1200">
                          <a:solidFill>
                            <a:schemeClr val="tx1"/>
                          </a:solidFill>
                          <a:latin typeface="Arial"/>
                          <a:ea typeface="맑은 고딕"/>
                        </a:defRPr>
                      </a:lvl3pPr>
                      <a:lvl4pPr marL="1371102" algn="l" defTabSz="914068" rtl="0" eaLnBrk="1" latinLnBrk="1" hangingPunct="1">
                        <a:defRPr sz="1799" kern="1200">
                          <a:solidFill>
                            <a:schemeClr val="tx1"/>
                          </a:solidFill>
                          <a:latin typeface="Arial"/>
                          <a:ea typeface="맑은 고딕"/>
                        </a:defRPr>
                      </a:lvl4pPr>
                      <a:lvl5pPr marL="1828135" algn="l" defTabSz="914068" rtl="0" eaLnBrk="1" latinLnBrk="1" hangingPunct="1">
                        <a:defRPr sz="1799" kern="1200">
                          <a:solidFill>
                            <a:schemeClr val="tx1"/>
                          </a:solidFill>
                          <a:latin typeface="Arial"/>
                          <a:ea typeface="맑은 고딕"/>
                        </a:defRPr>
                      </a:lvl5pPr>
                      <a:lvl6pPr marL="2285169" algn="l" defTabSz="914068" rtl="0" eaLnBrk="1" latinLnBrk="1" hangingPunct="1">
                        <a:defRPr sz="1799" kern="1200">
                          <a:solidFill>
                            <a:schemeClr val="tx1"/>
                          </a:solidFill>
                          <a:latin typeface="Arial"/>
                          <a:ea typeface="맑은 고딕"/>
                        </a:defRPr>
                      </a:lvl6pPr>
                      <a:lvl7pPr marL="2742203" algn="l" defTabSz="914068" rtl="0" eaLnBrk="1" latinLnBrk="1" hangingPunct="1">
                        <a:defRPr sz="1799" kern="1200">
                          <a:solidFill>
                            <a:schemeClr val="tx1"/>
                          </a:solidFill>
                          <a:latin typeface="Arial"/>
                          <a:ea typeface="맑은 고딕"/>
                        </a:defRPr>
                      </a:lvl7pPr>
                      <a:lvl8pPr marL="3199238" algn="l" defTabSz="914068" rtl="0" eaLnBrk="1" latinLnBrk="1" hangingPunct="1">
                        <a:defRPr sz="1799" kern="1200">
                          <a:solidFill>
                            <a:schemeClr val="tx1"/>
                          </a:solidFill>
                          <a:latin typeface="Arial"/>
                          <a:ea typeface="맑은 고딕"/>
                        </a:defRPr>
                      </a:lvl8pPr>
                      <a:lvl9pPr marL="3656272" algn="l" defTabSz="914068" rtl="0" eaLnBrk="1" latinLnBrk="1" hangingPunct="1">
                        <a:defRPr sz="1799" kern="1200">
                          <a:solidFill>
                            <a:schemeClr val="tx1"/>
                          </a:solidFill>
                          <a:latin typeface="Arial"/>
                          <a:ea typeface="맑은 고딕"/>
                        </a:defRPr>
                      </a:lvl9pPr>
                    </a:lstStyle>
                    <a:p>
                      <a:pPr marL="0" indent="0" algn="l" fontAlgn="ctr">
                        <a:buFont typeface="Arial" panose="020B0604020202020204" pitchFamily="34" charset="0"/>
                        <a:buNone/>
                      </a:pPr>
                      <a:r>
                        <a:rPr kumimoji="1" lang="en"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rPr>
                        <a:t>blocking duration</a:t>
                      </a:r>
                      <a:endParaRPr kumimoji="1" lang="en-US" altLang="ko-KR" sz="700" b="0" i="0" u="none" strike="noStrike" kern="1200" cap="none" spc="0" normalizeH="0" baseline="0" dirty="0">
                        <a:ln>
                          <a:solidFill>
                            <a:schemeClr val="bg1">
                              <a:alpha val="0"/>
                            </a:schemeClr>
                          </a:solidFill>
                        </a:ln>
                        <a:solidFill>
                          <a:schemeClr val="tx1">
                            <a:lumMod val="65000"/>
                            <a:lumOff val="35000"/>
                          </a:schemeClr>
                        </a:solidFill>
                        <a:effectLst/>
                        <a:latin typeface="KoPub돋움체 Bold" pitchFamily="18" charset="-127"/>
                        <a:ea typeface="맑은 고딕"/>
                        <a:cs typeface="+mn-cs"/>
                        <a:sym typeface="Arial"/>
                      </a:endParaRPr>
                    </a:p>
                  </a:txBody>
                  <a:tcPr marL="36000" marR="36000" marT="36000" marB="3600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bl>
          </a:graphicData>
        </a:graphic>
      </p:graphicFrame>
      <p:cxnSp>
        <p:nvCxnSpPr>
          <p:cNvPr id="22" name="직선 연결선 46">
            <a:extLst>
              <a:ext uri="{FF2B5EF4-FFF2-40B4-BE49-F238E27FC236}">
                <a16:creationId xmlns:a16="http://schemas.microsoft.com/office/drawing/2014/main" id="{1BB7A303-16CF-169B-E321-24FEA31BF965}"/>
              </a:ext>
            </a:extLst>
          </p:cNvPr>
          <p:cNvCxnSpPr/>
          <p:nvPr/>
        </p:nvCxnSpPr>
        <p:spPr bwMode="auto">
          <a:xfrm>
            <a:off x="6648864" y="3992280"/>
            <a:ext cx="2242476" cy="0"/>
          </a:xfrm>
          <a:prstGeom prst="line">
            <a:avLst/>
          </a:prstGeom>
          <a:noFill/>
          <a:ln w="63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모서리가 둥근 직사각형 48">
            <a:extLst>
              <a:ext uri="{FF2B5EF4-FFF2-40B4-BE49-F238E27FC236}">
                <a16:creationId xmlns:a16="http://schemas.microsoft.com/office/drawing/2014/main" id="{375666FC-E45E-DC3A-A987-894FB78DB691}"/>
              </a:ext>
            </a:extLst>
          </p:cNvPr>
          <p:cNvSpPr>
            <a:spLocks noChangeArrowheads="1"/>
          </p:cNvSpPr>
          <p:nvPr/>
        </p:nvSpPr>
        <p:spPr bwMode="auto">
          <a:xfrm>
            <a:off x="6660986" y="2173415"/>
            <a:ext cx="2218232" cy="216000"/>
          </a:xfrm>
          <a:prstGeom prst="roundRect">
            <a:avLst>
              <a:gd name="adj" fmla="val 50000"/>
            </a:avLst>
          </a:prstGeom>
          <a:solidFill>
            <a:srgbClr val="C0DED4"/>
          </a:solidFill>
          <a:ln>
            <a:noFill/>
          </a:ln>
        </p:spPr>
        <p:txBody>
          <a:bodyPr vert="horz" wrap="square" lIns="0" tIns="0" rIns="0" bIns="0" numCol="1" anchor="ctr" anchorCtr="0" compatLnSpc="1">
            <a:prstTxWarp prst="textNoShape">
              <a:avLst/>
            </a:prstTxWarp>
          </a:bodyPr>
          <a:lstStyle/>
          <a:p>
            <a:pPr algn="ctr"/>
            <a:r>
              <a:rPr lang="en" altLang="ko-KR" sz="1050" spc="-32" dirty="0">
                <a:ln>
                  <a:solidFill>
                    <a:srgbClr val="8DA7C1">
                      <a:alpha val="0"/>
                    </a:srgbClr>
                  </a:solidFill>
                </a:ln>
                <a:solidFill>
                  <a:sysClr val="windowText" lastClr="000000">
                    <a:lumMod val="75000"/>
                    <a:lumOff val="25000"/>
                  </a:sysClr>
                </a:solidFill>
                <a:latin typeface="+mj-lt"/>
              </a:rPr>
              <a:t>Throttling</a:t>
            </a:r>
          </a:p>
        </p:txBody>
      </p:sp>
      <p:sp>
        <p:nvSpPr>
          <p:cNvPr id="24" name="직사각형 3">
            <a:extLst>
              <a:ext uri="{FF2B5EF4-FFF2-40B4-BE49-F238E27FC236}">
                <a16:creationId xmlns:a16="http://schemas.microsoft.com/office/drawing/2014/main" id="{FB233B58-C0F1-7CBB-C5D7-FF396778CDE5}"/>
              </a:ext>
            </a:extLst>
          </p:cNvPr>
          <p:cNvSpPr>
            <a:spLocks/>
          </p:cNvSpPr>
          <p:nvPr/>
        </p:nvSpPr>
        <p:spPr bwMode="auto">
          <a:xfrm>
            <a:off x="6690101" y="2443186"/>
            <a:ext cx="2302783" cy="153888"/>
          </a:xfrm>
          <a:prstGeom prst="rect">
            <a:avLst/>
          </a:prstGeom>
          <a:noFill/>
          <a:ln w="12700" algn="ctr">
            <a:noFill/>
            <a:miter lim="800000"/>
            <a:headEnd/>
            <a:tailEnd/>
          </a:ln>
          <a:extLst>
            <a:ext uri="{909E8E84-426E-40DD-AFC4-6F175D3DCCD1}">
              <a14:hiddenFill xmlns:a14="http://schemas.microsoft.com/office/drawing/2010/main">
                <a:solidFill>
                  <a:schemeClr val="bg1"/>
                </a:solidFill>
              </a14:hiddenFill>
            </a:ext>
          </a:extLst>
        </p:spPr>
        <p:txBody>
          <a:bodyPr wrap="square" lIns="0" tIns="0" rIns="0" bIns="0">
            <a:spAutoFit/>
            <a:scene3d>
              <a:camera prst="orthographicFront"/>
              <a:lightRig rig="threePt" dir="t"/>
            </a:scene3d>
            <a:sp3d>
              <a:bevelT w="0" h="0"/>
              <a:bevelB w="0" h="0"/>
            </a:sp3d>
          </a:bodyPr>
          <a:lstStyle/>
          <a:p>
            <a:pPr marL="88766" indent="-88766" fontAlgn="base" latinLnBrk="0">
              <a:buClr>
                <a:schemeClr val="tx1">
                  <a:lumMod val="75000"/>
                  <a:lumOff val="25000"/>
                </a:schemeClr>
              </a:buClr>
              <a:buSzPct val="80000"/>
              <a:buFont typeface="Arial" pitchFamily="34" charset="0"/>
              <a:buChar char="•"/>
              <a:tabLst>
                <a:tab pos="521820" algn="l"/>
              </a:tabLst>
              <a:defRPr/>
            </a:pPr>
            <a:r>
              <a:rPr lang="en" altLang="ko-KR" sz="1000" dirty="0">
                <a:ln>
                  <a:solidFill>
                    <a:srgbClr val="8DA7C1">
                      <a:alpha val="0"/>
                    </a:srgbClr>
                  </a:solidFill>
                </a:ln>
                <a:solidFill>
                  <a:schemeClr val="tx1">
                    <a:lumMod val="75000"/>
                    <a:lumOff val="25000"/>
                  </a:schemeClr>
                </a:solidFill>
                <a:latin typeface="+mj-lt"/>
                <a:ea typeface="KoPub돋움체 Medium" pitchFamily="18" charset="-127"/>
              </a:rPr>
              <a:t>Define throttling policy for each service</a:t>
            </a:r>
            <a:endParaRPr lang="ko-KR" altLang="en-US" sz="10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25" name="직사각형 3">
            <a:extLst>
              <a:ext uri="{FF2B5EF4-FFF2-40B4-BE49-F238E27FC236}">
                <a16:creationId xmlns:a16="http://schemas.microsoft.com/office/drawing/2014/main" id="{7B64E8F4-C8C4-64A6-2596-B044B228833F}"/>
              </a:ext>
            </a:extLst>
          </p:cNvPr>
          <p:cNvSpPr>
            <a:spLocks/>
          </p:cNvSpPr>
          <p:nvPr/>
        </p:nvSpPr>
        <p:spPr bwMode="auto">
          <a:xfrm>
            <a:off x="6690102" y="3357603"/>
            <a:ext cx="2160000" cy="615553"/>
          </a:xfrm>
          <a:prstGeom prst="rect">
            <a:avLst/>
          </a:prstGeom>
          <a:noFill/>
          <a:ln w="12700" algn="ctr">
            <a:noFill/>
            <a:miter lim="800000"/>
            <a:headEnd/>
            <a:tailEnd/>
          </a:ln>
          <a:extLst>
            <a:ext uri="{909E8E84-426E-40DD-AFC4-6F175D3DCCD1}">
              <a14:hiddenFill xmlns:a14="http://schemas.microsoft.com/office/drawing/2010/main">
                <a:solidFill>
                  <a:schemeClr val="bg1"/>
                </a:solidFill>
              </a14:hiddenFill>
            </a:ext>
          </a:extLst>
        </p:spPr>
        <p:txBody>
          <a:bodyPr wrap="square" lIns="0" tIns="0" rIns="0" bIns="0">
            <a:spAutoFit/>
            <a:scene3d>
              <a:camera prst="orthographicFront"/>
              <a:lightRig rig="threePt" dir="t"/>
            </a:scene3d>
            <a:sp3d>
              <a:bevelT w="0" h="0"/>
              <a:bevelB w="0" h="0"/>
            </a:sp3d>
          </a:bodyPr>
          <a:lstStyle/>
          <a:p>
            <a:pPr marL="88766" indent="-88766" fontAlgn="base" latinLnBrk="0">
              <a:buClr>
                <a:schemeClr val="tx1">
                  <a:lumMod val="75000"/>
                  <a:lumOff val="25000"/>
                </a:schemeClr>
              </a:buClr>
              <a:buSzPct val="80000"/>
              <a:buFont typeface="Arial" pitchFamily="34" charset="0"/>
              <a:buChar char="•"/>
              <a:tabLst>
                <a:tab pos="521820" algn="l"/>
              </a:tabLst>
              <a:defRPr/>
            </a:pPr>
            <a:r>
              <a:rPr lang="en" altLang="ko-KR" sz="1000" dirty="0">
                <a:ln>
                  <a:solidFill>
                    <a:srgbClr val="8DA7C1">
                      <a:alpha val="0"/>
                    </a:srgbClr>
                  </a:solidFill>
                </a:ln>
                <a:solidFill>
                  <a:schemeClr val="tx1">
                    <a:lumMod val="75000"/>
                    <a:lumOff val="25000"/>
                  </a:schemeClr>
                </a:solidFill>
                <a:latin typeface="+mj-lt"/>
                <a:ea typeface="KoPub돋움체 Medium" pitchFamily="18" charset="-127"/>
              </a:rPr>
              <a:t>Based on traffic, 1 item is deducted, and if all are deducted, an HTTP 429 (Too Many Requests) error response is received.</a:t>
            </a:r>
            <a:endParaRPr lang="ko-KR" altLang="en-US" sz="10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26" name="모서리가 둥근 직사각형 48">
            <a:extLst>
              <a:ext uri="{FF2B5EF4-FFF2-40B4-BE49-F238E27FC236}">
                <a16:creationId xmlns:a16="http://schemas.microsoft.com/office/drawing/2014/main" id="{7AC6B2E1-EF13-93BC-2F98-4231D0C6C4CD}"/>
              </a:ext>
            </a:extLst>
          </p:cNvPr>
          <p:cNvSpPr>
            <a:spLocks noChangeArrowheads="1"/>
          </p:cNvSpPr>
          <p:nvPr/>
        </p:nvSpPr>
        <p:spPr bwMode="auto">
          <a:xfrm>
            <a:off x="6660986" y="4033808"/>
            <a:ext cx="2218232" cy="216000"/>
          </a:xfrm>
          <a:prstGeom prst="roundRect">
            <a:avLst>
              <a:gd name="adj" fmla="val 50000"/>
            </a:avLst>
          </a:prstGeom>
          <a:solidFill>
            <a:srgbClr val="C0DED4"/>
          </a:solidFill>
          <a:ln>
            <a:noFill/>
          </a:ln>
        </p:spPr>
        <p:txBody>
          <a:bodyPr vert="horz" wrap="square" lIns="0" tIns="0" rIns="0" bIns="0" numCol="1" anchor="ctr" anchorCtr="0" compatLnSpc="1">
            <a:prstTxWarp prst="textNoShape">
              <a:avLst/>
            </a:prstTxWarp>
          </a:bodyPr>
          <a:lstStyle/>
          <a:p>
            <a:pPr algn="ctr" latinLnBrk="0"/>
            <a:r>
              <a:rPr lang="en-US" altLang="ko-KR" sz="1050" kern="0" spc="-32" dirty="0">
                <a:ln>
                  <a:solidFill>
                    <a:srgbClr val="8DA7C1">
                      <a:alpha val="0"/>
                    </a:srgbClr>
                  </a:solidFill>
                </a:ln>
                <a:solidFill>
                  <a:sysClr val="windowText" lastClr="000000">
                    <a:lumMod val="75000"/>
                    <a:lumOff val="25000"/>
                  </a:sysClr>
                </a:solidFill>
                <a:latin typeface="+mj-lt"/>
                <a:ea typeface="KoPub돋움체 Bold" panose="02020603020101020101" pitchFamily="18" charset="-127"/>
              </a:rPr>
              <a:t>Circuit Breaker</a:t>
            </a:r>
          </a:p>
        </p:txBody>
      </p:sp>
      <p:sp>
        <p:nvSpPr>
          <p:cNvPr id="27" name="직사각형 3">
            <a:extLst>
              <a:ext uri="{FF2B5EF4-FFF2-40B4-BE49-F238E27FC236}">
                <a16:creationId xmlns:a16="http://schemas.microsoft.com/office/drawing/2014/main" id="{4D97DD17-0910-5666-EF09-BD88E64D6CF6}"/>
              </a:ext>
            </a:extLst>
          </p:cNvPr>
          <p:cNvSpPr>
            <a:spLocks/>
          </p:cNvSpPr>
          <p:nvPr/>
        </p:nvSpPr>
        <p:spPr bwMode="auto">
          <a:xfrm>
            <a:off x="6690102" y="4303579"/>
            <a:ext cx="2160000" cy="307777"/>
          </a:xfrm>
          <a:prstGeom prst="rect">
            <a:avLst/>
          </a:prstGeom>
          <a:noFill/>
          <a:ln w="12700" algn="ctr">
            <a:noFill/>
            <a:miter lim="800000"/>
            <a:headEnd/>
            <a:tailEnd/>
          </a:ln>
          <a:extLst>
            <a:ext uri="{909E8E84-426E-40DD-AFC4-6F175D3DCCD1}">
              <a14:hiddenFill xmlns:a14="http://schemas.microsoft.com/office/drawing/2010/main">
                <a:solidFill>
                  <a:schemeClr val="bg1"/>
                </a:solidFill>
              </a14:hiddenFill>
            </a:ext>
          </a:extLst>
        </p:spPr>
        <p:txBody>
          <a:bodyPr wrap="square" lIns="0" tIns="0" rIns="0" bIns="0">
            <a:spAutoFit/>
            <a:scene3d>
              <a:camera prst="orthographicFront"/>
              <a:lightRig rig="threePt" dir="t"/>
            </a:scene3d>
            <a:sp3d>
              <a:bevelT w="0" h="0"/>
              <a:bevelB w="0" h="0"/>
            </a:sp3d>
          </a:bodyPr>
          <a:lstStyle/>
          <a:p>
            <a:pPr marL="88766" indent="-88766" fontAlgn="base" latinLnBrk="0">
              <a:buClr>
                <a:schemeClr val="tx1">
                  <a:lumMod val="75000"/>
                  <a:lumOff val="25000"/>
                </a:schemeClr>
              </a:buClr>
              <a:buSzPct val="80000"/>
              <a:buFont typeface="Arial" pitchFamily="34" charset="0"/>
              <a:buChar char="•"/>
              <a:tabLst>
                <a:tab pos="521820" algn="l"/>
              </a:tabLst>
              <a:defRPr/>
            </a:pPr>
            <a:r>
              <a:rPr lang="en" altLang="ko-KR" sz="1000" dirty="0">
                <a:ln>
                  <a:solidFill>
                    <a:srgbClr val="8DA7C1">
                      <a:alpha val="0"/>
                    </a:srgbClr>
                  </a:solidFill>
                </a:ln>
                <a:solidFill>
                  <a:schemeClr val="tx1">
                    <a:lumMod val="75000"/>
                    <a:lumOff val="25000"/>
                  </a:schemeClr>
                </a:solidFill>
                <a:latin typeface="+mj-lt"/>
                <a:ea typeface="KoPub돋움체 Medium" pitchFamily="18" charset="-127"/>
              </a:rPr>
              <a:t>Define fault propagation blocking policy for each API system</a:t>
            </a:r>
            <a:endParaRPr lang="ko-KR" altLang="en-US" sz="10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28" name="직사각형 27">
            <a:extLst>
              <a:ext uri="{FF2B5EF4-FFF2-40B4-BE49-F238E27FC236}">
                <a16:creationId xmlns:a16="http://schemas.microsoft.com/office/drawing/2014/main" id="{D6637600-429A-F189-9398-CE49BCBF93FA}"/>
              </a:ext>
            </a:extLst>
          </p:cNvPr>
          <p:cNvSpPr/>
          <p:nvPr/>
        </p:nvSpPr>
        <p:spPr>
          <a:xfrm>
            <a:off x="9480585" y="4733697"/>
            <a:ext cx="756000" cy="252000"/>
          </a:xfrm>
          <a:prstGeom prst="rect">
            <a:avLst/>
          </a:prstGeom>
          <a:solidFill>
            <a:srgbClr val="FFFFFF"/>
          </a:solidFill>
          <a:ln w="6350" cap="flat" cmpd="sng" algn="ctr">
            <a:solidFill>
              <a:srgbClr val="326051"/>
            </a:solidFill>
            <a:prstDash val="solid"/>
            <a:miter lim="800000"/>
          </a:ln>
          <a:effectLst>
            <a:outerShdw dist="25400" dir="5400000" algn="t" rotWithShape="0">
              <a:prstClr val="black">
                <a:alpha val="10000"/>
              </a:prstClr>
            </a:outerShdw>
          </a:effectLst>
        </p:spPr>
        <p:txBody>
          <a:bodyPr wrap="none" lIns="72000" tIns="36000" rIns="72000" bIns="36000" rtlCol="0" anchor="ctr">
            <a:scene3d>
              <a:camera prst="orthographicFront"/>
              <a:lightRig rig="threePt" dir="t"/>
            </a:scene3d>
            <a:sp3d>
              <a:bevelT w="0" h="0"/>
              <a:bevelB w="0" h="0"/>
            </a:sp3d>
          </a:bodyPr>
          <a:lstStyle/>
          <a:p>
            <a:pPr latinLnBrk="0">
              <a:buClr>
                <a:srgbClr val="969696"/>
              </a:buClr>
            </a:pP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service</a:t>
            </a:r>
            <a:r>
              <a:rPr lang="ko-KR" altLang="en-US" sz="1000" dirty="0">
                <a:ln>
                  <a:solidFill>
                    <a:srgbClr val="8DA7C1">
                      <a:alpha val="0"/>
                    </a:srgbClr>
                  </a:solidFill>
                </a:ln>
                <a:solidFill>
                  <a:schemeClr val="tx1">
                    <a:lumMod val="75000"/>
                    <a:lumOff val="25000"/>
                  </a:schemeClr>
                </a:solidFill>
                <a:latin typeface="+mj-lt"/>
                <a:ea typeface="KoPub돋움체 Medium" pitchFamily="18" charset="-127"/>
              </a:rPr>
              <a:t> </a:t>
            </a: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#2</a:t>
            </a:r>
            <a:endParaRPr lang="ko-KR" altLang="en-US" sz="10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29" name="직사각형 28">
            <a:extLst>
              <a:ext uri="{FF2B5EF4-FFF2-40B4-BE49-F238E27FC236}">
                <a16:creationId xmlns:a16="http://schemas.microsoft.com/office/drawing/2014/main" id="{0EF36D84-DCB9-9881-4AB3-D62153B837A3}"/>
              </a:ext>
            </a:extLst>
          </p:cNvPr>
          <p:cNvSpPr/>
          <p:nvPr/>
        </p:nvSpPr>
        <p:spPr>
          <a:xfrm>
            <a:off x="9480585" y="5043034"/>
            <a:ext cx="756000" cy="252000"/>
          </a:xfrm>
          <a:prstGeom prst="rect">
            <a:avLst/>
          </a:prstGeom>
          <a:solidFill>
            <a:srgbClr val="FFFFFF"/>
          </a:solidFill>
          <a:ln w="6350" cap="flat" cmpd="sng" algn="ctr">
            <a:solidFill>
              <a:srgbClr val="326051"/>
            </a:solidFill>
            <a:prstDash val="solid"/>
            <a:miter lim="800000"/>
          </a:ln>
          <a:effectLst>
            <a:outerShdw dist="25400" dir="5400000" algn="t" rotWithShape="0">
              <a:prstClr val="black">
                <a:alpha val="10000"/>
              </a:prstClr>
            </a:outerShdw>
          </a:effectLst>
        </p:spPr>
        <p:txBody>
          <a:bodyPr wrap="none" lIns="72000" tIns="36000" rIns="72000" bIns="36000" rtlCol="0" anchor="ctr">
            <a:scene3d>
              <a:camera prst="orthographicFront"/>
              <a:lightRig rig="threePt" dir="t"/>
            </a:scene3d>
            <a:sp3d>
              <a:bevelT w="0" h="0"/>
              <a:bevelB w="0" h="0"/>
            </a:sp3d>
          </a:bodyPr>
          <a:lstStyle/>
          <a:p>
            <a:pPr latinLnBrk="0">
              <a:buClr>
                <a:srgbClr val="969696"/>
              </a:buClr>
            </a:pP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service</a:t>
            </a:r>
            <a:r>
              <a:rPr lang="ko-KR" altLang="en-US" sz="1000" dirty="0">
                <a:ln>
                  <a:solidFill>
                    <a:srgbClr val="8DA7C1">
                      <a:alpha val="0"/>
                    </a:srgbClr>
                  </a:solidFill>
                </a:ln>
                <a:solidFill>
                  <a:schemeClr val="tx1">
                    <a:lumMod val="75000"/>
                    <a:lumOff val="25000"/>
                  </a:schemeClr>
                </a:solidFill>
                <a:latin typeface="+mj-lt"/>
                <a:ea typeface="KoPub돋움체 Medium" pitchFamily="18" charset="-127"/>
              </a:rPr>
              <a:t> </a:t>
            </a: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#3</a:t>
            </a:r>
            <a:endParaRPr lang="ko-KR" altLang="en-US" sz="10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30" name="직사각형 29">
            <a:extLst>
              <a:ext uri="{FF2B5EF4-FFF2-40B4-BE49-F238E27FC236}">
                <a16:creationId xmlns:a16="http://schemas.microsoft.com/office/drawing/2014/main" id="{B4F4E484-0A71-D125-71F6-88E412D30706}"/>
              </a:ext>
            </a:extLst>
          </p:cNvPr>
          <p:cNvSpPr/>
          <p:nvPr/>
        </p:nvSpPr>
        <p:spPr>
          <a:xfrm>
            <a:off x="9480585" y="5352371"/>
            <a:ext cx="756000" cy="252000"/>
          </a:xfrm>
          <a:prstGeom prst="rect">
            <a:avLst/>
          </a:prstGeom>
          <a:solidFill>
            <a:srgbClr val="FFFFFF"/>
          </a:solidFill>
          <a:ln w="6350" cap="flat" cmpd="sng" algn="ctr">
            <a:solidFill>
              <a:srgbClr val="326051"/>
            </a:solidFill>
            <a:prstDash val="solid"/>
            <a:miter lim="800000"/>
          </a:ln>
          <a:effectLst>
            <a:outerShdw dist="25400" dir="5400000" algn="t" rotWithShape="0">
              <a:prstClr val="black">
                <a:alpha val="10000"/>
              </a:prstClr>
            </a:outerShdw>
          </a:effectLst>
        </p:spPr>
        <p:txBody>
          <a:bodyPr wrap="none" lIns="72000" tIns="36000" rIns="72000" bIns="36000" rtlCol="0" anchor="ctr">
            <a:scene3d>
              <a:camera prst="orthographicFront"/>
              <a:lightRig rig="threePt" dir="t"/>
            </a:scene3d>
            <a:sp3d>
              <a:bevelT w="0" h="0"/>
              <a:bevelB w="0" h="0"/>
            </a:sp3d>
          </a:bodyPr>
          <a:lstStyle/>
          <a:p>
            <a:pPr algn="ctr" latinLnBrk="0">
              <a:buClr>
                <a:srgbClr val="969696"/>
              </a:buClr>
            </a:pP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a:t>
            </a:r>
            <a:endParaRPr lang="ko-KR" altLang="en-US" sz="10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31" name="직사각형 30">
            <a:extLst>
              <a:ext uri="{FF2B5EF4-FFF2-40B4-BE49-F238E27FC236}">
                <a16:creationId xmlns:a16="http://schemas.microsoft.com/office/drawing/2014/main" id="{6B064641-67EE-1B24-1CC6-0D014D0B6686}"/>
              </a:ext>
            </a:extLst>
          </p:cNvPr>
          <p:cNvSpPr/>
          <p:nvPr/>
        </p:nvSpPr>
        <p:spPr>
          <a:xfrm>
            <a:off x="9480585" y="5661707"/>
            <a:ext cx="756000" cy="252000"/>
          </a:xfrm>
          <a:prstGeom prst="rect">
            <a:avLst/>
          </a:prstGeom>
          <a:solidFill>
            <a:srgbClr val="FFFFFF"/>
          </a:solidFill>
          <a:ln w="6350" cap="flat" cmpd="sng" algn="ctr">
            <a:solidFill>
              <a:srgbClr val="326051"/>
            </a:solidFill>
            <a:prstDash val="solid"/>
            <a:miter lim="800000"/>
          </a:ln>
          <a:effectLst>
            <a:outerShdw dist="25400" dir="5400000" algn="t" rotWithShape="0">
              <a:prstClr val="black">
                <a:alpha val="10000"/>
              </a:prstClr>
            </a:outerShdw>
          </a:effectLst>
        </p:spPr>
        <p:txBody>
          <a:bodyPr wrap="none" lIns="72000" tIns="36000" rIns="72000" bIns="36000" rtlCol="0" anchor="ctr">
            <a:scene3d>
              <a:camera prst="orthographicFront"/>
              <a:lightRig rig="threePt" dir="t"/>
            </a:scene3d>
            <a:sp3d>
              <a:bevelT w="0" h="0"/>
              <a:bevelB w="0" h="0"/>
            </a:sp3d>
          </a:bodyPr>
          <a:lstStyle/>
          <a:p>
            <a:pPr latinLnBrk="0">
              <a:buClr>
                <a:srgbClr val="969696"/>
              </a:buClr>
            </a:pP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service</a:t>
            </a:r>
            <a:r>
              <a:rPr lang="ko-KR" altLang="en-US" sz="1000" dirty="0">
                <a:ln>
                  <a:solidFill>
                    <a:srgbClr val="8DA7C1">
                      <a:alpha val="0"/>
                    </a:srgbClr>
                  </a:solidFill>
                </a:ln>
                <a:solidFill>
                  <a:schemeClr val="tx1">
                    <a:lumMod val="75000"/>
                    <a:lumOff val="25000"/>
                  </a:schemeClr>
                </a:solidFill>
                <a:latin typeface="+mj-lt"/>
                <a:ea typeface="KoPub돋움체 Medium" pitchFamily="18" charset="-127"/>
              </a:rPr>
              <a:t> </a:t>
            </a:r>
            <a:r>
              <a:rPr lang="en-US" altLang="ko-KR" sz="1000" dirty="0">
                <a:ln>
                  <a:solidFill>
                    <a:srgbClr val="8DA7C1">
                      <a:alpha val="0"/>
                    </a:srgbClr>
                  </a:solidFill>
                </a:ln>
                <a:solidFill>
                  <a:schemeClr val="tx1">
                    <a:lumMod val="75000"/>
                    <a:lumOff val="25000"/>
                  </a:schemeClr>
                </a:solidFill>
                <a:latin typeface="+mj-lt"/>
                <a:ea typeface="KoPub돋움체 Medium" pitchFamily="18" charset="-127"/>
              </a:rPr>
              <a:t>#N</a:t>
            </a:r>
            <a:endParaRPr lang="ko-KR" altLang="en-US" sz="1000" dirty="0">
              <a:ln>
                <a:solidFill>
                  <a:srgbClr val="8DA7C1">
                    <a:alpha val="0"/>
                  </a:srgbClr>
                </a:solidFill>
              </a:ln>
              <a:solidFill>
                <a:schemeClr val="tx1">
                  <a:lumMod val="75000"/>
                  <a:lumOff val="25000"/>
                </a:schemeClr>
              </a:solidFill>
              <a:latin typeface="+mj-lt"/>
              <a:ea typeface="KoPub돋움체 Medium" pitchFamily="18" charset="-127"/>
            </a:endParaRPr>
          </a:p>
        </p:txBody>
      </p:sp>
      <p:sp>
        <p:nvSpPr>
          <p:cNvPr id="32" name="TextBox 31">
            <a:extLst>
              <a:ext uri="{FF2B5EF4-FFF2-40B4-BE49-F238E27FC236}">
                <a16:creationId xmlns:a16="http://schemas.microsoft.com/office/drawing/2014/main" id="{9026524D-5583-A57A-41BB-E8AFABD870D9}"/>
              </a:ext>
            </a:extLst>
          </p:cNvPr>
          <p:cNvSpPr txBox="1"/>
          <p:nvPr/>
        </p:nvSpPr>
        <p:spPr>
          <a:xfrm>
            <a:off x="5882390" y="2890213"/>
            <a:ext cx="534670" cy="276999"/>
          </a:xfrm>
          <a:prstGeom prst="rect">
            <a:avLst/>
          </a:prstGeom>
          <a:noFill/>
        </p:spPr>
        <p:txBody>
          <a:bodyPr wrap="square" lIns="0" tIns="0" rIns="0" bIns="0" rtlCol="0">
            <a:spAutoFit/>
          </a:bodyPr>
          <a:lstStyle>
            <a:defPPr>
              <a:defRPr lang="ko-KR"/>
            </a:defPPr>
            <a:lvl1pPr marR="0" lvl="0" indent="0" algn="ctr" defTabSz="914400" fontAlgn="auto" latinLnBrk="0">
              <a:lnSpc>
                <a:spcPct val="100000"/>
              </a:lnSpc>
              <a:spcBef>
                <a:spcPts val="0"/>
              </a:spcBef>
              <a:spcAft>
                <a:spcPts val="0"/>
              </a:spcAft>
              <a:buClrTx/>
              <a:buSzTx/>
              <a:buFontTx/>
              <a:buNone/>
              <a:tabLst/>
              <a:defRPr kumimoji="0" sz="900" b="0" i="0" u="none" strike="noStrike" kern="0" cap="none" spc="-50" normalizeH="0" baseline="0">
                <a:ln>
                  <a:solidFill>
                    <a:srgbClr val="5B9BD5">
                      <a:alpha val="0"/>
                    </a:srgbClr>
                  </a:solidFill>
                </a:ln>
                <a:solidFill>
                  <a:prstClr val="black">
                    <a:lumMod val="85000"/>
                    <a:lumOff val="15000"/>
                  </a:prstClr>
                </a:solidFill>
                <a:effectLst/>
                <a:uLnTx/>
                <a:uFillTx/>
                <a:latin typeface="KoPub돋움체 Medium" panose="02020603020101020101" pitchFamily="18" charset="-127"/>
                <a:ea typeface="KoPub돋움체 Medium" panose="02020603020101020101" pitchFamily="18" charset="-127"/>
              </a:defRPr>
            </a:lvl1pPr>
          </a:lstStyle>
          <a:p>
            <a:r>
              <a:rPr lang="en" altLang="ko-KR" dirty="0">
                <a:latin typeface="+mj-lt"/>
              </a:rPr>
              <a:t>traffic control</a:t>
            </a:r>
            <a:endParaRPr lang="ko-KR" altLang="en-US" kern="1200" dirty="0">
              <a:ln>
                <a:solidFill>
                  <a:srgbClr val="8DA7C1">
                    <a:alpha val="0"/>
                  </a:srgbClr>
                </a:solidFill>
              </a:ln>
              <a:solidFill>
                <a:schemeClr val="tx1">
                  <a:lumMod val="75000"/>
                  <a:lumOff val="25000"/>
                </a:schemeClr>
              </a:solidFill>
              <a:latin typeface="+mj-lt"/>
            </a:endParaRPr>
          </a:p>
        </p:txBody>
      </p:sp>
      <p:sp>
        <p:nvSpPr>
          <p:cNvPr id="33" name="왼쪽/오른쪽 화살표 59">
            <a:extLst>
              <a:ext uri="{FF2B5EF4-FFF2-40B4-BE49-F238E27FC236}">
                <a16:creationId xmlns:a16="http://schemas.microsoft.com/office/drawing/2014/main" id="{80835276-5032-81D4-2BE7-A00C558D6AE6}"/>
              </a:ext>
            </a:extLst>
          </p:cNvPr>
          <p:cNvSpPr/>
          <p:nvPr/>
        </p:nvSpPr>
        <p:spPr bwMode="auto">
          <a:xfrm>
            <a:off x="8976507" y="3166510"/>
            <a:ext cx="503672" cy="243388"/>
          </a:xfrm>
          <a:prstGeom prst="leftRightArrow">
            <a:avLst>
              <a:gd name="adj1" fmla="val 55631"/>
              <a:gd name="adj2" fmla="val 48502"/>
            </a:avLst>
          </a:prstGeom>
          <a:solidFill>
            <a:srgbClr val="C0DED4"/>
          </a:solidFill>
          <a:ln>
            <a:noFill/>
          </a:ln>
        </p:spPr>
        <p:txBody>
          <a:bodyPr vert="horz" wrap="square" lIns="91440" tIns="45720" rIns="91440" bIns="45720" numCol="1" anchor="t" anchorCtr="0" compatLnSpc="1">
            <a:prstTxWarp prst="textNoShape">
              <a:avLst/>
            </a:prstTxWarp>
          </a:bodyPr>
          <a:lstStyle/>
          <a:p>
            <a:pPr latinLnBrk="0"/>
            <a:endParaRPr lang="ko-KR" altLang="en-US" dirty="0">
              <a:latin typeface="+mj-lt"/>
            </a:endParaRPr>
          </a:p>
        </p:txBody>
      </p:sp>
      <p:sp>
        <p:nvSpPr>
          <p:cNvPr id="34" name="곱셈 기호 60">
            <a:extLst>
              <a:ext uri="{FF2B5EF4-FFF2-40B4-BE49-F238E27FC236}">
                <a16:creationId xmlns:a16="http://schemas.microsoft.com/office/drawing/2014/main" id="{4D78D46C-D0AE-0CDA-AFD7-6DD1E532EF1A}"/>
              </a:ext>
            </a:extLst>
          </p:cNvPr>
          <p:cNvSpPr/>
          <p:nvPr/>
        </p:nvSpPr>
        <p:spPr>
          <a:xfrm>
            <a:off x="9259940" y="5049121"/>
            <a:ext cx="184482" cy="239826"/>
          </a:xfrm>
          <a:prstGeom prst="mathMultiply">
            <a:avLst>
              <a:gd name="adj1" fmla="val 9647"/>
            </a:avLst>
          </a:prstGeom>
          <a:solidFill>
            <a:srgbClr val="E95412"/>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57838" eaLnBrk="1" fontAlgn="auto" latinLnBrk="0" hangingPunct="1">
              <a:lnSpc>
                <a:spcPct val="100000"/>
              </a:lnSpc>
              <a:spcBef>
                <a:spcPts val="0"/>
              </a:spcBef>
              <a:spcAft>
                <a:spcPts val="0"/>
              </a:spcAft>
              <a:buClrTx/>
              <a:buSzTx/>
              <a:buFontTx/>
              <a:buNone/>
              <a:tabLst/>
              <a:defRPr/>
            </a:pPr>
            <a:endParaRPr kumimoji="0" lang="ko-KR" altLang="en-US" sz="1900" b="0" i="0" u="none" strike="noStrike" kern="0" cap="none" spc="0" normalizeH="0" baseline="0" noProof="0">
              <a:ln>
                <a:noFill/>
              </a:ln>
              <a:solidFill>
                <a:prstClr val="white"/>
              </a:solidFill>
              <a:effectLst/>
              <a:uLnTx/>
              <a:uFillTx/>
              <a:latin typeface="+mj-lt"/>
              <a:ea typeface="KoPub돋움체 Light" panose="02020603020101020101" pitchFamily="18" charset="-127"/>
            </a:endParaRPr>
          </a:p>
        </p:txBody>
      </p:sp>
      <p:sp>
        <p:nvSpPr>
          <p:cNvPr id="47" name="모서리가 둥근 직사각형 48">
            <a:extLst>
              <a:ext uri="{FF2B5EF4-FFF2-40B4-BE49-F238E27FC236}">
                <a16:creationId xmlns:a16="http://schemas.microsoft.com/office/drawing/2014/main" id="{4AC66823-1B33-F799-B908-A12D5310D2B8}"/>
              </a:ext>
            </a:extLst>
          </p:cNvPr>
          <p:cNvSpPr>
            <a:spLocks noChangeArrowheads="1"/>
          </p:cNvSpPr>
          <p:nvPr/>
        </p:nvSpPr>
        <p:spPr bwMode="auto">
          <a:xfrm>
            <a:off x="5979296" y="4452178"/>
            <a:ext cx="415974" cy="196364"/>
          </a:xfrm>
          <a:prstGeom prst="roundRect">
            <a:avLst/>
          </a:prstGeom>
          <a:solidFill>
            <a:srgbClr val="3260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latinLnBrk="0"/>
            <a:r>
              <a:rPr lang="en-US" altLang="ko-KR" sz="800" dirty="0">
                <a:ln>
                  <a:solidFill>
                    <a:srgbClr val="8DA7C1">
                      <a:alpha val="0"/>
                    </a:srgbClr>
                  </a:solidFill>
                </a:ln>
                <a:solidFill>
                  <a:schemeClr val="bg1"/>
                </a:solidFill>
                <a:latin typeface="+mj-lt"/>
                <a:ea typeface="KoPub돋움체 Medium" pitchFamily="18" charset="-127"/>
              </a:rPr>
              <a:t>success</a:t>
            </a:r>
            <a:endParaRPr lang="ko-KR" altLang="en-US" sz="800" dirty="0">
              <a:ln>
                <a:solidFill>
                  <a:srgbClr val="8DA7C1">
                    <a:alpha val="0"/>
                  </a:srgbClr>
                </a:solidFill>
              </a:ln>
              <a:solidFill>
                <a:schemeClr val="bg1"/>
              </a:solidFill>
              <a:latin typeface="+mj-lt"/>
              <a:ea typeface="KoPub돋움체 Medium" pitchFamily="18" charset="-127"/>
            </a:endParaRPr>
          </a:p>
        </p:txBody>
      </p:sp>
      <p:sp>
        <p:nvSpPr>
          <p:cNvPr id="48" name="모서리가 둥근 직사각형 48">
            <a:extLst>
              <a:ext uri="{FF2B5EF4-FFF2-40B4-BE49-F238E27FC236}">
                <a16:creationId xmlns:a16="http://schemas.microsoft.com/office/drawing/2014/main" id="{BB6CDB2E-CEB9-FB2A-7DBF-C0935EAC8822}"/>
              </a:ext>
            </a:extLst>
          </p:cNvPr>
          <p:cNvSpPr>
            <a:spLocks noChangeArrowheads="1"/>
          </p:cNvSpPr>
          <p:nvPr/>
        </p:nvSpPr>
        <p:spPr bwMode="auto">
          <a:xfrm>
            <a:off x="5913485" y="5070852"/>
            <a:ext cx="572571" cy="164985"/>
          </a:xfrm>
          <a:prstGeom prst="roundRect">
            <a:avLst/>
          </a:prstGeom>
          <a:solidFill>
            <a:srgbClr val="E9541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latinLnBrk="0"/>
            <a:r>
              <a:rPr lang="en-US" altLang="ko-KR" sz="900" dirty="0">
                <a:ln>
                  <a:solidFill>
                    <a:srgbClr val="8DA7C1">
                      <a:alpha val="0"/>
                    </a:srgbClr>
                  </a:solidFill>
                </a:ln>
                <a:solidFill>
                  <a:schemeClr val="bg1"/>
                </a:solidFill>
                <a:latin typeface="+mj-lt"/>
                <a:ea typeface="KoPub돋움체 Medium" pitchFamily="18" charset="-127"/>
              </a:rPr>
              <a:t>Error</a:t>
            </a:r>
            <a:r>
              <a:rPr lang="ko-KR" altLang="en-US" sz="900" dirty="0">
                <a:ln>
                  <a:solidFill>
                    <a:srgbClr val="8DA7C1">
                      <a:alpha val="0"/>
                    </a:srgbClr>
                  </a:solidFill>
                </a:ln>
                <a:solidFill>
                  <a:schemeClr val="bg1"/>
                </a:solidFill>
                <a:latin typeface="+mj-lt"/>
                <a:ea typeface="KoPub돋움체 Medium" pitchFamily="18" charset="-127"/>
              </a:rPr>
              <a:t> </a:t>
            </a:r>
            <a:r>
              <a:rPr lang="en-US" altLang="ko-KR" sz="900" dirty="0">
                <a:ln>
                  <a:solidFill>
                    <a:srgbClr val="8DA7C1">
                      <a:alpha val="0"/>
                    </a:srgbClr>
                  </a:solidFill>
                </a:ln>
                <a:solidFill>
                  <a:schemeClr val="bg1"/>
                </a:solidFill>
                <a:latin typeface="+mj-lt"/>
                <a:ea typeface="KoPub돋움체 Medium" pitchFamily="18" charset="-127"/>
              </a:rPr>
              <a:t>(503)</a:t>
            </a:r>
          </a:p>
        </p:txBody>
      </p:sp>
      <p:sp>
        <p:nvSpPr>
          <p:cNvPr id="49" name="모서리가 둥근 직사각형 48">
            <a:extLst>
              <a:ext uri="{FF2B5EF4-FFF2-40B4-BE49-F238E27FC236}">
                <a16:creationId xmlns:a16="http://schemas.microsoft.com/office/drawing/2014/main" id="{6D6A5509-B8BA-92B1-455B-4DC52FE86155}"/>
              </a:ext>
            </a:extLst>
          </p:cNvPr>
          <p:cNvSpPr>
            <a:spLocks noChangeArrowheads="1"/>
          </p:cNvSpPr>
          <p:nvPr/>
        </p:nvSpPr>
        <p:spPr bwMode="auto">
          <a:xfrm>
            <a:off x="9053991" y="5288456"/>
            <a:ext cx="378309" cy="12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latinLnBrk="0"/>
            <a:r>
              <a:rPr lang="en-US" altLang="ko-KR" sz="800" dirty="0">
                <a:ln>
                  <a:solidFill>
                    <a:srgbClr val="8DA7C1">
                      <a:alpha val="0"/>
                    </a:srgbClr>
                  </a:solidFill>
                </a:ln>
                <a:solidFill>
                  <a:srgbClr val="E95412"/>
                </a:solidFill>
                <a:latin typeface="+mj-lt"/>
                <a:ea typeface="KoPub돋움체 Bold" pitchFamily="18" charset="-127"/>
              </a:rPr>
              <a:t>blocking</a:t>
            </a:r>
            <a:endParaRPr lang="ko-KR" altLang="en-US" sz="800" dirty="0">
              <a:ln>
                <a:solidFill>
                  <a:srgbClr val="8DA7C1">
                    <a:alpha val="0"/>
                  </a:srgbClr>
                </a:solidFill>
              </a:ln>
              <a:solidFill>
                <a:srgbClr val="E95412"/>
              </a:solidFill>
              <a:latin typeface="+mj-lt"/>
              <a:ea typeface="KoPub돋움체 Bold" pitchFamily="18" charset="-127"/>
            </a:endParaRPr>
          </a:p>
        </p:txBody>
      </p:sp>
      <p:sp>
        <p:nvSpPr>
          <p:cNvPr id="50" name="직사각형 49">
            <a:extLst>
              <a:ext uri="{FF2B5EF4-FFF2-40B4-BE49-F238E27FC236}">
                <a16:creationId xmlns:a16="http://schemas.microsoft.com/office/drawing/2014/main" id="{F5E9D3AF-A6A6-EC55-E0C8-E6DC9859FC08}"/>
              </a:ext>
            </a:extLst>
          </p:cNvPr>
          <p:cNvSpPr/>
          <p:nvPr/>
        </p:nvSpPr>
        <p:spPr>
          <a:xfrm rot="20715186">
            <a:off x="9853148" y="5082567"/>
            <a:ext cx="448801" cy="157715"/>
          </a:xfrm>
          <a:prstGeom prst="rect">
            <a:avLst/>
          </a:prstGeom>
          <a:solidFill>
            <a:srgbClr val="FF0000"/>
          </a:solidFill>
          <a:ln w="635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57838" eaLnBrk="1" fontAlgn="auto" latinLnBrk="0" hangingPunct="1">
              <a:lnSpc>
                <a:spcPct val="100000"/>
              </a:lnSpc>
              <a:spcBef>
                <a:spcPts val="0"/>
              </a:spcBef>
              <a:spcAft>
                <a:spcPts val="0"/>
              </a:spcAft>
              <a:buClrTx/>
              <a:buSzTx/>
              <a:buFontTx/>
              <a:buNone/>
              <a:tabLst/>
              <a:defRPr/>
            </a:pPr>
            <a:r>
              <a:rPr kumimoji="0" lang="en-US" altLang="ko-KR" sz="900" i="0" u="none" strike="noStrike" kern="0" cap="none" spc="0" normalizeH="0" baseline="0" noProof="0" dirty="0">
                <a:ln>
                  <a:noFill/>
                </a:ln>
                <a:solidFill>
                  <a:prstClr val="white"/>
                </a:solidFill>
                <a:effectLst/>
                <a:uLnTx/>
                <a:uFillTx/>
                <a:latin typeface="+mj-lt"/>
                <a:ea typeface="KoPub돋움체 Bold" pitchFamily="18" charset="-127"/>
              </a:rPr>
              <a:t>Fail</a:t>
            </a:r>
            <a:endParaRPr kumimoji="0" lang="ko-KR" altLang="en-US" sz="900" i="0" u="none" strike="noStrike" kern="0" cap="none" spc="0" normalizeH="0" baseline="0" noProof="0" dirty="0">
              <a:ln>
                <a:noFill/>
              </a:ln>
              <a:solidFill>
                <a:prstClr val="white"/>
              </a:solidFill>
              <a:effectLst/>
              <a:uLnTx/>
              <a:uFillTx/>
              <a:latin typeface="+mj-lt"/>
              <a:ea typeface="KoPub돋움체 Bold" pitchFamily="18" charset="-127"/>
            </a:endParaRPr>
          </a:p>
        </p:txBody>
      </p:sp>
      <p:grpSp>
        <p:nvGrpSpPr>
          <p:cNvPr id="51" name="그룹 50">
            <a:extLst>
              <a:ext uri="{FF2B5EF4-FFF2-40B4-BE49-F238E27FC236}">
                <a16:creationId xmlns:a16="http://schemas.microsoft.com/office/drawing/2014/main" id="{8B5031BC-C49E-E9AC-3CE5-539212307DC3}"/>
              </a:ext>
            </a:extLst>
          </p:cNvPr>
          <p:cNvGrpSpPr/>
          <p:nvPr/>
        </p:nvGrpSpPr>
        <p:grpSpPr>
          <a:xfrm>
            <a:off x="6568676" y="2661894"/>
            <a:ext cx="2310542" cy="622639"/>
            <a:chOff x="1308549" y="5070852"/>
            <a:chExt cx="2310542" cy="622639"/>
          </a:xfrm>
        </p:grpSpPr>
        <p:sp>
          <p:nvSpPr>
            <p:cNvPr id="52" name="직사각형 51">
              <a:extLst>
                <a:ext uri="{FF2B5EF4-FFF2-40B4-BE49-F238E27FC236}">
                  <a16:creationId xmlns:a16="http://schemas.microsoft.com/office/drawing/2014/main" id="{10C8F875-C0B6-2F85-CC79-A1DF0176FB6E}"/>
                </a:ext>
              </a:extLst>
            </p:cNvPr>
            <p:cNvSpPr/>
            <p:nvPr/>
          </p:nvSpPr>
          <p:spPr>
            <a:xfrm>
              <a:off x="1408106" y="5070852"/>
              <a:ext cx="323712" cy="281519"/>
            </a:xfrm>
            <a:prstGeom prst="rect">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mj-lt"/>
              </a:endParaRPr>
            </a:p>
          </p:txBody>
        </p:sp>
        <p:sp>
          <p:nvSpPr>
            <p:cNvPr id="53" name="직사각형 52">
              <a:extLst>
                <a:ext uri="{FF2B5EF4-FFF2-40B4-BE49-F238E27FC236}">
                  <a16:creationId xmlns:a16="http://schemas.microsoft.com/office/drawing/2014/main" id="{C4B182AF-F4E2-6CFA-8768-1DCA96B484E7}"/>
                </a:ext>
              </a:extLst>
            </p:cNvPr>
            <p:cNvSpPr/>
            <p:nvPr/>
          </p:nvSpPr>
          <p:spPr>
            <a:xfrm>
              <a:off x="1731818" y="5070852"/>
              <a:ext cx="1886816" cy="28151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grpSp>
          <p:nvGrpSpPr>
            <p:cNvPr id="54" name="그룹 53">
              <a:extLst>
                <a:ext uri="{FF2B5EF4-FFF2-40B4-BE49-F238E27FC236}">
                  <a16:creationId xmlns:a16="http://schemas.microsoft.com/office/drawing/2014/main" id="{17E606C7-7E07-F9C9-FCC7-F27AE22D9EBC}"/>
                </a:ext>
              </a:extLst>
            </p:cNvPr>
            <p:cNvGrpSpPr/>
            <p:nvPr/>
          </p:nvGrpSpPr>
          <p:grpSpPr>
            <a:xfrm>
              <a:off x="1706923" y="5123773"/>
              <a:ext cx="420939" cy="171033"/>
              <a:chOff x="1707046" y="5893858"/>
              <a:chExt cx="420939" cy="171033"/>
            </a:xfrm>
          </p:grpSpPr>
          <p:sp>
            <p:nvSpPr>
              <p:cNvPr id="104" name="직사각형 103">
                <a:extLst>
                  <a:ext uri="{FF2B5EF4-FFF2-40B4-BE49-F238E27FC236}">
                    <a16:creationId xmlns:a16="http://schemas.microsoft.com/office/drawing/2014/main" id="{64EB0ADB-DA32-B7AE-EDA5-5A157A8A8B8F}"/>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105" name="직사각형 104">
                <a:extLst>
                  <a:ext uri="{FF2B5EF4-FFF2-40B4-BE49-F238E27FC236}">
                    <a16:creationId xmlns:a16="http://schemas.microsoft.com/office/drawing/2014/main" id="{A3368A38-70E4-6C6E-0A7E-AE74F8A9E3B6}"/>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106" name="TextBox 105">
                <a:extLst>
                  <a:ext uri="{FF2B5EF4-FFF2-40B4-BE49-F238E27FC236}">
                    <a16:creationId xmlns:a16="http://schemas.microsoft.com/office/drawing/2014/main" id="{C67FF47E-7DC4-424D-AEE2-92C0731F14FE}"/>
                  </a:ext>
                </a:extLst>
              </p:cNvPr>
              <p:cNvSpPr txBox="1"/>
              <p:nvPr/>
            </p:nvSpPr>
            <p:spPr>
              <a:xfrm>
                <a:off x="1707046" y="5893858"/>
                <a:ext cx="286106" cy="169277"/>
              </a:xfrm>
              <a:prstGeom prst="rect">
                <a:avLst/>
              </a:prstGeom>
              <a:noFill/>
            </p:spPr>
            <p:txBody>
              <a:bodyPr wrap="square" rtlCol="0">
                <a:spAutoFit/>
              </a:bodyPr>
              <a:lstStyle/>
              <a:p>
                <a:pPr algn="ctr"/>
                <a:r>
                  <a:rPr kumimoji="1" lang="en-US" altLang="ko-KR" sz="500" dirty="0">
                    <a:latin typeface="+mj-lt"/>
                  </a:rPr>
                  <a:t>sec</a:t>
                </a:r>
                <a:endParaRPr kumimoji="1" lang="ko-KR" altLang="en-US" sz="500" dirty="0">
                  <a:latin typeface="+mj-lt"/>
                </a:endParaRPr>
              </a:p>
            </p:txBody>
          </p:sp>
          <p:sp>
            <p:nvSpPr>
              <p:cNvPr id="107" name="TextBox 106">
                <a:extLst>
                  <a:ext uri="{FF2B5EF4-FFF2-40B4-BE49-F238E27FC236}">
                    <a16:creationId xmlns:a16="http://schemas.microsoft.com/office/drawing/2014/main" id="{0A35D2E4-32E7-9A12-DC0D-E21ABADBC5D3}"/>
                  </a:ext>
                </a:extLst>
              </p:cNvPr>
              <p:cNvSpPr txBox="1"/>
              <p:nvPr/>
            </p:nvSpPr>
            <p:spPr>
              <a:xfrm>
                <a:off x="1841879" y="5895614"/>
                <a:ext cx="286106" cy="169277"/>
              </a:xfrm>
              <a:prstGeom prst="rect">
                <a:avLst/>
              </a:prstGeom>
              <a:noFill/>
            </p:spPr>
            <p:txBody>
              <a:bodyPr wrap="square" rtlCol="0">
                <a:spAutoFit/>
              </a:bodyPr>
              <a:lstStyle/>
              <a:p>
                <a:pPr algn="ctr"/>
                <a:r>
                  <a:rPr kumimoji="1" lang="en-US" altLang="ko-KR" sz="500" dirty="0">
                    <a:latin typeface="+mj-lt"/>
                  </a:rPr>
                  <a:t>20</a:t>
                </a:r>
                <a:endParaRPr kumimoji="1" lang="ko-KR" altLang="en-US" sz="500" dirty="0">
                  <a:latin typeface="+mj-lt"/>
                </a:endParaRPr>
              </a:p>
            </p:txBody>
          </p:sp>
        </p:grpSp>
        <p:sp>
          <p:nvSpPr>
            <p:cNvPr id="55" name="TextBox 54">
              <a:extLst>
                <a:ext uri="{FF2B5EF4-FFF2-40B4-BE49-F238E27FC236}">
                  <a16:creationId xmlns:a16="http://schemas.microsoft.com/office/drawing/2014/main" id="{33D7CB72-A27C-8A7D-66AE-25F4526B632E}"/>
                </a:ext>
              </a:extLst>
            </p:cNvPr>
            <p:cNvSpPr txBox="1"/>
            <p:nvPr/>
          </p:nvSpPr>
          <p:spPr>
            <a:xfrm>
              <a:off x="1308549" y="5087087"/>
              <a:ext cx="522826" cy="246221"/>
            </a:xfrm>
            <a:prstGeom prst="rect">
              <a:avLst/>
            </a:prstGeom>
            <a:noFill/>
          </p:spPr>
          <p:txBody>
            <a:bodyPr wrap="square" rtlCol="0">
              <a:spAutoFit/>
            </a:bodyPr>
            <a:lstStyle/>
            <a:p>
              <a:pPr algn="ctr"/>
              <a:r>
                <a:rPr kumimoji="1" lang="en-US" altLang="ko-KR" sz="500" dirty="0">
                  <a:solidFill>
                    <a:schemeClr val="bg1"/>
                  </a:solidFill>
                  <a:latin typeface="+mj-lt"/>
                </a:rPr>
                <a:t>Service</a:t>
              </a:r>
            </a:p>
            <a:p>
              <a:pPr algn="ctr"/>
              <a:r>
                <a:rPr kumimoji="1" lang="en-US" altLang="ko-KR" sz="500" dirty="0">
                  <a:solidFill>
                    <a:schemeClr val="bg1"/>
                  </a:solidFill>
                  <a:latin typeface="+mj-lt"/>
                </a:rPr>
                <a:t>#1</a:t>
              </a:r>
              <a:endParaRPr kumimoji="1" lang="ko-KR" altLang="en-US" sz="500" dirty="0">
                <a:solidFill>
                  <a:schemeClr val="bg1"/>
                </a:solidFill>
                <a:latin typeface="+mj-lt"/>
              </a:endParaRPr>
            </a:p>
          </p:txBody>
        </p:sp>
        <p:grpSp>
          <p:nvGrpSpPr>
            <p:cNvPr id="56" name="그룹 55">
              <a:extLst>
                <a:ext uri="{FF2B5EF4-FFF2-40B4-BE49-F238E27FC236}">
                  <a16:creationId xmlns:a16="http://schemas.microsoft.com/office/drawing/2014/main" id="{FEDEF194-0A49-AAB1-2C93-DB36C0D90505}"/>
                </a:ext>
              </a:extLst>
            </p:cNvPr>
            <p:cNvGrpSpPr/>
            <p:nvPr/>
          </p:nvGrpSpPr>
          <p:grpSpPr>
            <a:xfrm>
              <a:off x="2079730" y="5123773"/>
              <a:ext cx="420939" cy="171033"/>
              <a:chOff x="1707046" y="5893858"/>
              <a:chExt cx="420939" cy="171033"/>
            </a:xfrm>
          </p:grpSpPr>
          <p:sp>
            <p:nvSpPr>
              <p:cNvPr id="100" name="직사각형 99">
                <a:extLst>
                  <a:ext uri="{FF2B5EF4-FFF2-40B4-BE49-F238E27FC236}">
                    <a16:creationId xmlns:a16="http://schemas.microsoft.com/office/drawing/2014/main" id="{7612206B-2850-8E18-90D5-AFBDE8F7F81C}"/>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101" name="직사각형 100">
                <a:extLst>
                  <a:ext uri="{FF2B5EF4-FFF2-40B4-BE49-F238E27FC236}">
                    <a16:creationId xmlns:a16="http://schemas.microsoft.com/office/drawing/2014/main" id="{63D0FD60-E084-681A-27AA-8035186DB0A0}"/>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102" name="TextBox 101">
                <a:extLst>
                  <a:ext uri="{FF2B5EF4-FFF2-40B4-BE49-F238E27FC236}">
                    <a16:creationId xmlns:a16="http://schemas.microsoft.com/office/drawing/2014/main" id="{A5A88A3E-3B34-1F7E-F66C-E1D537D33810}"/>
                  </a:ext>
                </a:extLst>
              </p:cNvPr>
              <p:cNvSpPr txBox="1"/>
              <p:nvPr/>
            </p:nvSpPr>
            <p:spPr>
              <a:xfrm>
                <a:off x="1707046" y="5893858"/>
                <a:ext cx="286106" cy="169277"/>
              </a:xfrm>
              <a:prstGeom prst="rect">
                <a:avLst/>
              </a:prstGeom>
              <a:noFill/>
            </p:spPr>
            <p:txBody>
              <a:bodyPr wrap="square" rtlCol="0">
                <a:spAutoFit/>
              </a:bodyPr>
              <a:lstStyle/>
              <a:p>
                <a:pPr algn="ctr"/>
                <a:r>
                  <a:rPr kumimoji="1" lang="en-US" altLang="ko-KR" sz="500" dirty="0">
                    <a:latin typeface="+mj-lt"/>
                  </a:rPr>
                  <a:t>min</a:t>
                </a:r>
                <a:endParaRPr kumimoji="1" lang="ko-KR" altLang="en-US" sz="500" dirty="0">
                  <a:latin typeface="+mj-lt"/>
                </a:endParaRPr>
              </a:p>
            </p:txBody>
          </p:sp>
          <p:sp>
            <p:nvSpPr>
              <p:cNvPr id="103" name="TextBox 102">
                <a:extLst>
                  <a:ext uri="{FF2B5EF4-FFF2-40B4-BE49-F238E27FC236}">
                    <a16:creationId xmlns:a16="http://schemas.microsoft.com/office/drawing/2014/main" id="{F8BEC384-299F-604E-9E26-0AE70D5061B2}"/>
                  </a:ext>
                </a:extLst>
              </p:cNvPr>
              <p:cNvSpPr txBox="1"/>
              <p:nvPr/>
            </p:nvSpPr>
            <p:spPr>
              <a:xfrm>
                <a:off x="1841879" y="5895614"/>
                <a:ext cx="286106" cy="169277"/>
              </a:xfrm>
              <a:prstGeom prst="rect">
                <a:avLst/>
              </a:prstGeom>
              <a:noFill/>
            </p:spPr>
            <p:txBody>
              <a:bodyPr wrap="square" rtlCol="0">
                <a:spAutoFit/>
              </a:bodyPr>
              <a:lstStyle/>
              <a:p>
                <a:pPr algn="ctr"/>
                <a:r>
                  <a:rPr kumimoji="1" lang="en-US" altLang="ko-KR" sz="500" dirty="0">
                    <a:latin typeface="+mj-lt"/>
                  </a:rPr>
                  <a:t>-</a:t>
                </a:r>
                <a:endParaRPr kumimoji="1" lang="ko-KR" altLang="en-US" sz="500" dirty="0">
                  <a:latin typeface="+mj-lt"/>
                </a:endParaRPr>
              </a:p>
            </p:txBody>
          </p:sp>
        </p:grpSp>
        <p:grpSp>
          <p:nvGrpSpPr>
            <p:cNvPr id="57" name="그룹 56">
              <a:extLst>
                <a:ext uri="{FF2B5EF4-FFF2-40B4-BE49-F238E27FC236}">
                  <a16:creationId xmlns:a16="http://schemas.microsoft.com/office/drawing/2014/main" id="{BA3FA287-CB56-7518-93F8-29949AC7D394}"/>
                </a:ext>
              </a:extLst>
            </p:cNvPr>
            <p:cNvGrpSpPr/>
            <p:nvPr/>
          </p:nvGrpSpPr>
          <p:grpSpPr>
            <a:xfrm>
              <a:off x="2452537" y="5123773"/>
              <a:ext cx="420939" cy="171033"/>
              <a:chOff x="1707046" y="5893858"/>
              <a:chExt cx="420939" cy="171033"/>
            </a:xfrm>
          </p:grpSpPr>
          <p:sp>
            <p:nvSpPr>
              <p:cNvPr id="96" name="직사각형 95">
                <a:extLst>
                  <a:ext uri="{FF2B5EF4-FFF2-40B4-BE49-F238E27FC236}">
                    <a16:creationId xmlns:a16="http://schemas.microsoft.com/office/drawing/2014/main" id="{A147E9A3-54F1-1ADA-C2D7-3580FF7DA1C5}"/>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97" name="직사각형 96">
                <a:extLst>
                  <a:ext uri="{FF2B5EF4-FFF2-40B4-BE49-F238E27FC236}">
                    <a16:creationId xmlns:a16="http://schemas.microsoft.com/office/drawing/2014/main" id="{86B808C2-08D5-76EE-CE4A-03476D9B0CF1}"/>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98" name="TextBox 97">
                <a:extLst>
                  <a:ext uri="{FF2B5EF4-FFF2-40B4-BE49-F238E27FC236}">
                    <a16:creationId xmlns:a16="http://schemas.microsoft.com/office/drawing/2014/main" id="{EB34460B-449C-0CDE-6950-3D5134752E14}"/>
                  </a:ext>
                </a:extLst>
              </p:cNvPr>
              <p:cNvSpPr txBox="1"/>
              <p:nvPr/>
            </p:nvSpPr>
            <p:spPr>
              <a:xfrm>
                <a:off x="1707046" y="5893858"/>
                <a:ext cx="286106" cy="169277"/>
              </a:xfrm>
              <a:prstGeom prst="rect">
                <a:avLst/>
              </a:prstGeom>
              <a:noFill/>
            </p:spPr>
            <p:txBody>
              <a:bodyPr wrap="square" rtlCol="0">
                <a:spAutoFit/>
              </a:bodyPr>
              <a:lstStyle/>
              <a:p>
                <a:pPr algn="ctr"/>
                <a:r>
                  <a:rPr kumimoji="1" lang="en-US" altLang="ko-KR" sz="500" dirty="0">
                    <a:latin typeface="+mj-lt"/>
                  </a:rPr>
                  <a:t>HH</a:t>
                </a:r>
                <a:endParaRPr kumimoji="1" lang="ko-KR" altLang="en-US" sz="500" dirty="0">
                  <a:latin typeface="+mj-lt"/>
                </a:endParaRPr>
              </a:p>
            </p:txBody>
          </p:sp>
          <p:sp>
            <p:nvSpPr>
              <p:cNvPr id="99" name="TextBox 98">
                <a:extLst>
                  <a:ext uri="{FF2B5EF4-FFF2-40B4-BE49-F238E27FC236}">
                    <a16:creationId xmlns:a16="http://schemas.microsoft.com/office/drawing/2014/main" id="{BDA5D553-3361-5DEA-72C1-E73C3991519E}"/>
                  </a:ext>
                </a:extLst>
              </p:cNvPr>
              <p:cNvSpPr txBox="1"/>
              <p:nvPr/>
            </p:nvSpPr>
            <p:spPr>
              <a:xfrm>
                <a:off x="1841879" y="5895614"/>
                <a:ext cx="286106" cy="169277"/>
              </a:xfrm>
              <a:prstGeom prst="rect">
                <a:avLst/>
              </a:prstGeom>
              <a:noFill/>
            </p:spPr>
            <p:txBody>
              <a:bodyPr wrap="square" rtlCol="0">
                <a:spAutoFit/>
              </a:bodyPr>
              <a:lstStyle/>
              <a:p>
                <a:pPr algn="ctr"/>
                <a:r>
                  <a:rPr kumimoji="1" lang="en-US" altLang="ko-KR" sz="500" dirty="0">
                    <a:latin typeface="+mj-lt"/>
                  </a:rPr>
                  <a:t>-</a:t>
                </a:r>
                <a:endParaRPr kumimoji="1" lang="ko-KR" altLang="en-US" sz="500" dirty="0">
                  <a:latin typeface="+mj-lt"/>
                </a:endParaRPr>
              </a:p>
            </p:txBody>
          </p:sp>
        </p:grpSp>
        <p:grpSp>
          <p:nvGrpSpPr>
            <p:cNvPr id="58" name="그룹 57">
              <a:extLst>
                <a:ext uri="{FF2B5EF4-FFF2-40B4-BE49-F238E27FC236}">
                  <a16:creationId xmlns:a16="http://schemas.microsoft.com/office/drawing/2014/main" id="{227CB843-6C25-81A6-6408-CFA499352B4A}"/>
                </a:ext>
              </a:extLst>
            </p:cNvPr>
            <p:cNvGrpSpPr/>
            <p:nvPr/>
          </p:nvGrpSpPr>
          <p:grpSpPr>
            <a:xfrm>
              <a:off x="2825344" y="5123773"/>
              <a:ext cx="420939" cy="169277"/>
              <a:chOff x="1707046" y="5893858"/>
              <a:chExt cx="420939" cy="169277"/>
            </a:xfrm>
          </p:grpSpPr>
          <p:sp>
            <p:nvSpPr>
              <p:cNvPr id="92" name="직사각형 91">
                <a:extLst>
                  <a:ext uri="{FF2B5EF4-FFF2-40B4-BE49-F238E27FC236}">
                    <a16:creationId xmlns:a16="http://schemas.microsoft.com/office/drawing/2014/main" id="{D47BB4C4-91BC-0138-85B1-52A70912464A}"/>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93" name="직사각형 92">
                <a:extLst>
                  <a:ext uri="{FF2B5EF4-FFF2-40B4-BE49-F238E27FC236}">
                    <a16:creationId xmlns:a16="http://schemas.microsoft.com/office/drawing/2014/main" id="{A6D705E3-11C9-9C46-C7BF-61964B421EA3}"/>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94" name="TextBox 93">
                <a:extLst>
                  <a:ext uri="{FF2B5EF4-FFF2-40B4-BE49-F238E27FC236}">
                    <a16:creationId xmlns:a16="http://schemas.microsoft.com/office/drawing/2014/main" id="{07F1E101-5599-7298-DE28-B1D1728D949B}"/>
                  </a:ext>
                </a:extLst>
              </p:cNvPr>
              <p:cNvSpPr txBox="1"/>
              <p:nvPr/>
            </p:nvSpPr>
            <p:spPr>
              <a:xfrm>
                <a:off x="1707046" y="5893858"/>
                <a:ext cx="286106" cy="169277"/>
              </a:xfrm>
              <a:prstGeom prst="rect">
                <a:avLst/>
              </a:prstGeom>
              <a:noFill/>
            </p:spPr>
            <p:txBody>
              <a:bodyPr wrap="square" rtlCol="0">
                <a:spAutoFit/>
              </a:bodyPr>
              <a:lstStyle/>
              <a:p>
                <a:pPr algn="ctr"/>
                <a:r>
                  <a:rPr kumimoji="1" lang="en-US" altLang="ko-KR" sz="500" dirty="0">
                    <a:latin typeface="+mj-lt"/>
                  </a:rPr>
                  <a:t>DD</a:t>
                </a:r>
                <a:endParaRPr kumimoji="1" lang="ko-KR" altLang="en-US" sz="500" dirty="0">
                  <a:latin typeface="+mj-lt"/>
                </a:endParaRPr>
              </a:p>
            </p:txBody>
          </p:sp>
          <p:sp>
            <p:nvSpPr>
              <p:cNvPr id="95" name="TextBox 94">
                <a:extLst>
                  <a:ext uri="{FF2B5EF4-FFF2-40B4-BE49-F238E27FC236}">
                    <a16:creationId xmlns:a16="http://schemas.microsoft.com/office/drawing/2014/main" id="{45351BD7-51FC-0D0B-E202-3DE8C34436AA}"/>
                  </a:ext>
                </a:extLst>
              </p:cNvPr>
              <p:cNvSpPr txBox="1"/>
              <p:nvPr/>
            </p:nvSpPr>
            <p:spPr>
              <a:xfrm>
                <a:off x="1841879" y="5895614"/>
                <a:ext cx="286106" cy="153888"/>
              </a:xfrm>
              <a:prstGeom prst="rect">
                <a:avLst/>
              </a:prstGeom>
              <a:noFill/>
            </p:spPr>
            <p:txBody>
              <a:bodyPr wrap="square" rtlCol="0">
                <a:spAutoFit/>
              </a:bodyPr>
              <a:lstStyle/>
              <a:p>
                <a:pPr algn="ctr"/>
                <a:r>
                  <a:rPr kumimoji="1" lang="en-US" altLang="ko-KR" sz="400" dirty="0">
                    <a:latin typeface="+mj-lt"/>
                  </a:rPr>
                  <a:t>100</a:t>
                </a:r>
                <a:endParaRPr kumimoji="1" lang="ko-KR" altLang="en-US" sz="400" dirty="0">
                  <a:latin typeface="+mj-lt"/>
                </a:endParaRPr>
              </a:p>
            </p:txBody>
          </p:sp>
        </p:grpSp>
        <p:grpSp>
          <p:nvGrpSpPr>
            <p:cNvPr id="59" name="그룹 58">
              <a:extLst>
                <a:ext uri="{FF2B5EF4-FFF2-40B4-BE49-F238E27FC236}">
                  <a16:creationId xmlns:a16="http://schemas.microsoft.com/office/drawing/2014/main" id="{7311848B-8CD8-76E2-DCDA-06221F28A96F}"/>
                </a:ext>
              </a:extLst>
            </p:cNvPr>
            <p:cNvGrpSpPr/>
            <p:nvPr/>
          </p:nvGrpSpPr>
          <p:grpSpPr>
            <a:xfrm>
              <a:off x="3194590" y="5126472"/>
              <a:ext cx="424501" cy="171033"/>
              <a:chOff x="1703484" y="5893858"/>
              <a:chExt cx="424501" cy="171033"/>
            </a:xfrm>
          </p:grpSpPr>
          <p:sp>
            <p:nvSpPr>
              <p:cNvPr id="88" name="직사각형 87">
                <a:extLst>
                  <a:ext uri="{FF2B5EF4-FFF2-40B4-BE49-F238E27FC236}">
                    <a16:creationId xmlns:a16="http://schemas.microsoft.com/office/drawing/2014/main" id="{0080F872-1406-DD13-62BB-7522E5CE3FE2}"/>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89" name="직사각형 88">
                <a:extLst>
                  <a:ext uri="{FF2B5EF4-FFF2-40B4-BE49-F238E27FC236}">
                    <a16:creationId xmlns:a16="http://schemas.microsoft.com/office/drawing/2014/main" id="{F8248D01-46B4-50D0-8992-6F08DC1DFA97}"/>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90" name="TextBox 89">
                <a:extLst>
                  <a:ext uri="{FF2B5EF4-FFF2-40B4-BE49-F238E27FC236}">
                    <a16:creationId xmlns:a16="http://schemas.microsoft.com/office/drawing/2014/main" id="{03869FE0-0B7B-1C7F-01A7-ACBB6410771C}"/>
                  </a:ext>
                </a:extLst>
              </p:cNvPr>
              <p:cNvSpPr txBox="1"/>
              <p:nvPr/>
            </p:nvSpPr>
            <p:spPr>
              <a:xfrm>
                <a:off x="1703484" y="5893858"/>
                <a:ext cx="289668" cy="169277"/>
              </a:xfrm>
              <a:prstGeom prst="rect">
                <a:avLst/>
              </a:prstGeom>
              <a:noFill/>
            </p:spPr>
            <p:txBody>
              <a:bodyPr wrap="square" rtlCol="0">
                <a:spAutoFit/>
              </a:bodyPr>
              <a:lstStyle/>
              <a:p>
                <a:pPr algn="ctr"/>
                <a:r>
                  <a:rPr kumimoji="1" lang="en-US" altLang="ko-KR" sz="500" dirty="0">
                    <a:latin typeface="+mj-lt"/>
                  </a:rPr>
                  <a:t>MM</a:t>
                </a:r>
                <a:endParaRPr kumimoji="1" lang="ko-KR" altLang="en-US" sz="500" dirty="0">
                  <a:latin typeface="+mj-lt"/>
                </a:endParaRPr>
              </a:p>
            </p:txBody>
          </p:sp>
          <p:sp>
            <p:nvSpPr>
              <p:cNvPr id="91" name="TextBox 90">
                <a:extLst>
                  <a:ext uri="{FF2B5EF4-FFF2-40B4-BE49-F238E27FC236}">
                    <a16:creationId xmlns:a16="http://schemas.microsoft.com/office/drawing/2014/main" id="{1CF4321D-D479-4330-7B0F-E57C33F97E40}"/>
                  </a:ext>
                </a:extLst>
              </p:cNvPr>
              <p:cNvSpPr txBox="1"/>
              <p:nvPr/>
            </p:nvSpPr>
            <p:spPr>
              <a:xfrm>
                <a:off x="1841879" y="5895614"/>
                <a:ext cx="286106" cy="169277"/>
              </a:xfrm>
              <a:prstGeom prst="rect">
                <a:avLst/>
              </a:prstGeom>
              <a:noFill/>
            </p:spPr>
            <p:txBody>
              <a:bodyPr wrap="square" rtlCol="0">
                <a:spAutoFit/>
              </a:bodyPr>
              <a:lstStyle/>
              <a:p>
                <a:pPr algn="ctr"/>
                <a:r>
                  <a:rPr kumimoji="1" lang="en-US" altLang="ko-KR" sz="500" dirty="0">
                    <a:latin typeface="+mj-lt"/>
                  </a:rPr>
                  <a:t>-</a:t>
                </a:r>
                <a:endParaRPr kumimoji="1" lang="ko-KR" altLang="en-US" sz="500" dirty="0">
                  <a:latin typeface="+mj-lt"/>
                </a:endParaRPr>
              </a:p>
            </p:txBody>
          </p:sp>
        </p:grpSp>
        <p:sp>
          <p:nvSpPr>
            <p:cNvPr id="60" name="직사각형 59">
              <a:extLst>
                <a:ext uri="{FF2B5EF4-FFF2-40B4-BE49-F238E27FC236}">
                  <a16:creationId xmlns:a16="http://schemas.microsoft.com/office/drawing/2014/main" id="{F4E4E643-8987-C070-9348-9879C0C734BA}"/>
                </a:ext>
              </a:extLst>
            </p:cNvPr>
            <p:cNvSpPr/>
            <p:nvPr/>
          </p:nvSpPr>
          <p:spPr>
            <a:xfrm>
              <a:off x="1408106" y="5411972"/>
              <a:ext cx="323712" cy="281519"/>
            </a:xfrm>
            <a:prstGeom prst="rect">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mj-lt"/>
              </a:endParaRPr>
            </a:p>
          </p:txBody>
        </p:sp>
        <p:sp>
          <p:nvSpPr>
            <p:cNvPr id="61" name="직사각형 60">
              <a:extLst>
                <a:ext uri="{FF2B5EF4-FFF2-40B4-BE49-F238E27FC236}">
                  <a16:creationId xmlns:a16="http://schemas.microsoft.com/office/drawing/2014/main" id="{7E44C392-872F-3DDD-B4B5-41032CFF6F17}"/>
                </a:ext>
              </a:extLst>
            </p:cNvPr>
            <p:cNvSpPr/>
            <p:nvPr/>
          </p:nvSpPr>
          <p:spPr>
            <a:xfrm>
              <a:off x="1731818" y="5411972"/>
              <a:ext cx="1886816" cy="28151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grpSp>
          <p:nvGrpSpPr>
            <p:cNvPr id="62" name="그룹 61">
              <a:extLst>
                <a:ext uri="{FF2B5EF4-FFF2-40B4-BE49-F238E27FC236}">
                  <a16:creationId xmlns:a16="http://schemas.microsoft.com/office/drawing/2014/main" id="{AA48615D-8E5B-1C0D-8C01-A2E690ED9B5A}"/>
                </a:ext>
              </a:extLst>
            </p:cNvPr>
            <p:cNvGrpSpPr/>
            <p:nvPr/>
          </p:nvGrpSpPr>
          <p:grpSpPr>
            <a:xfrm>
              <a:off x="1706923" y="5464893"/>
              <a:ext cx="420939" cy="171033"/>
              <a:chOff x="1707046" y="5893858"/>
              <a:chExt cx="420939" cy="171033"/>
            </a:xfrm>
          </p:grpSpPr>
          <p:sp>
            <p:nvSpPr>
              <p:cNvPr id="84" name="직사각형 83">
                <a:extLst>
                  <a:ext uri="{FF2B5EF4-FFF2-40B4-BE49-F238E27FC236}">
                    <a16:creationId xmlns:a16="http://schemas.microsoft.com/office/drawing/2014/main" id="{D203EEFC-290D-49CD-9405-4CB3EE6C59AF}"/>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85" name="직사각형 84">
                <a:extLst>
                  <a:ext uri="{FF2B5EF4-FFF2-40B4-BE49-F238E27FC236}">
                    <a16:creationId xmlns:a16="http://schemas.microsoft.com/office/drawing/2014/main" id="{80A6BB18-F2AC-5CCC-92FE-CC3A92315C26}"/>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86" name="TextBox 85">
                <a:extLst>
                  <a:ext uri="{FF2B5EF4-FFF2-40B4-BE49-F238E27FC236}">
                    <a16:creationId xmlns:a16="http://schemas.microsoft.com/office/drawing/2014/main" id="{D9867A21-737F-C095-5B7C-82830F2E5C34}"/>
                  </a:ext>
                </a:extLst>
              </p:cNvPr>
              <p:cNvSpPr txBox="1"/>
              <p:nvPr/>
            </p:nvSpPr>
            <p:spPr>
              <a:xfrm>
                <a:off x="1707046" y="5893858"/>
                <a:ext cx="286106" cy="169277"/>
              </a:xfrm>
              <a:prstGeom prst="rect">
                <a:avLst/>
              </a:prstGeom>
              <a:noFill/>
            </p:spPr>
            <p:txBody>
              <a:bodyPr wrap="square" rtlCol="0">
                <a:spAutoFit/>
              </a:bodyPr>
              <a:lstStyle/>
              <a:p>
                <a:pPr algn="ctr"/>
                <a:r>
                  <a:rPr kumimoji="1" lang="en-US" altLang="ko-KR" sz="500" dirty="0">
                    <a:latin typeface="+mj-lt"/>
                  </a:rPr>
                  <a:t>sec</a:t>
                </a:r>
                <a:endParaRPr kumimoji="1" lang="ko-KR" altLang="en-US" sz="500" dirty="0">
                  <a:latin typeface="+mj-lt"/>
                </a:endParaRPr>
              </a:p>
            </p:txBody>
          </p:sp>
          <p:sp>
            <p:nvSpPr>
              <p:cNvPr id="87" name="TextBox 86">
                <a:extLst>
                  <a:ext uri="{FF2B5EF4-FFF2-40B4-BE49-F238E27FC236}">
                    <a16:creationId xmlns:a16="http://schemas.microsoft.com/office/drawing/2014/main" id="{1F3EADE9-5336-89AC-FE25-633BB8283A1A}"/>
                  </a:ext>
                </a:extLst>
              </p:cNvPr>
              <p:cNvSpPr txBox="1"/>
              <p:nvPr/>
            </p:nvSpPr>
            <p:spPr>
              <a:xfrm>
                <a:off x="1841879" y="5895614"/>
                <a:ext cx="286106" cy="169277"/>
              </a:xfrm>
              <a:prstGeom prst="rect">
                <a:avLst/>
              </a:prstGeom>
              <a:noFill/>
            </p:spPr>
            <p:txBody>
              <a:bodyPr wrap="square" rtlCol="0">
                <a:spAutoFit/>
              </a:bodyPr>
              <a:lstStyle/>
              <a:p>
                <a:pPr algn="ctr"/>
                <a:r>
                  <a:rPr kumimoji="1" lang="en-US" altLang="ko-KR" sz="500" dirty="0">
                    <a:latin typeface="+mj-lt"/>
                  </a:rPr>
                  <a:t>-</a:t>
                </a:r>
                <a:endParaRPr kumimoji="1" lang="ko-KR" altLang="en-US" sz="500" dirty="0">
                  <a:latin typeface="+mj-lt"/>
                </a:endParaRPr>
              </a:p>
            </p:txBody>
          </p:sp>
        </p:grpSp>
        <p:sp>
          <p:nvSpPr>
            <p:cNvPr id="63" name="TextBox 62">
              <a:extLst>
                <a:ext uri="{FF2B5EF4-FFF2-40B4-BE49-F238E27FC236}">
                  <a16:creationId xmlns:a16="http://schemas.microsoft.com/office/drawing/2014/main" id="{6E49C425-6DE4-CEB8-4BA1-8D56DA4173BA}"/>
                </a:ext>
              </a:extLst>
            </p:cNvPr>
            <p:cNvSpPr txBox="1"/>
            <p:nvPr/>
          </p:nvSpPr>
          <p:spPr>
            <a:xfrm>
              <a:off x="1308549" y="5428207"/>
              <a:ext cx="522826" cy="246221"/>
            </a:xfrm>
            <a:prstGeom prst="rect">
              <a:avLst/>
            </a:prstGeom>
            <a:noFill/>
          </p:spPr>
          <p:txBody>
            <a:bodyPr wrap="square" rtlCol="0">
              <a:spAutoFit/>
            </a:bodyPr>
            <a:lstStyle/>
            <a:p>
              <a:pPr algn="ctr"/>
              <a:r>
                <a:rPr kumimoji="1" lang="en-US" altLang="ko-KR" sz="500" dirty="0">
                  <a:solidFill>
                    <a:schemeClr val="bg1"/>
                  </a:solidFill>
                  <a:latin typeface="+mj-lt"/>
                </a:rPr>
                <a:t>Service</a:t>
              </a:r>
            </a:p>
            <a:p>
              <a:pPr algn="ctr"/>
              <a:r>
                <a:rPr kumimoji="1" lang="en-US" altLang="ko-KR" sz="500" dirty="0">
                  <a:solidFill>
                    <a:schemeClr val="bg1"/>
                  </a:solidFill>
                  <a:latin typeface="+mj-lt"/>
                </a:rPr>
                <a:t>#1</a:t>
              </a:r>
              <a:endParaRPr kumimoji="1" lang="ko-KR" altLang="en-US" sz="500" dirty="0">
                <a:solidFill>
                  <a:schemeClr val="bg1"/>
                </a:solidFill>
                <a:latin typeface="+mj-lt"/>
              </a:endParaRPr>
            </a:p>
          </p:txBody>
        </p:sp>
        <p:grpSp>
          <p:nvGrpSpPr>
            <p:cNvPr id="64" name="그룹 63">
              <a:extLst>
                <a:ext uri="{FF2B5EF4-FFF2-40B4-BE49-F238E27FC236}">
                  <a16:creationId xmlns:a16="http://schemas.microsoft.com/office/drawing/2014/main" id="{74AD56DD-7655-EB82-E289-48350EAA8D5D}"/>
                </a:ext>
              </a:extLst>
            </p:cNvPr>
            <p:cNvGrpSpPr/>
            <p:nvPr/>
          </p:nvGrpSpPr>
          <p:grpSpPr>
            <a:xfrm>
              <a:off x="2079730" y="5464893"/>
              <a:ext cx="420939" cy="171033"/>
              <a:chOff x="1707046" y="5893858"/>
              <a:chExt cx="420939" cy="171033"/>
            </a:xfrm>
          </p:grpSpPr>
          <p:sp>
            <p:nvSpPr>
              <p:cNvPr id="80" name="직사각형 79">
                <a:extLst>
                  <a:ext uri="{FF2B5EF4-FFF2-40B4-BE49-F238E27FC236}">
                    <a16:creationId xmlns:a16="http://schemas.microsoft.com/office/drawing/2014/main" id="{F592A4B5-13F2-8DCD-C7EE-AC38206A80DD}"/>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81" name="직사각형 80">
                <a:extLst>
                  <a:ext uri="{FF2B5EF4-FFF2-40B4-BE49-F238E27FC236}">
                    <a16:creationId xmlns:a16="http://schemas.microsoft.com/office/drawing/2014/main" id="{982F0022-4753-6AA3-4B23-1A6946085EEE}"/>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82" name="TextBox 81">
                <a:extLst>
                  <a:ext uri="{FF2B5EF4-FFF2-40B4-BE49-F238E27FC236}">
                    <a16:creationId xmlns:a16="http://schemas.microsoft.com/office/drawing/2014/main" id="{078CE24A-844E-038F-FB43-79483F71D7C2}"/>
                  </a:ext>
                </a:extLst>
              </p:cNvPr>
              <p:cNvSpPr txBox="1"/>
              <p:nvPr/>
            </p:nvSpPr>
            <p:spPr>
              <a:xfrm>
                <a:off x="1707046" y="5893858"/>
                <a:ext cx="286106" cy="169277"/>
              </a:xfrm>
              <a:prstGeom prst="rect">
                <a:avLst/>
              </a:prstGeom>
              <a:noFill/>
            </p:spPr>
            <p:txBody>
              <a:bodyPr wrap="square" rtlCol="0">
                <a:spAutoFit/>
              </a:bodyPr>
              <a:lstStyle/>
              <a:p>
                <a:pPr algn="ctr"/>
                <a:r>
                  <a:rPr kumimoji="1" lang="en-US" altLang="ko-KR" sz="500" dirty="0">
                    <a:latin typeface="+mj-lt"/>
                  </a:rPr>
                  <a:t>min</a:t>
                </a:r>
                <a:endParaRPr kumimoji="1" lang="ko-KR" altLang="en-US" sz="500" dirty="0">
                  <a:latin typeface="+mj-lt"/>
                </a:endParaRPr>
              </a:p>
            </p:txBody>
          </p:sp>
          <p:sp>
            <p:nvSpPr>
              <p:cNvPr id="83" name="TextBox 82">
                <a:extLst>
                  <a:ext uri="{FF2B5EF4-FFF2-40B4-BE49-F238E27FC236}">
                    <a16:creationId xmlns:a16="http://schemas.microsoft.com/office/drawing/2014/main" id="{E6CBF88A-B3AC-EC70-0A96-EB14A31253B2}"/>
                  </a:ext>
                </a:extLst>
              </p:cNvPr>
              <p:cNvSpPr txBox="1"/>
              <p:nvPr/>
            </p:nvSpPr>
            <p:spPr>
              <a:xfrm>
                <a:off x="1841879" y="5895614"/>
                <a:ext cx="286106" cy="169277"/>
              </a:xfrm>
              <a:prstGeom prst="rect">
                <a:avLst/>
              </a:prstGeom>
              <a:noFill/>
            </p:spPr>
            <p:txBody>
              <a:bodyPr wrap="square" rtlCol="0">
                <a:spAutoFit/>
              </a:bodyPr>
              <a:lstStyle/>
              <a:p>
                <a:pPr algn="ctr"/>
                <a:r>
                  <a:rPr kumimoji="1" lang="en-US" altLang="ko-KR" sz="500" dirty="0">
                    <a:latin typeface="+mj-lt"/>
                  </a:rPr>
                  <a:t>-</a:t>
                </a:r>
                <a:endParaRPr kumimoji="1" lang="ko-KR" altLang="en-US" sz="500" dirty="0">
                  <a:latin typeface="+mj-lt"/>
                </a:endParaRPr>
              </a:p>
            </p:txBody>
          </p:sp>
        </p:grpSp>
        <p:grpSp>
          <p:nvGrpSpPr>
            <p:cNvPr id="65" name="그룹 64">
              <a:extLst>
                <a:ext uri="{FF2B5EF4-FFF2-40B4-BE49-F238E27FC236}">
                  <a16:creationId xmlns:a16="http://schemas.microsoft.com/office/drawing/2014/main" id="{346F3C91-17A4-7247-85B3-FD22A6CFFB23}"/>
                </a:ext>
              </a:extLst>
            </p:cNvPr>
            <p:cNvGrpSpPr/>
            <p:nvPr/>
          </p:nvGrpSpPr>
          <p:grpSpPr>
            <a:xfrm>
              <a:off x="2452537" y="5464893"/>
              <a:ext cx="420939" cy="171033"/>
              <a:chOff x="1707046" y="5893858"/>
              <a:chExt cx="420939" cy="171033"/>
            </a:xfrm>
          </p:grpSpPr>
          <p:sp>
            <p:nvSpPr>
              <p:cNvPr id="76" name="직사각형 75">
                <a:extLst>
                  <a:ext uri="{FF2B5EF4-FFF2-40B4-BE49-F238E27FC236}">
                    <a16:creationId xmlns:a16="http://schemas.microsoft.com/office/drawing/2014/main" id="{687EA709-2D8B-E938-0326-2F5F9AC88F8D}"/>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77" name="직사각형 76">
                <a:extLst>
                  <a:ext uri="{FF2B5EF4-FFF2-40B4-BE49-F238E27FC236}">
                    <a16:creationId xmlns:a16="http://schemas.microsoft.com/office/drawing/2014/main" id="{9DD9C916-3836-7E90-DC97-5EEDF34816DE}"/>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78" name="TextBox 77">
                <a:extLst>
                  <a:ext uri="{FF2B5EF4-FFF2-40B4-BE49-F238E27FC236}">
                    <a16:creationId xmlns:a16="http://schemas.microsoft.com/office/drawing/2014/main" id="{8B7D40B4-0BE0-AADD-9DE7-8755C8B8AD19}"/>
                  </a:ext>
                </a:extLst>
              </p:cNvPr>
              <p:cNvSpPr txBox="1"/>
              <p:nvPr/>
            </p:nvSpPr>
            <p:spPr>
              <a:xfrm>
                <a:off x="1707046" y="5893858"/>
                <a:ext cx="286106" cy="169277"/>
              </a:xfrm>
              <a:prstGeom prst="rect">
                <a:avLst/>
              </a:prstGeom>
              <a:noFill/>
            </p:spPr>
            <p:txBody>
              <a:bodyPr wrap="square" rtlCol="0">
                <a:spAutoFit/>
              </a:bodyPr>
              <a:lstStyle/>
              <a:p>
                <a:pPr algn="ctr"/>
                <a:r>
                  <a:rPr kumimoji="1" lang="en-US" altLang="ko-KR" sz="500" dirty="0">
                    <a:latin typeface="+mj-lt"/>
                  </a:rPr>
                  <a:t>HH</a:t>
                </a:r>
                <a:endParaRPr kumimoji="1" lang="ko-KR" altLang="en-US" sz="500" dirty="0">
                  <a:latin typeface="+mj-lt"/>
                </a:endParaRPr>
              </a:p>
            </p:txBody>
          </p:sp>
          <p:sp>
            <p:nvSpPr>
              <p:cNvPr id="79" name="TextBox 78">
                <a:extLst>
                  <a:ext uri="{FF2B5EF4-FFF2-40B4-BE49-F238E27FC236}">
                    <a16:creationId xmlns:a16="http://schemas.microsoft.com/office/drawing/2014/main" id="{A85D91EA-4F27-CFFF-8602-79A622A49524}"/>
                  </a:ext>
                </a:extLst>
              </p:cNvPr>
              <p:cNvSpPr txBox="1"/>
              <p:nvPr/>
            </p:nvSpPr>
            <p:spPr>
              <a:xfrm>
                <a:off x="1841879" y="5895614"/>
                <a:ext cx="286106" cy="169277"/>
              </a:xfrm>
              <a:prstGeom prst="rect">
                <a:avLst/>
              </a:prstGeom>
              <a:noFill/>
            </p:spPr>
            <p:txBody>
              <a:bodyPr wrap="square" rtlCol="0">
                <a:spAutoFit/>
              </a:bodyPr>
              <a:lstStyle/>
              <a:p>
                <a:pPr algn="ctr"/>
                <a:r>
                  <a:rPr kumimoji="1" lang="en-US" altLang="ko-KR" sz="500" dirty="0">
                    <a:latin typeface="+mj-lt"/>
                  </a:rPr>
                  <a:t>-</a:t>
                </a:r>
                <a:endParaRPr kumimoji="1" lang="ko-KR" altLang="en-US" sz="500" dirty="0">
                  <a:latin typeface="+mj-lt"/>
                </a:endParaRPr>
              </a:p>
            </p:txBody>
          </p:sp>
        </p:grpSp>
        <p:grpSp>
          <p:nvGrpSpPr>
            <p:cNvPr id="66" name="그룹 65">
              <a:extLst>
                <a:ext uri="{FF2B5EF4-FFF2-40B4-BE49-F238E27FC236}">
                  <a16:creationId xmlns:a16="http://schemas.microsoft.com/office/drawing/2014/main" id="{557434C9-24A0-5EF0-1E86-8CA4525D0499}"/>
                </a:ext>
              </a:extLst>
            </p:cNvPr>
            <p:cNvGrpSpPr/>
            <p:nvPr/>
          </p:nvGrpSpPr>
          <p:grpSpPr>
            <a:xfrm>
              <a:off x="2825344" y="5464893"/>
              <a:ext cx="420939" cy="169277"/>
              <a:chOff x="1707046" y="5893858"/>
              <a:chExt cx="420939" cy="169277"/>
            </a:xfrm>
          </p:grpSpPr>
          <p:sp>
            <p:nvSpPr>
              <p:cNvPr id="72" name="직사각형 71">
                <a:extLst>
                  <a:ext uri="{FF2B5EF4-FFF2-40B4-BE49-F238E27FC236}">
                    <a16:creationId xmlns:a16="http://schemas.microsoft.com/office/drawing/2014/main" id="{38865462-88B3-E46B-5A01-940148422F6C}"/>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73" name="직사각형 72">
                <a:extLst>
                  <a:ext uri="{FF2B5EF4-FFF2-40B4-BE49-F238E27FC236}">
                    <a16:creationId xmlns:a16="http://schemas.microsoft.com/office/drawing/2014/main" id="{B9DF9E41-1504-140F-7AE1-34090D35E7D5}"/>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74" name="TextBox 73">
                <a:extLst>
                  <a:ext uri="{FF2B5EF4-FFF2-40B4-BE49-F238E27FC236}">
                    <a16:creationId xmlns:a16="http://schemas.microsoft.com/office/drawing/2014/main" id="{D65A4563-FA69-ED9B-C212-CA6DB374CD4C}"/>
                  </a:ext>
                </a:extLst>
              </p:cNvPr>
              <p:cNvSpPr txBox="1"/>
              <p:nvPr/>
            </p:nvSpPr>
            <p:spPr>
              <a:xfrm>
                <a:off x="1707046" y="5893858"/>
                <a:ext cx="286106" cy="169277"/>
              </a:xfrm>
              <a:prstGeom prst="rect">
                <a:avLst/>
              </a:prstGeom>
              <a:noFill/>
            </p:spPr>
            <p:txBody>
              <a:bodyPr wrap="square" rtlCol="0">
                <a:spAutoFit/>
              </a:bodyPr>
              <a:lstStyle/>
              <a:p>
                <a:pPr algn="ctr"/>
                <a:r>
                  <a:rPr kumimoji="1" lang="en-US" altLang="ko-KR" sz="500" dirty="0">
                    <a:latin typeface="+mj-lt"/>
                  </a:rPr>
                  <a:t>DD</a:t>
                </a:r>
                <a:endParaRPr kumimoji="1" lang="ko-KR" altLang="en-US" sz="500" dirty="0">
                  <a:latin typeface="+mj-lt"/>
                </a:endParaRPr>
              </a:p>
            </p:txBody>
          </p:sp>
          <p:sp>
            <p:nvSpPr>
              <p:cNvPr id="75" name="TextBox 74">
                <a:extLst>
                  <a:ext uri="{FF2B5EF4-FFF2-40B4-BE49-F238E27FC236}">
                    <a16:creationId xmlns:a16="http://schemas.microsoft.com/office/drawing/2014/main" id="{449E26F2-5034-78DF-4CF8-7D4FB49F0F32}"/>
                  </a:ext>
                </a:extLst>
              </p:cNvPr>
              <p:cNvSpPr txBox="1"/>
              <p:nvPr/>
            </p:nvSpPr>
            <p:spPr>
              <a:xfrm>
                <a:off x="1841879" y="5895614"/>
                <a:ext cx="286106" cy="153888"/>
              </a:xfrm>
              <a:prstGeom prst="rect">
                <a:avLst/>
              </a:prstGeom>
              <a:noFill/>
            </p:spPr>
            <p:txBody>
              <a:bodyPr wrap="square" rtlCol="0">
                <a:spAutoFit/>
              </a:bodyPr>
              <a:lstStyle/>
              <a:p>
                <a:pPr algn="ctr"/>
                <a:r>
                  <a:rPr kumimoji="1" lang="en-US" altLang="ko-KR" sz="400" dirty="0">
                    <a:latin typeface="+mj-lt"/>
                  </a:rPr>
                  <a:t>-</a:t>
                </a:r>
                <a:endParaRPr kumimoji="1" lang="ko-KR" altLang="en-US" sz="400" dirty="0">
                  <a:latin typeface="+mj-lt"/>
                </a:endParaRPr>
              </a:p>
            </p:txBody>
          </p:sp>
        </p:grpSp>
        <p:grpSp>
          <p:nvGrpSpPr>
            <p:cNvPr id="67" name="그룹 66">
              <a:extLst>
                <a:ext uri="{FF2B5EF4-FFF2-40B4-BE49-F238E27FC236}">
                  <a16:creationId xmlns:a16="http://schemas.microsoft.com/office/drawing/2014/main" id="{E7307FE5-9B4C-A76D-797B-9599B0992324}"/>
                </a:ext>
              </a:extLst>
            </p:cNvPr>
            <p:cNvGrpSpPr/>
            <p:nvPr/>
          </p:nvGrpSpPr>
          <p:grpSpPr>
            <a:xfrm>
              <a:off x="3194590" y="5467592"/>
              <a:ext cx="424501" cy="169277"/>
              <a:chOff x="1703484" y="5893858"/>
              <a:chExt cx="424501" cy="169277"/>
            </a:xfrm>
          </p:grpSpPr>
          <p:sp>
            <p:nvSpPr>
              <p:cNvPr id="68" name="직사각형 67">
                <a:extLst>
                  <a:ext uri="{FF2B5EF4-FFF2-40B4-BE49-F238E27FC236}">
                    <a16:creationId xmlns:a16="http://schemas.microsoft.com/office/drawing/2014/main" id="{E76CAFC5-3DE7-2B98-0924-EE87093207FB}"/>
                  </a:ext>
                </a:extLst>
              </p:cNvPr>
              <p:cNvSpPr/>
              <p:nvPr/>
            </p:nvSpPr>
            <p:spPr>
              <a:xfrm>
                <a:off x="1775774" y="5916773"/>
                <a:ext cx="132401" cy="123448"/>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500" dirty="0">
                  <a:latin typeface="+mj-lt"/>
                </a:endParaRPr>
              </a:p>
            </p:txBody>
          </p:sp>
          <p:sp>
            <p:nvSpPr>
              <p:cNvPr id="69" name="직사각형 68">
                <a:extLst>
                  <a:ext uri="{FF2B5EF4-FFF2-40B4-BE49-F238E27FC236}">
                    <a16:creationId xmlns:a16="http://schemas.microsoft.com/office/drawing/2014/main" id="{07404DD4-E9E3-EC75-3DF8-E11FC01992CA}"/>
                  </a:ext>
                </a:extLst>
              </p:cNvPr>
              <p:cNvSpPr/>
              <p:nvPr/>
            </p:nvSpPr>
            <p:spPr>
              <a:xfrm>
                <a:off x="1908175" y="5916773"/>
                <a:ext cx="153705" cy="12344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latin typeface="+mj-lt"/>
                </a:endParaRPr>
              </a:p>
            </p:txBody>
          </p:sp>
          <p:sp>
            <p:nvSpPr>
              <p:cNvPr id="70" name="TextBox 69">
                <a:extLst>
                  <a:ext uri="{FF2B5EF4-FFF2-40B4-BE49-F238E27FC236}">
                    <a16:creationId xmlns:a16="http://schemas.microsoft.com/office/drawing/2014/main" id="{0B0F55AF-21FC-3317-24B5-414C67257C7B}"/>
                  </a:ext>
                </a:extLst>
              </p:cNvPr>
              <p:cNvSpPr txBox="1"/>
              <p:nvPr/>
            </p:nvSpPr>
            <p:spPr>
              <a:xfrm>
                <a:off x="1703484" y="5893858"/>
                <a:ext cx="289668" cy="169277"/>
              </a:xfrm>
              <a:prstGeom prst="rect">
                <a:avLst/>
              </a:prstGeom>
              <a:noFill/>
            </p:spPr>
            <p:txBody>
              <a:bodyPr wrap="square" rtlCol="0">
                <a:spAutoFit/>
              </a:bodyPr>
              <a:lstStyle/>
              <a:p>
                <a:pPr algn="ctr"/>
                <a:r>
                  <a:rPr kumimoji="1" lang="en-US" altLang="ko-KR" sz="500" dirty="0">
                    <a:latin typeface="+mj-lt"/>
                  </a:rPr>
                  <a:t>MM</a:t>
                </a:r>
                <a:endParaRPr kumimoji="1" lang="ko-KR" altLang="en-US" sz="500" dirty="0">
                  <a:latin typeface="+mj-lt"/>
                </a:endParaRPr>
              </a:p>
            </p:txBody>
          </p:sp>
          <p:sp>
            <p:nvSpPr>
              <p:cNvPr id="71" name="TextBox 70">
                <a:extLst>
                  <a:ext uri="{FF2B5EF4-FFF2-40B4-BE49-F238E27FC236}">
                    <a16:creationId xmlns:a16="http://schemas.microsoft.com/office/drawing/2014/main" id="{049BE391-17BE-F202-61E1-D87F791E5CDE}"/>
                  </a:ext>
                </a:extLst>
              </p:cNvPr>
              <p:cNvSpPr txBox="1"/>
              <p:nvPr/>
            </p:nvSpPr>
            <p:spPr>
              <a:xfrm>
                <a:off x="1841879" y="5908304"/>
                <a:ext cx="286106" cy="138499"/>
              </a:xfrm>
              <a:prstGeom prst="rect">
                <a:avLst/>
              </a:prstGeom>
              <a:noFill/>
            </p:spPr>
            <p:txBody>
              <a:bodyPr wrap="square" rtlCol="0">
                <a:spAutoFit/>
              </a:bodyPr>
              <a:lstStyle/>
              <a:p>
                <a:pPr algn="ctr"/>
                <a:r>
                  <a:rPr kumimoji="1" lang="en-US" altLang="ko-KR" sz="300" dirty="0">
                    <a:latin typeface="+mj-lt"/>
                  </a:rPr>
                  <a:t>1000</a:t>
                </a:r>
                <a:endParaRPr kumimoji="1" lang="ko-KR" altLang="en-US" sz="300" dirty="0">
                  <a:latin typeface="+mj-lt"/>
                </a:endParaRPr>
              </a:p>
            </p:txBody>
          </p:sp>
        </p:grpSp>
      </p:grpSp>
      <p:sp>
        <p:nvSpPr>
          <p:cNvPr id="108" name="모서리가 둥근 직사각형 48">
            <a:extLst>
              <a:ext uri="{FF2B5EF4-FFF2-40B4-BE49-F238E27FC236}">
                <a16:creationId xmlns:a16="http://schemas.microsoft.com/office/drawing/2014/main" id="{572E4D59-1753-40E7-0DAB-F0BD49891BCB}"/>
              </a:ext>
            </a:extLst>
          </p:cNvPr>
          <p:cNvSpPr>
            <a:spLocks noChangeArrowheads="1"/>
          </p:cNvSpPr>
          <p:nvPr/>
        </p:nvSpPr>
        <p:spPr bwMode="auto">
          <a:xfrm>
            <a:off x="5979296" y="4761514"/>
            <a:ext cx="415974" cy="196364"/>
          </a:xfrm>
          <a:prstGeom prst="roundRect">
            <a:avLst/>
          </a:prstGeom>
          <a:solidFill>
            <a:srgbClr val="3260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latinLnBrk="0"/>
            <a:r>
              <a:rPr lang="en-US" altLang="ko-KR" sz="800" dirty="0">
                <a:ln>
                  <a:solidFill>
                    <a:srgbClr val="8DA7C1">
                      <a:alpha val="0"/>
                    </a:srgbClr>
                  </a:solidFill>
                </a:ln>
                <a:solidFill>
                  <a:schemeClr val="bg1"/>
                </a:solidFill>
                <a:latin typeface="+mj-lt"/>
                <a:ea typeface="KoPub돋움체 Medium" pitchFamily="18" charset="-127"/>
              </a:rPr>
              <a:t>success</a:t>
            </a:r>
            <a:endParaRPr lang="ko-KR" altLang="en-US" sz="800" dirty="0">
              <a:ln>
                <a:solidFill>
                  <a:srgbClr val="8DA7C1">
                    <a:alpha val="0"/>
                  </a:srgbClr>
                </a:solidFill>
              </a:ln>
              <a:solidFill>
                <a:schemeClr val="bg1"/>
              </a:solidFill>
              <a:latin typeface="+mj-lt"/>
              <a:ea typeface="KoPub돋움체 Medium" pitchFamily="18" charset="-127"/>
            </a:endParaRPr>
          </a:p>
        </p:txBody>
      </p:sp>
      <p:sp>
        <p:nvSpPr>
          <p:cNvPr id="109" name="모서리가 둥근 직사각형 48">
            <a:extLst>
              <a:ext uri="{FF2B5EF4-FFF2-40B4-BE49-F238E27FC236}">
                <a16:creationId xmlns:a16="http://schemas.microsoft.com/office/drawing/2014/main" id="{1D0A5230-6657-59FE-5894-2CB0A343F78F}"/>
              </a:ext>
            </a:extLst>
          </p:cNvPr>
          <p:cNvSpPr>
            <a:spLocks noChangeArrowheads="1"/>
          </p:cNvSpPr>
          <p:nvPr/>
        </p:nvSpPr>
        <p:spPr bwMode="auto">
          <a:xfrm>
            <a:off x="5979296" y="5682224"/>
            <a:ext cx="415974" cy="196364"/>
          </a:xfrm>
          <a:prstGeom prst="roundRect">
            <a:avLst/>
          </a:prstGeom>
          <a:solidFill>
            <a:srgbClr val="3260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latinLnBrk="0"/>
            <a:r>
              <a:rPr lang="en-US" altLang="ko-KR" sz="800" dirty="0">
                <a:ln>
                  <a:solidFill>
                    <a:srgbClr val="8DA7C1">
                      <a:alpha val="0"/>
                    </a:srgbClr>
                  </a:solidFill>
                </a:ln>
                <a:solidFill>
                  <a:schemeClr val="bg1"/>
                </a:solidFill>
                <a:latin typeface="+mj-lt"/>
                <a:ea typeface="KoPub돋움체 Medium" pitchFamily="18" charset="-127"/>
              </a:rPr>
              <a:t>success</a:t>
            </a:r>
            <a:endParaRPr lang="ko-KR" altLang="en-US" sz="800" dirty="0">
              <a:ln>
                <a:solidFill>
                  <a:srgbClr val="8DA7C1">
                    <a:alpha val="0"/>
                  </a:srgbClr>
                </a:solidFill>
              </a:ln>
              <a:solidFill>
                <a:schemeClr val="bg1"/>
              </a:solidFill>
              <a:latin typeface="+mj-lt"/>
              <a:ea typeface="KoPub돋움체 Medium" pitchFamily="18" charset="-127"/>
            </a:endParaRPr>
          </a:p>
        </p:txBody>
      </p:sp>
      <p:sp>
        <p:nvSpPr>
          <p:cNvPr id="110" name="TextBox 109">
            <a:extLst>
              <a:ext uri="{FF2B5EF4-FFF2-40B4-BE49-F238E27FC236}">
                <a16:creationId xmlns:a16="http://schemas.microsoft.com/office/drawing/2014/main" id="{134155B4-80DB-381A-2AB3-DD05DA355100}"/>
              </a:ext>
            </a:extLst>
          </p:cNvPr>
          <p:cNvSpPr txBox="1"/>
          <p:nvPr/>
        </p:nvSpPr>
        <p:spPr>
          <a:xfrm>
            <a:off x="750487" y="2404404"/>
            <a:ext cx="3506375" cy="3277820"/>
          </a:xfrm>
          <a:prstGeom prst="rect">
            <a:avLst/>
          </a:prstGeom>
          <a:noFill/>
        </p:spPr>
        <p:txBody>
          <a:bodyPr wrap="square">
            <a:spAutoFit/>
          </a:bodyPr>
          <a:lstStyle/>
          <a:p>
            <a:r>
              <a:rPr lang="en" altLang="ko-KR" b="1" dirty="0">
                <a:latin typeface="Helvetica Neue" panose="02000503000000020004" pitchFamily="2" charset="0"/>
              </a:rPr>
              <a:t>Providing stable services and preventing the spread of failures</a:t>
            </a:r>
          </a:p>
          <a:p>
            <a:endParaRPr lang="en" altLang="ko-KR" b="1" dirty="0">
              <a:latin typeface="Helvetica Neue" panose="02000503000000020004" pitchFamily="2" charset="0"/>
            </a:endParaRPr>
          </a:p>
          <a:p>
            <a:r>
              <a:rPr lang="en" altLang="ko-KR" sz="1100" b="1" dirty="0">
                <a:latin typeface="Helvetica Neue" panose="02000503000000020004" pitchFamily="2" charset="0"/>
              </a:rPr>
              <a:t>Circuit Breaker pattern application</a:t>
            </a:r>
          </a:p>
          <a:p>
            <a:r>
              <a:rPr lang="en" altLang="ko-KR" sz="1100" dirty="0">
                <a:latin typeface="Pretendard"/>
              </a:rPr>
              <a:t>Use the Circuit Breaker pattern to break down failures between the API gateway and backend services. </a:t>
            </a:r>
            <a:r>
              <a:rPr lang="en-US" altLang="ko-KR" sz="1100" dirty="0">
                <a:latin typeface="Pretendard"/>
              </a:rPr>
              <a:t>We</a:t>
            </a:r>
            <a:r>
              <a:rPr lang="en" altLang="ko-KR" sz="1100" dirty="0">
                <a:latin typeface="Pretendard"/>
              </a:rPr>
              <a:t> can quarantine. This prevents failures in one service from affecting other services.</a:t>
            </a:r>
          </a:p>
          <a:p>
            <a:r>
              <a:rPr lang="en" altLang="ko-KR" sz="1100" b="1" dirty="0">
                <a:latin typeface="Helvetica Neue" panose="02000503000000020004" pitchFamily="2" charset="0"/>
              </a:rPr>
              <a:t>Failover between Availability Zones</a:t>
            </a:r>
          </a:p>
          <a:p>
            <a:r>
              <a:rPr lang="en" altLang="ko-KR" sz="1100" dirty="0">
                <a:latin typeface="Pretendard"/>
              </a:rPr>
              <a:t>By deploying API Gateway across multiple Availability Zones, if one Availability Zone fails, it automatically switches to another Availability Zone to provide uninterrupted service.</a:t>
            </a:r>
          </a:p>
          <a:p>
            <a:r>
              <a:rPr lang="en" altLang="ko-KR" sz="1100" b="1" dirty="0">
                <a:latin typeface="Helvetica Neue" panose="02000503000000020004" pitchFamily="2" charset="0"/>
              </a:rPr>
              <a:t>Apply API Throttling</a:t>
            </a:r>
          </a:p>
          <a:p>
            <a:r>
              <a:rPr lang="en" altLang="ko-KR" sz="1100" dirty="0">
                <a:latin typeface="Pretendard"/>
              </a:rPr>
              <a:t>We can avoid overloading your API gateway by using the API Throttling feature, which limits the rate and number of API requests. This increases the availability and reliability of your API Gateway.</a:t>
            </a:r>
          </a:p>
        </p:txBody>
      </p:sp>
      <p:sp>
        <p:nvSpPr>
          <p:cNvPr id="111" name="직사각형 110">
            <a:extLst>
              <a:ext uri="{FF2B5EF4-FFF2-40B4-BE49-F238E27FC236}">
                <a16:creationId xmlns:a16="http://schemas.microsoft.com/office/drawing/2014/main" id="{81E747DD-1695-E807-BC4F-0EFF0A6DCCAB}"/>
              </a:ext>
            </a:extLst>
          </p:cNvPr>
          <p:cNvSpPr/>
          <p:nvPr/>
        </p:nvSpPr>
        <p:spPr>
          <a:xfrm>
            <a:off x="6547319" y="6187422"/>
            <a:ext cx="2412000" cy="4406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 cap="flat" cmpd="sng" algn="ctr">
            <a:solidFill>
              <a:srgbClr val="326051"/>
            </a:solidFill>
            <a:prstDash val="solid"/>
            <a:miter lim="800000"/>
          </a:ln>
          <a:effectLst>
            <a:outerShdw dist="25400" dir="5400000" algn="t" rotWithShape="0">
              <a:prstClr val="black">
                <a:alpha val="10000"/>
              </a:prstClr>
            </a:outerShdw>
          </a:effectLst>
        </p:spPr>
        <p:txBody>
          <a:bodyPr wrap="none" lIns="72000" tIns="36000" rIns="72000" bIns="36000" rtlCol="0" anchor="ctr">
            <a:scene3d>
              <a:camera prst="orthographicFront"/>
              <a:lightRig rig="threePt" dir="t"/>
            </a:scene3d>
            <a:sp3d>
              <a:bevelT w="0" h="0"/>
              <a:bevelB w="0" h="0"/>
            </a:sp3d>
          </a:bodyPr>
          <a:lstStyle/>
          <a:p>
            <a:pPr algn="ctr" latinLnBrk="0">
              <a:buClr>
                <a:srgbClr val="969696"/>
              </a:buClr>
            </a:pPr>
            <a:r>
              <a:rPr lang="en-US" altLang="ko-KR" sz="1100" b="1" dirty="0" err="1">
                <a:ln>
                  <a:solidFill>
                    <a:srgbClr val="8DA7C1">
                      <a:alpha val="0"/>
                    </a:srgbClr>
                  </a:solidFill>
                </a:ln>
                <a:solidFill>
                  <a:schemeClr val="tx1">
                    <a:lumMod val="75000"/>
                    <a:lumOff val="25000"/>
                  </a:schemeClr>
                </a:solidFill>
                <a:latin typeface="+mj-lt"/>
                <a:ea typeface="KoPub돋움체 Medium" pitchFamily="18" charset="-127"/>
              </a:rPr>
              <a:t>ElasticCache</a:t>
            </a:r>
            <a:r>
              <a:rPr lang="en-US" altLang="ko-KR" sz="1100" b="1" dirty="0">
                <a:ln>
                  <a:solidFill>
                    <a:srgbClr val="8DA7C1">
                      <a:alpha val="0"/>
                    </a:srgbClr>
                  </a:solidFill>
                </a:ln>
                <a:solidFill>
                  <a:schemeClr val="tx1">
                    <a:lumMod val="75000"/>
                    <a:lumOff val="25000"/>
                  </a:schemeClr>
                </a:solidFill>
                <a:latin typeface="+mj-lt"/>
                <a:ea typeface="KoPub돋움체 Medium" pitchFamily="18" charset="-127"/>
              </a:rPr>
              <a:t>/</a:t>
            </a:r>
          </a:p>
          <a:p>
            <a:pPr algn="ctr" latinLnBrk="0">
              <a:buClr>
                <a:srgbClr val="969696"/>
              </a:buClr>
            </a:pPr>
            <a:r>
              <a:rPr lang="en-US" altLang="ko-KR" sz="1100" b="1" dirty="0">
                <a:ln>
                  <a:solidFill>
                    <a:srgbClr val="8DA7C1">
                      <a:alpha val="0"/>
                    </a:srgbClr>
                  </a:solidFill>
                </a:ln>
                <a:solidFill>
                  <a:schemeClr val="tx1">
                    <a:lumMod val="75000"/>
                    <a:lumOff val="25000"/>
                  </a:schemeClr>
                </a:solidFill>
                <a:latin typeface="+mj-lt"/>
                <a:ea typeface="KoPub돋움체 Medium" pitchFamily="18" charset="-127"/>
              </a:rPr>
              <a:t>Redis</a:t>
            </a:r>
          </a:p>
        </p:txBody>
      </p:sp>
    </p:spTree>
    <p:extLst>
      <p:ext uri="{BB962C8B-B14F-4D97-AF65-F5344CB8AC3E}">
        <p14:creationId xmlns:p14="http://schemas.microsoft.com/office/powerpoint/2010/main" val="212765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497467-3ED8-2138-95D4-6A3E82BA0018}"/>
              </a:ext>
            </a:extLst>
          </p:cNvPr>
          <p:cNvSpPr>
            <a:spLocks noGrp="1"/>
          </p:cNvSpPr>
          <p:nvPr>
            <p:ph type="title"/>
          </p:nvPr>
        </p:nvSpPr>
        <p:spPr/>
        <p:txBody>
          <a:bodyPr/>
          <a:lstStyle/>
          <a:p>
            <a:r>
              <a:rPr lang="en-US" altLang="ko-KR" dirty="0"/>
              <a:t>STB, OTT mechanism when service access fails</a:t>
            </a:r>
            <a:endParaRPr lang="ko-Kore-KR" altLang="en-US" dirty="0"/>
          </a:p>
        </p:txBody>
      </p:sp>
      <p:sp>
        <p:nvSpPr>
          <p:cNvPr id="2" name="TextBox 1">
            <a:extLst>
              <a:ext uri="{FF2B5EF4-FFF2-40B4-BE49-F238E27FC236}">
                <a16:creationId xmlns:a16="http://schemas.microsoft.com/office/drawing/2014/main" id="{5E4CF244-F54A-8F07-0320-5486FE51B26C}"/>
              </a:ext>
            </a:extLst>
          </p:cNvPr>
          <p:cNvSpPr txBox="1"/>
          <p:nvPr/>
        </p:nvSpPr>
        <p:spPr>
          <a:xfrm>
            <a:off x="912337" y="1708860"/>
            <a:ext cx="9208221" cy="1200329"/>
          </a:xfrm>
          <a:prstGeom prst="rect">
            <a:avLst/>
          </a:prstGeom>
          <a:noFill/>
        </p:spPr>
        <p:txBody>
          <a:bodyPr wrap="square" rtlCol="0">
            <a:spAutoFit/>
          </a:bodyPr>
          <a:lstStyle/>
          <a:p>
            <a:pPr marL="342900" indent="-342900">
              <a:buAutoNum type="arabicPeriod"/>
            </a:pPr>
            <a:r>
              <a:rPr lang="en-US" sz="1200" b="0" i="0" dirty="0">
                <a:solidFill>
                  <a:srgbClr val="000000"/>
                </a:solidFill>
                <a:effectLst/>
                <a:latin typeface="+mn-ea"/>
              </a:rPr>
              <a:t>STB will attempt to log in to the Master Server of the Private Cloud with 1</a:t>
            </a:r>
            <a:r>
              <a:rPr lang="en-US" sz="1200" b="0" i="0" baseline="30000" dirty="0">
                <a:solidFill>
                  <a:srgbClr val="000000"/>
                </a:solidFill>
                <a:effectLst/>
                <a:latin typeface="+mn-ea"/>
              </a:rPr>
              <a:t>st</a:t>
            </a:r>
            <a:r>
              <a:rPr lang="en-US" sz="1200" b="0" i="0" dirty="0">
                <a:solidFill>
                  <a:srgbClr val="000000"/>
                </a:solidFill>
                <a:effectLst/>
                <a:latin typeface="+mn-ea"/>
              </a:rPr>
              <a:t> URL</a:t>
            </a:r>
          </a:p>
          <a:p>
            <a:pPr marL="342900" indent="-342900">
              <a:buAutoNum type="arabicPeriod"/>
            </a:pPr>
            <a:r>
              <a:rPr lang="en-US" sz="1200" b="0" i="0" dirty="0">
                <a:solidFill>
                  <a:srgbClr val="000000"/>
                </a:solidFill>
                <a:effectLst/>
                <a:latin typeface="+mn-ea"/>
              </a:rPr>
              <a:t>In the case of a failed connection to the Master Server in the Private Cloud, try 3 times</a:t>
            </a:r>
          </a:p>
          <a:p>
            <a:pPr marL="342900" indent="-342900">
              <a:buAutoNum type="arabicPeriod"/>
            </a:pPr>
            <a:r>
              <a:rPr lang="en-US" sz="1200" b="0" i="0" dirty="0">
                <a:solidFill>
                  <a:srgbClr val="000000"/>
                </a:solidFill>
                <a:effectLst/>
                <a:latin typeface="+mn-ea"/>
              </a:rPr>
              <a:t>If all 3 failed connections, try logging in to the Slave Server in the Private Cloud with 2</a:t>
            </a:r>
            <a:r>
              <a:rPr lang="en-US" sz="1200" b="0" i="0" baseline="30000" dirty="0">
                <a:solidFill>
                  <a:srgbClr val="000000"/>
                </a:solidFill>
                <a:effectLst/>
                <a:latin typeface="+mn-ea"/>
              </a:rPr>
              <a:t>nd</a:t>
            </a:r>
            <a:r>
              <a:rPr lang="en-US" sz="1200" b="0" i="0" dirty="0">
                <a:solidFill>
                  <a:srgbClr val="000000"/>
                </a:solidFill>
                <a:effectLst/>
                <a:latin typeface="+mn-ea"/>
              </a:rPr>
              <a:t> URL</a:t>
            </a:r>
          </a:p>
          <a:p>
            <a:pPr marL="342900" indent="-342900">
              <a:buAutoNum type="arabicPeriod"/>
            </a:pPr>
            <a:r>
              <a:rPr lang="en-US" sz="1200" b="0" i="0" dirty="0">
                <a:solidFill>
                  <a:srgbClr val="000000"/>
                </a:solidFill>
                <a:effectLst/>
                <a:latin typeface="+mn-ea"/>
              </a:rPr>
              <a:t>If all 3 failed connections, try logging in to </a:t>
            </a:r>
            <a:r>
              <a:rPr lang="en-US" sz="1200" dirty="0">
                <a:solidFill>
                  <a:srgbClr val="000000"/>
                </a:solidFill>
                <a:latin typeface="+mn-ea"/>
              </a:rPr>
              <a:t>the</a:t>
            </a:r>
            <a:r>
              <a:rPr lang="en-US" sz="1200" b="0" i="0" dirty="0">
                <a:solidFill>
                  <a:srgbClr val="000000"/>
                </a:solidFill>
                <a:effectLst/>
                <a:latin typeface="+mn-ea"/>
              </a:rPr>
              <a:t> Master Server in the Public Cloud with 3</a:t>
            </a:r>
            <a:r>
              <a:rPr lang="en-US" sz="1200" b="0" i="0" baseline="30000" dirty="0">
                <a:solidFill>
                  <a:srgbClr val="000000"/>
                </a:solidFill>
                <a:effectLst/>
                <a:latin typeface="+mn-ea"/>
              </a:rPr>
              <a:t>rd</a:t>
            </a:r>
            <a:r>
              <a:rPr lang="en-US" sz="1200" b="0" i="0" dirty="0">
                <a:solidFill>
                  <a:srgbClr val="000000"/>
                </a:solidFill>
                <a:effectLst/>
                <a:latin typeface="+mn-ea"/>
              </a:rPr>
              <a:t> URL</a:t>
            </a:r>
          </a:p>
          <a:p>
            <a:pPr marL="342900" indent="-342900">
              <a:buAutoNum type="arabicPeriod"/>
            </a:pPr>
            <a:r>
              <a:rPr lang="en-US" sz="1200" dirty="0">
                <a:solidFill>
                  <a:srgbClr val="000000"/>
                </a:solidFill>
                <a:latin typeface="+mn-ea"/>
              </a:rPr>
              <a:t>The </a:t>
            </a:r>
            <a:r>
              <a:rPr lang="en-US" altLang="ko-KR" sz="1200" dirty="0">
                <a:solidFill>
                  <a:srgbClr val="000000"/>
                </a:solidFill>
                <a:latin typeface="+mn-ea"/>
                <a:cs typeface="Calibri" panose="020F0502020204030204" pitchFamily="34" charset="0"/>
              </a:rPr>
              <a:t>login status will be displayed on the STB screen like Server IP and retry time</a:t>
            </a:r>
            <a:endParaRPr lang="en-US" sz="1200" b="0" i="0" dirty="0">
              <a:solidFill>
                <a:srgbClr val="000000"/>
              </a:solidFill>
              <a:effectLst/>
              <a:latin typeface="+mn-ea"/>
            </a:endParaRPr>
          </a:p>
          <a:p>
            <a:pPr marL="342900" indent="-342900">
              <a:buAutoNum type="arabicPeriod"/>
            </a:pPr>
            <a:r>
              <a:rPr lang="en-US" sz="1200" b="0" i="0" dirty="0">
                <a:solidFill>
                  <a:srgbClr val="000000"/>
                </a:solidFill>
                <a:effectLst/>
                <a:latin typeface="+mn-ea"/>
              </a:rPr>
              <a:t>After successful login, run Test VOD to verify normal AV playback</a:t>
            </a:r>
            <a:endParaRPr lang="en-US" altLang="ko-KR" sz="1200" dirty="0">
              <a:latin typeface="+mn-ea"/>
              <a:cs typeface="Calibri" panose="020F0502020204030204" pitchFamily="34" charset="0"/>
            </a:endParaRPr>
          </a:p>
        </p:txBody>
      </p:sp>
      <p:sp>
        <p:nvSpPr>
          <p:cNvPr id="3" name="사각형: 둥근 모서리 24">
            <a:extLst>
              <a:ext uri="{FF2B5EF4-FFF2-40B4-BE49-F238E27FC236}">
                <a16:creationId xmlns:a16="http://schemas.microsoft.com/office/drawing/2014/main" id="{A31B837F-AC33-E3C6-D345-92BC925CB862}"/>
              </a:ext>
            </a:extLst>
          </p:cNvPr>
          <p:cNvSpPr/>
          <p:nvPr/>
        </p:nvSpPr>
        <p:spPr>
          <a:xfrm>
            <a:off x="6796473" y="2888494"/>
            <a:ext cx="1936800" cy="1137276"/>
          </a:xfrm>
          <a:prstGeom prst="roundRect">
            <a:avLst>
              <a:gd name="adj" fmla="val 9182"/>
            </a:avLst>
          </a:prstGeom>
          <a:solidFill>
            <a:schemeClr val="bg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dirty="0">
              <a:solidFill>
                <a:schemeClr val="tx1"/>
              </a:solidFill>
              <a:latin typeface="Calibri" panose="020F0502020204030204" pitchFamily="34" charset="0"/>
              <a:cs typeface="Calibri" panose="020F0502020204030204" pitchFamily="34" charset="0"/>
            </a:endParaRPr>
          </a:p>
        </p:txBody>
      </p:sp>
      <p:sp>
        <p:nvSpPr>
          <p:cNvPr id="4" name="사각형: 둥근 모서리 36">
            <a:extLst>
              <a:ext uri="{FF2B5EF4-FFF2-40B4-BE49-F238E27FC236}">
                <a16:creationId xmlns:a16="http://schemas.microsoft.com/office/drawing/2014/main" id="{BBA323FD-328B-C098-26D9-D3C16CF63DC9}"/>
              </a:ext>
            </a:extLst>
          </p:cNvPr>
          <p:cNvSpPr/>
          <p:nvPr/>
        </p:nvSpPr>
        <p:spPr>
          <a:xfrm>
            <a:off x="6974499" y="3282320"/>
            <a:ext cx="1606240" cy="349624"/>
          </a:xfrm>
          <a:prstGeom prst="round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Calibri" panose="020F0502020204030204" pitchFamily="34" charset="0"/>
                <a:ea typeface="Calibri" panose="020F0502020204030204" pitchFamily="34" charset="0"/>
                <a:cs typeface="Calibri" panose="020F0502020204030204" pitchFamily="34" charset="0"/>
              </a:rPr>
              <a:t>Private</a:t>
            </a:r>
            <a:r>
              <a:rPr lang="ko-KR"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Cloud </a:t>
            </a:r>
          </a:p>
          <a:p>
            <a:pPr algn="ctr"/>
            <a:r>
              <a:rPr lang="en-US" altLang="ko-KR" sz="1600" b="1" dirty="0">
                <a:solidFill>
                  <a:schemeClr val="tx1"/>
                </a:solidFill>
                <a:latin typeface="Calibri" panose="020F0502020204030204" pitchFamily="34" charset="0"/>
                <a:ea typeface="Calibri" panose="020F0502020204030204" pitchFamily="34" charset="0"/>
                <a:cs typeface="Calibri" panose="020F0502020204030204" pitchFamily="34" charset="0"/>
              </a:rPr>
              <a:t>Master</a:t>
            </a: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 Server</a:t>
            </a:r>
          </a:p>
        </p:txBody>
      </p:sp>
      <p:cxnSp>
        <p:nvCxnSpPr>
          <p:cNvPr id="5" name="Straight Arrow Connector 19">
            <a:extLst>
              <a:ext uri="{FF2B5EF4-FFF2-40B4-BE49-F238E27FC236}">
                <a16:creationId xmlns:a16="http://schemas.microsoft.com/office/drawing/2014/main" id="{636653A8-5BF2-4863-2238-C2238847B253}"/>
              </a:ext>
            </a:extLst>
          </p:cNvPr>
          <p:cNvCxnSpPr>
            <a:cxnSpLocks/>
            <a:endCxn id="3" idx="1"/>
          </p:cNvCxnSpPr>
          <p:nvPr/>
        </p:nvCxnSpPr>
        <p:spPr>
          <a:xfrm flipV="1">
            <a:off x="5190234" y="3457132"/>
            <a:ext cx="1606239" cy="304989"/>
          </a:xfrm>
          <a:prstGeom prst="straightConnector1">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cxnSp>
      <p:pic>
        <p:nvPicPr>
          <p:cNvPr id="6" name="Picture 20">
            <a:extLst>
              <a:ext uri="{FF2B5EF4-FFF2-40B4-BE49-F238E27FC236}">
                <a16:creationId xmlns:a16="http://schemas.microsoft.com/office/drawing/2014/main" id="{05D1DC85-92A1-3588-709C-D7D3BEF0CE4F}"/>
              </a:ext>
            </a:extLst>
          </p:cNvPr>
          <p:cNvPicPr>
            <a:picLocks noChangeAspect="1"/>
          </p:cNvPicPr>
          <p:nvPr/>
        </p:nvPicPr>
        <p:blipFill>
          <a:blip r:embed="rId3"/>
          <a:stretch>
            <a:fillRect/>
          </a:stretch>
        </p:blipFill>
        <p:spPr>
          <a:xfrm>
            <a:off x="8828412" y="3017865"/>
            <a:ext cx="866463" cy="856800"/>
          </a:xfrm>
          <a:prstGeom prst="rect">
            <a:avLst/>
          </a:prstGeom>
        </p:spPr>
      </p:pic>
      <p:sp>
        <p:nvSpPr>
          <p:cNvPr id="8" name="사각형: 둥근 모서리 24">
            <a:extLst>
              <a:ext uri="{FF2B5EF4-FFF2-40B4-BE49-F238E27FC236}">
                <a16:creationId xmlns:a16="http://schemas.microsoft.com/office/drawing/2014/main" id="{8E4779E7-3FE4-CFE1-E9FD-FB588E32BE6D}"/>
              </a:ext>
            </a:extLst>
          </p:cNvPr>
          <p:cNvSpPr/>
          <p:nvPr/>
        </p:nvSpPr>
        <p:spPr>
          <a:xfrm>
            <a:off x="6796473" y="4122046"/>
            <a:ext cx="1936800" cy="1137276"/>
          </a:xfrm>
          <a:prstGeom prst="roundRect">
            <a:avLst>
              <a:gd name="adj" fmla="val 9182"/>
            </a:avLst>
          </a:prstGeom>
          <a:solidFill>
            <a:schemeClr val="bg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dirty="0">
              <a:solidFill>
                <a:schemeClr val="tx1"/>
              </a:solidFill>
              <a:latin typeface="Calibri" panose="020F0502020204030204" pitchFamily="34" charset="0"/>
              <a:cs typeface="Calibri" panose="020F0502020204030204" pitchFamily="34" charset="0"/>
            </a:endParaRPr>
          </a:p>
        </p:txBody>
      </p:sp>
      <p:sp>
        <p:nvSpPr>
          <p:cNvPr id="9" name="사각형: 둥근 모서리 36">
            <a:extLst>
              <a:ext uri="{FF2B5EF4-FFF2-40B4-BE49-F238E27FC236}">
                <a16:creationId xmlns:a16="http://schemas.microsoft.com/office/drawing/2014/main" id="{9896B021-2E0A-BECF-D1EA-EB0597F1E61B}"/>
              </a:ext>
            </a:extLst>
          </p:cNvPr>
          <p:cNvSpPr/>
          <p:nvPr/>
        </p:nvSpPr>
        <p:spPr>
          <a:xfrm>
            <a:off x="6974499" y="4515872"/>
            <a:ext cx="1606240" cy="349624"/>
          </a:xfrm>
          <a:prstGeom prst="round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Calibri" panose="020F0502020204030204" pitchFamily="34" charset="0"/>
                <a:ea typeface="Calibri" panose="020F0502020204030204" pitchFamily="34" charset="0"/>
                <a:cs typeface="Calibri" panose="020F0502020204030204" pitchFamily="34" charset="0"/>
              </a:rPr>
              <a:t>Private</a:t>
            </a:r>
            <a:r>
              <a:rPr lang="ko-KR"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Cloud </a:t>
            </a:r>
          </a:p>
          <a:p>
            <a:pPr algn="ctr"/>
            <a:r>
              <a:rPr lang="en-US" altLang="ko-KR" sz="1600" b="1" dirty="0">
                <a:solidFill>
                  <a:schemeClr val="tx1"/>
                </a:solidFill>
                <a:latin typeface="Calibri" panose="020F0502020204030204" pitchFamily="34" charset="0"/>
                <a:ea typeface="Calibri" panose="020F0502020204030204" pitchFamily="34" charset="0"/>
                <a:cs typeface="Calibri" panose="020F0502020204030204" pitchFamily="34" charset="0"/>
              </a:rPr>
              <a:t>Slave</a:t>
            </a: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 Server</a:t>
            </a:r>
          </a:p>
        </p:txBody>
      </p:sp>
      <p:pic>
        <p:nvPicPr>
          <p:cNvPr id="11" name="Picture 23">
            <a:extLst>
              <a:ext uri="{FF2B5EF4-FFF2-40B4-BE49-F238E27FC236}">
                <a16:creationId xmlns:a16="http://schemas.microsoft.com/office/drawing/2014/main" id="{789ABF2A-F469-2F0C-4A46-7FF5A915550E}"/>
              </a:ext>
            </a:extLst>
          </p:cNvPr>
          <p:cNvPicPr>
            <a:picLocks noChangeAspect="1"/>
          </p:cNvPicPr>
          <p:nvPr/>
        </p:nvPicPr>
        <p:blipFill>
          <a:blip r:embed="rId3"/>
          <a:stretch>
            <a:fillRect/>
          </a:stretch>
        </p:blipFill>
        <p:spPr>
          <a:xfrm>
            <a:off x="8828413" y="4242036"/>
            <a:ext cx="866463" cy="856800"/>
          </a:xfrm>
          <a:prstGeom prst="rect">
            <a:avLst/>
          </a:prstGeom>
        </p:spPr>
      </p:pic>
      <p:sp>
        <p:nvSpPr>
          <p:cNvPr id="12" name="사각형: 둥근 모서리 24">
            <a:extLst>
              <a:ext uri="{FF2B5EF4-FFF2-40B4-BE49-F238E27FC236}">
                <a16:creationId xmlns:a16="http://schemas.microsoft.com/office/drawing/2014/main" id="{D03A6584-3958-CC67-6C3B-1CA35FF23F4A}"/>
              </a:ext>
            </a:extLst>
          </p:cNvPr>
          <p:cNvSpPr/>
          <p:nvPr/>
        </p:nvSpPr>
        <p:spPr>
          <a:xfrm>
            <a:off x="6796473" y="5355598"/>
            <a:ext cx="1936800" cy="1137276"/>
          </a:xfrm>
          <a:prstGeom prst="roundRect">
            <a:avLst>
              <a:gd name="adj" fmla="val 9182"/>
            </a:avLst>
          </a:prstGeom>
          <a:solidFill>
            <a:schemeClr val="bg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dirty="0">
              <a:solidFill>
                <a:schemeClr val="tx1"/>
              </a:solidFill>
              <a:latin typeface="Calibri" panose="020F0502020204030204" pitchFamily="34" charset="0"/>
              <a:cs typeface="Calibri" panose="020F0502020204030204" pitchFamily="34" charset="0"/>
            </a:endParaRPr>
          </a:p>
        </p:txBody>
      </p:sp>
      <p:sp>
        <p:nvSpPr>
          <p:cNvPr id="13" name="사각형: 둥근 모서리 36">
            <a:extLst>
              <a:ext uri="{FF2B5EF4-FFF2-40B4-BE49-F238E27FC236}">
                <a16:creationId xmlns:a16="http://schemas.microsoft.com/office/drawing/2014/main" id="{B3437996-5A95-A569-2AE4-901FEB85E874}"/>
              </a:ext>
            </a:extLst>
          </p:cNvPr>
          <p:cNvSpPr/>
          <p:nvPr/>
        </p:nvSpPr>
        <p:spPr>
          <a:xfrm>
            <a:off x="6974499" y="5749424"/>
            <a:ext cx="1606240" cy="349624"/>
          </a:xfrm>
          <a:prstGeom prst="round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Calibri" panose="020F0502020204030204" pitchFamily="34" charset="0"/>
                <a:ea typeface="Calibri" panose="020F0502020204030204" pitchFamily="34" charset="0"/>
                <a:cs typeface="Calibri" panose="020F0502020204030204" pitchFamily="34" charset="0"/>
              </a:rPr>
              <a:t>Public</a:t>
            </a:r>
            <a:r>
              <a:rPr lang="ko-KR"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Cloud </a:t>
            </a:r>
          </a:p>
          <a:p>
            <a:pPr algn="ctr"/>
            <a:r>
              <a:rPr lang="en-US" altLang="ko-KR" sz="1600" b="1" dirty="0">
                <a:solidFill>
                  <a:schemeClr val="tx1"/>
                </a:solidFill>
                <a:latin typeface="Calibri" panose="020F0502020204030204" pitchFamily="34" charset="0"/>
                <a:ea typeface="Calibri" panose="020F0502020204030204" pitchFamily="34" charset="0"/>
                <a:cs typeface="Calibri" panose="020F0502020204030204" pitchFamily="34" charset="0"/>
              </a:rPr>
              <a:t>Master</a:t>
            </a: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 Server</a:t>
            </a:r>
          </a:p>
        </p:txBody>
      </p:sp>
      <p:pic>
        <p:nvPicPr>
          <p:cNvPr id="14" name="Picture 26">
            <a:extLst>
              <a:ext uri="{FF2B5EF4-FFF2-40B4-BE49-F238E27FC236}">
                <a16:creationId xmlns:a16="http://schemas.microsoft.com/office/drawing/2014/main" id="{61A12314-E8E6-7D30-3F56-A7BC85DAD209}"/>
              </a:ext>
            </a:extLst>
          </p:cNvPr>
          <p:cNvPicPr>
            <a:picLocks noChangeAspect="1"/>
          </p:cNvPicPr>
          <p:nvPr/>
        </p:nvPicPr>
        <p:blipFill>
          <a:blip r:embed="rId4"/>
          <a:stretch>
            <a:fillRect/>
          </a:stretch>
        </p:blipFill>
        <p:spPr>
          <a:xfrm>
            <a:off x="8786608" y="5570392"/>
            <a:ext cx="915997" cy="856800"/>
          </a:xfrm>
          <a:prstGeom prst="rect">
            <a:avLst/>
          </a:prstGeom>
        </p:spPr>
      </p:pic>
      <p:cxnSp>
        <p:nvCxnSpPr>
          <p:cNvPr id="15" name="Straight Arrow Connector 27">
            <a:extLst>
              <a:ext uri="{FF2B5EF4-FFF2-40B4-BE49-F238E27FC236}">
                <a16:creationId xmlns:a16="http://schemas.microsoft.com/office/drawing/2014/main" id="{8CB3DBAF-41BD-4B70-BC7E-E2066386AD78}"/>
              </a:ext>
            </a:extLst>
          </p:cNvPr>
          <p:cNvCxnSpPr>
            <a:cxnSpLocks/>
            <a:endCxn id="8" idx="1"/>
          </p:cNvCxnSpPr>
          <p:nvPr/>
        </p:nvCxnSpPr>
        <p:spPr>
          <a:xfrm>
            <a:off x="5190234" y="3762121"/>
            <a:ext cx="1606239" cy="928563"/>
          </a:xfrm>
          <a:prstGeom prst="straightConnector1">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16" name="Straight Arrow Connector 28">
            <a:extLst>
              <a:ext uri="{FF2B5EF4-FFF2-40B4-BE49-F238E27FC236}">
                <a16:creationId xmlns:a16="http://schemas.microsoft.com/office/drawing/2014/main" id="{61B563A6-3412-3B57-0F9D-464555456F60}"/>
              </a:ext>
            </a:extLst>
          </p:cNvPr>
          <p:cNvCxnSpPr>
            <a:cxnSpLocks/>
            <a:endCxn id="12" idx="1"/>
          </p:cNvCxnSpPr>
          <p:nvPr/>
        </p:nvCxnSpPr>
        <p:spPr>
          <a:xfrm>
            <a:off x="5190234" y="3762121"/>
            <a:ext cx="1606239" cy="2162115"/>
          </a:xfrm>
          <a:prstGeom prst="straightConnector1">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cxnSp>
      <p:pic>
        <p:nvPicPr>
          <p:cNvPr id="17" name="Graphic 32" descr="Line arrow: Rotate right with solid fill">
            <a:extLst>
              <a:ext uri="{FF2B5EF4-FFF2-40B4-BE49-F238E27FC236}">
                <a16:creationId xmlns:a16="http://schemas.microsoft.com/office/drawing/2014/main" id="{D4D5401A-C984-2E6A-102D-21F9E7E306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6670422">
            <a:off x="5106709" y="3620445"/>
            <a:ext cx="442078" cy="442078"/>
          </a:xfrm>
          <a:prstGeom prst="rect">
            <a:avLst/>
          </a:prstGeom>
        </p:spPr>
      </p:pic>
      <p:sp>
        <p:nvSpPr>
          <p:cNvPr id="18" name="직사각형 3">
            <a:extLst>
              <a:ext uri="{FF2B5EF4-FFF2-40B4-BE49-F238E27FC236}">
                <a16:creationId xmlns:a16="http://schemas.microsoft.com/office/drawing/2014/main" id="{0CE8CC38-E5B2-3D57-5AEB-46903748D444}"/>
              </a:ext>
            </a:extLst>
          </p:cNvPr>
          <p:cNvSpPr/>
          <p:nvPr/>
        </p:nvSpPr>
        <p:spPr>
          <a:xfrm>
            <a:off x="5516448" y="3702984"/>
            <a:ext cx="1012265" cy="276999"/>
          </a:xfrm>
          <a:prstGeom prst="rect">
            <a:avLst/>
          </a:prstGeom>
        </p:spPr>
        <p:txBody>
          <a:bodyPr wrap="none">
            <a:spAutoFit/>
          </a:bodyPr>
          <a:lstStyle/>
          <a:p>
            <a:r>
              <a:rPr lang="en-US" altLang="ko-KR" sz="1200" dirty="0">
                <a:solidFill>
                  <a:srgbClr val="C00000"/>
                </a:solidFill>
                <a:latin typeface="Calibri" panose="020F0502020204030204" pitchFamily="34" charset="0"/>
              </a:rPr>
              <a:t>Retry 3 times</a:t>
            </a:r>
            <a:endParaRPr lang="ko-KR" altLang="en-US" sz="1200" dirty="0">
              <a:solidFill>
                <a:srgbClr val="C00000"/>
              </a:solidFill>
            </a:endParaRPr>
          </a:p>
        </p:txBody>
      </p:sp>
      <p:pic>
        <p:nvPicPr>
          <p:cNvPr id="19" name="Picture 2" descr="Set top box - Download free icons">
            <a:extLst>
              <a:ext uri="{FF2B5EF4-FFF2-40B4-BE49-F238E27FC236}">
                <a16:creationId xmlns:a16="http://schemas.microsoft.com/office/drawing/2014/main" id="{4EF6ACC9-7E10-98A1-8CCF-6858AF7D809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3677" y="3267638"/>
            <a:ext cx="866416" cy="8664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5">
            <a:extLst>
              <a:ext uri="{FF2B5EF4-FFF2-40B4-BE49-F238E27FC236}">
                <a16:creationId xmlns:a16="http://schemas.microsoft.com/office/drawing/2014/main" id="{F3F42F34-CFB5-AC89-2D41-EACBC013C07E}"/>
              </a:ext>
            </a:extLst>
          </p:cNvPr>
          <p:cNvPicPr>
            <a:picLocks noChangeAspect="1"/>
          </p:cNvPicPr>
          <p:nvPr/>
        </p:nvPicPr>
        <p:blipFill>
          <a:blip r:embed="rId8"/>
          <a:stretch>
            <a:fillRect/>
          </a:stretch>
        </p:blipFill>
        <p:spPr>
          <a:xfrm>
            <a:off x="2957407" y="3077440"/>
            <a:ext cx="2250237" cy="1318979"/>
          </a:xfrm>
          <a:prstGeom prst="rect">
            <a:avLst/>
          </a:prstGeom>
        </p:spPr>
      </p:pic>
      <p:pic>
        <p:nvPicPr>
          <p:cNvPr id="21" name="Picture 36">
            <a:extLst>
              <a:ext uri="{FF2B5EF4-FFF2-40B4-BE49-F238E27FC236}">
                <a16:creationId xmlns:a16="http://schemas.microsoft.com/office/drawing/2014/main" id="{0702CC96-6CC8-55BE-9B3B-983338EC106F}"/>
              </a:ext>
            </a:extLst>
          </p:cNvPr>
          <p:cNvPicPr>
            <a:picLocks noChangeAspect="1"/>
          </p:cNvPicPr>
          <p:nvPr/>
        </p:nvPicPr>
        <p:blipFill>
          <a:blip r:embed="rId9"/>
          <a:stretch>
            <a:fillRect/>
          </a:stretch>
        </p:blipFill>
        <p:spPr>
          <a:xfrm>
            <a:off x="3010993" y="4170137"/>
            <a:ext cx="1488710" cy="795251"/>
          </a:xfrm>
          <a:prstGeom prst="rect">
            <a:avLst/>
          </a:prstGeom>
        </p:spPr>
      </p:pic>
      <p:pic>
        <p:nvPicPr>
          <p:cNvPr id="22" name="Picture 37">
            <a:extLst>
              <a:ext uri="{FF2B5EF4-FFF2-40B4-BE49-F238E27FC236}">
                <a16:creationId xmlns:a16="http://schemas.microsoft.com/office/drawing/2014/main" id="{4F02DAF0-0D31-6305-768B-4F906580A5FB}"/>
              </a:ext>
            </a:extLst>
          </p:cNvPr>
          <p:cNvPicPr>
            <a:picLocks noChangeAspect="1"/>
          </p:cNvPicPr>
          <p:nvPr/>
        </p:nvPicPr>
        <p:blipFill>
          <a:blip r:embed="rId10"/>
          <a:stretch>
            <a:fillRect/>
          </a:stretch>
        </p:blipFill>
        <p:spPr>
          <a:xfrm>
            <a:off x="2957406" y="5051322"/>
            <a:ext cx="2242497" cy="1257854"/>
          </a:xfrm>
          <a:prstGeom prst="rect">
            <a:avLst/>
          </a:prstGeom>
        </p:spPr>
      </p:pic>
      <p:sp>
        <p:nvSpPr>
          <p:cNvPr id="23" name="TextBox 22">
            <a:extLst>
              <a:ext uri="{FF2B5EF4-FFF2-40B4-BE49-F238E27FC236}">
                <a16:creationId xmlns:a16="http://schemas.microsoft.com/office/drawing/2014/main" id="{0EE9B97D-5B89-6B9F-6E5A-65059FFB7276}"/>
              </a:ext>
            </a:extLst>
          </p:cNvPr>
          <p:cNvSpPr txBox="1"/>
          <p:nvPr/>
        </p:nvSpPr>
        <p:spPr>
          <a:xfrm>
            <a:off x="5994582" y="3289376"/>
            <a:ext cx="360040" cy="523220"/>
          </a:xfrm>
          <a:prstGeom prst="rect">
            <a:avLst/>
          </a:prstGeom>
          <a:noFill/>
        </p:spPr>
        <p:txBody>
          <a:bodyPr wrap="square" rtlCol="0">
            <a:spAutoFit/>
          </a:bodyPr>
          <a:lstStyle/>
          <a:p>
            <a:r>
              <a:rPr lang="en-US" sz="1400" b="0" i="0" dirty="0">
                <a:solidFill>
                  <a:srgbClr val="000000"/>
                </a:solidFill>
                <a:effectLst/>
                <a:ea typeface="Calibri" panose="020F0502020204030204" pitchFamily="34" charset="0"/>
                <a:cs typeface="Calibri" panose="020F0502020204030204" pitchFamily="34" charset="0"/>
              </a:rPr>
              <a:t>1</a:t>
            </a:r>
          </a:p>
          <a:p>
            <a:endParaRPr lang="en-US" sz="1400" b="0" i="0" dirty="0">
              <a:solidFill>
                <a:srgbClr val="000000"/>
              </a:solidFill>
              <a:effectLst/>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323CF18A-E41D-1ADA-8A87-F34D0E3B0F51}"/>
              </a:ext>
            </a:extLst>
          </p:cNvPr>
          <p:cNvSpPr txBox="1"/>
          <p:nvPr/>
        </p:nvSpPr>
        <p:spPr>
          <a:xfrm>
            <a:off x="6461716" y="3680474"/>
            <a:ext cx="360040" cy="523220"/>
          </a:xfrm>
          <a:prstGeom prst="rect">
            <a:avLst/>
          </a:prstGeom>
          <a:noFill/>
        </p:spPr>
        <p:txBody>
          <a:bodyPr wrap="square" rtlCol="0">
            <a:spAutoFit/>
          </a:bodyPr>
          <a:lstStyle/>
          <a:p>
            <a:r>
              <a:rPr lang="en-US" sz="1400" dirty="0">
                <a:solidFill>
                  <a:srgbClr val="000000"/>
                </a:solidFill>
                <a:ea typeface="Calibri" panose="020F0502020204030204" pitchFamily="34" charset="0"/>
                <a:cs typeface="Calibri" panose="020F0502020204030204" pitchFamily="34" charset="0"/>
              </a:rPr>
              <a:t>2</a:t>
            </a:r>
            <a:endParaRPr lang="en-US" sz="1400" b="0" i="0" dirty="0">
              <a:solidFill>
                <a:srgbClr val="000000"/>
              </a:solidFill>
              <a:effectLst/>
              <a:ea typeface="Calibri" panose="020F0502020204030204" pitchFamily="34" charset="0"/>
              <a:cs typeface="Calibri" panose="020F0502020204030204" pitchFamily="34" charset="0"/>
            </a:endParaRPr>
          </a:p>
          <a:p>
            <a:endParaRPr lang="en-US" sz="1400" b="0" i="0" dirty="0">
              <a:solidFill>
                <a:srgbClr val="000000"/>
              </a:solidFill>
              <a:effectLst/>
              <a:ea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9CFA83A9-1265-62A1-56F5-21955DF06794}"/>
              </a:ext>
            </a:extLst>
          </p:cNvPr>
          <p:cNvSpPr txBox="1"/>
          <p:nvPr/>
        </p:nvSpPr>
        <p:spPr>
          <a:xfrm>
            <a:off x="5994582" y="4014716"/>
            <a:ext cx="360040" cy="523220"/>
          </a:xfrm>
          <a:prstGeom prst="rect">
            <a:avLst/>
          </a:prstGeom>
          <a:noFill/>
        </p:spPr>
        <p:txBody>
          <a:bodyPr wrap="square" rtlCol="0">
            <a:spAutoFit/>
          </a:bodyPr>
          <a:lstStyle/>
          <a:p>
            <a:r>
              <a:rPr lang="en-US" sz="1400" dirty="0">
                <a:solidFill>
                  <a:srgbClr val="000000"/>
                </a:solidFill>
                <a:ea typeface="Calibri" panose="020F0502020204030204" pitchFamily="34" charset="0"/>
                <a:cs typeface="Calibri" panose="020F0502020204030204" pitchFamily="34" charset="0"/>
              </a:rPr>
              <a:t>3</a:t>
            </a:r>
            <a:endParaRPr lang="en-US" sz="1400" b="0" i="0" dirty="0">
              <a:solidFill>
                <a:srgbClr val="000000"/>
              </a:solidFill>
              <a:effectLst/>
              <a:ea typeface="Calibri" panose="020F0502020204030204" pitchFamily="34" charset="0"/>
              <a:cs typeface="Calibri" panose="020F0502020204030204" pitchFamily="34" charset="0"/>
            </a:endParaRPr>
          </a:p>
          <a:p>
            <a:endParaRPr lang="en-US" sz="1400" b="0" i="0" dirty="0">
              <a:solidFill>
                <a:srgbClr val="000000"/>
              </a:solidFill>
              <a:effectLst/>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4A26F6BC-6B21-921B-D4CB-082166AB9997}"/>
              </a:ext>
            </a:extLst>
          </p:cNvPr>
          <p:cNvSpPr txBox="1"/>
          <p:nvPr/>
        </p:nvSpPr>
        <p:spPr>
          <a:xfrm>
            <a:off x="6013116" y="4667913"/>
            <a:ext cx="360040" cy="523220"/>
          </a:xfrm>
          <a:prstGeom prst="rect">
            <a:avLst/>
          </a:prstGeom>
          <a:noFill/>
        </p:spPr>
        <p:txBody>
          <a:bodyPr wrap="square" rtlCol="0">
            <a:spAutoFit/>
          </a:bodyPr>
          <a:lstStyle/>
          <a:p>
            <a:r>
              <a:rPr lang="en-US" sz="1400" b="0" i="0" dirty="0">
                <a:solidFill>
                  <a:srgbClr val="000000"/>
                </a:solidFill>
                <a:effectLst/>
                <a:ea typeface="Calibri" panose="020F0502020204030204" pitchFamily="34" charset="0"/>
                <a:cs typeface="Calibri" panose="020F0502020204030204" pitchFamily="34" charset="0"/>
              </a:rPr>
              <a:t>4</a:t>
            </a:r>
          </a:p>
          <a:p>
            <a:endParaRPr lang="en-US" sz="1400" b="0" i="0" dirty="0">
              <a:solidFill>
                <a:srgbClr val="000000"/>
              </a:solidFill>
              <a:effectLst/>
              <a:ea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8C992699-5DFD-7C2D-7380-250D6913501C}"/>
              </a:ext>
            </a:extLst>
          </p:cNvPr>
          <p:cNvSpPr txBox="1"/>
          <p:nvPr/>
        </p:nvSpPr>
        <p:spPr>
          <a:xfrm>
            <a:off x="4466872" y="4472483"/>
            <a:ext cx="360040" cy="523220"/>
          </a:xfrm>
          <a:prstGeom prst="rect">
            <a:avLst/>
          </a:prstGeom>
          <a:noFill/>
        </p:spPr>
        <p:txBody>
          <a:bodyPr wrap="square" rtlCol="0">
            <a:spAutoFit/>
          </a:bodyPr>
          <a:lstStyle/>
          <a:p>
            <a:r>
              <a:rPr lang="en-US" sz="1400" dirty="0">
                <a:solidFill>
                  <a:srgbClr val="000000"/>
                </a:solidFill>
                <a:ea typeface="Calibri" panose="020F0502020204030204" pitchFamily="34" charset="0"/>
                <a:cs typeface="Calibri" panose="020F0502020204030204" pitchFamily="34" charset="0"/>
              </a:rPr>
              <a:t>5</a:t>
            </a:r>
            <a:endParaRPr lang="en-US" sz="1400" b="0" i="0" dirty="0">
              <a:solidFill>
                <a:srgbClr val="000000"/>
              </a:solidFill>
              <a:effectLst/>
              <a:ea typeface="Calibri" panose="020F0502020204030204" pitchFamily="34" charset="0"/>
              <a:cs typeface="Calibri" panose="020F0502020204030204" pitchFamily="34" charset="0"/>
            </a:endParaRPr>
          </a:p>
          <a:p>
            <a:endParaRPr lang="en-US" sz="1400" b="0" i="0" dirty="0">
              <a:solidFill>
                <a:srgbClr val="000000"/>
              </a:solidFill>
              <a:effectLst/>
              <a:ea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1730CC42-14E9-A617-8B8D-5F3EB86458A9}"/>
              </a:ext>
            </a:extLst>
          </p:cNvPr>
          <p:cNvSpPr txBox="1"/>
          <p:nvPr/>
        </p:nvSpPr>
        <p:spPr>
          <a:xfrm>
            <a:off x="5180883" y="5508961"/>
            <a:ext cx="360040" cy="523220"/>
          </a:xfrm>
          <a:prstGeom prst="rect">
            <a:avLst/>
          </a:prstGeom>
          <a:noFill/>
        </p:spPr>
        <p:txBody>
          <a:bodyPr wrap="square" rtlCol="0">
            <a:spAutoFit/>
          </a:bodyPr>
          <a:lstStyle/>
          <a:p>
            <a:r>
              <a:rPr lang="en-US" sz="1400" dirty="0">
                <a:solidFill>
                  <a:srgbClr val="000000"/>
                </a:solidFill>
                <a:ea typeface="Calibri" panose="020F0502020204030204" pitchFamily="34" charset="0"/>
                <a:cs typeface="Calibri" panose="020F0502020204030204" pitchFamily="34" charset="0"/>
              </a:rPr>
              <a:t>6</a:t>
            </a:r>
            <a:endParaRPr lang="en-US" sz="1400" b="0" i="0" dirty="0">
              <a:solidFill>
                <a:srgbClr val="000000"/>
              </a:solidFill>
              <a:effectLst/>
              <a:ea typeface="Calibri" panose="020F0502020204030204" pitchFamily="34" charset="0"/>
              <a:cs typeface="Calibri" panose="020F0502020204030204" pitchFamily="34" charset="0"/>
            </a:endParaRPr>
          </a:p>
          <a:p>
            <a:endParaRPr lang="en-US" sz="1400" b="0" i="0" dirty="0">
              <a:solidFill>
                <a:srgbClr val="000000"/>
              </a:solidFill>
              <a:effectLst/>
              <a:ea typeface="Calibri" panose="020F0502020204030204" pitchFamily="34" charset="0"/>
              <a:cs typeface="Calibri" panose="020F0502020204030204" pitchFamily="34" charset="0"/>
            </a:endParaRPr>
          </a:p>
        </p:txBody>
      </p:sp>
      <p:grpSp>
        <p:nvGrpSpPr>
          <p:cNvPr id="29" name="Google Shape;127;p12">
            <a:extLst>
              <a:ext uri="{FF2B5EF4-FFF2-40B4-BE49-F238E27FC236}">
                <a16:creationId xmlns:a16="http://schemas.microsoft.com/office/drawing/2014/main" id="{D4233828-1758-8640-1084-5147F53F05C6}"/>
              </a:ext>
            </a:extLst>
          </p:cNvPr>
          <p:cNvGrpSpPr/>
          <p:nvPr/>
        </p:nvGrpSpPr>
        <p:grpSpPr>
          <a:xfrm>
            <a:off x="548890" y="1219250"/>
            <a:ext cx="166873" cy="166431"/>
            <a:chOff x="5169024" y="3025005"/>
            <a:chExt cx="318368" cy="317525"/>
          </a:xfrm>
        </p:grpSpPr>
        <p:sp>
          <p:nvSpPr>
            <p:cNvPr id="30" name="Google Shape;128;p12">
              <a:extLst>
                <a:ext uri="{FF2B5EF4-FFF2-40B4-BE49-F238E27FC236}">
                  <a16:creationId xmlns:a16="http://schemas.microsoft.com/office/drawing/2014/main" id="{27865972-22EB-5886-4F66-E6EFD6EB0C04}"/>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31" name="Google Shape;129;p12">
              <a:extLst>
                <a:ext uri="{FF2B5EF4-FFF2-40B4-BE49-F238E27FC236}">
                  <a16:creationId xmlns:a16="http://schemas.microsoft.com/office/drawing/2014/main" id="{F4A00835-BD73-121B-0436-71BD5A7DFA14}"/>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32" name="Google Shape;130;p12">
              <a:extLst>
                <a:ext uri="{FF2B5EF4-FFF2-40B4-BE49-F238E27FC236}">
                  <a16:creationId xmlns:a16="http://schemas.microsoft.com/office/drawing/2014/main" id="{636AE52B-C1B8-271D-C1BE-87D4C7A4C8A9}"/>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33" name="Google Shape;131;p12">
              <a:extLst>
                <a:ext uri="{FF2B5EF4-FFF2-40B4-BE49-F238E27FC236}">
                  <a16:creationId xmlns:a16="http://schemas.microsoft.com/office/drawing/2014/main" id="{45F5B771-C368-5E09-9F15-F80F1A6F7F20}"/>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grpSp>
      <p:sp>
        <p:nvSpPr>
          <p:cNvPr id="34" name="Google Shape;132;p12">
            <a:extLst>
              <a:ext uri="{FF2B5EF4-FFF2-40B4-BE49-F238E27FC236}">
                <a16:creationId xmlns:a16="http://schemas.microsoft.com/office/drawing/2014/main" id="{D6845A97-0B46-E575-AEFF-4FAE5E9E49E9}"/>
              </a:ext>
            </a:extLst>
          </p:cNvPr>
          <p:cNvSpPr txBox="1"/>
          <p:nvPr/>
        </p:nvSpPr>
        <p:spPr>
          <a:xfrm>
            <a:off x="837661" y="1150225"/>
            <a:ext cx="8986200" cy="723275"/>
          </a:xfrm>
          <a:prstGeom prst="rect">
            <a:avLst/>
          </a:prstGeom>
          <a:noFill/>
          <a:ln>
            <a:noFill/>
          </a:ln>
        </p:spPr>
        <p:txBody>
          <a:bodyPr spcFirstLastPara="1" wrap="square" lIns="0" tIns="0" rIns="0" bIns="0" anchor="t" anchorCtr="0">
            <a:spAutoFit/>
          </a:bodyPr>
          <a:lstStyle/>
          <a:p>
            <a:pPr>
              <a:spcBef>
                <a:spcPts val="280"/>
              </a:spcBef>
              <a:buSzPts val="1400"/>
            </a:pPr>
            <a:r>
              <a:rPr lang="en" altLang="ko-Kore-KR" sz="1400" b="0" i="0" u="none" strike="noStrike" cap="none" dirty="0">
                <a:solidFill>
                  <a:srgbClr val="000000"/>
                </a:solidFill>
                <a:latin typeface="Arial"/>
                <a:cs typeface="Arial"/>
                <a:sym typeface="Arial"/>
              </a:rPr>
              <a:t>In case of network disconnection caused by Route 53 DNS failure and AZ zone transfer, STB and OTT provide service with zero down time through retry logic. </a:t>
            </a:r>
            <a:endParaRPr lang="en" altLang="ko-KR" sz="1400" b="0" i="0" u="none" strike="noStrike" cap="none" dirty="0">
              <a:solidFill>
                <a:srgbClr val="000000"/>
              </a:solidFill>
              <a:latin typeface="Arial"/>
              <a:cs typeface="Arial"/>
              <a:sym typeface="Arial"/>
            </a:endParaRPr>
          </a:p>
          <a:p>
            <a:pPr marL="0" marR="0" lvl="0" indent="0" algn="l" rtl="0">
              <a:spcBef>
                <a:spcPts val="280"/>
              </a:spcBef>
              <a:spcAft>
                <a:spcPts val="0"/>
              </a:spcAft>
              <a:buClr>
                <a:srgbClr val="000000"/>
              </a:buClr>
              <a:buSzPts val="1400"/>
              <a:buFont typeface="Arial"/>
              <a:buNone/>
            </a:pPr>
            <a:endParaRPr lang="en-US" sz="1400" b="1"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894415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497467-3ED8-2138-95D4-6A3E82BA0018}"/>
              </a:ext>
            </a:extLst>
          </p:cNvPr>
          <p:cNvSpPr>
            <a:spLocks noGrp="1"/>
          </p:cNvSpPr>
          <p:nvPr>
            <p:ph type="title"/>
          </p:nvPr>
        </p:nvSpPr>
        <p:spPr/>
        <p:txBody>
          <a:bodyPr/>
          <a:lstStyle/>
          <a:p>
            <a:r>
              <a:rPr lang="en-US" altLang="ko-KR" dirty="0"/>
              <a:t>MBS defense logic for continuous service</a:t>
            </a:r>
            <a:endParaRPr lang="ko-Kore-KR" altLang="en-US" dirty="0"/>
          </a:p>
        </p:txBody>
      </p:sp>
      <p:sp>
        <p:nvSpPr>
          <p:cNvPr id="10" name="텍스트 개체 틀 7">
            <a:extLst>
              <a:ext uri="{FF2B5EF4-FFF2-40B4-BE49-F238E27FC236}">
                <a16:creationId xmlns:a16="http://schemas.microsoft.com/office/drawing/2014/main" id="{A45C1D95-B9B2-91C7-6EAF-90A5EF975F0C}"/>
              </a:ext>
            </a:extLst>
          </p:cNvPr>
          <p:cNvSpPr txBox="1">
            <a:spLocks/>
          </p:cNvSpPr>
          <p:nvPr/>
        </p:nvSpPr>
        <p:spPr>
          <a:xfrm>
            <a:off x="995116" y="1937516"/>
            <a:ext cx="7602103" cy="3159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None/>
              <a:defRPr sz="1300" b="0" i="0" kern="1200">
                <a:solidFill>
                  <a:schemeClr val="tx1"/>
                </a:solidFill>
                <a:latin typeface="KT font OTF Medium" panose="020B0600000101010101" pitchFamily="34" charset="-127"/>
                <a:ea typeface="KT font OTF Medium" panose="020B0600000101010101" pitchFamily="34" charset="-127"/>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056" dirty="0">
                <a:solidFill>
                  <a:srgbClr val="031B4B"/>
                </a:solidFill>
                <a:latin typeface="KT서체 Medium" pitchFamily="50" charset="-127"/>
                <a:ea typeface="KT서체 Medium" pitchFamily="50" charset="-127"/>
                <a:sym typeface="Helvetica Neue"/>
              </a:rPr>
              <a:t>No-Auth Service / Waiting Queue Service</a:t>
            </a:r>
            <a:endParaRPr lang="x-none" altLang="en-US" sz="1056" dirty="0">
              <a:solidFill>
                <a:srgbClr val="031B4B"/>
              </a:solidFill>
              <a:latin typeface="KT서체 Medium" pitchFamily="50" charset="-127"/>
              <a:ea typeface="KT서체 Medium" pitchFamily="50" charset="-127"/>
              <a:sym typeface="Helvetica Neue"/>
            </a:endParaRPr>
          </a:p>
        </p:txBody>
      </p:sp>
      <p:sp>
        <p:nvSpPr>
          <p:cNvPr id="35" name="TextBox 34">
            <a:extLst>
              <a:ext uri="{FF2B5EF4-FFF2-40B4-BE49-F238E27FC236}">
                <a16:creationId xmlns:a16="http://schemas.microsoft.com/office/drawing/2014/main" id="{C319E112-AFE5-6F32-C9B7-2F4701BE7A7D}"/>
              </a:ext>
            </a:extLst>
          </p:cNvPr>
          <p:cNvSpPr txBox="1"/>
          <p:nvPr/>
        </p:nvSpPr>
        <p:spPr>
          <a:xfrm>
            <a:off x="1229693" y="3178570"/>
            <a:ext cx="3958940" cy="443519"/>
          </a:xfrm>
          <a:prstGeom prst="rect">
            <a:avLst/>
          </a:prstGeom>
          <a:noFill/>
        </p:spPr>
        <p:txBody>
          <a:bodyPr wrap="square" rtlCol="0">
            <a:spAutoFit/>
          </a:bodyPr>
          <a:lstStyle/>
          <a:p>
            <a:pPr defTabSz="333647" hangingPunct="0">
              <a:lnSpc>
                <a:spcPct val="150000"/>
              </a:lnSpc>
            </a:pPr>
            <a:r>
              <a:rPr lang="en-US" altLang="ko-KR" sz="813" b="1" dirty="0">
                <a:solidFill>
                  <a:srgbClr val="031B4B"/>
                </a:solidFill>
                <a:latin typeface="KT서체 Light" pitchFamily="50" charset="-127"/>
                <a:ea typeface="KT서체 Light" pitchFamily="50" charset="-127"/>
                <a:sym typeface="Helvetica Neue"/>
              </a:rPr>
              <a:t>The no-auth service temporarily allows all services to be used without logging in during overload.</a:t>
            </a:r>
          </a:p>
        </p:txBody>
      </p:sp>
      <p:graphicFrame>
        <p:nvGraphicFramePr>
          <p:cNvPr id="36" name="표 6">
            <a:extLst>
              <a:ext uri="{FF2B5EF4-FFF2-40B4-BE49-F238E27FC236}">
                <a16:creationId xmlns:a16="http://schemas.microsoft.com/office/drawing/2014/main" id="{B39D35E1-2226-E62F-FA8D-458488202E85}"/>
              </a:ext>
            </a:extLst>
          </p:cNvPr>
          <p:cNvGraphicFramePr>
            <a:graphicFrameLocks noGrp="1"/>
          </p:cNvGraphicFramePr>
          <p:nvPr>
            <p:extLst>
              <p:ext uri="{D42A27DB-BD31-4B8C-83A1-F6EECF244321}">
                <p14:modId xmlns:p14="http://schemas.microsoft.com/office/powerpoint/2010/main" val="3282463028"/>
              </p:ext>
            </p:extLst>
          </p:nvPr>
        </p:nvGraphicFramePr>
        <p:xfrm>
          <a:off x="1108396" y="2785429"/>
          <a:ext cx="8499436" cy="2911152"/>
        </p:xfrm>
        <a:graphic>
          <a:graphicData uri="http://schemas.openxmlformats.org/drawingml/2006/table">
            <a:tbl>
              <a:tblPr firstRow="1" bandRow="1">
                <a:tableStyleId>{5C22544A-7EE6-4342-B048-85BDC9FD1C3A}</a:tableStyleId>
              </a:tblPr>
              <a:tblGrid>
                <a:gridCol w="4249718">
                  <a:extLst>
                    <a:ext uri="{9D8B030D-6E8A-4147-A177-3AD203B41FA5}">
                      <a16:colId xmlns:a16="http://schemas.microsoft.com/office/drawing/2014/main" val="3215615042"/>
                    </a:ext>
                  </a:extLst>
                </a:gridCol>
                <a:gridCol w="4249718">
                  <a:extLst>
                    <a:ext uri="{9D8B030D-6E8A-4147-A177-3AD203B41FA5}">
                      <a16:colId xmlns:a16="http://schemas.microsoft.com/office/drawing/2014/main" val="2789277005"/>
                    </a:ext>
                  </a:extLst>
                </a:gridCol>
              </a:tblGrid>
              <a:tr h="332270">
                <a:tc>
                  <a:txBody>
                    <a:bodyPr/>
                    <a:lstStyle/>
                    <a:p>
                      <a:pPr algn="ctr" latinLnBrk="1"/>
                      <a:r>
                        <a:rPr lang="en-US" altLang="ko-KR" sz="1100" dirty="0">
                          <a:solidFill>
                            <a:schemeClr val="tx1"/>
                          </a:solidFill>
                        </a:rPr>
                        <a:t>No-Auth Service</a:t>
                      </a:r>
                      <a:endParaRPr lang="ko-KR" altLang="en-US" sz="1100" dirty="0">
                        <a:solidFill>
                          <a:schemeClr val="tx1"/>
                        </a:solidFill>
                      </a:endParaRPr>
                    </a:p>
                  </a:txBody>
                  <a:tcPr marL="74295" marR="74295" marT="37148" marB="3714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100" dirty="0">
                          <a:solidFill>
                            <a:schemeClr val="tx1"/>
                          </a:solidFill>
                        </a:rPr>
                        <a:t>Waiting Queue Service</a:t>
                      </a:r>
                      <a:endParaRPr lang="ko-KR" altLang="en-US" sz="1100" dirty="0">
                        <a:solidFill>
                          <a:schemeClr val="tx1"/>
                        </a:solidFill>
                      </a:endParaRPr>
                    </a:p>
                  </a:txBody>
                  <a:tcPr marL="74295" marR="74295" marT="37148" marB="3714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741386"/>
                  </a:ext>
                </a:extLst>
              </a:tr>
              <a:tr h="2578882">
                <a:tc>
                  <a:txBody>
                    <a:bodyPr/>
                    <a:lstStyle/>
                    <a:p>
                      <a:pPr algn="ctr" latinLnBrk="1"/>
                      <a:endParaRPr lang="ko-KR" altLang="en-US" sz="800" dirty="0">
                        <a:solidFill>
                          <a:schemeClr val="tx1"/>
                        </a:solidFill>
                      </a:endParaRPr>
                    </a:p>
                  </a:txBody>
                  <a:tcPr marL="74295" marR="74295" marT="37148" marB="3714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endParaRPr lang="ko-KR" altLang="en-US" sz="800" dirty="0">
                        <a:solidFill>
                          <a:schemeClr val="tx1"/>
                        </a:solidFill>
                      </a:endParaRPr>
                    </a:p>
                  </a:txBody>
                  <a:tcPr marL="74295" marR="74295" marT="37148" marB="37148"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782376"/>
                  </a:ext>
                </a:extLst>
              </a:tr>
            </a:tbl>
          </a:graphicData>
        </a:graphic>
      </p:graphicFrame>
      <p:pic>
        <p:nvPicPr>
          <p:cNvPr id="37" name="그림 36">
            <a:extLst>
              <a:ext uri="{FF2B5EF4-FFF2-40B4-BE49-F238E27FC236}">
                <a16:creationId xmlns:a16="http://schemas.microsoft.com/office/drawing/2014/main" id="{621DAEAE-EF26-F3F4-D63E-D3864B64BD36}"/>
              </a:ext>
            </a:extLst>
          </p:cNvPr>
          <p:cNvPicPr>
            <a:picLocks noChangeAspect="1"/>
          </p:cNvPicPr>
          <p:nvPr/>
        </p:nvPicPr>
        <p:blipFill>
          <a:blip r:embed="rId3"/>
          <a:stretch>
            <a:fillRect/>
          </a:stretch>
        </p:blipFill>
        <p:spPr>
          <a:xfrm>
            <a:off x="1215489" y="3663026"/>
            <a:ext cx="4047901" cy="1779756"/>
          </a:xfrm>
          <a:prstGeom prst="rect">
            <a:avLst/>
          </a:prstGeom>
        </p:spPr>
      </p:pic>
      <p:pic>
        <p:nvPicPr>
          <p:cNvPr id="38" name="그림 37">
            <a:extLst>
              <a:ext uri="{FF2B5EF4-FFF2-40B4-BE49-F238E27FC236}">
                <a16:creationId xmlns:a16="http://schemas.microsoft.com/office/drawing/2014/main" id="{B7146DF9-857E-B991-6F27-19A85DE4B884}"/>
              </a:ext>
            </a:extLst>
          </p:cNvPr>
          <p:cNvPicPr>
            <a:picLocks noChangeAspect="1"/>
          </p:cNvPicPr>
          <p:nvPr/>
        </p:nvPicPr>
        <p:blipFill>
          <a:blip r:embed="rId4"/>
          <a:stretch>
            <a:fillRect/>
          </a:stretch>
        </p:blipFill>
        <p:spPr>
          <a:xfrm>
            <a:off x="5496044" y="3665797"/>
            <a:ext cx="3996530" cy="1776985"/>
          </a:xfrm>
          <a:prstGeom prst="rect">
            <a:avLst/>
          </a:prstGeom>
        </p:spPr>
      </p:pic>
      <p:sp>
        <p:nvSpPr>
          <p:cNvPr id="39" name="TextBox 38">
            <a:extLst>
              <a:ext uri="{FF2B5EF4-FFF2-40B4-BE49-F238E27FC236}">
                <a16:creationId xmlns:a16="http://schemas.microsoft.com/office/drawing/2014/main" id="{87A25EF9-618A-451F-D957-89D19BDF336E}"/>
              </a:ext>
            </a:extLst>
          </p:cNvPr>
          <p:cNvSpPr txBox="1"/>
          <p:nvPr/>
        </p:nvSpPr>
        <p:spPr>
          <a:xfrm>
            <a:off x="5496044" y="3176528"/>
            <a:ext cx="3958940" cy="443519"/>
          </a:xfrm>
          <a:prstGeom prst="rect">
            <a:avLst/>
          </a:prstGeom>
          <a:noFill/>
        </p:spPr>
        <p:txBody>
          <a:bodyPr wrap="square" rtlCol="0">
            <a:spAutoFit/>
          </a:bodyPr>
          <a:lstStyle/>
          <a:p>
            <a:pPr defTabSz="333647" hangingPunct="0">
              <a:lnSpc>
                <a:spcPct val="150000"/>
              </a:lnSpc>
            </a:pPr>
            <a:r>
              <a:rPr lang="en-US" altLang="ko-KR" sz="813" b="1" dirty="0">
                <a:solidFill>
                  <a:srgbClr val="031B4B"/>
                </a:solidFill>
                <a:latin typeface="KT서체 Light" pitchFamily="50" charset="-127"/>
                <a:ea typeface="KT서체 Light" pitchFamily="50" charset="-127"/>
                <a:sym typeface="Helvetica Neue"/>
              </a:rPr>
              <a:t>The waiting-queue service allows only as many users as allowed by the server to enter sequentially.</a:t>
            </a:r>
          </a:p>
        </p:txBody>
      </p:sp>
      <p:sp>
        <p:nvSpPr>
          <p:cNvPr id="40" name="TextBox 39">
            <a:extLst>
              <a:ext uri="{FF2B5EF4-FFF2-40B4-BE49-F238E27FC236}">
                <a16:creationId xmlns:a16="http://schemas.microsoft.com/office/drawing/2014/main" id="{2FA58FD6-92FE-4B65-9BE5-C13C01DFC968}"/>
              </a:ext>
            </a:extLst>
          </p:cNvPr>
          <p:cNvSpPr txBox="1"/>
          <p:nvPr/>
        </p:nvSpPr>
        <p:spPr>
          <a:xfrm>
            <a:off x="1223655" y="2226492"/>
            <a:ext cx="8268919" cy="255839"/>
          </a:xfrm>
          <a:prstGeom prst="rect">
            <a:avLst/>
          </a:prstGeom>
          <a:noFill/>
        </p:spPr>
        <p:txBody>
          <a:bodyPr wrap="square" rtlCol="0">
            <a:spAutoFit/>
          </a:bodyPr>
          <a:lstStyle/>
          <a:p>
            <a:pPr defTabSz="333647" hangingPunct="0">
              <a:lnSpc>
                <a:spcPct val="150000"/>
              </a:lnSpc>
            </a:pPr>
            <a:r>
              <a:rPr lang="en-US" altLang="ko-KR" sz="813" b="1" dirty="0">
                <a:solidFill>
                  <a:srgbClr val="031B4B"/>
                </a:solidFill>
                <a:latin typeface="KT서체 Light" pitchFamily="50" charset="-127"/>
                <a:ea typeface="KT서체 Light" pitchFamily="50" charset="-127"/>
                <a:sym typeface="Helvetica Neue"/>
              </a:rPr>
              <a:t>Stable service through traffic control when high-capacity traffic occurs (in case of Olympics or World Cup)</a:t>
            </a:r>
            <a:r>
              <a:rPr lang="ko-KR" altLang="en-US" sz="813" b="1" dirty="0">
                <a:solidFill>
                  <a:srgbClr val="031B4B"/>
                </a:solidFill>
                <a:latin typeface="KT서체 Light" pitchFamily="50" charset="-127"/>
                <a:ea typeface="KT서체 Light" pitchFamily="50" charset="-127"/>
                <a:sym typeface="Helvetica Neue"/>
              </a:rPr>
              <a:t> </a:t>
            </a:r>
            <a:endParaRPr lang="x-none" altLang="en-US" sz="813" b="1" dirty="0">
              <a:solidFill>
                <a:srgbClr val="031B4B"/>
              </a:solidFill>
              <a:latin typeface="KT서체 Light" pitchFamily="50" charset="-127"/>
              <a:ea typeface="KT서체 Light" pitchFamily="50" charset="-127"/>
              <a:sym typeface="Helvetica Neue"/>
            </a:endParaRPr>
          </a:p>
        </p:txBody>
      </p:sp>
      <p:grpSp>
        <p:nvGrpSpPr>
          <p:cNvPr id="41" name="Google Shape;127;p12">
            <a:extLst>
              <a:ext uri="{FF2B5EF4-FFF2-40B4-BE49-F238E27FC236}">
                <a16:creationId xmlns:a16="http://schemas.microsoft.com/office/drawing/2014/main" id="{0D133AC5-FC4A-B0A2-1F20-4F840D425B3E}"/>
              </a:ext>
            </a:extLst>
          </p:cNvPr>
          <p:cNvGrpSpPr/>
          <p:nvPr/>
        </p:nvGrpSpPr>
        <p:grpSpPr>
          <a:xfrm>
            <a:off x="583614" y="1231198"/>
            <a:ext cx="166873" cy="166431"/>
            <a:chOff x="5169024" y="3025005"/>
            <a:chExt cx="318368" cy="317525"/>
          </a:xfrm>
        </p:grpSpPr>
        <p:sp>
          <p:nvSpPr>
            <p:cNvPr id="42" name="Google Shape;128;p12">
              <a:extLst>
                <a:ext uri="{FF2B5EF4-FFF2-40B4-BE49-F238E27FC236}">
                  <a16:creationId xmlns:a16="http://schemas.microsoft.com/office/drawing/2014/main" id="{7E6103ED-3868-FE33-5EC1-7301CB7368FF}"/>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43" name="Google Shape;129;p12">
              <a:extLst>
                <a:ext uri="{FF2B5EF4-FFF2-40B4-BE49-F238E27FC236}">
                  <a16:creationId xmlns:a16="http://schemas.microsoft.com/office/drawing/2014/main" id="{C42992EF-B603-386C-DC4D-5920220689A0}"/>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44" name="Google Shape;130;p12">
              <a:extLst>
                <a:ext uri="{FF2B5EF4-FFF2-40B4-BE49-F238E27FC236}">
                  <a16:creationId xmlns:a16="http://schemas.microsoft.com/office/drawing/2014/main" id="{9CB72D2C-9A1B-C593-5FA6-E9755CCA791C}"/>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sp>
          <p:nvSpPr>
            <p:cNvPr id="45" name="Google Shape;131;p12">
              <a:extLst>
                <a:ext uri="{FF2B5EF4-FFF2-40B4-BE49-F238E27FC236}">
                  <a16:creationId xmlns:a16="http://schemas.microsoft.com/office/drawing/2014/main" id="{62255FFC-870E-F6E6-3A37-E7C2460552B7}"/>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chemeClr val="lt1"/>
                </a:solidFill>
                <a:latin typeface="Noto Sans KR"/>
                <a:ea typeface="Noto Sans KR"/>
                <a:cs typeface="Noto Sans KR"/>
                <a:sym typeface="Noto Sans KR"/>
              </a:endParaRPr>
            </a:p>
          </p:txBody>
        </p:sp>
      </p:grpSp>
      <p:sp>
        <p:nvSpPr>
          <p:cNvPr id="46" name="Google Shape;132;p12">
            <a:extLst>
              <a:ext uri="{FF2B5EF4-FFF2-40B4-BE49-F238E27FC236}">
                <a16:creationId xmlns:a16="http://schemas.microsoft.com/office/drawing/2014/main" id="{EABF6B65-E8E2-E77F-FDF3-0454AF7412A4}"/>
              </a:ext>
            </a:extLst>
          </p:cNvPr>
          <p:cNvSpPr txBox="1"/>
          <p:nvPr/>
        </p:nvSpPr>
        <p:spPr>
          <a:xfrm>
            <a:off x="872385" y="1162173"/>
            <a:ext cx="8986200" cy="430887"/>
          </a:xfrm>
          <a:prstGeom prst="rect">
            <a:avLst/>
          </a:prstGeom>
          <a:noFill/>
          <a:ln>
            <a:noFill/>
          </a:ln>
        </p:spPr>
        <p:txBody>
          <a:bodyPr spcFirstLastPara="1" wrap="square" lIns="0" tIns="0" rIns="0" bIns="0" anchor="t" anchorCtr="0">
            <a:spAutoFit/>
          </a:bodyPr>
          <a:lstStyle/>
          <a:p>
            <a:r>
              <a:rPr lang="en-US" altLang="ko-Kore-KR" sz="1400" dirty="0"/>
              <a:t>In the event of a DB failure, MBS provides an authentication-free function and queuing function to provide immediate service and zero service downtime. </a:t>
            </a:r>
          </a:p>
        </p:txBody>
      </p:sp>
    </p:spTree>
    <p:extLst>
      <p:ext uri="{BB962C8B-B14F-4D97-AF65-F5344CB8AC3E}">
        <p14:creationId xmlns:p14="http://schemas.microsoft.com/office/powerpoint/2010/main" val="291182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497467-3ED8-2138-95D4-6A3E82BA0018}"/>
              </a:ext>
            </a:extLst>
          </p:cNvPr>
          <p:cNvSpPr>
            <a:spLocks noGrp="1"/>
          </p:cNvSpPr>
          <p:nvPr>
            <p:ph type="title"/>
          </p:nvPr>
        </p:nvSpPr>
        <p:spPr/>
        <p:txBody>
          <a:bodyPr/>
          <a:lstStyle/>
          <a:p>
            <a:r>
              <a:rPr lang="en-US" altLang="ko-KR" sz="2000" dirty="0"/>
              <a:t>In case of DB failure, quick service recovery by building AWS Wrapper</a:t>
            </a:r>
            <a:endParaRPr lang="ko-Kore-KR" altLang="en-US" sz="2000" dirty="0"/>
          </a:p>
        </p:txBody>
      </p:sp>
      <p:grpSp>
        <p:nvGrpSpPr>
          <p:cNvPr id="120" name="Google Shape;268;p7">
            <a:extLst>
              <a:ext uri="{FF2B5EF4-FFF2-40B4-BE49-F238E27FC236}">
                <a16:creationId xmlns:a16="http://schemas.microsoft.com/office/drawing/2014/main" id="{06E9B434-E1F9-AA15-84ED-26F6FF153B29}"/>
              </a:ext>
            </a:extLst>
          </p:cNvPr>
          <p:cNvGrpSpPr/>
          <p:nvPr/>
        </p:nvGrpSpPr>
        <p:grpSpPr>
          <a:xfrm>
            <a:off x="178500" y="1375707"/>
            <a:ext cx="166873" cy="166431"/>
            <a:chOff x="5169024" y="3025005"/>
            <a:chExt cx="318368" cy="317525"/>
          </a:xfrm>
        </p:grpSpPr>
        <p:sp>
          <p:nvSpPr>
            <p:cNvPr id="121" name="Google Shape;269;p7">
              <a:extLst>
                <a:ext uri="{FF2B5EF4-FFF2-40B4-BE49-F238E27FC236}">
                  <a16:creationId xmlns:a16="http://schemas.microsoft.com/office/drawing/2014/main" id="{D8B12A8B-5F13-92A6-06B6-E32B22416C01}"/>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rgbClr val="FFFFFF"/>
                </a:solidFill>
                <a:latin typeface="Noto Sans KR"/>
                <a:ea typeface="Noto Sans KR"/>
                <a:cs typeface="Noto Sans KR"/>
                <a:sym typeface="Noto Sans KR"/>
              </a:endParaRPr>
            </a:p>
          </p:txBody>
        </p:sp>
        <p:sp>
          <p:nvSpPr>
            <p:cNvPr id="122" name="Google Shape;270;p7">
              <a:extLst>
                <a:ext uri="{FF2B5EF4-FFF2-40B4-BE49-F238E27FC236}">
                  <a16:creationId xmlns:a16="http://schemas.microsoft.com/office/drawing/2014/main" id="{ED2D9C5A-654A-C9C5-8C6E-A9BDB2163D97}"/>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rgbClr val="FFFFFF"/>
                </a:solidFill>
                <a:latin typeface="Noto Sans KR"/>
                <a:ea typeface="Noto Sans KR"/>
                <a:cs typeface="Noto Sans KR"/>
                <a:sym typeface="Noto Sans KR"/>
              </a:endParaRPr>
            </a:p>
          </p:txBody>
        </p:sp>
        <p:sp>
          <p:nvSpPr>
            <p:cNvPr id="123" name="Google Shape;271;p7">
              <a:extLst>
                <a:ext uri="{FF2B5EF4-FFF2-40B4-BE49-F238E27FC236}">
                  <a16:creationId xmlns:a16="http://schemas.microsoft.com/office/drawing/2014/main" id="{0EB69653-A1DD-5143-4793-6E29154C0973}"/>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rgbClr val="FFFFFF"/>
                </a:solidFill>
                <a:latin typeface="Noto Sans KR"/>
                <a:ea typeface="Noto Sans KR"/>
                <a:cs typeface="Noto Sans KR"/>
                <a:sym typeface="Noto Sans KR"/>
              </a:endParaRPr>
            </a:p>
          </p:txBody>
        </p:sp>
        <p:sp>
          <p:nvSpPr>
            <p:cNvPr id="124" name="Google Shape;272;p7">
              <a:extLst>
                <a:ext uri="{FF2B5EF4-FFF2-40B4-BE49-F238E27FC236}">
                  <a16:creationId xmlns:a16="http://schemas.microsoft.com/office/drawing/2014/main" id="{6F7EC172-1F2C-4D86-739A-2274BA037D2F}"/>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0" i="0" u="none" strike="noStrike" cap="none">
                <a:solidFill>
                  <a:srgbClr val="FFFFFF"/>
                </a:solidFill>
                <a:latin typeface="Noto Sans KR"/>
                <a:ea typeface="Noto Sans KR"/>
                <a:cs typeface="Noto Sans KR"/>
                <a:sym typeface="Noto Sans KR"/>
              </a:endParaRPr>
            </a:p>
          </p:txBody>
        </p:sp>
      </p:grpSp>
      <p:sp>
        <p:nvSpPr>
          <p:cNvPr id="125" name="Google Shape;273;p7">
            <a:extLst>
              <a:ext uri="{FF2B5EF4-FFF2-40B4-BE49-F238E27FC236}">
                <a16:creationId xmlns:a16="http://schemas.microsoft.com/office/drawing/2014/main" id="{C063AA14-B320-20A7-EED0-8DB0B23BB3E6}"/>
              </a:ext>
            </a:extLst>
          </p:cNvPr>
          <p:cNvSpPr txBox="1"/>
          <p:nvPr/>
        </p:nvSpPr>
        <p:spPr>
          <a:xfrm>
            <a:off x="467271" y="1306682"/>
            <a:ext cx="8986200" cy="46935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280"/>
              </a:spcBef>
              <a:spcAft>
                <a:spcPts val="0"/>
              </a:spcAft>
              <a:buClr>
                <a:srgbClr val="000000"/>
              </a:buClr>
              <a:buSzPts val="1400"/>
              <a:buFont typeface="Arial"/>
              <a:buNone/>
            </a:pPr>
            <a:r>
              <a:rPr lang="ko-KR" sz="1400" b="1" i="0" u="none" strike="noStrike" cap="none" dirty="0">
                <a:solidFill>
                  <a:srgbClr val="000000"/>
                </a:solidFill>
                <a:latin typeface="Arial"/>
                <a:ea typeface="Arial"/>
                <a:cs typeface="Arial"/>
                <a:sym typeface="Arial"/>
              </a:rPr>
              <a:t>KT </a:t>
            </a:r>
            <a:r>
              <a:rPr lang="ko-KR" sz="1400" b="1" i="0" u="none" strike="noStrike" cap="none" dirty="0" err="1">
                <a:solidFill>
                  <a:srgbClr val="000000"/>
                </a:solidFill>
                <a:latin typeface="Arial"/>
                <a:ea typeface="Arial"/>
                <a:cs typeface="Arial"/>
                <a:sym typeface="Arial"/>
              </a:rPr>
              <a:t>needs</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design</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enhancements</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to</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improve</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reliability</a:t>
            </a:r>
            <a:r>
              <a:rPr lang="ko-KR" sz="1400" b="1" i="0" u="none" strike="noStrike" cap="none" dirty="0">
                <a:solidFill>
                  <a:srgbClr val="000000"/>
                </a:solidFill>
                <a:latin typeface="Arial"/>
                <a:ea typeface="Arial"/>
                <a:cs typeface="Arial"/>
                <a:sym typeface="Arial"/>
              </a:rPr>
              <a:t> and </a:t>
            </a:r>
            <a:r>
              <a:rPr lang="ko-KR" sz="1400" b="1" i="0" u="none" strike="noStrike" cap="none" dirty="0" err="1">
                <a:solidFill>
                  <a:srgbClr val="000000"/>
                </a:solidFill>
                <a:latin typeface="Arial"/>
                <a:ea typeface="Arial"/>
                <a:cs typeface="Arial"/>
                <a:sym typeface="Arial"/>
              </a:rPr>
              <a:t>scalability</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for</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master</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database</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failover</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or</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to</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change</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the</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database</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to</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Aurora</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Database</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which</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supports</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master</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database</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failover</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with</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no</a:t>
            </a:r>
            <a:r>
              <a:rPr lang="ko-KR" sz="1400" b="1" i="0" u="none" strike="noStrike" cap="none" dirty="0">
                <a:solidFill>
                  <a:srgbClr val="000000"/>
                </a:solidFill>
                <a:latin typeface="Arial"/>
                <a:ea typeface="Arial"/>
                <a:cs typeface="Arial"/>
                <a:sym typeface="Arial"/>
              </a:rPr>
              <a:t> </a:t>
            </a:r>
            <a:r>
              <a:rPr lang="ko-KR" sz="1400" b="1" i="0" u="none" strike="noStrike" cap="none" dirty="0" err="1">
                <a:solidFill>
                  <a:srgbClr val="000000"/>
                </a:solidFill>
                <a:latin typeface="Arial"/>
                <a:ea typeface="Arial"/>
                <a:cs typeface="Arial"/>
                <a:sym typeface="Arial"/>
              </a:rPr>
              <a:t>downtime</a:t>
            </a:r>
            <a:r>
              <a:rPr lang="ko-KR" sz="1400" b="1"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26" name="Google Shape;275;p7">
            <a:extLst>
              <a:ext uri="{FF2B5EF4-FFF2-40B4-BE49-F238E27FC236}">
                <a16:creationId xmlns:a16="http://schemas.microsoft.com/office/drawing/2014/main" id="{9ECC9E40-75F6-4744-9D22-6ED9775658FE}"/>
              </a:ext>
            </a:extLst>
          </p:cNvPr>
          <p:cNvSpPr txBox="1"/>
          <p:nvPr/>
        </p:nvSpPr>
        <p:spPr>
          <a:xfrm>
            <a:off x="842022" y="1902624"/>
            <a:ext cx="4880100" cy="477050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None/>
            </a:pPr>
            <a:r>
              <a:rPr lang="en" altLang="ko-KR" sz="1000" dirty="0">
                <a:solidFill>
                  <a:srgbClr val="16191F"/>
                </a:solidFill>
                <a:highlight>
                  <a:srgbClr val="FFFFFF"/>
                </a:highlight>
              </a:rPr>
              <a:t>If the DB cluster has one or more Aurora Replicas, then an Aurora Replica is promoted to the primary instance during a failure event. A failure event results in a brief interruption, during which read and write operations fail with an exception. </a:t>
            </a:r>
            <a:r>
              <a:rPr lang="en" altLang="ko-KR" sz="1000" u="sng" dirty="0">
                <a:solidFill>
                  <a:srgbClr val="16191F"/>
                </a:solidFill>
                <a:highlight>
                  <a:srgbClr val="FFFFFF"/>
                </a:highlight>
              </a:rPr>
              <a:t>However, service is typically restored in less than 60 seconds, and often less than 30 seconds.</a:t>
            </a:r>
            <a:r>
              <a:rPr lang="en" altLang="ko-KR" sz="1000" dirty="0">
                <a:solidFill>
                  <a:srgbClr val="16191F"/>
                </a:solidFill>
                <a:highlight>
                  <a:srgbClr val="FFFFFF"/>
                </a:highlight>
              </a:rPr>
              <a:t> To increase the availability of your DB cluster, we recommend that you create at least one or more Aurora Replicas in two or more different Availability Zones.</a:t>
            </a:r>
          </a:p>
          <a:p>
            <a:pPr marL="0" lvl="0" indent="0" algn="l" rtl="0">
              <a:lnSpc>
                <a:spcPct val="150000"/>
              </a:lnSpc>
              <a:spcBef>
                <a:spcPts val="1200"/>
              </a:spcBef>
              <a:spcAft>
                <a:spcPts val="0"/>
              </a:spcAft>
              <a:buClr>
                <a:schemeClr val="dk1"/>
              </a:buClr>
              <a:buSzPts val="1100"/>
              <a:buFont typeface="Arial"/>
              <a:buNone/>
            </a:pPr>
            <a:r>
              <a:rPr lang="en" altLang="ko-KR" sz="1200" b="1" dirty="0">
                <a:solidFill>
                  <a:srgbClr val="16191F"/>
                </a:solidFill>
                <a:highlight>
                  <a:schemeClr val="lt1"/>
                </a:highlight>
              </a:rPr>
              <a:t>Features of the Aurora with Advanced JDBC Wrapper Driver</a:t>
            </a:r>
          </a:p>
          <a:p>
            <a:pPr marL="0" lvl="0" indent="0" algn="l" rtl="0">
              <a:lnSpc>
                <a:spcPct val="150000"/>
              </a:lnSpc>
              <a:spcBef>
                <a:spcPts val="1200"/>
              </a:spcBef>
              <a:spcAft>
                <a:spcPts val="1200"/>
              </a:spcAft>
              <a:buClr>
                <a:schemeClr val="dk1"/>
              </a:buClr>
              <a:buSzPts val="1100"/>
              <a:buFont typeface="Arial"/>
              <a:buNone/>
            </a:pPr>
            <a:r>
              <a:rPr lang="en" altLang="ko-KR" sz="1000" dirty="0">
                <a:solidFill>
                  <a:srgbClr val="16191F"/>
                </a:solidFill>
                <a:highlight>
                  <a:schemeClr val="lt1"/>
                </a:highlight>
              </a:rPr>
              <a:t>When a restart of the cluster occurs due to either a change in the parameters of the cluster or a failover, one of the readers is promoted to be the new writer. When this occurs, the cluster writer endpoint is updated to point to the new writer by updating the instance endpoint in the DNS. Due to inherent delays in DNS propagation, this can take up to 30 seconds to resolve. Normally, the application would require logic to reconnect after the temporary lack of availability of the database. The Advanced JDBC Wrapper Driver has built in the capability to automatically detect and switch the connection to the new writer. </a:t>
            </a:r>
            <a:r>
              <a:rPr lang="en" altLang="ko-KR" sz="1000" u="sng" dirty="0">
                <a:solidFill>
                  <a:srgbClr val="16191F"/>
                </a:solidFill>
                <a:highlight>
                  <a:schemeClr val="lt1"/>
                </a:highlight>
              </a:rPr>
              <a:t>By utilizing topology information inside the Aurora database, the driver can switch over the connection in around 6 seconds.</a:t>
            </a:r>
            <a:endParaRPr lang="en" altLang="ko-KR" sz="1000" u="sng" dirty="0">
              <a:solidFill>
                <a:srgbClr val="16191F"/>
              </a:solidFill>
              <a:highlight>
                <a:srgbClr val="FFFFFF"/>
              </a:highlight>
            </a:endParaRPr>
          </a:p>
        </p:txBody>
      </p:sp>
      <p:grpSp>
        <p:nvGrpSpPr>
          <p:cNvPr id="127" name="Google Shape;276;p7">
            <a:extLst>
              <a:ext uri="{FF2B5EF4-FFF2-40B4-BE49-F238E27FC236}">
                <a16:creationId xmlns:a16="http://schemas.microsoft.com/office/drawing/2014/main" id="{85B5A2A1-E07E-8BD9-DBEA-5A11CAA72B90}"/>
              </a:ext>
            </a:extLst>
          </p:cNvPr>
          <p:cNvGrpSpPr/>
          <p:nvPr/>
        </p:nvGrpSpPr>
        <p:grpSpPr>
          <a:xfrm>
            <a:off x="6278518" y="2069529"/>
            <a:ext cx="4548750" cy="1663027"/>
            <a:chOff x="6170791" y="2456568"/>
            <a:chExt cx="5487809" cy="4174161"/>
          </a:xfrm>
        </p:grpSpPr>
        <p:cxnSp>
          <p:nvCxnSpPr>
            <p:cNvPr id="128" name="Google Shape;277;p7">
              <a:extLst>
                <a:ext uri="{FF2B5EF4-FFF2-40B4-BE49-F238E27FC236}">
                  <a16:creationId xmlns:a16="http://schemas.microsoft.com/office/drawing/2014/main" id="{92E823E1-4DBA-8C53-82D3-8F6E17CB6A42}"/>
                </a:ext>
              </a:extLst>
            </p:cNvPr>
            <p:cNvCxnSpPr/>
            <p:nvPr/>
          </p:nvCxnSpPr>
          <p:spPr>
            <a:xfrm>
              <a:off x="6170791" y="2660264"/>
              <a:ext cx="0" cy="3774900"/>
            </a:xfrm>
            <a:prstGeom prst="straightConnector1">
              <a:avLst/>
            </a:prstGeom>
            <a:noFill/>
            <a:ln w="12700" cap="flat" cmpd="sng">
              <a:solidFill>
                <a:schemeClr val="bg1">
                  <a:lumMod val="85000"/>
                </a:schemeClr>
              </a:solidFill>
              <a:prstDash val="solid"/>
              <a:miter lim="800000"/>
              <a:headEnd type="none" w="sm" len="sm"/>
              <a:tailEnd type="none" w="sm" len="sm"/>
            </a:ln>
          </p:spPr>
        </p:cxnSp>
        <p:cxnSp>
          <p:nvCxnSpPr>
            <p:cNvPr id="129" name="Google Shape;278;p7">
              <a:extLst>
                <a:ext uri="{FF2B5EF4-FFF2-40B4-BE49-F238E27FC236}">
                  <a16:creationId xmlns:a16="http://schemas.microsoft.com/office/drawing/2014/main" id="{018D2C5A-949E-B233-C368-6D47C51E2573}"/>
                </a:ext>
              </a:extLst>
            </p:cNvPr>
            <p:cNvCxnSpPr/>
            <p:nvPr/>
          </p:nvCxnSpPr>
          <p:spPr>
            <a:xfrm>
              <a:off x="8000061" y="2660264"/>
              <a:ext cx="0" cy="3774900"/>
            </a:xfrm>
            <a:prstGeom prst="straightConnector1">
              <a:avLst/>
            </a:prstGeom>
            <a:noFill/>
            <a:ln w="12700" cap="flat" cmpd="sng">
              <a:solidFill>
                <a:schemeClr val="bg1">
                  <a:lumMod val="85000"/>
                </a:schemeClr>
              </a:solidFill>
              <a:prstDash val="solid"/>
              <a:miter lim="800000"/>
              <a:headEnd type="none" w="sm" len="sm"/>
              <a:tailEnd type="none" w="sm" len="sm"/>
            </a:ln>
          </p:spPr>
        </p:cxnSp>
        <p:cxnSp>
          <p:nvCxnSpPr>
            <p:cNvPr id="130" name="Google Shape;279;p7">
              <a:extLst>
                <a:ext uri="{FF2B5EF4-FFF2-40B4-BE49-F238E27FC236}">
                  <a16:creationId xmlns:a16="http://schemas.microsoft.com/office/drawing/2014/main" id="{5B60D27C-82E7-B8F7-0799-69232EF99D80}"/>
                </a:ext>
              </a:extLst>
            </p:cNvPr>
            <p:cNvCxnSpPr/>
            <p:nvPr/>
          </p:nvCxnSpPr>
          <p:spPr>
            <a:xfrm>
              <a:off x="9829330" y="2660264"/>
              <a:ext cx="0" cy="3774900"/>
            </a:xfrm>
            <a:prstGeom prst="straightConnector1">
              <a:avLst/>
            </a:prstGeom>
            <a:noFill/>
            <a:ln w="12700" cap="flat" cmpd="sng">
              <a:solidFill>
                <a:schemeClr val="bg1">
                  <a:lumMod val="85000"/>
                </a:schemeClr>
              </a:solidFill>
              <a:prstDash val="solid"/>
              <a:miter lim="800000"/>
              <a:headEnd type="none" w="sm" len="sm"/>
              <a:tailEnd type="none" w="sm" len="sm"/>
            </a:ln>
          </p:spPr>
        </p:cxnSp>
        <p:cxnSp>
          <p:nvCxnSpPr>
            <p:cNvPr id="131" name="Google Shape;280;p7">
              <a:extLst>
                <a:ext uri="{FF2B5EF4-FFF2-40B4-BE49-F238E27FC236}">
                  <a16:creationId xmlns:a16="http://schemas.microsoft.com/office/drawing/2014/main" id="{BA025E25-31BB-3929-B017-97B235BD4147}"/>
                </a:ext>
              </a:extLst>
            </p:cNvPr>
            <p:cNvCxnSpPr/>
            <p:nvPr/>
          </p:nvCxnSpPr>
          <p:spPr>
            <a:xfrm>
              <a:off x="11658600" y="2660264"/>
              <a:ext cx="0" cy="3774900"/>
            </a:xfrm>
            <a:prstGeom prst="straightConnector1">
              <a:avLst/>
            </a:prstGeom>
            <a:noFill/>
            <a:ln w="12700" cap="flat" cmpd="sng">
              <a:solidFill>
                <a:schemeClr val="bg1">
                  <a:lumMod val="85000"/>
                </a:schemeClr>
              </a:solidFill>
              <a:prstDash val="solid"/>
              <a:miter lim="800000"/>
              <a:headEnd type="none" w="sm" len="sm"/>
              <a:tailEnd type="none" w="sm" len="sm"/>
            </a:ln>
          </p:spPr>
        </p:cxnSp>
        <p:sp>
          <p:nvSpPr>
            <p:cNvPr id="132" name="Google Shape;281;p7">
              <a:extLst>
                <a:ext uri="{FF2B5EF4-FFF2-40B4-BE49-F238E27FC236}">
                  <a16:creationId xmlns:a16="http://schemas.microsoft.com/office/drawing/2014/main" id="{9DE9A531-A362-3B81-31C2-F74BFED9920B}"/>
                </a:ext>
              </a:extLst>
            </p:cNvPr>
            <p:cNvSpPr/>
            <p:nvPr/>
          </p:nvSpPr>
          <p:spPr>
            <a:xfrm>
              <a:off x="6250426" y="4453912"/>
              <a:ext cx="5331900" cy="418800"/>
            </a:xfrm>
            <a:prstGeom prst="rect">
              <a:avLst/>
            </a:prstGeom>
            <a:solidFill>
              <a:srgbClr val="00B0F0"/>
            </a:solidFill>
            <a:ln w="12700"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200" b="0" i="0" u="none" strike="noStrike" cap="none">
                <a:solidFill>
                  <a:srgbClr val="FFFFFF"/>
                </a:solidFill>
                <a:latin typeface="Arial"/>
                <a:ea typeface="Arial"/>
                <a:cs typeface="Arial"/>
                <a:sym typeface="Arial"/>
              </a:endParaRPr>
            </a:p>
          </p:txBody>
        </p:sp>
        <p:grpSp>
          <p:nvGrpSpPr>
            <p:cNvPr id="133" name="Google Shape;282;p7">
              <a:extLst>
                <a:ext uri="{FF2B5EF4-FFF2-40B4-BE49-F238E27FC236}">
                  <a16:creationId xmlns:a16="http://schemas.microsoft.com/office/drawing/2014/main" id="{F1940453-1688-B7A8-9CB4-1BA2F37204D6}"/>
                </a:ext>
              </a:extLst>
            </p:cNvPr>
            <p:cNvGrpSpPr/>
            <p:nvPr/>
          </p:nvGrpSpPr>
          <p:grpSpPr>
            <a:xfrm>
              <a:off x="9990184" y="5277293"/>
              <a:ext cx="1506374" cy="743151"/>
              <a:chOff x="11572278" y="5537060"/>
              <a:chExt cx="2183784" cy="1077342"/>
            </a:xfrm>
          </p:grpSpPr>
          <p:sp>
            <p:nvSpPr>
              <p:cNvPr id="206" name="Google Shape;283;p7">
                <a:extLst>
                  <a:ext uri="{FF2B5EF4-FFF2-40B4-BE49-F238E27FC236}">
                    <a16:creationId xmlns:a16="http://schemas.microsoft.com/office/drawing/2014/main" id="{D3FE160A-B91A-E93F-3828-C0D7D22F6C35}"/>
                  </a:ext>
                </a:extLst>
              </p:cNvPr>
              <p:cNvSpPr/>
              <p:nvPr/>
            </p:nvSpPr>
            <p:spPr>
              <a:xfrm>
                <a:off x="13482162"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07" name="Google Shape;284;p7">
                <a:extLst>
                  <a:ext uri="{FF2B5EF4-FFF2-40B4-BE49-F238E27FC236}">
                    <a16:creationId xmlns:a16="http://schemas.microsoft.com/office/drawing/2014/main" id="{FBCBA7F7-D3EF-C7BC-D9F4-0FD3F81F8D46}"/>
                  </a:ext>
                </a:extLst>
              </p:cNvPr>
              <p:cNvSpPr/>
              <p:nvPr/>
            </p:nvSpPr>
            <p:spPr>
              <a:xfrm>
                <a:off x="13482162"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08" name="Google Shape;285;p7">
                <a:extLst>
                  <a:ext uri="{FF2B5EF4-FFF2-40B4-BE49-F238E27FC236}">
                    <a16:creationId xmlns:a16="http://schemas.microsoft.com/office/drawing/2014/main" id="{63AE47B3-D468-D081-B025-7ABBA759062C}"/>
                  </a:ext>
                </a:extLst>
              </p:cNvPr>
              <p:cNvSpPr/>
              <p:nvPr/>
            </p:nvSpPr>
            <p:spPr>
              <a:xfrm>
                <a:off x="13482161"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09" name="Google Shape;286;p7">
                <a:extLst>
                  <a:ext uri="{FF2B5EF4-FFF2-40B4-BE49-F238E27FC236}">
                    <a16:creationId xmlns:a16="http://schemas.microsoft.com/office/drawing/2014/main" id="{DE8BB433-83E4-4BD9-0474-AD3936E9FF1D}"/>
                  </a:ext>
                </a:extLst>
              </p:cNvPr>
              <p:cNvSpPr/>
              <p:nvPr/>
            </p:nvSpPr>
            <p:spPr>
              <a:xfrm>
                <a:off x="13098313" y="5537060"/>
                <a:ext cx="273900" cy="298500"/>
              </a:xfrm>
              <a:prstGeom prst="rect">
                <a:avLst/>
              </a:prstGeom>
              <a:solidFill>
                <a:srgbClr val="AF9AF4"/>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0" name="Google Shape;287;p7">
                <a:extLst>
                  <a:ext uri="{FF2B5EF4-FFF2-40B4-BE49-F238E27FC236}">
                    <a16:creationId xmlns:a16="http://schemas.microsoft.com/office/drawing/2014/main" id="{C2E80DBC-B60B-B527-A5F1-24B72A1ADA08}"/>
                  </a:ext>
                </a:extLst>
              </p:cNvPr>
              <p:cNvSpPr/>
              <p:nvPr/>
            </p:nvSpPr>
            <p:spPr>
              <a:xfrm>
                <a:off x="13098313"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1" name="Google Shape;288;p7">
                <a:extLst>
                  <a:ext uri="{FF2B5EF4-FFF2-40B4-BE49-F238E27FC236}">
                    <a16:creationId xmlns:a16="http://schemas.microsoft.com/office/drawing/2014/main" id="{1632EA09-B3C2-FC41-FA73-31565E0D5DAB}"/>
                  </a:ext>
                </a:extLst>
              </p:cNvPr>
              <p:cNvSpPr/>
              <p:nvPr/>
            </p:nvSpPr>
            <p:spPr>
              <a:xfrm>
                <a:off x="13098312"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2" name="Google Shape;289;p7">
                <a:extLst>
                  <a:ext uri="{FF2B5EF4-FFF2-40B4-BE49-F238E27FC236}">
                    <a16:creationId xmlns:a16="http://schemas.microsoft.com/office/drawing/2014/main" id="{C89B4539-1837-67D3-C7E2-62676EF73C05}"/>
                  </a:ext>
                </a:extLst>
              </p:cNvPr>
              <p:cNvSpPr/>
              <p:nvPr/>
            </p:nvSpPr>
            <p:spPr>
              <a:xfrm>
                <a:off x="12713383"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3" name="Google Shape;290;p7">
                <a:extLst>
                  <a:ext uri="{FF2B5EF4-FFF2-40B4-BE49-F238E27FC236}">
                    <a16:creationId xmlns:a16="http://schemas.microsoft.com/office/drawing/2014/main" id="{D0548CB8-1743-173C-0D2F-92993370A4FB}"/>
                  </a:ext>
                </a:extLst>
              </p:cNvPr>
              <p:cNvSpPr/>
              <p:nvPr/>
            </p:nvSpPr>
            <p:spPr>
              <a:xfrm>
                <a:off x="12713383" y="5926481"/>
                <a:ext cx="273900" cy="298500"/>
              </a:xfrm>
              <a:prstGeom prst="rect">
                <a:avLst/>
              </a:prstGeom>
              <a:solidFill>
                <a:srgbClr val="AF9AF4"/>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4" name="Google Shape;291;p7">
                <a:extLst>
                  <a:ext uri="{FF2B5EF4-FFF2-40B4-BE49-F238E27FC236}">
                    <a16:creationId xmlns:a16="http://schemas.microsoft.com/office/drawing/2014/main" id="{EED9EFC5-4514-E65C-E78E-7048D3F2F1C5}"/>
                  </a:ext>
                </a:extLst>
              </p:cNvPr>
              <p:cNvSpPr/>
              <p:nvPr/>
            </p:nvSpPr>
            <p:spPr>
              <a:xfrm>
                <a:off x="12713382" y="6315902"/>
                <a:ext cx="273900" cy="298500"/>
              </a:xfrm>
              <a:prstGeom prst="rect">
                <a:avLst/>
              </a:prstGeom>
              <a:solidFill>
                <a:srgbClr val="FF850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5" name="Google Shape;292;p7">
                <a:extLst>
                  <a:ext uri="{FF2B5EF4-FFF2-40B4-BE49-F238E27FC236}">
                    <a16:creationId xmlns:a16="http://schemas.microsoft.com/office/drawing/2014/main" id="{159D3450-E7FD-14F8-F0A2-614BD12B49F9}"/>
                  </a:ext>
                </a:extLst>
              </p:cNvPr>
              <p:cNvSpPr/>
              <p:nvPr/>
            </p:nvSpPr>
            <p:spPr>
              <a:xfrm>
                <a:off x="12328451"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6" name="Google Shape;293;p7">
                <a:extLst>
                  <a:ext uri="{FF2B5EF4-FFF2-40B4-BE49-F238E27FC236}">
                    <a16:creationId xmlns:a16="http://schemas.microsoft.com/office/drawing/2014/main" id="{DA1BC7D3-6C3C-BA7E-71EF-BD88A1D166E1}"/>
                  </a:ext>
                </a:extLst>
              </p:cNvPr>
              <p:cNvSpPr/>
              <p:nvPr/>
            </p:nvSpPr>
            <p:spPr>
              <a:xfrm>
                <a:off x="12328451" y="5926481"/>
                <a:ext cx="273900" cy="298500"/>
              </a:xfrm>
              <a:prstGeom prst="rect">
                <a:avLst/>
              </a:prstGeom>
              <a:solidFill>
                <a:srgbClr val="FF850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7" name="Google Shape;294;p7">
                <a:extLst>
                  <a:ext uri="{FF2B5EF4-FFF2-40B4-BE49-F238E27FC236}">
                    <a16:creationId xmlns:a16="http://schemas.microsoft.com/office/drawing/2014/main" id="{9D97698A-F6D9-2144-A416-16B00B325F09}"/>
                  </a:ext>
                </a:extLst>
              </p:cNvPr>
              <p:cNvSpPr/>
              <p:nvPr/>
            </p:nvSpPr>
            <p:spPr>
              <a:xfrm>
                <a:off x="12328450" y="6315902"/>
                <a:ext cx="273900" cy="298500"/>
              </a:xfrm>
              <a:prstGeom prst="rect">
                <a:avLst/>
              </a:prstGeom>
              <a:solidFill>
                <a:srgbClr val="FBD8BF"/>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8" name="Google Shape;295;p7">
                <a:extLst>
                  <a:ext uri="{FF2B5EF4-FFF2-40B4-BE49-F238E27FC236}">
                    <a16:creationId xmlns:a16="http://schemas.microsoft.com/office/drawing/2014/main" id="{DFF35CF0-5E32-1DF6-B3A3-A444F7A103FD}"/>
                  </a:ext>
                </a:extLst>
              </p:cNvPr>
              <p:cNvSpPr/>
              <p:nvPr/>
            </p:nvSpPr>
            <p:spPr>
              <a:xfrm>
                <a:off x="11944602"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19" name="Google Shape;296;p7">
                <a:extLst>
                  <a:ext uri="{FF2B5EF4-FFF2-40B4-BE49-F238E27FC236}">
                    <a16:creationId xmlns:a16="http://schemas.microsoft.com/office/drawing/2014/main" id="{BDFF32A3-A1D5-C237-53E1-DE79F06244BD}"/>
                  </a:ext>
                </a:extLst>
              </p:cNvPr>
              <p:cNvSpPr/>
              <p:nvPr/>
            </p:nvSpPr>
            <p:spPr>
              <a:xfrm>
                <a:off x="11944602"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20" name="Google Shape;297;p7">
                <a:extLst>
                  <a:ext uri="{FF2B5EF4-FFF2-40B4-BE49-F238E27FC236}">
                    <a16:creationId xmlns:a16="http://schemas.microsoft.com/office/drawing/2014/main" id="{2796254E-0250-CBD8-6BAA-C698A0BB3323}"/>
                  </a:ext>
                </a:extLst>
              </p:cNvPr>
              <p:cNvSpPr/>
              <p:nvPr/>
            </p:nvSpPr>
            <p:spPr>
              <a:xfrm>
                <a:off x="11944601" y="6315902"/>
                <a:ext cx="273900" cy="298500"/>
              </a:xfrm>
              <a:prstGeom prst="rect">
                <a:avLst/>
              </a:prstGeom>
              <a:solidFill>
                <a:srgbClr val="FBD8BF"/>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21" name="Google Shape;298;p7">
                <a:extLst>
                  <a:ext uri="{FF2B5EF4-FFF2-40B4-BE49-F238E27FC236}">
                    <a16:creationId xmlns:a16="http://schemas.microsoft.com/office/drawing/2014/main" id="{641594B6-49F5-E244-BFDE-1B1E27547061}"/>
                  </a:ext>
                </a:extLst>
              </p:cNvPr>
              <p:cNvSpPr/>
              <p:nvPr/>
            </p:nvSpPr>
            <p:spPr>
              <a:xfrm>
                <a:off x="11572279"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22" name="Google Shape;299;p7">
                <a:extLst>
                  <a:ext uri="{FF2B5EF4-FFF2-40B4-BE49-F238E27FC236}">
                    <a16:creationId xmlns:a16="http://schemas.microsoft.com/office/drawing/2014/main" id="{E063473A-058E-CD3E-A1CB-95F8608F45FC}"/>
                  </a:ext>
                </a:extLst>
              </p:cNvPr>
              <p:cNvSpPr/>
              <p:nvPr/>
            </p:nvSpPr>
            <p:spPr>
              <a:xfrm>
                <a:off x="11572279"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23" name="Google Shape;300;p7">
                <a:extLst>
                  <a:ext uri="{FF2B5EF4-FFF2-40B4-BE49-F238E27FC236}">
                    <a16:creationId xmlns:a16="http://schemas.microsoft.com/office/drawing/2014/main" id="{721CE150-7228-E06B-6DC0-516819ACCB0C}"/>
                  </a:ext>
                </a:extLst>
              </p:cNvPr>
              <p:cNvSpPr/>
              <p:nvPr/>
            </p:nvSpPr>
            <p:spPr>
              <a:xfrm>
                <a:off x="11572278"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grpSp>
        <p:grpSp>
          <p:nvGrpSpPr>
            <p:cNvPr id="134" name="Google Shape;301;p7">
              <a:extLst>
                <a:ext uri="{FF2B5EF4-FFF2-40B4-BE49-F238E27FC236}">
                  <a16:creationId xmlns:a16="http://schemas.microsoft.com/office/drawing/2014/main" id="{0DA67498-B0E2-1AC2-AA6A-E1F0BACFDA6E}"/>
                </a:ext>
              </a:extLst>
            </p:cNvPr>
            <p:cNvGrpSpPr/>
            <p:nvPr/>
          </p:nvGrpSpPr>
          <p:grpSpPr>
            <a:xfrm>
              <a:off x="8165924" y="5277293"/>
              <a:ext cx="1506374" cy="743151"/>
              <a:chOff x="8927657" y="5537060"/>
              <a:chExt cx="2183784" cy="1077342"/>
            </a:xfrm>
          </p:grpSpPr>
          <p:sp>
            <p:nvSpPr>
              <p:cNvPr id="188" name="Google Shape;302;p7">
                <a:extLst>
                  <a:ext uri="{FF2B5EF4-FFF2-40B4-BE49-F238E27FC236}">
                    <a16:creationId xmlns:a16="http://schemas.microsoft.com/office/drawing/2014/main" id="{725C5707-662A-2A12-65A5-928D8F3DDE50}"/>
                  </a:ext>
                </a:extLst>
              </p:cNvPr>
              <p:cNvSpPr/>
              <p:nvPr/>
            </p:nvSpPr>
            <p:spPr>
              <a:xfrm>
                <a:off x="10837541" y="5537060"/>
                <a:ext cx="273900" cy="298500"/>
              </a:xfrm>
              <a:prstGeom prst="rect">
                <a:avLst/>
              </a:prstGeom>
              <a:solidFill>
                <a:srgbClr val="FF850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89" name="Google Shape;303;p7">
                <a:extLst>
                  <a:ext uri="{FF2B5EF4-FFF2-40B4-BE49-F238E27FC236}">
                    <a16:creationId xmlns:a16="http://schemas.microsoft.com/office/drawing/2014/main" id="{F4D1C18F-002D-8BA9-95FE-781BC420B2C5}"/>
                  </a:ext>
                </a:extLst>
              </p:cNvPr>
              <p:cNvSpPr/>
              <p:nvPr/>
            </p:nvSpPr>
            <p:spPr>
              <a:xfrm>
                <a:off x="10837541" y="5926481"/>
                <a:ext cx="273900" cy="298500"/>
              </a:xfrm>
              <a:prstGeom prst="rect">
                <a:avLst/>
              </a:prstGeom>
              <a:solidFill>
                <a:srgbClr val="FF850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0" name="Google Shape;304;p7">
                <a:extLst>
                  <a:ext uri="{FF2B5EF4-FFF2-40B4-BE49-F238E27FC236}">
                    <a16:creationId xmlns:a16="http://schemas.microsoft.com/office/drawing/2014/main" id="{B6AA6E3B-DFBC-7BF2-3109-525724D708F2}"/>
                  </a:ext>
                </a:extLst>
              </p:cNvPr>
              <p:cNvSpPr/>
              <p:nvPr/>
            </p:nvSpPr>
            <p:spPr>
              <a:xfrm>
                <a:off x="10837540"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1" name="Google Shape;305;p7">
                <a:extLst>
                  <a:ext uri="{FF2B5EF4-FFF2-40B4-BE49-F238E27FC236}">
                    <a16:creationId xmlns:a16="http://schemas.microsoft.com/office/drawing/2014/main" id="{BF2A6E7F-6A85-8BBA-ECDB-6CBB8C5B7C78}"/>
                  </a:ext>
                </a:extLst>
              </p:cNvPr>
              <p:cNvSpPr/>
              <p:nvPr/>
            </p:nvSpPr>
            <p:spPr>
              <a:xfrm>
                <a:off x="10453692" y="5537060"/>
                <a:ext cx="273900" cy="298500"/>
              </a:xfrm>
              <a:prstGeom prst="rect">
                <a:avLst/>
              </a:prstGeom>
              <a:solidFill>
                <a:srgbClr val="FBD8BF"/>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2" name="Google Shape;306;p7">
                <a:extLst>
                  <a:ext uri="{FF2B5EF4-FFF2-40B4-BE49-F238E27FC236}">
                    <a16:creationId xmlns:a16="http://schemas.microsoft.com/office/drawing/2014/main" id="{C6CA3BEB-0592-0BFE-E3E2-EB15ADD7EB24}"/>
                  </a:ext>
                </a:extLst>
              </p:cNvPr>
              <p:cNvSpPr/>
              <p:nvPr/>
            </p:nvSpPr>
            <p:spPr>
              <a:xfrm>
                <a:off x="10453692"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3" name="Google Shape;307;p7">
                <a:extLst>
                  <a:ext uri="{FF2B5EF4-FFF2-40B4-BE49-F238E27FC236}">
                    <a16:creationId xmlns:a16="http://schemas.microsoft.com/office/drawing/2014/main" id="{26A5E398-5781-77FA-3429-99789E6A8B5F}"/>
                  </a:ext>
                </a:extLst>
              </p:cNvPr>
              <p:cNvSpPr/>
              <p:nvPr/>
            </p:nvSpPr>
            <p:spPr>
              <a:xfrm>
                <a:off x="10453691"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4" name="Google Shape;308;p7">
                <a:extLst>
                  <a:ext uri="{FF2B5EF4-FFF2-40B4-BE49-F238E27FC236}">
                    <a16:creationId xmlns:a16="http://schemas.microsoft.com/office/drawing/2014/main" id="{F1B28710-0CC6-3131-17D6-251239A6B42C}"/>
                  </a:ext>
                </a:extLst>
              </p:cNvPr>
              <p:cNvSpPr/>
              <p:nvPr/>
            </p:nvSpPr>
            <p:spPr>
              <a:xfrm>
                <a:off x="10068762" y="5537060"/>
                <a:ext cx="273900" cy="298500"/>
              </a:xfrm>
              <a:prstGeom prst="rect">
                <a:avLst/>
              </a:prstGeom>
              <a:solidFill>
                <a:srgbClr val="FBD8BF"/>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5" name="Google Shape;309;p7">
                <a:extLst>
                  <a:ext uri="{FF2B5EF4-FFF2-40B4-BE49-F238E27FC236}">
                    <a16:creationId xmlns:a16="http://schemas.microsoft.com/office/drawing/2014/main" id="{D94AD2C0-F5B2-879C-E476-63AF3999465E}"/>
                  </a:ext>
                </a:extLst>
              </p:cNvPr>
              <p:cNvSpPr/>
              <p:nvPr/>
            </p:nvSpPr>
            <p:spPr>
              <a:xfrm>
                <a:off x="10068762"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6" name="Google Shape;310;p7">
                <a:extLst>
                  <a:ext uri="{FF2B5EF4-FFF2-40B4-BE49-F238E27FC236}">
                    <a16:creationId xmlns:a16="http://schemas.microsoft.com/office/drawing/2014/main" id="{8A09B303-6F06-0421-F7A2-F4336F1F0BDB}"/>
                  </a:ext>
                </a:extLst>
              </p:cNvPr>
              <p:cNvSpPr/>
              <p:nvPr/>
            </p:nvSpPr>
            <p:spPr>
              <a:xfrm>
                <a:off x="10068761" y="6315902"/>
                <a:ext cx="273900" cy="298500"/>
              </a:xfrm>
              <a:prstGeom prst="rect">
                <a:avLst/>
              </a:prstGeom>
              <a:solidFill>
                <a:srgbClr val="AF9AF4"/>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7" name="Google Shape;311;p7">
                <a:extLst>
                  <a:ext uri="{FF2B5EF4-FFF2-40B4-BE49-F238E27FC236}">
                    <a16:creationId xmlns:a16="http://schemas.microsoft.com/office/drawing/2014/main" id="{69E6F49A-6C82-14D2-A1A2-99F8FFF9ECE4}"/>
                  </a:ext>
                </a:extLst>
              </p:cNvPr>
              <p:cNvSpPr/>
              <p:nvPr/>
            </p:nvSpPr>
            <p:spPr>
              <a:xfrm>
                <a:off x="9683830"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8" name="Google Shape;312;p7">
                <a:extLst>
                  <a:ext uri="{FF2B5EF4-FFF2-40B4-BE49-F238E27FC236}">
                    <a16:creationId xmlns:a16="http://schemas.microsoft.com/office/drawing/2014/main" id="{BA37BE92-C052-CEEB-7B5A-5B2EEA6940BE}"/>
                  </a:ext>
                </a:extLst>
              </p:cNvPr>
              <p:cNvSpPr/>
              <p:nvPr/>
            </p:nvSpPr>
            <p:spPr>
              <a:xfrm>
                <a:off x="9683830"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99" name="Google Shape;313;p7">
                <a:extLst>
                  <a:ext uri="{FF2B5EF4-FFF2-40B4-BE49-F238E27FC236}">
                    <a16:creationId xmlns:a16="http://schemas.microsoft.com/office/drawing/2014/main" id="{63E628BB-C2A8-18D7-4607-06FA49742870}"/>
                  </a:ext>
                </a:extLst>
              </p:cNvPr>
              <p:cNvSpPr/>
              <p:nvPr/>
            </p:nvSpPr>
            <p:spPr>
              <a:xfrm>
                <a:off x="9683829"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00" name="Google Shape;314;p7">
                <a:extLst>
                  <a:ext uri="{FF2B5EF4-FFF2-40B4-BE49-F238E27FC236}">
                    <a16:creationId xmlns:a16="http://schemas.microsoft.com/office/drawing/2014/main" id="{E787330D-F9E2-4FB8-54E8-E08A33B5585D}"/>
                  </a:ext>
                </a:extLst>
              </p:cNvPr>
              <p:cNvSpPr/>
              <p:nvPr/>
            </p:nvSpPr>
            <p:spPr>
              <a:xfrm>
                <a:off x="9299981"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01" name="Google Shape;315;p7">
                <a:extLst>
                  <a:ext uri="{FF2B5EF4-FFF2-40B4-BE49-F238E27FC236}">
                    <a16:creationId xmlns:a16="http://schemas.microsoft.com/office/drawing/2014/main" id="{4F3D6BFE-F561-306F-5E8F-F9AC7077F293}"/>
                  </a:ext>
                </a:extLst>
              </p:cNvPr>
              <p:cNvSpPr/>
              <p:nvPr/>
            </p:nvSpPr>
            <p:spPr>
              <a:xfrm>
                <a:off x="9299981"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02" name="Google Shape;316;p7">
                <a:extLst>
                  <a:ext uri="{FF2B5EF4-FFF2-40B4-BE49-F238E27FC236}">
                    <a16:creationId xmlns:a16="http://schemas.microsoft.com/office/drawing/2014/main" id="{2D71C883-FF8F-A01F-E5C5-FFA5D230D819}"/>
                  </a:ext>
                </a:extLst>
              </p:cNvPr>
              <p:cNvSpPr/>
              <p:nvPr/>
            </p:nvSpPr>
            <p:spPr>
              <a:xfrm>
                <a:off x="9299980"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03" name="Google Shape;317;p7">
                <a:extLst>
                  <a:ext uri="{FF2B5EF4-FFF2-40B4-BE49-F238E27FC236}">
                    <a16:creationId xmlns:a16="http://schemas.microsoft.com/office/drawing/2014/main" id="{1B71A69B-C328-F381-C0F3-EBD9019B4DFB}"/>
                  </a:ext>
                </a:extLst>
              </p:cNvPr>
              <p:cNvSpPr/>
              <p:nvPr/>
            </p:nvSpPr>
            <p:spPr>
              <a:xfrm>
                <a:off x="8927658" y="5537060"/>
                <a:ext cx="273900" cy="298500"/>
              </a:xfrm>
              <a:prstGeom prst="rect">
                <a:avLst/>
              </a:prstGeom>
              <a:solidFill>
                <a:srgbClr val="AF9AF4"/>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04" name="Google Shape;318;p7">
                <a:extLst>
                  <a:ext uri="{FF2B5EF4-FFF2-40B4-BE49-F238E27FC236}">
                    <a16:creationId xmlns:a16="http://schemas.microsoft.com/office/drawing/2014/main" id="{0DE8D6FF-B6D0-4188-099E-22D04680701B}"/>
                  </a:ext>
                </a:extLst>
              </p:cNvPr>
              <p:cNvSpPr/>
              <p:nvPr/>
            </p:nvSpPr>
            <p:spPr>
              <a:xfrm>
                <a:off x="8927658"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205" name="Google Shape;319;p7">
                <a:extLst>
                  <a:ext uri="{FF2B5EF4-FFF2-40B4-BE49-F238E27FC236}">
                    <a16:creationId xmlns:a16="http://schemas.microsoft.com/office/drawing/2014/main" id="{E524DC39-DAA7-E637-EED2-A7F07709303A}"/>
                  </a:ext>
                </a:extLst>
              </p:cNvPr>
              <p:cNvSpPr/>
              <p:nvPr/>
            </p:nvSpPr>
            <p:spPr>
              <a:xfrm>
                <a:off x="8927657"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grpSp>
        <p:grpSp>
          <p:nvGrpSpPr>
            <p:cNvPr id="135" name="Google Shape;320;p7">
              <a:extLst>
                <a:ext uri="{FF2B5EF4-FFF2-40B4-BE49-F238E27FC236}">
                  <a16:creationId xmlns:a16="http://schemas.microsoft.com/office/drawing/2014/main" id="{0553F3DD-AE23-25BB-8A4B-5DA8EF9BEB5A}"/>
                </a:ext>
              </a:extLst>
            </p:cNvPr>
            <p:cNvGrpSpPr/>
            <p:nvPr/>
          </p:nvGrpSpPr>
          <p:grpSpPr>
            <a:xfrm>
              <a:off x="6329116" y="5277293"/>
              <a:ext cx="1530775" cy="743151"/>
              <a:chOff x="6264844" y="5537060"/>
              <a:chExt cx="2219158" cy="1077342"/>
            </a:xfrm>
          </p:grpSpPr>
          <p:sp>
            <p:nvSpPr>
              <p:cNvPr id="170" name="Google Shape;321;p7">
                <a:extLst>
                  <a:ext uri="{FF2B5EF4-FFF2-40B4-BE49-F238E27FC236}">
                    <a16:creationId xmlns:a16="http://schemas.microsoft.com/office/drawing/2014/main" id="{4D9D3590-DF1E-03E2-3857-2AFFB9755513}"/>
                  </a:ext>
                </a:extLst>
              </p:cNvPr>
              <p:cNvSpPr/>
              <p:nvPr/>
            </p:nvSpPr>
            <p:spPr>
              <a:xfrm>
                <a:off x="8210102"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71" name="Google Shape;322;p7">
                <a:extLst>
                  <a:ext uri="{FF2B5EF4-FFF2-40B4-BE49-F238E27FC236}">
                    <a16:creationId xmlns:a16="http://schemas.microsoft.com/office/drawing/2014/main" id="{9B912341-4AF2-47FE-6B23-BBD9A430EF09}"/>
                  </a:ext>
                </a:extLst>
              </p:cNvPr>
              <p:cNvSpPr/>
              <p:nvPr/>
            </p:nvSpPr>
            <p:spPr>
              <a:xfrm>
                <a:off x="8174727"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72" name="Google Shape;323;p7">
                <a:extLst>
                  <a:ext uri="{FF2B5EF4-FFF2-40B4-BE49-F238E27FC236}">
                    <a16:creationId xmlns:a16="http://schemas.microsoft.com/office/drawing/2014/main" id="{B2EBBF89-5BC1-444F-D665-DD2FFFD052C7}"/>
                  </a:ext>
                </a:extLst>
              </p:cNvPr>
              <p:cNvSpPr/>
              <p:nvPr/>
            </p:nvSpPr>
            <p:spPr>
              <a:xfrm>
                <a:off x="8174726"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73" name="Google Shape;324;p7">
                <a:extLst>
                  <a:ext uri="{FF2B5EF4-FFF2-40B4-BE49-F238E27FC236}">
                    <a16:creationId xmlns:a16="http://schemas.microsoft.com/office/drawing/2014/main" id="{16285B4B-96FF-4CD0-6C63-3FF7D9DBF04D}"/>
                  </a:ext>
                </a:extLst>
              </p:cNvPr>
              <p:cNvSpPr/>
              <p:nvPr/>
            </p:nvSpPr>
            <p:spPr>
              <a:xfrm>
                <a:off x="7826253"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74" name="Google Shape;325;p7">
                <a:extLst>
                  <a:ext uri="{FF2B5EF4-FFF2-40B4-BE49-F238E27FC236}">
                    <a16:creationId xmlns:a16="http://schemas.microsoft.com/office/drawing/2014/main" id="{824BC273-24D6-ECE3-235E-D4E44349FDEF}"/>
                  </a:ext>
                </a:extLst>
              </p:cNvPr>
              <p:cNvSpPr/>
              <p:nvPr/>
            </p:nvSpPr>
            <p:spPr>
              <a:xfrm>
                <a:off x="7790878"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75" name="Google Shape;326;p7">
                <a:extLst>
                  <a:ext uri="{FF2B5EF4-FFF2-40B4-BE49-F238E27FC236}">
                    <a16:creationId xmlns:a16="http://schemas.microsoft.com/office/drawing/2014/main" id="{C1DD1B50-C707-5359-8823-41485E3E9804}"/>
                  </a:ext>
                </a:extLst>
              </p:cNvPr>
              <p:cNvSpPr/>
              <p:nvPr/>
            </p:nvSpPr>
            <p:spPr>
              <a:xfrm>
                <a:off x="7790877"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76" name="Google Shape;327;p7">
                <a:extLst>
                  <a:ext uri="{FF2B5EF4-FFF2-40B4-BE49-F238E27FC236}">
                    <a16:creationId xmlns:a16="http://schemas.microsoft.com/office/drawing/2014/main" id="{310BCDCF-948B-5FED-E819-907E3A2FA752}"/>
                  </a:ext>
                </a:extLst>
              </p:cNvPr>
              <p:cNvSpPr/>
              <p:nvPr/>
            </p:nvSpPr>
            <p:spPr>
              <a:xfrm>
                <a:off x="7441323" y="5537060"/>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77" name="Google Shape;328;p7">
                <a:extLst>
                  <a:ext uri="{FF2B5EF4-FFF2-40B4-BE49-F238E27FC236}">
                    <a16:creationId xmlns:a16="http://schemas.microsoft.com/office/drawing/2014/main" id="{C3557EC1-9638-8C6A-EBB6-AE5DA84A7C9A}"/>
                  </a:ext>
                </a:extLst>
              </p:cNvPr>
              <p:cNvSpPr/>
              <p:nvPr/>
            </p:nvSpPr>
            <p:spPr>
              <a:xfrm>
                <a:off x="7405948" y="5926481"/>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78" name="Google Shape;329;p7">
                <a:extLst>
                  <a:ext uri="{FF2B5EF4-FFF2-40B4-BE49-F238E27FC236}">
                    <a16:creationId xmlns:a16="http://schemas.microsoft.com/office/drawing/2014/main" id="{DC29B6D7-60E0-18FF-1B5E-C525878D0919}"/>
                  </a:ext>
                </a:extLst>
              </p:cNvPr>
              <p:cNvSpPr/>
              <p:nvPr/>
            </p:nvSpPr>
            <p:spPr>
              <a:xfrm>
                <a:off x="7405947"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79" name="Google Shape;330;p7">
                <a:extLst>
                  <a:ext uri="{FF2B5EF4-FFF2-40B4-BE49-F238E27FC236}">
                    <a16:creationId xmlns:a16="http://schemas.microsoft.com/office/drawing/2014/main" id="{73243D87-612B-CAF5-6A58-D517FFDBF6B8}"/>
                  </a:ext>
                </a:extLst>
              </p:cNvPr>
              <p:cNvSpPr/>
              <p:nvPr/>
            </p:nvSpPr>
            <p:spPr>
              <a:xfrm>
                <a:off x="7021016" y="5537060"/>
                <a:ext cx="273900" cy="298500"/>
              </a:xfrm>
              <a:prstGeom prst="rect">
                <a:avLst/>
              </a:prstGeom>
              <a:solidFill>
                <a:srgbClr val="AF9AF4"/>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80" name="Google Shape;331;p7">
                <a:extLst>
                  <a:ext uri="{FF2B5EF4-FFF2-40B4-BE49-F238E27FC236}">
                    <a16:creationId xmlns:a16="http://schemas.microsoft.com/office/drawing/2014/main" id="{10D44C19-D391-1105-9AC2-FE16BE7822AD}"/>
                  </a:ext>
                </a:extLst>
              </p:cNvPr>
              <p:cNvSpPr/>
              <p:nvPr/>
            </p:nvSpPr>
            <p:spPr>
              <a:xfrm>
                <a:off x="7021016" y="5926481"/>
                <a:ext cx="273900" cy="298500"/>
              </a:xfrm>
              <a:prstGeom prst="rect">
                <a:avLst/>
              </a:prstGeom>
              <a:solidFill>
                <a:srgbClr val="FBD8BF"/>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81" name="Google Shape;332;p7">
                <a:extLst>
                  <a:ext uri="{FF2B5EF4-FFF2-40B4-BE49-F238E27FC236}">
                    <a16:creationId xmlns:a16="http://schemas.microsoft.com/office/drawing/2014/main" id="{7A81C636-1678-C79A-6BDA-F26D97216305}"/>
                  </a:ext>
                </a:extLst>
              </p:cNvPr>
              <p:cNvSpPr/>
              <p:nvPr/>
            </p:nvSpPr>
            <p:spPr>
              <a:xfrm>
                <a:off x="7021015"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82" name="Google Shape;333;p7">
                <a:extLst>
                  <a:ext uri="{FF2B5EF4-FFF2-40B4-BE49-F238E27FC236}">
                    <a16:creationId xmlns:a16="http://schemas.microsoft.com/office/drawing/2014/main" id="{7FE5BC89-DB1F-288E-08F2-3CB760FD4F28}"/>
                  </a:ext>
                </a:extLst>
              </p:cNvPr>
              <p:cNvSpPr/>
              <p:nvPr/>
            </p:nvSpPr>
            <p:spPr>
              <a:xfrm>
                <a:off x="6637167" y="5537060"/>
                <a:ext cx="273900" cy="298500"/>
              </a:xfrm>
              <a:prstGeom prst="rect">
                <a:avLst/>
              </a:prstGeom>
              <a:solidFill>
                <a:srgbClr val="AF9AF4"/>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83" name="Google Shape;334;p7">
                <a:extLst>
                  <a:ext uri="{FF2B5EF4-FFF2-40B4-BE49-F238E27FC236}">
                    <a16:creationId xmlns:a16="http://schemas.microsoft.com/office/drawing/2014/main" id="{A48B881E-7F09-3213-22BE-4BED4D6DA28B}"/>
                  </a:ext>
                </a:extLst>
              </p:cNvPr>
              <p:cNvSpPr/>
              <p:nvPr/>
            </p:nvSpPr>
            <p:spPr>
              <a:xfrm>
                <a:off x="6637167" y="5926481"/>
                <a:ext cx="273900" cy="298500"/>
              </a:xfrm>
              <a:prstGeom prst="rect">
                <a:avLst/>
              </a:prstGeom>
              <a:solidFill>
                <a:srgbClr val="FF850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84" name="Google Shape;335;p7">
                <a:extLst>
                  <a:ext uri="{FF2B5EF4-FFF2-40B4-BE49-F238E27FC236}">
                    <a16:creationId xmlns:a16="http://schemas.microsoft.com/office/drawing/2014/main" id="{11D1283A-0A98-180F-C7C1-7209316D1407}"/>
                  </a:ext>
                </a:extLst>
              </p:cNvPr>
              <p:cNvSpPr/>
              <p:nvPr/>
            </p:nvSpPr>
            <p:spPr>
              <a:xfrm>
                <a:off x="6637166"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85" name="Google Shape;336;p7">
                <a:extLst>
                  <a:ext uri="{FF2B5EF4-FFF2-40B4-BE49-F238E27FC236}">
                    <a16:creationId xmlns:a16="http://schemas.microsoft.com/office/drawing/2014/main" id="{69C13AE4-82FF-9C49-7A60-C3F3FF25D807}"/>
                  </a:ext>
                </a:extLst>
              </p:cNvPr>
              <p:cNvSpPr/>
              <p:nvPr/>
            </p:nvSpPr>
            <p:spPr>
              <a:xfrm>
                <a:off x="6264844" y="5537060"/>
                <a:ext cx="273900" cy="298500"/>
              </a:xfrm>
              <a:prstGeom prst="rect">
                <a:avLst/>
              </a:prstGeom>
              <a:solidFill>
                <a:srgbClr val="FBD8BF"/>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86" name="Google Shape;337;p7">
                <a:extLst>
                  <a:ext uri="{FF2B5EF4-FFF2-40B4-BE49-F238E27FC236}">
                    <a16:creationId xmlns:a16="http://schemas.microsoft.com/office/drawing/2014/main" id="{4155DAE6-24BD-9ACC-6F7C-971661D6F615}"/>
                  </a:ext>
                </a:extLst>
              </p:cNvPr>
              <p:cNvSpPr/>
              <p:nvPr/>
            </p:nvSpPr>
            <p:spPr>
              <a:xfrm>
                <a:off x="6264844" y="5926481"/>
                <a:ext cx="273900" cy="298500"/>
              </a:xfrm>
              <a:prstGeom prst="rect">
                <a:avLst/>
              </a:prstGeom>
              <a:solidFill>
                <a:srgbClr val="FF850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sp>
            <p:nvSpPr>
              <p:cNvPr id="187" name="Google Shape;338;p7">
                <a:extLst>
                  <a:ext uri="{FF2B5EF4-FFF2-40B4-BE49-F238E27FC236}">
                    <a16:creationId xmlns:a16="http://schemas.microsoft.com/office/drawing/2014/main" id="{81CAF90A-478D-9C3B-615E-E4A2CE78A5FB}"/>
                  </a:ext>
                </a:extLst>
              </p:cNvPr>
              <p:cNvSpPr/>
              <p:nvPr/>
            </p:nvSpPr>
            <p:spPr>
              <a:xfrm>
                <a:off x="6300218" y="6315902"/>
                <a:ext cx="273900" cy="298500"/>
              </a:xfrm>
              <a:prstGeom prst="rect">
                <a:avLst/>
              </a:prstGeom>
              <a:solidFill>
                <a:srgbClr val="00B0F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840"/>
                  <a:buFont typeface="Arial"/>
                  <a:buNone/>
                </a:pPr>
                <a:endParaRPr sz="3200" b="0" i="0" u="none" strike="noStrike" cap="none">
                  <a:solidFill>
                    <a:srgbClr val="FFFFFF"/>
                  </a:solidFill>
                  <a:latin typeface="Arial"/>
                  <a:ea typeface="Arial"/>
                  <a:cs typeface="Arial"/>
                  <a:sym typeface="Arial"/>
                </a:endParaRPr>
              </a:p>
            </p:txBody>
          </p:sp>
        </p:grpSp>
        <p:sp>
          <p:nvSpPr>
            <p:cNvPr id="136" name="Google Shape;339;p7">
              <a:extLst>
                <a:ext uri="{FF2B5EF4-FFF2-40B4-BE49-F238E27FC236}">
                  <a16:creationId xmlns:a16="http://schemas.microsoft.com/office/drawing/2014/main" id="{6879FED0-902E-33F7-8F16-E8A1332B75F6}"/>
                </a:ext>
              </a:extLst>
            </p:cNvPr>
            <p:cNvSpPr/>
            <p:nvPr/>
          </p:nvSpPr>
          <p:spPr>
            <a:xfrm>
              <a:off x="6285121" y="4488548"/>
              <a:ext cx="187200" cy="347400"/>
            </a:xfrm>
            <a:prstGeom prst="rect">
              <a:avLst/>
            </a:prstGeom>
            <a:solidFill>
              <a:srgbClr val="FF8500"/>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200" b="0" i="0" u="none" strike="noStrike" cap="none">
                <a:solidFill>
                  <a:srgbClr val="FFFFFF"/>
                </a:solidFill>
                <a:latin typeface="Arial"/>
                <a:ea typeface="Arial"/>
                <a:cs typeface="Arial"/>
                <a:sym typeface="Arial"/>
              </a:endParaRPr>
            </a:p>
          </p:txBody>
        </p:sp>
        <p:sp>
          <p:nvSpPr>
            <p:cNvPr id="137" name="Google Shape;340;p7">
              <a:extLst>
                <a:ext uri="{FF2B5EF4-FFF2-40B4-BE49-F238E27FC236}">
                  <a16:creationId xmlns:a16="http://schemas.microsoft.com/office/drawing/2014/main" id="{2FA35E9E-19E9-674A-EC52-E983AE43D9B9}"/>
                </a:ext>
              </a:extLst>
            </p:cNvPr>
            <p:cNvSpPr/>
            <p:nvPr/>
          </p:nvSpPr>
          <p:spPr>
            <a:xfrm>
              <a:off x="6506881" y="4488548"/>
              <a:ext cx="187200" cy="347400"/>
            </a:xfrm>
            <a:prstGeom prst="rect">
              <a:avLst/>
            </a:prstGeom>
            <a:solidFill>
              <a:srgbClr val="AF9AF4"/>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200" b="0" i="0" u="none" strike="noStrike" cap="none">
                <a:solidFill>
                  <a:srgbClr val="FFFFFF"/>
                </a:solidFill>
                <a:latin typeface="Arial"/>
                <a:ea typeface="Arial"/>
                <a:cs typeface="Arial"/>
                <a:sym typeface="Arial"/>
              </a:endParaRPr>
            </a:p>
          </p:txBody>
        </p:sp>
        <p:sp>
          <p:nvSpPr>
            <p:cNvPr id="138" name="Google Shape;341;p7">
              <a:extLst>
                <a:ext uri="{FF2B5EF4-FFF2-40B4-BE49-F238E27FC236}">
                  <a16:creationId xmlns:a16="http://schemas.microsoft.com/office/drawing/2014/main" id="{66F77C62-2066-47D6-0D4C-B5555441C386}"/>
                </a:ext>
              </a:extLst>
            </p:cNvPr>
            <p:cNvSpPr/>
            <p:nvPr/>
          </p:nvSpPr>
          <p:spPr>
            <a:xfrm>
              <a:off x="6729390" y="4488548"/>
              <a:ext cx="187200" cy="347400"/>
            </a:xfrm>
            <a:prstGeom prst="rect">
              <a:avLst/>
            </a:prstGeom>
            <a:solidFill>
              <a:srgbClr val="FBD8BF"/>
            </a:solidFill>
            <a:ln>
              <a:solidFill>
                <a:schemeClr val="bg1">
                  <a:lumMod val="8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200" b="0" i="0" u="none" strike="noStrike" cap="none">
                <a:solidFill>
                  <a:srgbClr val="FFFFFF"/>
                </a:solidFill>
                <a:latin typeface="Arial"/>
                <a:ea typeface="Arial"/>
                <a:cs typeface="Arial"/>
                <a:sym typeface="Arial"/>
              </a:endParaRPr>
            </a:p>
          </p:txBody>
        </p:sp>
        <p:grpSp>
          <p:nvGrpSpPr>
            <p:cNvPr id="139" name="Google Shape;342;p7">
              <a:extLst>
                <a:ext uri="{FF2B5EF4-FFF2-40B4-BE49-F238E27FC236}">
                  <a16:creationId xmlns:a16="http://schemas.microsoft.com/office/drawing/2014/main" id="{B5A0F5ED-FD3F-8ECB-7C83-5AB0E9DDCDD4}"/>
                </a:ext>
              </a:extLst>
            </p:cNvPr>
            <p:cNvGrpSpPr/>
            <p:nvPr/>
          </p:nvGrpSpPr>
          <p:grpSpPr>
            <a:xfrm>
              <a:off x="6683090" y="3039489"/>
              <a:ext cx="823001" cy="889842"/>
              <a:chOff x="10479880" y="2432043"/>
              <a:chExt cx="1193101" cy="1290000"/>
            </a:xfrm>
          </p:grpSpPr>
          <p:sp>
            <p:nvSpPr>
              <p:cNvPr id="165" name="Google Shape;343;p7">
                <a:extLst>
                  <a:ext uri="{FF2B5EF4-FFF2-40B4-BE49-F238E27FC236}">
                    <a16:creationId xmlns:a16="http://schemas.microsoft.com/office/drawing/2014/main" id="{E7C76EDE-1AC1-1CFE-B33C-0F5F39115E8C}"/>
                  </a:ext>
                </a:extLst>
              </p:cNvPr>
              <p:cNvSpPr/>
              <p:nvPr/>
            </p:nvSpPr>
            <p:spPr>
              <a:xfrm>
                <a:off x="10479881" y="2432043"/>
                <a:ext cx="1193100" cy="1290000"/>
              </a:xfrm>
              <a:prstGeom prst="rect">
                <a:avLst/>
              </a:prstGeom>
              <a:solidFill>
                <a:srgbClr val="000000"/>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600" b="0" i="0" u="none" strike="noStrike" cap="none">
                  <a:solidFill>
                    <a:srgbClr val="FFFFFF"/>
                  </a:solidFill>
                  <a:latin typeface="Arial"/>
                  <a:ea typeface="Arial"/>
                  <a:cs typeface="Arial"/>
                  <a:sym typeface="Arial"/>
                </a:endParaRPr>
              </a:p>
            </p:txBody>
          </p:sp>
          <p:sp>
            <p:nvSpPr>
              <p:cNvPr id="166" name="Google Shape;344;p7">
                <a:extLst>
                  <a:ext uri="{FF2B5EF4-FFF2-40B4-BE49-F238E27FC236}">
                    <a16:creationId xmlns:a16="http://schemas.microsoft.com/office/drawing/2014/main" id="{3ADACA67-60F6-A693-1915-220FC281B3E5}"/>
                  </a:ext>
                </a:extLst>
              </p:cNvPr>
              <p:cNvSpPr txBox="1"/>
              <p:nvPr/>
            </p:nvSpPr>
            <p:spPr>
              <a:xfrm>
                <a:off x="10479880" y="2460567"/>
                <a:ext cx="1193099" cy="671799"/>
              </a:xfrm>
              <a:prstGeom prst="rect">
                <a:avLst/>
              </a:prstGeom>
              <a:noFill/>
              <a:ln>
                <a:solidFill>
                  <a:schemeClr val="bg1">
                    <a:lumMod val="85000"/>
                  </a:schemeClr>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ko-KR" sz="600" b="1" i="0" u="none" strike="noStrike" cap="none">
                    <a:solidFill>
                      <a:srgbClr val="F1F3F3"/>
                    </a:solidFill>
                    <a:latin typeface="Arial"/>
                    <a:ea typeface="Arial"/>
                    <a:cs typeface="Arial"/>
                    <a:sym typeface="Arial"/>
                  </a:rPr>
                  <a:t>Writer</a:t>
                </a:r>
                <a:endParaRPr sz="600" b="0" i="0" u="none" strike="noStrike" cap="none">
                  <a:solidFill>
                    <a:srgbClr val="000000"/>
                  </a:solidFill>
                  <a:latin typeface="Arial"/>
                  <a:ea typeface="Arial"/>
                  <a:cs typeface="Arial"/>
                  <a:sym typeface="Arial"/>
                </a:endParaRPr>
              </a:p>
            </p:txBody>
          </p:sp>
          <p:sp>
            <p:nvSpPr>
              <p:cNvPr id="167" name="Google Shape;345;p7">
                <a:extLst>
                  <a:ext uri="{FF2B5EF4-FFF2-40B4-BE49-F238E27FC236}">
                    <a16:creationId xmlns:a16="http://schemas.microsoft.com/office/drawing/2014/main" id="{FB4F7A44-A3BF-0201-94DB-81E30837FE82}"/>
                  </a:ext>
                </a:extLst>
              </p:cNvPr>
              <p:cNvSpPr/>
              <p:nvPr/>
            </p:nvSpPr>
            <p:spPr>
              <a:xfrm>
                <a:off x="10479881" y="3128777"/>
                <a:ext cx="1193100" cy="297600"/>
              </a:xfrm>
              <a:prstGeom prst="rect">
                <a:avLst/>
              </a:prstGeom>
              <a:solidFill>
                <a:srgbClr val="007CBC"/>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sz="600" b="1" i="0" u="none" strike="noStrike" cap="none">
                    <a:solidFill>
                      <a:srgbClr val="FFFFFF"/>
                    </a:solidFill>
                    <a:latin typeface="Arial"/>
                    <a:ea typeface="Arial"/>
                    <a:cs typeface="Arial"/>
                    <a:sym typeface="Arial"/>
                  </a:rPr>
                  <a:t>Transactions</a:t>
                </a:r>
                <a:endParaRPr sz="600" b="0" i="0" u="none" strike="noStrike" cap="none">
                  <a:solidFill>
                    <a:srgbClr val="000000"/>
                  </a:solidFill>
                  <a:latin typeface="Arial"/>
                  <a:ea typeface="Arial"/>
                  <a:cs typeface="Arial"/>
                  <a:sym typeface="Arial"/>
                </a:endParaRPr>
              </a:p>
            </p:txBody>
          </p:sp>
          <p:sp>
            <p:nvSpPr>
              <p:cNvPr id="168" name="Google Shape;346;p7">
                <a:extLst>
                  <a:ext uri="{FF2B5EF4-FFF2-40B4-BE49-F238E27FC236}">
                    <a16:creationId xmlns:a16="http://schemas.microsoft.com/office/drawing/2014/main" id="{1A9D727D-7D76-85A2-7616-773B6837413B}"/>
                  </a:ext>
                </a:extLst>
              </p:cNvPr>
              <p:cNvSpPr/>
              <p:nvPr/>
            </p:nvSpPr>
            <p:spPr>
              <a:xfrm>
                <a:off x="10479881" y="3424176"/>
                <a:ext cx="1193100" cy="297600"/>
              </a:xfrm>
              <a:prstGeom prst="rect">
                <a:avLst/>
              </a:prstGeom>
              <a:solidFill>
                <a:srgbClr val="007CBC"/>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sz="600" b="1" i="0" u="none" strike="noStrike" cap="none">
                    <a:solidFill>
                      <a:srgbClr val="FFFFFF"/>
                    </a:solidFill>
                    <a:latin typeface="Arial"/>
                    <a:ea typeface="Arial"/>
                    <a:cs typeface="Arial"/>
                    <a:sym typeface="Arial"/>
                  </a:rPr>
                  <a:t>Caching</a:t>
                </a:r>
                <a:endParaRPr sz="600" b="0" i="0" u="none" strike="noStrike" cap="none">
                  <a:solidFill>
                    <a:srgbClr val="000000"/>
                  </a:solidFill>
                  <a:latin typeface="Arial"/>
                  <a:ea typeface="Arial"/>
                  <a:cs typeface="Arial"/>
                  <a:sym typeface="Arial"/>
                </a:endParaRPr>
              </a:p>
            </p:txBody>
          </p:sp>
          <p:sp>
            <p:nvSpPr>
              <p:cNvPr id="169" name="Google Shape;347;p7">
                <a:extLst>
                  <a:ext uri="{FF2B5EF4-FFF2-40B4-BE49-F238E27FC236}">
                    <a16:creationId xmlns:a16="http://schemas.microsoft.com/office/drawing/2014/main" id="{D81CF184-1184-F1C7-DC3A-017E727190CC}"/>
                  </a:ext>
                </a:extLst>
              </p:cNvPr>
              <p:cNvSpPr/>
              <p:nvPr/>
            </p:nvSpPr>
            <p:spPr>
              <a:xfrm>
                <a:off x="10479881" y="2829900"/>
                <a:ext cx="1193100" cy="297600"/>
              </a:xfrm>
              <a:prstGeom prst="rect">
                <a:avLst/>
              </a:prstGeom>
              <a:solidFill>
                <a:srgbClr val="007CBC"/>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sz="600" b="1" i="0" u="none" strike="noStrike" cap="none">
                    <a:solidFill>
                      <a:srgbClr val="FFFFFF"/>
                    </a:solidFill>
                    <a:latin typeface="Arial"/>
                    <a:ea typeface="Arial"/>
                    <a:cs typeface="Arial"/>
                    <a:sym typeface="Arial"/>
                  </a:rPr>
                  <a:t>SQL</a:t>
                </a:r>
                <a:endParaRPr sz="600" b="0" i="0" u="none" strike="noStrike" cap="none">
                  <a:solidFill>
                    <a:srgbClr val="000000"/>
                  </a:solidFill>
                  <a:latin typeface="Arial"/>
                  <a:ea typeface="Arial"/>
                  <a:cs typeface="Arial"/>
                  <a:sym typeface="Arial"/>
                </a:endParaRPr>
              </a:p>
            </p:txBody>
          </p:sp>
        </p:grpSp>
        <p:grpSp>
          <p:nvGrpSpPr>
            <p:cNvPr id="140" name="Google Shape;348;p7">
              <a:extLst>
                <a:ext uri="{FF2B5EF4-FFF2-40B4-BE49-F238E27FC236}">
                  <a16:creationId xmlns:a16="http://schemas.microsoft.com/office/drawing/2014/main" id="{CCB1AC2C-7EA4-20F9-2BE3-999DA01D733E}"/>
                </a:ext>
              </a:extLst>
            </p:cNvPr>
            <p:cNvGrpSpPr/>
            <p:nvPr/>
          </p:nvGrpSpPr>
          <p:grpSpPr>
            <a:xfrm>
              <a:off x="8517167" y="3039489"/>
              <a:ext cx="823001" cy="889842"/>
              <a:chOff x="10479880" y="2432043"/>
              <a:chExt cx="1193101" cy="1290000"/>
            </a:xfrm>
          </p:grpSpPr>
          <p:sp>
            <p:nvSpPr>
              <p:cNvPr id="160" name="Google Shape;349;p7">
                <a:extLst>
                  <a:ext uri="{FF2B5EF4-FFF2-40B4-BE49-F238E27FC236}">
                    <a16:creationId xmlns:a16="http://schemas.microsoft.com/office/drawing/2014/main" id="{67B033DD-D1C4-CF5F-66DC-74FB404A0466}"/>
                  </a:ext>
                </a:extLst>
              </p:cNvPr>
              <p:cNvSpPr/>
              <p:nvPr/>
            </p:nvSpPr>
            <p:spPr>
              <a:xfrm>
                <a:off x="10479881" y="2432043"/>
                <a:ext cx="1193100" cy="1290000"/>
              </a:xfrm>
              <a:prstGeom prst="rect">
                <a:avLst/>
              </a:prstGeom>
              <a:solidFill>
                <a:srgbClr val="000000"/>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600" b="0" i="0" u="none" strike="noStrike" cap="none">
                  <a:solidFill>
                    <a:srgbClr val="FFFFFF"/>
                  </a:solidFill>
                  <a:latin typeface="Arial"/>
                  <a:ea typeface="Arial"/>
                  <a:cs typeface="Arial"/>
                  <a:sym typeface="Arial"/>
                </a:endParaRPr>
              </a:p>
            </p:txBody>
          </p:sp>
          <p:sp>
            <p:nvSpPr>
              <p:cNvPr id="161" name="Google Shape;350;p7">
                <a:extLst>
                  <a:ext uri="{FF2B5EF4-FFF2-40B4-BE49-F238E27FC236}">
                    <a16:creationId xmlns:a16="http://schemas.microsoft.com/office/drawing/2014/main" id="{127FFF31-5C68-A66B-501D-002C379EA041}"/>
                  </a:ext>
                </a:extLst>
              </p:cNvPr>
              <p:cNvSpPr txBox="1"/>
              <p:nvPr/>
            </p:nvSpPr>
            <p:spPr>
              <a:xfrm>
                <a:off x="10479880" y="2460567"/>
                <a:ext cx="1193099" cy="615803"/>
              </a:xfrm>
              <a:prstGeom prst="rect">
                <a:avLst/>
              </a:prstGeom>
              <a:noFill/>
              <a:ln>
                <a:solidFill>
                  <a:schemeClr val="bg1">
                    <a:lumMod val="85000"/>
                  </a:schemeClr>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1F3F3"/>
                    </a:solidFill>
                    <a:latin typeface="Arial"/>
                    <a:ea typeface="Arial"/>
                    <a:cs typeface="Arial"/>
                    <a:sym typeface="Arial"/>
                  </a:rPr>
                  <a:t>Reader</a:t>
                </a:r>
                <a:endParaRPr sz="500" b="0" i="0" u="none" strike="noStrike" cap="none">
                  <a:solidFill>
                    <a:srgbClr val="000000"/>
                  </a:solidFill>
                  <a:latin typeface="Arial"/>
                  <a:ea typeface="Arial"/>
                  <a:cs typeface="Arial"/>
                  <a:sym typeface="Arial"/>
                </a:endParaRPr>
              </a:p>
            </p:txBody>
          </p:sp>
          <p:sp>
            <p:nvSpPr>
              <p:cNvPr id="162" name="Google Shape;351;p7">
                <a:extLst>
                  <a:ext uri="{FF2B5EF4-FFF2-40B4-BE49-F238E27FC236}">
                    <a16:creationId xmlns:a16="http://schemas.microsoft.com/office/drawing/2014/main" id="{31D2B076-04B6-7767-08E3-B06D0B8AF054}"/>
                  </a:ext>
                </a:extLst>
              </p:cNvPr>
              <p:cNvSpPr/>
              <p:nvPr/>
            </p:nvSpPr>
            <p:spPr>
              <a:xfrm>
                <a:off x="10479881" y="3128777"/>
                <a:ext cx="1193100" cy="297600"/>
              </a:xfrm>
              <a:prstGeom prst="rect">
                <a:avLst/>
              </a:prstGeom>
              <a:solidFill>
                <a:srgbClr val="007CBC"/>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FFFFF"/>
                    </a:solidFill>
                    <a:latin typeface="Arial"/>
                    <a:ea typeface="Arial"/>
                    <a:cs typeface="Arial"/>
                    <a:sym typeface="Arial"/>
                  </a:rPr>
                  <a:t>Transactions</a:t>
                </a:r>
                <a:endParaRPr sz="500" b="0" i="0" u="none" strike="noStrike" cap="none">
                  <a:solidFill>
                    <a:srgbClr val="000000"/>
                  </a:solidFill>
                  <a:latin typeface="Arial"/>
                  <a:ea typeface="Arial"/>
                  <a:cs typeface="Arial"/>
                  <a:sym typeface="Arial"/>
                </a:endParaRPr>
              </a:p>
            </p:txBody>
          </p:sp>
          <p:sp>
            <p:nvSpPr>
              <p:cNvPr id="163" name="Google Shape;352;p7">
                <a:extLst>
                  <a:ext uri="{FF2B5EF4-FFF2-40B4-BE49-F238E27FC236}">
                    <a16:creationId xmlns:a16="http://schemas.microsoft.com/office/drawing/2014/main" id="{C00005E8-AABB-3E29-A5DE-9D60939A1F75}"/>
                  </a:ext>
                </a:extLst>
              </p:cNvPr>
              <p:cNvSpPr/>
              <p:nvPr/>
            </p:nvSpPr>
            <p:spPr>
              <a:xfrm>
                <a:off x="10479881" y="3424176"/>
                <a:ext cx="1193100" cy="297600"/>
              </a:xfrm>
              <a:prstGeom prst="rect">
                <a:avLst/>
              </a:prstGeom>
              <a:solidFill>
                <a:srgbClr val="007CBC"/>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FFFFF"/>
                    </a:solidFill>
                    <a:latin typeface="Arial"/>
                    <a:ea typeface="Arial"/>
                    <a:cs typeface="Arial"/>
                    <a:sym typeface="Arial"/>
                  </a:rPr>
                  <a:t>Caching</a:t>
                </a:r>
                <a:endParaRPr sz="500" b="0" i="0" u="none" strike="noStrike" cap="none">
                  <a:solidFill>
                    <a:srgbClr val="000000"/>
                  </a:solidFill>
                  <a:latin typeface="Arial"/>
                  <a:ea typeface="Arial"/>
                  <a:cs typeface="Arial"/>
                  <a:sym typeface="Arial"/>
                </a:endParaRPr>
              </a:p>
            </p:txBody>
          </p:sp>
          <p:sp>
            <p:nvSpPr>
              <p:cNvPr id="164" name="Google Shape;353;p7">
                <a:extLst>
                  <a:ext uri="{FF2B5EF4-FFF2-40B4-BE49-F238E27FC236}">
                    <a16:creationId xmlns:a16="http://schemas.microsoft.com/office/drawing/2014/main" id="{97B794F2-2FE4-F0F0-2D2B-2A274DBB3D74}"/>
                  </a:ext>
                </a:extLst>
              </p:cNvPr>
              <p:cNvSpPr/>
              <p:nvPr/>
            </p:nvSpPr>
            <p:spPr>
              <a:xfrm>
                <a:off x="10479881" y="2829900"/>
                <a:ext cx="1193100" cy="297600"/>
              </a:xfrm>
              <a:prstGeom prst="rect">
                <a:avLst/>
              </a:prstGeom>
              <a:solidFill>
                <a:srgbClr val="007CBC"/>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FFFFF"/>
                    </a:solidFill>
                    <a:latin typeface="Arial"/>
                    <a:ea typeface="Arial"/>
                    <a:cs typeface="Arial"/>
                    <a:sym typeface="Arial"/>
                  </a:rPr>
                  <a:t>SQL</a:t>
                </a:r>
                <a:endParaRPr sz="500" b="0" i="0" u="none" strike="noStrike" cap="none">
                  <a:solidFill>
                    <a:srgbClr val="000000"/>
                  </a:solidFill>
                  <a:latin typeface="Arial"/>
                  <a:ea typeface="Arial"/>
                  <a:cs typeface="Arial"/>
                  <a:sym typeface="Arial"/>
                </a:endParaRPr>
              </a:p>
            </p:txBody>
          </p:sp>
        </p:grpSp>
        <p:grpSp>
          <p:nvGrpSpPr>
            <p:cNvPr id="141" name="Google Shape;354;p7">
              <a:extLst>
                <a:ext uri="{FF2B5EF4-FFF2-40B4-BE49-F238E27FC236}">
                  <a16:creationId xmlns:a16="http://schemas.microsoft.com/office/drawing/2014/main" id="{32F11BE4-E9F1-548A-B0F2-86C341B00100}"/>
                </a:ext>
              </a:extLst>
            </p:cNvPr>
            <p:cNvGrpSpPr/>
            <p:nvPr/>
          </p:nvGrpSpPr>
          <p:grpSpPr>
            <a:xfrm>
              <a:off x="10341512" y="3039489"/>
              <a:ext cx="823001" cy="889842"/>
              <a:chOff x="10479880" y="2432043"/>
              <a:chExt cx="1193101" cy="1290000"/>
            </a:xfrm>
          </p:grpSpPr>
          <p:sp>
            <p:nvSpPr>
              <p:cNvPr id="155" name="Google Shape;355;p7">
                <a:extLst>
                  <a:ext uri="{FF2B5EF4-FFF2-40B4-BE49-F238E27FC236}">
                    <a16:creationId xmlns:a16="http://schemas.microsoft.com/office/drawing/2014/main" id="{52C7BB23-4C3F-D182-A137-085462F19DBA}"/>
                  </a:ext>
                </a:extLst>
              </p:cNvPr>
              <p:cNvSpPr/>
              <p:nvPr/>
            </p:nvSpPr>
            <p:spPr>
              <a:xfrm>
                <a:off x="10479881" y="2432043"/>
                <a:ext cx="1193100" cy="1290000"/>
              </a:xfrm>
              <a:prstGeom prst="rect">
                <a:avLst/>
              </a:prstGeom>
              <a:solidFill>
                <a:srgbClr val="000000"/>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600" b="0" i="0" u="none" strike="noStrike" cap="none">
                  <a:solidFill>
                    <a:srgbClr val="FFFFFF"/>
                  </a:solidFill>
                  <a:latin typeface="Arial"/>
                  <a:ea typeface="Arial"/>
                  <a:cs typeface="Arial"/>
                  <a:sym typeface="Arial"/>
                </a:endParaRPr>
              </a:p>
            </p:txBody>
          </p:sp>
          <p:sp>
            <p:nvSpPr>
              <p:cNvPr id="156" name="Google Shape;356;p7">
                <a:extLst>
                  <a:ext uri="{FF2B5EF4-FFF2-40B4-BE49-F238E27FC236}">
                    <a16:creationId xmlns:a16="http://schemas.microsoft.com/office/drawing/2014/main" id="{3FFB1E80-67D0-66B7-09C6-E6A7FDE22CDC}"/>
                  </a:ext>
                </a:extLst>
              </p:cNvPr>
              <p:cNvSpPr txBox="1"/>
              <p:nvPr/>
            </p:nvSpPr>
            <p:spPr>
              <a:xfrm>
                <a:off x="10479880" y="2460567"/>
                <a:ext cx="1193099" cy="615803"/>
              </a:xfrm>
              <a:prstGeom prst="rect">
                <a:avLst/>
              </a:prstGeom>
              <a:noFill/>
              <a:ln>
                <a:solidFill>
                  <a:schemeClr val="bg1">
                    <a:lumMod val="85000"/>
                  </a:schemeClr>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1F3F3"/>
                    </a:solidFill>
                    <a:latin typeface="Arial"/>
                    <a:ea typeface="Arial"/>
                    <a:cs typeface="Arial"/>
                    <a:sym typeface="Arial"/>
                  </a:rPr>
                  <a:t>Reader</a:t>
                </a:r>
                <a:endParaRPr sz="500" b="0" i="0" u="none" strike="noStrike" cap="none">
                  <a:solidFill>
                    <a:srgbClr val="000000"/>
                  </a:solidFill>
                  <a:latin typeface="Arial"/>
                  <a:ea typeface="Arial"/>
                  <a:cs typeface="Arial"/>
                  <a:sym typeface="Arial"/>
                </a:endParaRPr>
              </a:p>
            </p:txBody>
          </p:sp>
          <p:sp>
            <p:nvSpPr>
              <p:cNvPr id="157" name="Google Shape;357;p7">
                <a:extLst>
                  <a:ext uri="{FF2B5EF4-FFF2-40B4-BE49-F238E27FC236}">
                    <a16:creationId xmlns:a16="http://schemas.microsoft.com/office/drawing/2014/main" id="{5A1DF22F-ABD0-C369-5715-8C441DD06C28}"/>
                  </a:ext>
                </a:extLst>
              </p:cNvPr>
              <p:cNvSpPr/>
              <p:nvPr/>
            </p:nvSpPr>
            <p:spPr>
              <a:xfrm>
                <a:off x="10479881" y="3128777"/>
                <a:ext cx="1193100" cy="297600"/>
              </a:xfrm>
              <a:prstGeom prst="rect">
                <a:avLst/>
              </a:prstGeom>
              <a:solidFill>
                <a:srgbClr val="007CBC"/>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FFFFF"/>
                    </a:solidFill>
                    <a:latin typeface="Arial"/>
                    <a:ea typeface="Arial"/>
                    <a:cs typeface="Arial"/>
                    <a:sym typeface="Arial"/>
                  </a:rPr>
                  <a:t>Transactions</a:t>
                </a:r>
                <a:endParaRPr sz="500" b="0" i="0" u="none" strike="noStrike" cap="none">
                  <a:solidFill>
                    <a:srgbClr val="000000"/>
                  </a:solidFill>
                  <a:latin typeface="Arial"/>
                  <a:ea typeface="Arial"/>
                  <a:cs typeface="Arial"/>
                  <a:sym typeface="Arial"/>
                </a:endParaRPr>
              </a:p>
            </p:txBody>
          </p:sp>
          <p:sp>
            <p:nvSpPr>
              <p:cNvPr id="158" name="Google Shape;358;p7">
                <a:extLst>
                  <a:ext uri="{FF2B5EF4-FFF2-40B4-BE49-F238E27FC236}">
                    <a16:creationId xmlns:a16="http://schemas.microsoft.com/office/drawing/2014/main" id="{2A496635-9BEE-6F50-BD1C-C595D4B16256}"/>
                  </a:ext>
                </a:extLst>
              </p:cNvPr>
              <p:cNvSpPr/>
              <p:nvPr/>
            </p:nvSpPr>
            <p:spPr>
              <a:xfrm>
                <a:off x="10479881" y="3424176"/>
                <a:ext cx="1193100" cy="297600"/>
              </a:xfrm>
              <a:prstGeom prst="rect">
                <a:avLst/>
              </a:prstGeom>
              <a:solidFill>
                <a:srgbClr val="007CBC"/>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FFFFF"/>
                    </a:solidFill>
                    <a:latin typeface="Arial"/>
                    <a:ea typeface="Arial"/>
                    <a:cs typeface="Arial"/>
                    <a:sym typeface="Arial"/>
                  </a:rPr>
                  <a:t>Caching</a:t>
                </a:r>
                <a:endParaRPr sz="500" b="0" i="0" u="none" strike="noStrike" cap="none">
                  <a:solidFill>
                    <a:srgbClr val="000000"/>
                  </a:solidFill>
                  <a:latin typeface="Arial"/>
                  <a:ea typeface="Arial"/>
                  <a:cs typeface="Arial"/>
                  <a:sym typeface="Arial"/>
                </a:endParaRPr>
              </a:p>
            </p:txBody>
          </p:sp>
          <p:sp>
            <p:nvSpPr>
              <p:cNvPr id="159" name="Google Shape;359;p7">
                <a:extLst>
                  <a:ext uri="{FF2B5EF4-FFF2-40B4-BE49-F238E27FC236}">
                    <a16:creationId xmlns:a16="http://schemas.microsoft.com/office/drawing/2014/main" id="{DC8BC543-3A9F-7835-A2AC-3EB496A99500}"/>
                  </a:ext>
                </a:extLst>
              </p:cNvPr>
              <p:cNvSpPr/>
              <p:nvPr/>
            </p:nvSpPr>
            <p:spPr>
              <a:xfrm>
                <a:off x="10479881" y="2829900"/>
                <a:ext cx="1193100" cy="297600"/>
              </a:xfrm>
              <a:prstGeom prst="rect">
                <a:avLst/>
              </a:prstGeom>
              <a:solidFill>
                <a:srgbClr val="007CBC"/>
              </a:solidFill>
              <a:ln w="9525" cap="flat" cmpd="sng">
                <a:solidFill>
                  <a:schemeClr val="bg1">
                    <a:lumMod val="8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FFFFF"/>
                    </a:solidFill>
                    <a:latin typeface="Arial"/>
                    <a:ea typeface="Arial"/>
                    <a:cs typeface="Arial"/>
                    <a:sym typeface="Arial"/>
                  </a:rPr>
                  <a:t>SQL</a:t>
                </a:r>
                <a:endParaRPr sz="500" b="0" i="0" u="none" strike="noStrike" cap="none">
                  <a:solidFill>
                    <a:srgbClr val="000000"/>
                  </a:solidFill>
                  <a:latin typeface="Arial"/>
                  <a:ea typeface="Arial"/>
                  <a:cs typeface="Arial"/>
                  <a:sym typeface="Arial"/>
                </a:endParaRPr>
              </a:p>
            </p:txBody>
          </p:sp>
        </p:grpSp>
        <p:cxnSp>
          <p:nvCxnSpPr>
            <p:cNvPr id="142" name="Google Shape;360;p7">
              <a:extLst>
                <a:ext uri="{FF2B5EF4-FFF2-40B4-BE49-F238E27FC236}">
                  <a16:creationId xmlns:a16="http://schemas.microsoft.com/office/drawing/2014/main" id="{A68E7671-26E7-14B9-6196-A686774B8E9C}"/>
                </a:ext>
              </a:extLst>
            </p:cNvPr>
            <p:cNvCxnSpPr/>
            <p:nvPr/>
          </p:nvCxnSpPr>
          <p:spPr>
            <a:xfrm rot="10800000">
              <a:off x="8938597" y="3939231"/>
              <a:ext cx="0" cy="504600"/>
            </a:xfrm>
            <a:prstGeom prst="straightConnector1">
              <a:avLst/>
            </a:prstGeom>
            <a:noFill/>
            <a:ln w="28575" cap="flat" cmpd="sng">
              <a:solidFill>
                <a:schemeClr val="bg1">
                  <a:lumMod val="85000"/>
                </a:schemeClr>
              </a:solidFill>
              <a:prstDash val="solid"/>
              <a:miter lim="800000"/>
              <a:headEnd type="triangle" w="sm" len="sm"/>
              <a:tailEnd type="triangle" w="med" len="med"/>
            </a:ln>
          </p:spPr>
        </p:cxnSp>
        <p:cxnSp>
          <p:nvCxnSpPr>
            <p:cNvPr id="143" name="Google Shape;361;p7">
              <a:extLst>
                <a:ext uri="{FF2B5EF4-FFF2-40B4-BE49-F238E27FC236}">
                  <a16:creationId xmlns:a16="http://schemas.microsoft.com/office/drawing/2014/main" id="{9FA9CBC9-6850-EE3C-A4AC-C32C4FD37176}"/>
                </a:ext>
              </a:extLst>
            </p:cNvPr>
            <p:cNvCxnSpPr/>
            <p:nvPr/>
          </p:nvCxnSpPr>
          <p:spPr>
            <a:xfrm rot="10800000">
              <a:off x="10776661" y="3939231"/>
              <a:ext cx="0" cy="504600"/>
            </a:xfrm>
            <a:prstGeom prst="straightConnector1">
              <a:avLst/>
            </a:prstGeom>
            <a:noFill/>
            <a:ln w="28575" cap="flat" cmpd="sng">
              <a:solidFill>
                <a:schemeClr val="bg1">
                  <a:lumMod val="85000"/>
                </a:schemeClr>
              </a:solidFill>
              <a:prstDash val="solid"/>
              <a:miter lim="800000"/>
              <a:headEnd type="none" w="sm" len="sm"/>
              <a:tailEnd type="triangle" w="med" len="med"/>
            </a:ln>
          </p:spPr>
        </p:cxnSp>
        <p:cxnSp>
          <p:nvCxnSpPr>
            <p:cNvPr id="144" name="Google Shape;362;p7">
              <a:extLst>
                <a:ext uri="{FF2B5EF4-FFF2-40B4-BE49-F238E27FC236}">
                  <a16:creationId xmlns:a16="http://schemas.microsoft.com/office/drawing/2014/main" id="{F403BD4E-81CA-FAD6-A625-79A00031DD80}"/>
                </a:ext>
              </a:extLst>
            </p:cNvPr>
            <p:cNvCxnSpPr/>
            <p:nvPr/>
          </p:nvCxnSpPr>
          <p:spPr>
            <a:xfrm rot="10800000" flipH="1">
              <a:off x="7085426" y="2477720"/>
              <a:ext cx="12900" cy="263400"/>
            </a:xfrm>
            <a:prstGeom prst="straightConnector1">
              <a:avLst/>
            </a:prstGeom>
            <a:noFill/>
            <a:ln w="28575" cap="flat" cmpd="sng">
              <a:solidFill>
                <a:schemeClr val="bg1">
                  <a:lumMod val="85000"/>
                </a:schemeClr>
              </a:solidFill>
              <a:prstDash val="solid"/>
              <a:miter lim="800000"/>
              <a:headEnd type="none" w="sm" len="sm"/>
              <a:tailEnd type="oval" w="med" len="med"/>
            </a:ln>
          </p:spPr>
        </p:cxnSp>
        <p:sp>
          <p:nvSpPr>
            <p:cNvPr id="145" name="Google Shape;363;p7">
              <a:extLst>
                <a:ext uri="{FF2B5EF4-FFF2-40B4-BE49-F238E27FC236}">
                  <a16:creationId xmlns:a16="http://schemas.microsoft.com/office/drawing/2014/main" id="{A01D03AB-77BF-013E-1383-28E2E876194B}"/>
                </a:ext>
              </a:extLst>
            </p:cNvPr>
            <p:cNvSpPr txBox="1"/>
            <p:nvPr/>
          </p:nvSpPr>
          <p:spPr>
            <a:xfrm>
              <a:off x="6755347" y="2629616"/>
              <a:ext cx="678600" cy="617909"/>
            </a:xfrm>
            <a:prstGeom prst="rect">
              <a:avLst/>
            </a:prstGeom>
            <a:solidFill>
              <a:srgbClr val="AF9AF4"/>
            </a:solidFill>
            <a:ln w="12700" cap="flat" cmpd="sng">
              <a:solidFill>
                <a:schemeClr val="bg1">
                  <a:lumMod val="85000"/>
                </a:schemeClr>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7030A0"/>
                  </a:solidFill>
                  <a:latin typeface="Arial"/>
                  <a:ea typeface="Arial"/>
                  <a:cs typeface="Arial"/>
                  <a:sym typeface="Arial"/>
                </a:rPr>
                <a:t>Cluster</a:t>
              </a:r>
              <a:endParaRPr sz="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7030A0"/>
                  </a:solidFill>
                  <a:latin typeface="Arial"/>
                  <a:ea typeface="Arial"/>
                  <a:cs typeface="Arial"/>
                  <a:sym typeface="Arial"/>
                </a:rPr>
                <a:t>Endpoint</a:t>
              </a:r>
              <a:endParaRPr sz="500" b="0" i="0" u="none" strike="noStrike" cap="none">
                <a:solidFill>
                  <a:srgbClr val="000000"/>
                </a:solidFill>
                <a:latin typeface="Arial"/>
                <a:ea typeface="Arial"/>
                <a:cs typeface="Arial"/>
                <a:sym typeface="Arial"/>
              </a:endParaRPr>
            </a:p>
          </p:txBody>
        </p:sp>
        <p:sp>
          <p:nvSpPr>
            <p:cNvPr id="146" name="Google Shape;364;p7">
              <a:extLst>
                <a:ext uri="{FF2B5EF4-FFF2-40B4-BE49-F238E27FC236}">
                  <a16:creationId xmlns:a16="http://schemas.microsoft.com/office/drawing/2014/main" id="{8ABEFAFA-BD55-DF45-E8A0-BD1DB04316C8}"/>
                </a:ext>
              </a:extLst>
            </p:cNvPr>
            <p:cNvSpPr txBox="1"/>
            <p:nvPr/>
          </p:nvSpPr>
          <p:spPr>
            <a:xfrm>
              <a:off x="9475495" y="2629069"/>
              <a:ext cx="678600" cy="617909"/>
            </a:xfrm>
            <a:prstGeom prst="rect">
              <a:avLst/>
            </a:prstGeom>
            <a:solidFill>
              <a:srgbClr val="000000"/>
            </a:solidFill>
            <a:ln w="12700" cap="flat" cmpd="sng">
              <a:solidFill>
                <a:schemeClr val="bg1">
                  <a:lumMod val="85000"/>
                </a:schemeClr>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BD8BF"/>
                  </a:solidFill>
                  <a:latin typeface="Arial"/>
                  <a:ea typeface="Arial"/>
                  <a:cs typeface="Arial"/>
                  <a:sym typeface="Arial"/>
                </a:rPr>
                <a:t>Reader</a:t>
              </a:r>
              <a:endParaRPr sz="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ko-KR" sz="500" b="1" i="0" u="none" strike="noStrike" cap="none">
                  <a:solidFill>
                    <a:srgbClr val="FBD8BF"/>
                  </a:solidFill>
                  <a:latin typeface="Arial"/>
                  <a:ea typeface="Arial"/>
                  <a:cs typeface="Arial"/>
                  <a:sym typeface="Arial"/>
                </a:rPr>
                <a:t>Endpoint</a:t>
              </a:r>
              <a:endParaRPr sz="500" b="0" i="0" u="none" strike="noStrike" cap="none">
                <a:solidFill>
                  <a:srgbClr val="000000"/>
                </a:solidFill>
                <a:latin typeface="Arial"/>
                <a:ea typeface="Arial"/>
                <a:cs typeface="Arial"/>
                <a:sym typeface="Arial"/>
              </a:endParaRPr>
            </a:p>
          </p:txBody>
        </p:sp>
        <p:cxnSp>
          <p:nvCxnSpPr>
            <p:cNvPr id="147" name="Google Shape;365;p7">
              <a:extLst>
                <a:ext uri="{FF2B5EF4-FFF2-40B4-BE49-F238E27FC236}">
                  <a16:creationId xmlns:a16="http://schemas.microsoft.com/office/drawing/2014/main" id="{0D9414F0-F6CF-DC19-C2A2-0173AC4CECC3}"/>
                </a:ext>
              </a:extLst>
            </p:cNvPr>
            <p:cNvCxnSpPr>
              <a:stCxn id="155" idx="0"/>
              <a:endCxn id="146" idx="3"/>
            </p:cNvCxnSpPr>
            <p:nvPr/>
          </p:nvCxnSpPr>
          <p:spPr>
            <a:xfrm rot="16200000" flipV="1">
              <a:off x="10402823" y="2689296"/>
              <a:ext cx="101463" cy="598918"/>
            </a:xfrm>
            <a:prstGeom prst="bentConnector2">
              <a:avLst/>
            </a:prstGeom>
            <a:noFill/>
            <a:ln w="28575" cap="flat" cmpd="sng">
              <a:solidFill>
                <a:schemeClr val="bg1">
                  <a:lumMod val="85000"/>
                </a:schemeClr>
              </a:solidFill>
              <a:prstDash val="solid"/>
              <a:miter lim="800000"/>
              <a:headEnd type="none" w="sm" len="sm"/>
              <a:tailEnd type="none" w="sm" len="sm"/>
            </a:ln>
          </p:spPr>
        </p:cxnSp>
        <p:cxnSp>
          <p:nvCxnSpPr>
            <p:cNvPr id="148" name="Google Shape;366;p7">
              <a:extLst>
                <a:ext uri="{FF2B5EF4-FFF2-40B4-BE49-F238E27FC236}">
                  <a16:creationId xmlns:a16="http://schemas.microsoft.com/office/drawing/2014/main" id="{D218E673-C781-C244-559E-BF712AF196E5}"/>
                </a:ext>
              </a:extLst>
            </p:cNvPr>
            <p:cNvCxnSpPr>
              <a:stCxn id="146" idx="0"/>
            </p:cNvCxnSpPr>
            <p:nvPr/>
          </p:nvCxnSpPr>
          <p:spPr>
            <a:xfrm flipV="1">
              <a:off x="9814795" y="2456568"/>
              <a:ext cx="0" cy="172501"/>
            </a:xfrm>
            <a:prstGeom prst="straightConnector1">
              <a:avLst/>
            </a:prstGeom>
            <a:noFill/>
            <a:ln w="28575" cap="flat" cmpd="sng">
              <a:solidFill>
                <a:schemeClr val="bg1">
                  <a:lumMod val="85000"/>
                </a:schemeClr>
              </a:solidFill>
              <a:prstDash val="solid"/>
              <a:miter lim="800000"/>
              <a:headEnd type="none" w="sm" len="sm"/>
              <a:tailEnd type="oval" w="med" len="med"/>
            </a:ln>
          </p:spPr>
        </p:cxnSp>
        <p:sp>
          <p:nvSpPr>
            <p:cNvPr id="149" name="Google Shape;367;p7">
              <a:extLst>
                <a:ext uri="{FF2B5EF4-FFF2-40B4-BE49-F238E27FC236}">
                  <a16:creationId xmlns:a16="http://schemas.microsoft.com/office/drawing/2014/main" id="{5E2DF92B-6DD2-B2C2-ED28-EDCEE0F1813F}"/>
                </a:ext>
              </a:extLst>
            </p:cNvPr>
            <p:cNvSpPr txBox="1"/>
            <p:nvPr/>
          </p:nvSpPr>
          <p:spPr>
            <a:xfrm>
              <a:off x="8778605" y="4543291"/>
              <a:ext cx="2648400" cy="540657"/>
            </a:xfrm>
            <a:prstGeom prst="rect">
              <a:avLst/>
            </a:prstGeom>
            <a:solidFill>
              <a:srgbClr val="00B0F0"/>
            </a:solidFill>
            <a:ln>
              <a:solidFill>
                <a:schemeClr val="bg1">
                  <a:lumMod val="85000"/>
                </a:schemeClr>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ko-KR" sz="800" b="1" i="0" u="none" strike="noStrike" cap="none">
                  <a:solidFill>
                    <a:srgbClr val="000000"/>
                  </a:solidFill>
                  <a:latin typeface="Arial"/>
                  <a:ea typeface="Arial"/>
                  <a:cs typeface="Arial"/>
                  <a:sym typeface="Arial"/>
                </a:rPr>
                <a:t>CLUSTER STORAGE VOLUME</a:t>
              </a:r>
              <a:endParaRPr sz="800" b="0" i="0" u="none" strike="noStrike" cap="none">
                <a:solidFill>
                  <a:srgbClr val="000000"/>
                </a:solidFill>
                <a:latin typeface="Arial"/>
                <a:ea typeface="Arial"/>
                <a:cs typeface="Arial"/>
                <a:sym typeface="Arial"/>
              </a:endParaRPr>
            </a:p>
          </p:txBody>
        </p:sp>
        <p:sp>
          <p:nvSpPr>
            <p:cNvPr id="150" name="Google Shape;368;p7">
              <a:extLst>
                <a:ext uri="{FF2B5EF4-FFF2-40B4-BE49-F238E27FC236}">
                  <a16:creationId xmlns:a16="http://schemas.microsoft.com/office/drawing/2014/main" id="{23ED6C36-7AB2-CB1F-195B-ADC8A6E295C2}"/>
                </a:ext>
              </a:extLst>
            </p:cNvPr>
            <p:cNvSpPr txBox="1"/>
            <p:nvPr/>
          </p:nvSpPr>
          <p:spPr>
            <a:xfrm>
              <a:off x="6648672" y="6128698"/>
              <a:ext cx="507901" cy="502031"/>
            </a:xfrm>
            <a:prstGeom prst="rect">
              <a:avLst/>
            </a:prstGeom>
            <a:noFill/>
            <a:ln>
              <a:solidFill>
                <a:schemeClr val="bg1">
                  <a:lumMod val="85000"/>
                </a:schemeClr>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ko-KR" sz="700" b="1" i="0" u="none" strike="noStrike" cap="none">
                  <a:solidFill>
                    <a:srgbClr val="000000"/>
                  </a:solidFill>
                  <a:latin typeface="Arial"/>
                  <a:ea typeface="Arial"/>
                  <a:cs typeface="Arial"/>
                  <a:sym typeface="Arial"/>
                </a:rPr>
                <a:t>AZ 1</a:t>
              </a:r>
              <a:endParaRPr sz="700" b="0" i="0" u="none" strike="noStrike" cap="none">
                <a:solidFill>
                  <a:srgbClr val="000000"/>
                </a:solidFill>
                <a:latin typeface="Arial"/>
                <a:ea typeface="Arial"/>
                <a:cs typeface="Arial"/>
                <a:sym typeface="Arial"/>
              </a:endParaRPr>
            </a:p>
          </p:txBody>
        </p:sp>
        <p:sp>
          <p:nvSpPr>
            <p:cNvPr id="151" name="Google Shape;369;p7">
              <a:extLst>
                <a:ext uri="{FF2B5EF4-FFF2-40B4-BE49-F238E27FC236}">
                  <a16:creationId xmlns:a16="http://schemas.microsoft.com/office/drawing/2014/main" id="{CCA7234E-AFB6-D522-9199-7023B18DC049}"/>
                </a:ext>
              </a:extLst>
            </p:cNvPr>
            <p:cNvSpPr txBox="1"/>
            <p:nvPr/>
          </p:nvSpPr>
          <p:spPr>
            <a:xfrm>
              <a:off x="8551020" y="6128698"/>
              <a:ext cx="507901" cy="502031"/>
            </a:xfrm>
            <a:prstGeom prst="rect">
              <a:avLst/>
            </a:prstGeom>
            <a:noFill/>
            <a:ln>
              <a:solidFill>
                <a:schemeClr val="bg1">
                  <a:lumMod val="85000"/>
                </a:schemeClr>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ko-KR" sz="700" b="1" i="0" u="none" strike="noStrike" cap="none">
                  <a:solidFill>
                    <a:srgbClr val="000000"/>
                  </a:solidFill>
                  <a:latin typeface="Arial"/>
                  <a:ea typeface="Arial"/>
                  <a:cs typeface="Arial"/>
                  <a:sym typeface="Arial"/>
                </a:rPr>
                <a:t>AZ 2</a:t>
              </a:r>
              <a:endParaRPr sz="700" b="0" i="0" u="none" strike="noStrike" cap="none">
                <a:solidFill>
                  <a:srgbClr val="000000"/>
                </a:solidFill>
                <a:latin typeface="Arial"/>
                <a:ea typeface="Arial"/>
                <a:cs typeface="Arial"/>
                <a:sym typeface="Arial"/>
              </a:endParaRPr>
            </a:p>
          </p:txBody>
        </p:sp>
        <p:sp>
          <p:nvSpPr>
            <p:cNvPr id="152" name="Google Shape;370;p7">
              <a:extLst>
                <a:ext uri="{FF2B5EF4-FFF2-40B4-BE49-F238E27FC236}">
                  <a16:creationId xmlns:a16="http://schemas.microsoft.com/office/drawing/2014/main" id="{CF043E9C-99FE-D996-64E9-69F59FE1DB01}"/>
                </a:ext>
              </a:extLst>
            </p:cNvPr>
            <p:cNvSpPr txBox="1"/>
            <p:nvPr/>
          </p:nvSpPr>
          <p:spPr>
            <a:xfrm>
              <a:off x="10453372" y="6128698"/>
              <a:ext cx="507901" cy="502031"/>
            </a:xfrm>
            <a:prstGeom prst="rect">
              <a:avLst/>
            </a:prstGeom>
            <a:noFill/>
            <a:ln>
              <a:solidFill>
                <a:schemeClr val="bg1">
                  <a:lumMod val="85000"/>
                </a:schemeClr>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ko-KR" sz="700" b="1" i="0" u="none" strike="noStrike" cap="none">
                  <a:solidFill>
                    <a:srgbClr val="000000"/>
                  </a:solidFill>
                  <a:latin typeface="Arial"/>
                  <a:ea typeface="Arial"/>
                  <a:cs typeface="Arial"/>
                  <a:sym typeface="Arial"/>
                </a:rPr>
                <a:t>AZ 3</a:t>
              </a:r>
              <a:endParaRPr sz="700" b="0" i="0" u="none" strike="noStrike" cap="none">
                <a:solidFill>
                  <a:srgbClr val="000000"/>
                </a:solidFill>
                <a:latin typeface="Arial"/>
                <a:ea typeface="Arial"/>
                <a:cs typeface="Arial"/>
                <a:sym typeface="Arial"/>
              </a:endParaRPr>
            </a:p>
          </p:txBody>
        </p:sp>
        <p:cxnSp>
          <p:nvCxnSpPr>
            <p:cNvPr id="153" name="Google Shape;371;p7">
              <a:extLst>
                <a:ext uri="{FF2B5EF4-FFF2-40B4-BE49-F238E27FC236}">
                  <a16:creationId xmlns:a16="http://schemas.microsoft.com/office/drawing/2014/main" id="{038C4ABF-AA0C-4EC1-D89A-C6169552E957}"/>
                </a:ext>
              </a:extLst>
            </p:cNvPr>
            <p:cNvCxnSpPr>
              <a:stCxn id="145" idx="3"/>
              <a:endCxn id="161" idx="0"/>
            </p:cNvCxnSpPr>
            <p:nvPr/>
          </p:nvCxnSpPr>
          <p:spPr>
            <a:xfrm>
              <a:off x="7433947" y="2938572"/>
              <a:ext cx="1494719" cy="120592"/>
            </a:xfrm>
            <a:prstGeom prst="bentConnector2">
              <a:avLst/>
            </a:prstGeom>
            <a:noFill/>
            <a:ln w="50800" cap="flat" cmpd="sng">
              <a:solidFill>
                <a:schemeClr val="bg1">
                  <a:lumMod val="85000"/>
                </a:schemeClr>
              </a:solidFill>
              <a:prstDash val="solid"/>
              <a:miter lim="800000"/>
              <a:headEnd type="none" w="sm" len="sm"/>
              <a:tailEnd type="none" w="sm" len="sm"/>
            </a:ln>
          </p:spPr>
        </p:cxnSp>
        <p:pic>
          <p:nvPicPr>
            <p:cNvPr id="154" name="Google Shape;372;p7">
              <a:extLst>
                <a:ext uri="{FF2B5EF4-FFF2-40B4-BE49-F238E27FC236}">
                  <a16:creationId xmlns:a16="http://schemas.microsoft.com/office/drawing/2014/main" id="{F41B5492-9121-0CC5-59CC-33B98CB895CC}"/>
                </a:ext>
              </a:extLst>
            </p:cNvPr>
            <p:cNvPicPr preferRelativeResize="0"/>
            <p:nvPr/>
          </p:nvPicPr>
          <p:blipFill rotWithShape="1">
            <a:blip r:embed="rId3">
              <a:alphaModFix/>
            </a:blip>
            <a:srcRect/>
            <a:stretch/>
          </p:blipFill>
          <p:spPr>
            <a:xfrm>
              <a:off x="6404944" y="2741120"/>
              <a:ext cx="1360965" cy="1462740"/>
            </a:xfrm>
            <a:prstGeom prst="rect">
              <a:avLst/>
            </a:prstGeom>
            <a:noFill/>
            <a:ln>
              <a:solidFill>
                <a:schemeClr val="bg1">
                  <a:lumMod val="85000"/>
                </a:schemeClr>
              </a:solidFill>
            </a:ln>
          </p:spPr>
        </p:pic>
      </p:grpSp>
      <p:pic>
        <p:nvPicPr>
          <p:cNvPr id="224" name="그림 223">
            <a:extLst>
              <a:ext uri="{FF2B5EF4-FFF2-40B4-BE49-F238E27FC236}">
                <a16:creationId xmlns:a16="http://schemas.microsoft.com/office/drawing/2014/main" id="{0F413BFA-1305-98EF-973B-065AB2E95A99}"/>
              </a:ext>
            </a:extLst>
          </p:cNvPr>
          <p:cNvPicPr>
            <a:picLocks noChangeAspect="1"/>
          </p:cNvPicPr>
          <p:nvPr/>
        </p:nvPicPr>
        <p:blipFill>
          <a:blip r:embed="rId4"/>
          <a:stretch>
            <a:fillRect/>
          </a:stretch>
        </p:blipFill>
        <p:spPr>
          <a:xfrm>
            <a:off x="6157803" y="4042637"/>
            <a:ext cx="4669465" cy="2464617"/>
          </a:xfrm>
          <a:prstGeom prst="rect">
            <a:avLst/>
          </a:prstGeom>
          <a:ln>
            <a:solidFill>
              <a:schemeClr val="bg1">
                <a:lumMod val="85000"/>
              </a:schemeClr>
            </a:solidFill>
          </a:ln>
        </p:spPr>
      </p:pic>
    </p:spTree>
    <p:extLst>
      <p:ext uri="{BB962C8B-B14F-4D97-AF65-F5344CB8AC3E}">
        <p14:creationId xmlns:p14="http://schemas.microsoft.com/office/powerpoint/2010/main" val="391808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497467-3ED8-2138-95D4-6A3E82BA0018}"/>
              </a:ext>
            </a:extLst>
          </p:cNvPr>
          <p:cNvSpPr>
            <a:spLocks noGrp="1"/>
          </p:cNvSpPr>
          <p:nvPr>
            <p:ph type="title"/>
          </p:nvPr>
        </p:nvSpPr>
        <p:spPr/>
        <p:txBody>
          <a:bodyPr/>
          <a:lstStyle/>
          <a:p>
            <a:r>
              <a:rPr lang="en" altLang="ko-Kore-KR" dirty="0"/>
              <a:t>Sizing Explanation</a:t>
            </a:r>
            <a:r>
              <a:rPr lang="ko-KR" altLang="en-US" dirty="0"/>
              <a:t> </a:t>
            </a:r>
            <a:r>
              <a:rPr lang="en-US" altLang="ko-KR" dirty="0"/>
              <a:t>-</a:t>
            </a:r>
            <a:r>
              <a:rPr lang="ko-KR" altLang="en-US" dirty="0"/>
              <a:t> </a:t>
            </a:r>
            <a:r>
              <a:rPr lang="en-US" altLang="ko-KR" dirty="0"/>
              <a:t>Public</a:t>
            </a:r>
            <a:endParaRPr lang="ko-Kore-KR" altLang="en-US" dirty="0"/>
          </a:p>
        </p:txBody>
      </p:sp>
      <p:grpSp>
        <p:nvGrpSpPr>
          <p:cNvPr id="31" name="Google Shape;127;p12">
            <a:extLst>
              <a:ext uri="{FF2B5EF4-FFF2-40B4-BE49-F238E27FC236}">
                <a16:creationId xmlns:a16="http://schemas.microsoft.com/office/drawing/2014/main" id="{16541C04-F96B-42A5-E4A6-DDFC7F691820}"/>
              </a:ext>
            </a:extLst>
          </p:cNvPr>
          <p:cNvGrpSpPr/>
          <p:nvPr/>
        </p:nvGrpSpPr>
        <p:grpSpPr>
          <a:xfrm>
            <a:off x="548890" y="1219250"/>
            <a:ext cx="166873" cy="166431"/>
            <a:chOff x="5169024" y="3025005"/>
            <a:chExt cx="318368" cy="317525"/>
          </a:xfrm>
        </p:grpSpPr>
        <p:sp>
          <p:nvSpPr>
            <p:cNvPr id="32" name="Google Shape;128;p12">
              <a:extLst>
                <a:ext uri="{FF2B5EF4-FFF2-40B4-BE49-F238E27FC236}">
                  <a16:creationId xmlns:a16="http://schemas.microsoft.com/office/drawing/2014/main" id="{B9B83D9F-0CA0-5B0D-8B81-F7A57E5DA40A}"/>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33" name="Google Shape;129;p12">
              <a:extLst>
                <a:ext uri="{FF2B5EF4-FFF2-40B4-BE49-F238E27FC236}">
                  <a16:creationId xmlns:a16="http://schemas.microsoft.com/office/drawing/2014/main" id="{EEDB7734-1CFF-0D05-79F7-1D42EDDF3AF9}"/>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34" name="Google Shape;130;p12">
              <a:extLst>
                <a:ext uri="{FF2B5EF4-FFF2-40B4-BE49-F238E27FC236}">
                  <a16:creationId xmlns:a16="http://schemas.microsoft.com/office/drawing/2014/main" id="{76AB7780-E613-D971-CF50-A2862A54FC72}"/>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35" name="Google Shape;131;p12">
              <a:extLst>
                <a:ext uri="{FF2B5EF4-FFF2-40B4-BE49-F238E27FC236}">
                  <a16:creationId xmlns:a16="http://schemas.microsoft.com/office/drawing/2014/main" id="{4624257A-A917-D94B-CCF4-EF9883C97AE4}"/>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grpSp>
      <p:sp>
        <p:nvSpPr>
          <p:cNvPr id="36" name="Google Shape;132;p12">
            <a:extLst>
              <a:ext uri="{FF2B5EF4-FFF2-40B4-BE49-F238E27FC236}">
                <a16:creationId xmlns:a16="http://schemas.microsoft.com/office/drawing/2014/main" id="{AD8D03B9-E3DB-FB11-8A09-E88E9D720C4A}"/>
              </a:ext>
            </a:extLst>
          </p:cNvPr>
          <p:cNvSpPr txBox="1"/>
          <p:nvPr/>
        </p:nvSpPr>
        <p:spPr>
          <a:xfrm>
            <a:off x="837661" y="1150225"/>
            <a:ext cx="8986200" cy="253916"/>
          </a:xfrm>
          <a:prstGeom prst="rect">
            <a:avLst/>
          </a:prstGeom>
          <a:noFill/>
          <a:ln>
            <a:noFill/>
          </a:ln>
        </p:spPr>
        <p:txBody>
          <a:bodyPr spcFirstLastPara="1" wrap="square" lIns="0" tIns="0" rIns="0" bIns="0" anchor="t" anchorCtr="0">
            <a:spAutoFit/>
          </a:bodyPr>
          <a:lstStyle/>
          <a:p>
            <a:pPr>
              <a:spcBef>
                <a:spcPts val="280"/>
              </a:spcBef>
              <a:buSzPts val="1400"/>
            </a:pPr>
            <a:r>
              <a:rPr lang="en-US" altLang="ko-KR" b="1" dirty="0" err="1">
                <a:solidFill>
                  <a:schemeClr val="tx1"/>
                </a:solidFill>
              </a:rPr>
              <a:t>Pubilc</a:t>
            </a:r>
            <a:r>
              <a:rPr lang="en-US" altLang="ko-KR" b="1" dirty="0">
                <a:solidFill>
                  <a:schemeClr val="tx1"/>
                </a:solidFill>
              </a:rPr>
              <a:t> cloud resource</a:t>
            </a:r>
            <a:endParaRPr lang="en-US" sz="1400" b="1" i="0" u="none" strike="noStrike" cap="none" dirty="0">
              <a:solidFill>
                <a:schemeClr val="tx1"/>
              </a:solidFill>
              <a:latin typeface="Arial"/>
              <a:ea typeface="Arial"/>
              <a:cs typeface="Arial"/>
              <a:sym typeface="Arial"/>
            </a:endParaRPr>
          </a:p>
        </p:txBody>
      </p:sp>
      <p:graphicFrame>
        <p:nvGraphicFramePr>
          <p:cNvPr id="3" name="표 2">
            <a:extLst>
              <a:ext uri="{FF2B5EF4-FFF2-40B4-BE49-F238E27FC236}">
                <a16:creationId xmlns:a16="http://schemas.microsoft.com/office/drawing/2014/main" id="{D7979BAB-DDC1-9375-5F23-30FBBFBB4B6D}"/>
              </a:ext>
            </a:extLst>
          </p:cNvPr>
          <p:cNvGraphicFramePr>
            <a:graphicFrameLocks noGrp="1"/>
          </p:cNvGraphicFramePr>
          <p:nvPr>
            <p:extLst>
              <p:ext uri="{D42A27DB-BD31-4B8C-83A1-F6EECF244321}">
                <p14:modId xmlns:p14="http://schemas.microsoft.com/office/powerpoint/2010/main" val="3223808194"/>
              </p:ext>
            </p:extLst>
          </p:nvPr>
        </p:nvGraphicFramePr>
        <p:xfrm>
          <a:off x="715763" y="1487774"/>
          <a:ext cx="11235294" cy="2583629"/>
        </p:xfrm>
        <a:graphic>
          <a:graphicData uri="http://schemas.openxmlformats.org/drawingml/2006/table">
            <a:tbl>
              <a:tblPr/>
              <a:tblGrid>
                <a:gridCol w="923448">
                  <a:extLst>
                    <a:ext uri="{9D8B030D-6E8A-4147-A177-3AD203B41FA5}">
                      <a16:colId xmlns:a16="http://schemas.microsoft.com/office/drawing/2014/main" val="1650875898"/>
                    </a:ext>
                  </a:extLst>
                </a:gridCol>
                <a:gridCol w="813514">
                  <a:extLst>
                    <a:ext uri="{9D8B030D-6E8A-4147-A177-3AD203B41FA5}">
                      <a16:colId xmlns:a16="http://schemas.microsoft.com/office/drawing/2014/main" val="745631894"/>
                    </a:ext>
                  </a:extLst>
                </a:gridCol>
                <a:gridCol w="1649015">
                  <a:extLst>
                    <a:ext uri="{9D8B030D-6E8A-4147-A177-3AD203B41FA5}">
                      <a16:colId xmlns:a16="http://schemas.microsoft.com/office/drawing/2014/main" val="2669167949"/>
                    </a:ext>
                  </a:extLst>
                </a:gridCol>
                <a:gridCol w="373777">
                  <a:extLst>
                    <a:ext uri="{9D8B030D-6E8A-4147-A177-3AD203B41FA5}">
                      <a16:colId xmlns:a16="http://schemas.microsoft.com/office/drawing/2014/main" val="1154212498"/>
                    </a:ext>
                  </a:extLst>
                </a:gridCol>
                <a:gridCol w="373777">
                  <a:extLst>
                    <a:ext uri="{9D8B030D-6E8A-4147-A177-3AD203B41FA5}">
                      <a16:colId xmlns:a16="http://schemas.microsoft.com/office/drawing/2014/main" val="1833815553"/>
                    </a:ext>
                  </a:extLst>
                </a:gridCol>
                <a:gridCol w="373777">
                  <a:extLst>
                    <a:ext uri="{9D8B030D-6E8A-4147-A177-3AD203B41FA5}">
                      <a16:colId xmlns:a16="http://schemas.microsoft.com/office/drawing/2014/main" val="734415848"/>
                    </a:ext>
                  </a:extLst>
                </a:gridCol>
                <a:gridCol w="373777">
                  <a:extLst>
                    <a:ext uri="{9D8B030D-6E8A-4147-A177-3AD203B41FA5}">
                      <a16:colId xmlns:a16="http://schemas.microsoft.com/office/drawing/2014/main" val="4039571524"/>
                    </a:ext>
                  </a:extLst>
                </a:gridCol>
                <a:gridCol w="373777">
                  <a:extLst>
                    <a:ext uri="{9D8B030D-6E8A-4147-A177-3AD203B41FA5}">
                      <a16:colId xmlns:a16="http://schemas.microsoft.com/office/drawing/2014/main" val="2665196666"/>
                    </a:ext>
                  </a:extLst>
                </a:gridCol>
                <a:gridCol w="373777">
                  <a:extLst>
                    <a:ext uri="{9D8B030D-6E8A-4147-A177-3AD203B41FA5}">
                      <a16:colId xmlns:a16="http://schemas.microsoft.com/office/drawing/2014/main" val="3648993420"/>
                    </a:ext>
                  </a:extLst>
                </a:gridCol>
                <a:gridCol w="373777">
                  <a:extLst>
                    <a:ext uri="{9D8B030D-6E8A-4147-A177-3AD203B41FA5}">
                      <a16:colId xmlns:a16="http://schemas.microsoft.com/office/drawing/2014/main" val="1121912117"/>
                    </a:ext>
                  </a:extLst>
                </a:gridCol>
                <a:gridCol w="373777">
                  <a:extLst>
                    <a:ext uri="{9D8B030D-6E8A-4147-A177-3AD203B41FA5}">
                      <a16:colId xmlns:a16="http://schemas.microsoft.com/office/drawing/2014/main" val="2592881103"/>
                    </a:ext>
                  </a:extLst>
                </a:gridCol>
                <a:gridCol w="373777">
                  <a:extLst>
                    <a:ext uri="{9D8B030D-6E8A-4147-A177-3AD203B41FA5}">
                      <a16:colId xmlns:a16="http://schemas.microsoft.com/office/drawing/2014/main" val="3102760220"/>
                    </a:ext>
                  </a:extLst>
                </a:gridCol>
                <a:gridCol w="373777">
                  <a:extLst>
                    <a:ext uri="{9D8B030D-6E8A-4147-A177-3AD203B41FA5}">
                      <a16:colId xmlns:a16="http://schemas.microsoft.com/office/drawing/2014/main" val="2564097944"/>
                    </a:ext>
                  </a:extLst>
                </a:gridCol>
                <a:gridCol w="373777">
                  <a:extLst>
                    <a:ext uri="{9D8B030D-6E8A-4147-A177-3AD203B41FA5}">
                      <a16:colId xmlns:a16="http://schemas.microsoft.com/office/drawing/2014/main" val="1025026970"/>
                    </a:ext>
                  </a:extLst>
                </a:gridCol>
                <a:gridCol w="373777">
                  <a:extLst>
                    <a:ext uri="{9D8B030D-6E8A-4147-A177-3AD203B41FA5}">
                      <a16:colId xmlns:a16="http://schemas.microsoft.com/office/drawing/2014/main" val="3660231039"/>
                    </a:ext>
                  </a:extLst>
                </a:gridCol>
                <a:gridCol w="373777">
                  <a:extLst>
                    <a:ext uri="{9D8B030D-6E8A-4147-A177-3AD203B41FA5}">
                      <a16:colId xmlns:a16="http://schemas.microsoft.com/office/drawing/2014/main" val="690847906"/>
                    </a:ext>
                  </a:extLst>
                </a:gridCol>
                <a:gridCol w="373777">
                  <a:extLst>
                    <a:ext uri="{9D8B030D-6E8A-4147-A177-3AD203B41FA5}">
                      <a16:colId xmlns:a16="http://schemas.microsoft.com/office/drawing/2014/main" val="1856486385"/>
                    </a:ext>
                  </a:extLst>
                </a:gridCol>
                <a:gridCol w="373777">
                  <a:extLst>
                    <a:ext uri="{9D8B030D-6E8A-4147-A177-3AD203B41FA5}">
                      <a16:colId xmlns:a16="http://schemas.microsoft.com/office/drawing/2014/main" val="2111054319"/>
                    </a:ext>
                  </a:extLst>
                </a:gridCol>
                <a:gridCol w="373777">
                  <a:extLst>
                    <a:ext uri="{9D8B030D-6E8A-4147-A177-3AD203B41FA5}">
                      <a16:colId xmlns:a16="http://schemas.microsoft.com/office/drawing/2014/main" val="1664740582"/>
                    </a:ext>
                  </a:extLst>
                </a:gridCol>
                <a:gridCol w="373777">
                  <a:extLst>
                    <a:ext uri="{9D8B030D-6E8A-4147-A177-3AD203B41FA5}">
                      <a16:colId xmlns:a16="http://schemas.microsoft.com/office/drawing/2014/main" val="1493782989"/>
                    </a:ext>
                  </a:extLst>
                </a:gridCol>
                <a:gridCol w="373777">
                  <a:extLst>
                    <a:ext uri="{9D8B030D-6E8A-4147-A177-3AD203B41FA5}">
                      <a16:colId xmlns:a16="http://schemas.microsoft.com/office/drawing/2014/main" val="1695713490"/>
                    </a:ext>
                  </a:extLst>
                </a:gridCol>
                <a:gridCol w="373777">
                  <a:extLst>
                    <a:ext uri="{9D8B030D-6E8A-4147-A177-3AD203B41FA5}">
                      <a16:colId xmlns:a16="http://schemas.microsoft.com/office/drawing/2014/main" val="1561704123"/>
                    </a:ext>
                  </a:extLst>
                </a:gridCol>
                <a:gridCol w="373777">
                  <a:extLst>
                    <a:ext uri="{9D8B030D-6E8A-4147-A177-3AD203B41FA5}">
                      <a16:colId xmlns:a16="http://schemas.microsoft.com/office/drawing/2014/main" val="2810559330"/>
                    </a:ext>
                  </a:extLst>
                </a:gridCol>
                <a:gridCol w="373777">
                  <a:extLst>
                    <a:ext uri="{9D8B030D-6E8A-4147-A177-3AD203B41FA5}">
                      <a16:colId xmlns:a16="http://schemas.microsoft.com/office/drawing/2014/main" val="2146635218"/>
                    </a:ext>
                  </a:extLst>
                </a:gridCol>
              </a:tblGrid>
              <a:tr h="129850">
                <a:tc rowSpan="2">
                  <a:txBody>
                    <a:bodyPr/>
                    <a:lstStyle/>
                    <a:p>
                      <a:pPr algn="ctr" fontAlgn="ctr"/>
                      <a:r>
                        <a:rPr lang="en" sz="500" b="1" i="0" u="none" strike="noStrike">
                          <a:solidFill>
                            <a:srgbClr val="000000"/>
                          </a:solidFill>
                          <a:effectLst/>
                          <a:latin typeface="Open Sans" panose="020B0606030504020204" pitchFamily="34" charset="0"/>
                          <a:ea typeface="맑은 고딕" panose="020B0503020000020004" pitchFamily="34" charset="-127"/>
                        </a:rPr>
                        <a:t>DVP Module Name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ctr" fontAlgn="ctr"/>
                      <a:r>
                        <a:rPr lang="en" sz="500" b="1" i="0" u="none" strike="noStrike">
                          <a:solidFill>
                            <a:srgbClr val="000000"/>
                          </a:solidFill>
                          <a:effectLst/>
                          <a:latin typeface="Open Sans" panose="020B0606030504020204" pitchFamily="34" charset="0"/>
                          <a:ea typeface="맑은 고딕" panose="020B0503020000020004" pitchFamily="34" charset="-127"/>
                        </a:rPr>
                        <a:t>AWS Service Type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ctr" fontAlgn="ctr"/>
                      <a:r>
                        <a:rPr lang="en" sz="500" b="1" i="0" u="none" strike="noStrike">
                          <a:solidFill>
                            <a:srgbClr val="000000"/>
                          </a:solidFill>
                          <a:effectLst/>
                          <a:latin typeface="Open Sans" panose="020B0606030504020204" pitchFamily="34" charset="0"/>
                          <a:ea typeface="맑은 고딕" panose="020B0503020000020004" pitchFamily="34" charset="-127"/>
                        </a:rPr>
                        <a:t>AWS Spec</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B"/>
                    </a:solidFill>
                  </a:tcPr>
                </a:tc>
                <a:tc grid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hMerge="1">
                  <a:txBody>
                    <a:bodyPr/>
                    <a:lstStyle/>
                    <a:p>
                      <a:endParaRPr lang="ko-Kore-KR" altLang="en-US"/>
                    </a:p>
                  </a:txBody>
                  <a:tcPr/>
                </a:tc>
                <a:tc row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2F2"/>
                    </a:solidFill>
                  </a:tcPr>
                </a:tc>
                <a:tc grid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hMerge="1">
                  <a:txBody>
                    <a:bodyPr/>
                    <a:lstStyle/>
                    <a:p>
                      <a:endParaRPr lang="ko-Kore-KR" altLang="en-US"/>
                    </a:p>
                  </a:txBody>
                  <a:tcPr/>
                </a:tc>
                <a:tc row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3CC"/>
                    </a:solidFill>
                  </a:tcPr>
                </a:tc>
                <a:tc grid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hMerge="1">
                  <a:txBody>
                    <a:bodyPr/>
                    <a:lstStyle/>
                    <a:p>
                      <a:endParaRPr lang="ko-Kore-KR" altLang="en-US"/>
                    </a:p>
                  </a:txBody>
                  <a:tcPr/>
                </a:tc>
                <a:tc row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DE4"/>
                    </a:solidFill>
                  </a:tcPr>
                </a:tc>
                <a:tc grid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hMerge="1">
                  <a:txBody>
                    <a:bodyPr/>
                    <a:lstStyle/>
                    <a:p>
                      <a:endParaRPr lang="ko-Kore-KR" altLang="en-US"/>
                    </a:p>
                  </a:txBody>
                  <a:tcPr/>
                </a:tc>
                <a:tc row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8E5"/>
                    </a:solidFill>
                  </a:tcPr>
                </a:tc>
                <a:tc grid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hMerge="1">
                  <a:txBody>
                    <a:bodyPr/>
                    <a:lstStyle/>
                    <a:p>
                      <a:endParaRPr lang="ko-Kore-KR" altLang="en-US"/>
                    </a:p>
                  </a:txBody>
                  <a:tcPr/>
                </a:tc>
                <a:tc row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8"/>
                    </a:solidFill>
                  </a:tcPr>
                </a:tc>
                <a:tc grid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hMerge="1">
                  <a:txBody>
                    <a:bodyPr/>
                    <a:lstStyle/>
                    <a:p>
                      <a:endParaRPr lang="ko-Kore-KR" altLang="en-US"/>
                    </a:p>
                  </a:txBody>
                  <a:tcPr/>
                </a:tc>
                <a:tc row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4F4"/>
                    </a:solidFill>
                  </a:tcPr>
                </a:tc>
                <a:tc gridSpan="2">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hMerge="1">
                  <a:txBody>
                    <a:bodyPr/>
                    <a:lstStyle/>
                    <a:p>
                      <a:endParaRPr lang="ko-Kore-KR" altLang="en-US"/>
                    </a:p>
                  </a:txBody>
                  <a:tcPr/>
                </a:tc>
                <a:extLst>
                  <a:ext uri="{0D108BD9-81ED-4DB2-BD59-A6C34878D82A}">
                    <a16:rowId xmlns:a16="http://schemas.microsoft.com/office/drawing/2014/main" val="662086301"/>
                  </a:ext>
                </a:extLst>
              </a:tr>
              <a:tr h="282614">
                <a:tc vMerge="1">
                  <a:txBody>
                    <a:bodyPr/>
                    <a:lstStyle/>
                    <a:p>
                      <a:endParaRPr lang="ko-Kore-KR" altLang="en-US"/>
                    </a:p>
                  </a:txBody>
                  <a:tcPr/>
                </a:tc>
                <a:tc vMerge="1">
                  <a:txBody>
                    <a:bodyPr/>
                    <a:lstStyle/>
                    <a:p>
                      <a:endParaRPr lang="ko-Kore-KR" altLang="en-US"/>
                    </a:p>
                  </a:txBody>
                  <a:tcPr/>
                </a:tc>
                <a:tc vMerge="1">
                  <a:txBody>
                    <a:bodyPr/>
                    <a:lstStyle/>
                    <a:p>
                      <a:endParaRPr lang="ko-Kore-KR" altLang="en-US"/>
                    </a:p>
                  </a:txBody>
                  <a:tcPr/>
                </a:tc>
                <a:tc vMerge="1">
                  <a:txBody>
                    <a:bodyPr/>
                    <a:lstStyle/>
                    <a:p>
                      <a:endParaRPr lang="ko-Kore-KR" altLang="en-US"/>
                    </a:p>
                  </a:txBody>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MEM</a:t>
                      </a:r>
                      <a:br>
                        <a:rPr lang="en" sz="700" b="1" i="0" u="none" strike="noStrike">
                          <a:solidFill>
                            <a:srgbClr val="000000"/>
                          </a:solidFill>
                          <a:effectLst/>
                          <a:latin typeface="맑은 고딕" panose="020B0503020000020004" pitchFamily="34" charset="-127"/>
                          <a:ea typeface="맑은 고딕" panose="020B0503020000020004" pitchFamily="34" charset="-127"/>
                        </a:rPr>
                      </a:br>
                      <a:r>
                        <a:rPr lang="en" sz="7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B"/>
                    </a:solidFill>
                  </a:tcPr>
                </a:tc>
                <a:tc vMerge="1">
                  <a:txBody>
                    <a:bodyPr/>
                    <a:lstStyle/>
                    <a:p>
                      <a:endParaRPr lang="ko-Kore-KR" altLang="en-US"/>
                    </a:p>
                  </a:txBody>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MEM</a:t>
                      </a:r>
                      <a:br>
                        <a:rPr lang="en" sz="700" b="1" i="0" u="none" strike="noStrike">
                          <a:solidFill>
                            <a:srgbClr val="000000"/>
                          </a:solidFill>
                          <a:effectLst/>
                          <a:latin typeface="맑은 고딕" panose="020B0503020000020004" pitchFamily="34" charset="-127"/>
                          <a:ea typeface="맑은 고딕" panose="020B0503020000020004" pitchFamily="34" charset="-127"/>
                        </a:rPr>
                      </a:br>
                      <a:r>
                        <a:rPr lang="en" sz="7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2F2"/>
                    </a:solidFill>
                  </a:tcPr>
                </a:tc>
                <a:tc vMerge="1">
                  <a:txBody>
                    <a:bodyPr/>
                    <a:lstStyle/>
                    <a:p>
                      <a:endParaRPr lang="ko-Kore-KR" altLang="en-US"/>
                    </a:p>
                  </a:txBody>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MEM</a:t>
                      </a:r>
                      <a:br>
                        <a:rPr lang="en" sz="700" b="1" i="0" u="none" strike="noStrike">
                          <a:solidFill>
                            <a:srgbClr val="000000"/>
                          </a:solidFill>
                          <a:effectLst/>
                          <a:latin typeface="맑은 고딕" panose="020B0503020000020004" pitchFamily="34" charset="-127"/>
                          <a:ea typeface="맑은 고딕" panose="020B0503020000020004" pitchFamily="34" charset="-127"/>
                        </a:rPr>
                      </a:br>
                      <a:r>
                        <a:rPr lang="en" sz="7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3CC"/>
                    </a:solidFill>
                  </a:tcPr>
                </a:tc>
                <a:tc vMerge="1">
                  <a:txBody>
                    <a:bodyPr/>
                    <a:lstStyle/>
                    <a:p>
                      <a:endParaRPr lang="ko-Kore-KR" altLang="en-US"/>
                    </a:p>
                  </a:txBody>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MEM</a:t>
                      </a:r>
                      <a:br>
                        <a:rPr lang="en" sz="700" b="1" i="0" u="none" strike="noStrike">
                          <a:solidFill>
                            <a:srgbClr val="000000"/>
                          </a:solidFill>
                          <a:effectLst/>
                          <a:latin typeface="맑은 고딕" panose="020B0503020000020004" pitchFamily="34" charset="-127"/>
                          <a:ea typeface="맑은 고딕" panose="020B0503020000020004" pitchFamily="34" charset="-127"/>
                        </a:rPr>
                      </a:br>
                      <a:r>
                        <a:rPr lang="en" sz="7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DE4"/>
                    </a:solidFill>
                  </a:tcPr>
                </a:tc>
                <a:tc vMerge="1">
                  <a:txBody>
                    <a:bodyPr/>
                    <a:lstStyle/>
                    <a:p>
                      <a:endParaRPr lang="ko-Kore-KR" altLang="en-US"/>
                    </a:p>
                  </a:txBody>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MEM</a:t>
                      </a:r>
                      <a:br>
                        <a:rPr lang="en" sz="700" b="1" i="0" u="none" strike="noStrike">
                          <a:solidFill>
                            <a:srgbClr val="000000"/>
                          </a:solidFill>
                          <a:effectLst/>
                          <a:latin typeface="맑은 고딕" panose="020B0503020000020004" pitchFamily="34" charset="-127"/>
                          <a:ea typeface="맑은 고딕" panose="020B0503020000020004" pitchFamily="34" charset="-127"/>
                        </a:rPr>
                      </a:br>
                      <a:r>
                        <a:rPr lang="en" sz="7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8E5"/>
                    </a:solidFill>
                  </a:tcPr>
                </a:tc>
                <a:tc vMerge="1">
                  <a:txBody>
                    <a:bodyPr/>
                    <a:lstStyle/>
                    <a:p>
                      <a:endParaRPr lang="ko-Kore-KR" altLang="en-US"/>
                    </a:p>
                  </a:txBody>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MEM</a:t>
                      </a:r>
                      <a:br>
                        <a:rPr lang="en" sz="700" b="1" i="0" u="none" strike="noStrike">
                          <a:solidFill>
                            <a:srgbClr val="000000"/>
                          </a:solidFill>
                          <a:effectLst/>
                          <a:latin typeface="맑은 고딕" panose="020B0503020000020004" pitchFamily="34" charset="-127"/>
                          <a:ea typeface="맑은 고딕" panose="020B0503020000020004" pitchFamily="34" charset="-127"/>
                        </a:rPr>
                      </a:br>
                      <a:r>
                        <a:rPr lang="en" sz="7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8"/>
                    </a:solidFill>
                  </a:tcPr>
                </a:tc>
                <a:tc vMerge="1">
                  <a:txBody>
                    <a:bodyPr/>
                    <a:lstStyle/>
                    <a:p>
                      <a:endParaRPr lang="ko-Kore-KR" altLang="en-US"/>
                    </a:p>
                  </a:txBody>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 sz="700" b="1" i="0" u="none" strike="noStrike">
                          <a:solidFill>
                            <a:srgbClr val="000000"/>
                          </a:solidFill>
                          <a:effectLst/>
                          <a:latin typeface="맑은 고딕" panose="020B0503020000020004" pitchFamily="34" charset="-127"/>
                          <a:ea typeface="맑은 고딕" panose="020B0503020000020004" pitchFamily="34" charset="-127"/>
                        </a:rPr>
                        <a:t>MEM</a:t>
                      </a:r>
                      <a:br>
                        <a:rPr lang="en" sz="700" b="1" i="0" u="none" strike="noStrike">
                          <a:solidFill>
                            <a:srgbClr val="000000"/>
                          </a:solidFill>
                          <a:effectLst/>
                          <a:latin typeface="맑은 고딕" panose="020B0503020000020004" pitchFamily="34" charset="-127"/>
                          <a:ea typeface="맑은 고딕" panose="020B0503020000020004" pitchFamily="34" charset="-127"/>
                        </a:rPr>
                      </a:br>
                      <a:r>
                        <a:rPr lang="en" sz="7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2988152140"/>
                  </a:ext>
                </a:extLst>
              </a:tr>
              <a:tr h="108845">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Common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Controlplane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ko-Kore-KR" altLang="en-US" sz="700" b="0" i="0" u="none" strike="noStrike">
                          <a:solidFill>
                            <a:srgbClr val="000000"/>
                          </a:solidFill>
                          <a:effectLst/>
                          <a:latin typeface="맑은 고딕" panose="020B0503020000020004" pitchFamily="34" charset="-127"/>
                          <a:ea typeface="맑은 고딕" panose="020B0503020000020004" pitchFamily="34" charset="-127"/>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68248346"/>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1917408818"/>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Web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2807297190"/>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DBS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1440389875"/>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REC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r6i.xlarge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460840351"/>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SER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r6i.xlarge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2056269895"/>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E2E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2671380149"/>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MKTG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m6i.xlarge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421870852"/>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MBS GW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534939521"/>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MBS SVC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799973757"/>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UCEMS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3299753944"/>
                  </a:ext>
                </a:extLst>
              </a:tr>
              <a:tr h="137488">
                <a:tc>
                  <a:txBody>
                    <a:bodyPr/>
                    <a:lstStyle/>
                    <a:p>
                      <a:pPr algn="ctr" fontAlgn="ctr"/>
                      <a:r>
                        <a:rPr lang="en" sz="700" b="0" i="0" u="none" strike="noStrike" dirty="0">
                          <a:solidFill>
                            <a:srgbClr val="000000"/>
                          </a:solidFill>
                          <a:effectLst/>
                          <a:latin typeface="맑은 고딕" panose="020B0503020000020004" pitchFamily="34" charset="-127"/>
                          <a:ea typeface="맑은 고딕" panose="020B0503020000020004" pitchFamily="34" charset="-127"/>
                        </a:rPr>
                        <a:t>T&amp;C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dirty="0">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2114906785"/>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Live Chat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3129233578"/>
                  </a:ext>
                </a:extLst>
              </a:tr>
              <a:tr h="274976">
                <a:tc>
                  <a:txBody>
                    <a:bodyPr/>
                    <a:lstStyle/>
                    <a:p>
                      <a:pPr algn="ctr" fontAlgn="ctr"/>
                      <a:r>
                        <a:rPr lang="en" sz="700" b="0" i="0" u="none" strike="noStrike" dirty="0">
                          <a:solidFill>
                            <a:srgbClr val="000000"/>
                          </a:solidFill>
                          <a:effectLst/>
                          <a:latin typeface="맑은 고딕" panose="020B0503020000020004" pitchFamily="34" charset="-127"/>
                          <a:ea typeface="맑은 고딕" panose="020B0503020000020004" pitchFamily="34" charset="-127"/>
                        </a:rPr>
                        <a:t>CDN</a:t>
                      </a:r>
                      <a:br>
                        <a:rPr lang="en" sz="700" b="0" i="0" u="none" strike="noStrike" dirty="0">
                          <a:solidFill>
                            <a:srgbClr val="000000"/>
                          </a:solidFill>
                          <a:effectLst/>
                          <a:latin typeface="맑은 고딕" panose="020B0503020000020004" pitchFamily="34" charset="-127"/>
                          <a:ea typeface="맑은 고딕" panose="020B0503020000020004" pitchFamily="34" charset="-127"/>
                        </a:rPr>
                      </a:br>
                      <a:r>
                        <a:rPr lang="en" sz="700" b="0" i="0" u="none" strike="noStrike" dirty="0">
                          <a:solidFill>
                            <a:srgbClr val="000000"/>
                          </a:solidFill>
                          <a:effectLst/>
                          <a:latin typeface="맑은 고딕" panose="020B0503020000020004" pitchFamily="34" charset="-127"/>
                          <a:ea typeface="맑은 고딕" panose="020B0503020000020004" pitchFamily="34" charset="-127"/>
                        </a:rPr>
                        <a:t>(manifest manipulator)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c6i.4xlarge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986975800"/>
                  </a:ext>
                </a:extLst>
              </a:tr>
              <a:tr h="137488">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CDN (Admin)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EC2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700" b="0" i="0" u="none" strike="noStrike">
                          <a:solidFill>
                            <a:srgbClr val="000000"/>
                          </a:solidFill>
                          <a:effectLst/>
                          <a:latin typeface="맑은 고딕" panose="020B0503020000020004" pitchFamily="34" charset="-127"/>
                          <a:ea typeface="맑은 고딕" panose="020B0503020000020004" pitchFamily="34" charset="-127"/>
                        </a:rPr>
                        <a:t>c6i.xlarge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F0DB"/>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US" altLang="ko-Kore-KR" sz="7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630843882"/>
                  </a:ext>
                </a:extLst>
              </a:tr>
            </a:tbl>
          </a:graphicData>
        </a:graphic>
      </p:graphicFrame>
      <p:graphicFrame>
        <p:nvGraphicFramePr>
          <p:cNvPr id="5" name="표 4">
            <a:extLst>
              <a:ext uri="{FF2B5EF4-FFF2-40B4-BE49-F238E27FC236}">
                <a16:creationId xmlns:a16="http://schemas.microsoft.com/office/drawing/2014/main" id="{A5757151-CB84-92F9-7965-1B1BE9EFABFF}"/>
              </a:ext>
            </a:extLst>
          </p:cNvPr>
          <p:cNvGraphicFramePr>
            <a:graphicFrameLocks noGrp="1"/>
          </p:cNvGraphicFramePr>
          <p:nvPr>
            <p:extLst>
              <p:ext uri="{D42A27DB-BD31-4B8C-83A1-F6EECF244321}">
                <p14:modId xmlns:p14="http://schemas.microsoft.com/office/powerpoint/2010/main" val="1331552227"/>
              </p:ext>
            </p:extLst>
          </p:nvPr>
        </p:nvGraphicFramePr>
        <p:xfrm>
          <a:off x="715763" y="4478465"/>
          <a:ext cx="5847080" cy="2166620"/>
        </p:xfrm>
        <a:graphic>
          <a:graphicData uri="http://schemas.openxmlformats.org/drawingml/2006/table">
            <a:tbl>
              <a:tblPr/>
              <a:tblGrid>
                <a:gridCol w="477886">
                  <a:extLst>
                    <a:ext uri="{9D8B030D-6E8A-4147-A177-3AD203B41FA5}">
                      <a16:colId xmlns:a16="http://schemas.microsoft.com/office/drawing/2014/main" val="1061097314"/>
                    </a:ext>
                  </a:extLst>
                </a:gridCol>
                <a:gridCol w="758996">
                  <a:extLst>
                    <a:ext uri="{9D8B030D-6E8A-4147-A177-3AD203B41FA5}">
                      <a16:colId xmlns:a16="http://schemas.microsoft.com/office/drawing/2014/main" val="2640286998"/>
                    </a:ext>
                  </a:extLst>
                </a:gridCol>
                <a:gridCol w="590330">
                  <a:extLst>
                    <a:ext uri="{9D8B030D-6E8A-4147-A177-3AD203B41FA5}">
                      <a16:colId xmlns:a16="http://schemas.microsoft.com/office/drawing/2014/main" val="2685059744"/>
                    </a:ext>
                  </a:extLst>
                </a:gridCol>
                <a:gridCol w="815218">
                  <a:extLst>
                    <a:ext uri="{9D8B030D-6E8A-4147-A177-3AD203B41FA5}">
                      <a16:colId xmlns:a16="http://schemas.microsoft.com/office/drawing/2014/main" val="2224865694"/>
                    </a:ext>
                  </a:extLst>
                </a:gridCol>
                <a:gridCol w="590330">
                  <a:extLst>
                    <a:ext uri="{9D8B030D-6E8A-4147-A177-3AD203B41FA5}">
                      <a16:colId xmlns:a16="http://schemas.microsoft.com/office/drawing/2014/main" val="1386484317"/>
                    </a:ext>
                  </a:extLst>
                </a:gridCol>
                <a:gridCol w="1011995">
                  <a:extLst>
                    <a:ext uri="{9D8B030D-6E8A-4147-A177-3AD203B41FA5}">
                      <a16:colId xmlns:a16="http://schemas.microsoft.com/office/drawing/2014/main" val="1751093228"/>
                    </a:ext>
                  </a:extLst>
                </a:gridCol>
                <a:gridCol w="590330">
                  <a:extLst>
                    <a:ext uri="{9D8B030D-6E8A-4147-A177-3AD203B41FA5}">
                      <a16:colId xmlns:a16="http://schemas.microsoft.com/office/drawing/2014/main" val="1504903254"/>
                    </a:ext>
                  </a:extLst>
                </a:gridCol>
                <a:gridCol w="1011995">
                  <a:extLst>
                    <a:ext uri="{9D8B030D-6E8A-4147-A177-3AD203B41FA5}">
                      <a16:colId xmlns:a16="http://schemas.microsoft.com/office/drawing/2014/main" val="2645647069"/>
                    </a:ext>
                  </a:extLst>
                </a:gridCol>
              </a:tblGrid>
              <a:tr h="215900">
                <a:tc>
                  <a:txBody>
                    <a:bodyPr/>
                    <a:lstStyle/>
                    <a:p>
                      <a:pPr algn="l" fontAlgn="b"/>
                      <a:endParaRPr lang="ko-Kore-KR" altLang="en-US" sz="800" b="0" i="0" u="none" strike="noStrike">
                        <a:solidFill>
                          <a:srgbClr val="000000"/>
                        </a:solidFill>
                        <a:effectLst/>
                        <a:latin typeface="Poppins" pitchFamily="2" charset="0"/>
                        <a:ea typeface="맑은 고딕" panose="020B0503020000020004" pitchFamily="34" charset="-127"/>
                      </a:endParaRPr>
                    </a:p>
                  </a:txBody>
                  <a:tcPr marL="0" marR="0" marT="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fontAlgn="b"/>
                      <a:endParaRPr lang="ko-Kore-KR" altLang="en-US" sz="800" b="0" i="0" u="none" strike="noStrike">
                        <a:solidFill>
                          <a:srgbClr val="000000"/>
                        </a:solidFill>
                        <a:effectLst/>
                        <a:latin typeface="Poppins" pitchFamily="2" charset="0"/>
                        <a:ea typeface="맑은 고딕" panose="020B0503020000020004" pitchFamily="34" charset="-127"/>
                      </a:endParaRPr>
                    </a:p>
                  </a:txBody>
                  <a:tcPr marL="0" marR="0" marT="0" marB="0" anchor="b">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tcPr>
                </a:tc>
                <a:tc gridSpan="2">
                  <a:txBody>
                    <a:bodyPr/>
                    <a:lstStyle/>
                    <a:p>
                      <a:pPr algn="ctr" fontAlgn="b"/>
                      <a:r>
                        <a:rPr lang="en" sz="800" b="0" i="0" u="none" strike="noStrike">
                          <a:solidFill>
                            <a:srgbClr val="000000"/>
                          </a:solidFill>
                          <a:effectLst/>
                          <a:latin typeface="Poppins" pitchFamily="2" charset="0"/>
                          <a:ea typeface="맑은 고딕" panose="020B0503020000020004" pitchFamily="34" charset="-127"/>
                        </a:rPr>
                        <a:t>Max capacity ( AZ 1)</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hMerge="1">
                  <a:txBody>
                    <a:bodyPr/>
                    <a:lstStyle/>
                    <a:p>
                      <a:endParaRPr lang="ko-Kore-KR" altLang="en-US"/>
                    </a:p>
                  </a:txBody>
                  <a:tcPr/>
                </a:tc>
                <a:tc gridSpan="2">
                  <a:txBody>
                    <a:bodyPr/>
                    <a:lstStyle/>
                    <a:p>
                      <a:pPr algn="ctr" fontAlgn="b"/>
                      <a:r>
                        <a:rPr lang="en" sz="800" b="0" i="0" u="none" strike="noStrike">
                          <a:solidFill>
                            <a:srgbClr val="000000"/>
                          </a:solidFill>
                          <a:effectLst/>
                          <a:latin typeface="Poppins" pitchFamily="2" charset="0"/>
                          <a:ea typeface="맑은 고딕" panose="020B0503020000020004" pitchFamily="34" charset="-127"/>
                        </a:rPr>
                        <a:t>Max capacity ( AZ 2)</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hMerge="1">
                  <a:txBody>
                    <a:bodyPr/>
                    <a:lstStyle/>
                    <a:p>
                      <a:endParaRPr lang="ko-Kore-KR" altLang="en-US"/>
                    </a:p>
                  </a:txBody>
                  <a:tcPr/>
                </a:tc>
                <a:tc gridSpan="2">
                  <a:txBody>
                    <a:bodyPr/>
                    <a:lstStyle/>
                    <a:p>
                      <a:pPr algn="ctr" fontAlgn="b"/>
                      <a:r>
                        <a:rPr lang="en" sz="800" b="0" i="0" u="none" strike="noStrike">
                          <a:solidFill>
                            <a:srgbClr val="000000"/>
                          </a:solidFill>
                          <a:effectLst/>
                          <a:latin typeface="Poppins" pitchFamily="2" charset="0"/>
                          <a:ea typeface="맑은 고딕" panose="020B0503020000020004" pitchFamily="34" charset="-127"/>
                        </a:rPr>
                        <a:t>Total  capacity (AZ1+AZ2)</a:t>
                      </a:r>
                    </a:p>
                  </a:txBody>
                  <a:tcPr marL="0" marR="0" marT="0" marB="0" anchor="b">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6E0B4"/>
                    </a:solidFill>
                  </a:tcPr>
                </a:tc>
                <a:tc hMerge="1">
                  <a:txBody>
                    <a:bodyPr/>
                    <a:lstStyle/>
                    <a:p>
                      <a:endParaRPr lang="ko-Kore-KR" altLang="en-US"/>
                    </a:p>
                  </a:txBody>
                  <a:tcPr/>
                </a:tc>
                <a:extLst>
                  <a:ext uri="{0D108BD9-81ED-4DB2-BD59-A6C34878D82A}">
                    <a16:rowId xmlns:a16="http://schemas.microsoft.com/office/drawing/2014/main" val="1031227698"/>
                  </a:ext>
                </a:extLst>
              </a:tr>
              <a:tr h="215900">
                <a:tc>
                  <a:txBody>
                    <a:bodyPr/>
                    <a:lstStyle/>
                    <a:p>
                      <a:pPr algn="l" fontAlgn="b"/>
                      <a:r>
                        <a:rPr lang="en" sz="800" b="0" i="0" u="none" strike="noStrike">
                          <a:solidFill>
                            <a:srgbClr val="000000"/>
                          </a:solidFill>
                          <a:effectLst/>
                          <a:latin typeface="Poppins" pitchFamily="2" charset="0"/>
                          <a:ea typeface="맑은 고딕" panose="020B0503020000020004" pitchFamily="34" charset="-127"/>
                        </a:rPr>
                        <a:t>Year</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CE4D6"/>
                    </a:solidFill>
                  </a:tcPr>
                </a:tc>
                <a:tc>
                  <a:txBody>
                    <a:bodyPr/>
                    <a:lstStyle/>
                    <a:p>
                      <a:pPr algn="l" fontAlgn="b"/>
                      <a:r>
                        <a:rPr lang="en" sz="800" b="0" i="0" u="none" strike="noStrike">
                          <a:solidFill>
                            <a:srgbClr val="000000"/>
                          </a:solidFill>
                          <a:effectLst/>
                          <a:latin typeface="Poppins" pitchFamily="2" charset="0"/>
                          <a:ea typeface="맑은 고딕" panose="020B0503020000020004" pitchFamily="34" charset="-127"/>
                        </a:rPr>
                        <a:t>MAU</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CE4D6"/>
                    </a:solidFill>
                  </a:tcPr>
                </a:tc>
                <a:tc>
                  <a:txBody>
                    <a:bodyPr/>
                    <a:lstStyle/>
                    <a:p>
                      <a:pPr algn="ctr" fontAlgn="b"/>
                      <a:r>
                        <a:rPr lang="en" sz="800" b="0" i="0" u="none" strike="noStrike">
                          <a:solidFill>
                            <a:srgbClr val="000000"/>
                          </a:solidFill>
                          <a:effectLst/>
                          <a:latin typeface="Poppins" pitchFamily="2" charset="0"/>
                          <a:ea typeface="맑은 고딕" panose="020B0503020000020004" pitchFamily="34" charset="-127"/>
                        </a:rPr>
                        <a:t>Login (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a:txBody>
                    <a:bodyPr/>
                    <a:lstStyle/>
                    <a:p>
                      <a:pPr algn="ctr" fontAlgn="b"/>
                      <a:r>
                        <a:rPr lang="en" sz="800" b="0" i="0" u="none" strike="noStrike">
                          <a:solidFill>
                            <a:srgbClr val="000000"/>
                          </a:solidFill>
                          <a:effectLst/>
                          <a:latin typeface="Poppins" pitchFamily="2" charset="0"/>
                          <a:ea typeface="맑은 고딕" panose="020B0503020000020004" pitchFamily="34" charset="-127"/>
                        </a:rPr>
                        <a:t>Streaming(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a:txBody>
                    <a:bodyPr/>
                    <a:lstStyle/>
                    <a:p>
                      <a:pPr algn="ctr" fontAlgn="b"/>
                      <a:r>
                        <a:rPr lang="en" sz="800" b="0" i="0" u="none" strike="noStrike">
                          <a:solidFill>
                            <a:srgbClr val="000000"/>
                          </a:solidFill>
                          <a:effectLst/>
                          <a:latin typeface="Poppins" pitchFamily="2" charset="0"/>
                          <a:ea typeface="맑은 고딕" panose="020B0503020000020004" pitchFamily="34" charset="-127"/>
                        </a:rPr>
                        <a:t>Login (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a:txBody>
                    <a:bodyPr/>
                    <a:lstStyle/>
                    <a:p>
                      <a:pPr algn="ctr" fontAlgn="b"/>
                      <a:r>
                        <a:rPr lang="en" sz="800" b="0" i="0" u="none" strike="noStrike">
                          <a:solidFill>
                            <a:srgbClr val="000000"/>
                          </a:solidFill>
                          <a:effectLst/>
                          <a:latin typeface="Poppins" pitchFamily="2" charset="0"/>
                          <a:ea typeface="맑은 고딕" panose="020B0503020000020004" pitchFamily="34" charset="-127"/>
                        </a:rPr>
                        <a:t>Streaming(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a:txBody>
                    <a:bodyPr/>
                    <a:lstStyle/>
                    <a:p>
                      <a:pPr algn="ctr" fontAlgn="b"/>
                      <a:r>
                        <a:rPr lang="en" sz="800" b="0" i="0" u="none" strike="noStrike">
                          <a:solidFill>
                            <a:srgbClr val="000000"/>
                          </a:solidFill>
                          <a:effectLst/>
                          <a:latin typeface="Poppins" pitchFamily="2" charset="0"/>
                          <a:ea typeface="맑은 고딕" panose="020B0503020000020004" pitchFamily="34" charset="-127"/>
                        </a:rPr>
                        <a:t>Login (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6E0B4"/>
                    </a:solidFill>
                  </a:tcPr>
                </a:tc>
                <a:tc>
                  <a:txBody>
                    <a:bodyPr/>
                    <a:lstStyle/>
                    <a:p>
                      <a:pPr algn="ctr" fontAlgn="b"/>
                      <a:r>
                        <a:rPr lang="en" sz="800" b="0" i="0" u="none" strike="noStrike">
                          <a:solidFill>
                            <a:srgbClr val="000000"/>
                          </a:solidFill>
                          <a:effectLst/>
                          <a:latin typeface="Poppins" pitchFamily="2" charset="0"/>
                          <a:ea typeface="맑은 고딕" panose="020B0503020000020004" pitchFamily="34" charset="-127"/>
                        </a:rPr>
                        <a:t>Streaming(  tps )</a:t>
                      </a:r>
                    </a:p>
                  </a:txBody>
                  <a:tcPr marL="0" marR="0" marT="0" marB="0" anchor="b">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1203981646"/>
                  </a:ext>
                </a:extLst>
              </a:tr>
              <a:tr h="215900">
                <a:tc>
                  <a:txBody>
                    <a:bodyPr/>
                    <a:lstStyle/>
                    <a:p>
                      <a:pPr algn="l" fontAlgn="b"/>
                      <a:r>
                        <a:rPr lang="en" sz="800" b="0" i="0" u="none" strike="noStrike">
                          <a:solidFill>
                            <a:srgbClr val="000000"/>
                          </a:solidFill>
                          <a:effectLst/>
                          <a:latin typeface="Poppins" pitchFamily="2" charset="0"/>
                          <a:ea typeface="맑은 고딕" panose="020B0503020000020004" pitchFamily="34" charset="-127"/>
                        </a:rPr>
                        <a:t>Year1</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3,100,000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64,000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940295909"/>
                  </a:ext>
                </a:extLst>
              </a:tr>
              <a:tr h="215900">
                <a:tc>
                  <a:txBody>
                    <a:bodyPr/>
                    <a:lstStyle/>
                    <a:p>
                      <a:pPr algn="l" fontAlgn="b"/>
                      <a:r>
                        <a:rPr lang="en" sz="800" b="0" i="0" u="none" strike="noStrike">
                          <a:solidFill>
                            <a:srgbClr val="000000"/>
                          </a:solidFill>
                          <a:effectLst/>
                          <a:latin typeface="Poppins" pitchFamily="2" charset="0"/>
                          <a:ea typeface="맑은 고딕" panose="020B0503020000020004" pitchFamily="34" charset="-127"/>
                        </a:rPr>
                        <a:t>Year2</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3,955,000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1" u="none" strike="noStrike">
                          <a:solidFill>
                            <a:srgbClr val="000000"/>
                          </a:solidFill>
                          <a:effectLst/>
                          <a:latin typeface="Poppins" pitchFamily="2" charset="0"/>
                          <a:ea typeface="맑은 고딕" panose="020B0503020000020004" pitchFamily="34" charset="-127"/>
                        </a:rPr>
                        <a:t>          </a:t>
                      </a:r>
                      <a:r>
                        <a:rPr lang="en-US" altLang="ko-Kore-KR" sz="800" b="0" i="1" u="none" strike="noStrike">
                          <a:solidFill>
                            <a:srgbClr val="000000"/>
                          </a:solidFill>
                          <a:effectLst/>
                          <a:latin typeface="Poppins" pitchFamily="2" charset="0"/>
                          <a:ea typeface="맑은 고딕" panose="020B0503020000020004" pitchFamily="34" charset="-127"/>
                        </a:rPr>
                        <a:t>2,250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48,000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80,000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356658864"/>
                  </a:ext>
                </a:extLst>
              </a:tr>
              <a:tr h="215900">
                <a:tc>
                  <a:txBody>
                    <a:bodyPr/>
                    <a:lstStyle/>
                    <a:p>
                      <a:pPr algn="l" fontAlgn="b"/>
                      <a:r>
                        <a:rPr lang="en" sz="800" b="0" i="0" u="none" strike="noStrike">
                          <a:solidFill>
                            <a:srgbClr val="000000"/>
                          </a:solidFill>
                          <a:effectLst/>
                          <a:latin typeface="Poppins" pitchFamily="2" charset="0"/>
                          <a:ea typeface="맑은 고딕" panose="020B0503020000020004" pitchFamily="34" charset="-127"/>
                        </a:rPr>
                        <a:t>Year3</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4,275,500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48,000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48,000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942525475"/>
                  </a:ext>
                </a:extLst>
              </a:tr>
              <a:tr h="215900">
                <a:tc>
                  <a:txBody>
                    <a:bodyPr/>
                    <a:lstStyle/>
                    <a:p>
                      <a:pPr algn="l" fontAlgn="b"/>
                      <a:r>
                        <a:rPr lang="en" sz="800" b="0" i="0" u="none" strike="noStrike">
                          <a:solidFill>
                            <a:srgbClr val="000000"/>
                          </a:solidFill>
                          <a:effectLst/>
                          <a:latin typeface="Poppins" pitchFamily="2" charset="0"/>
                          <a:ea typeface="맑은 고딕" panose="020B0503020000020004" pitchFamily="34" charset="-127"/>
                        </a:rPr>
                        <a:t>Year4</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dirty="0">
                          <a:solidFill>
                            <a:srgbClr val="000000"/>
                          </a:solidFill>
                          <a:effectLst/>
                          <a:latin typeface="Poppins" pitchFamily="2" charset="0"/>
                          <a:ea typeface="맑은 고딕" panose="020B0503020000020004" pitchFamily="34" charset="-127"/>
                        </a:rPr>
                        <a:t>            </a:t>
                      </a:r>
                      <a:r>
                        <a:rPr lang="en-US" altLang="ko-Kore-KR" sz="800" b="0" i="0" u="none" strike="noStrike" dirty="0">
                          <a:solidFill>
                            <a:srgbClr val="000000"/>
                          </a:solidFill>
                          <a:effectLst/>
                          <a:latin typeface="Poppins" pitchFamily="2" charset="0"/>
                          <a:ea typeface="맑은 고딕" panose="020B0503020000020004" pitchFamily="34" charset="-127"/>
                        </a:rPr>
                        <a:t>4,613,050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48,000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48,000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5,000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603269749"/>
                  </a:ext>
                </a:extLst>
              </a:tr>
              <a:tr h="215900">
                <a:tc>
                  <a:txBody>
                    <a:bodyPr/>
                    <a:lstStyle/>
                    <a:p>
                      <a:pPr algn="l" fontAlgn="b"/>
                      <a:r>
                        <a:rPr lang="en" sz="800" b="0" i="0" u="none" strike="noStrike">
                          <a:solidFill>
                            <a:srgbClr val="000000"/>
                          </a:solidFill>
                          <a:effectLst/>
                          <a:latin typeface="Poppins" pitchFamily="2" charset="0"/>
                          <a:ea typeface="맑은 고딕" panose="020B0503020000020004" pitchFamily="34" charset="-127"/>
                        </a:rPr>
                        <a:t>Year5</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4,969,355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64,000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48,000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5,000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112,000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994143807"/>
                  </a:ext>
                </a:extLst>
              </a:tr>
              <a:tr h="215900">
                <a:tc>
                  <a:txBody>
                    <a:bodyPr/>
                    <a:lstStyle/>
                    <a:p>
                      <a:pPr algn="l" fontAlgn="b"/>
                      <a:r>
                        <a:rPr lang="en" sz="800" b="0" i="0" u="none" strike="noStrike">
                          <a:solidFill>
                            <a:srgbClr val="000000"/>
                          </a:solidFill>
                          <a:effectLst/>
                          <a:latin typeface="Poppins" pitchFamily="2" charset="0"/>
                          <a:ea typeface="맑은 고딕" panose="020B0503020000020004" pitchFamily="34" charset="-127"/>
                        </a:rPr>
                        <a:t>Year6</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5,346,291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64,000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48,000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5,000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112,000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327861197"/>
                  </a:ext>
                </a:extLst>
              </a:tr>
              <a:tr h="215900">
                <a:tc>
                  <a:txBody>
                    <a:bodyPr/>
                    <a:lstStyle/>
                    <a:p>
                      <a:pPr algn="l" fontAlgn="b"/>
                      <a:r>
                        <a:rPr lang="en" sz="800" b="0" i="0" u="none" strike="noStrike">
                          <a:solidFill>
                            <a:srgbClr val="000000"/>
                          </a:solidFill>
                          <a:effectLst/>
                          <a:latin typeface="Poppins" pitchFamily="2" charset="0"/>
                          <a:ea typeface="맑은 고딕" panose="020B0503020000020004" pitchFamily="34" charset="-127"/>
                        </a:rPr>
                        <a:t>Year7</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5,745,920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2,750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64,000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2,750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a:solidFill>
                            <a:srgbClr val="000000"/>
                          </a:solidFill>
                          <a:effectLst/>
                          <a:latin typeface="Poppins" pitchFamily="2" charset="0"/>
                          <a:ea typeface="맑은 고딕" panose="020B0503020000020004" pitchFamily="34" charset="-127"/>
                        </a:rPr>
                        <a:t>                               </a:t>
                      </a:r>
                      <a:r>
                        <a:rPr lang="en-US" altLang="ko-Kore-KR" sz="800" b="0" i="0" u="none" strike="noStrike">
                          <a:solidFill>
                            <a:srgbClr val="000000"/>
                          </a:solidFill>
                          <a:effectLst/>
                          <a:latin typeface="Poppins" pitchFamily="2" charset="0"/>
                          <a:ea typeface="맑은 고딕" panose="020B0503020000020004" pitchFamily="34" charset="-127"/>
                        </a:rPr>
                        <a:t>64,000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dirty="0">
                          <a:solidFill>
                            <a:srgbClr val="000000"/>
                          </a:solidFill>
                          <a:effectLst/>
                          <a:latin typeface="Poppins" pitchFamily="2" charset="0"/>
                          <a:ea typeface="맑은 고딕" panose="020B0503020000020004" pitchFamily="34" charset="-127"/>
                        </a:rPr>
                        <a:t>           </a:t>
                      </a:r>
                      <a:r>
                        <a:rPr lang="en-US" altLang="ko-Kore-KR" sz="800" b="0" i="0" u="none" strike="noStrike" dirty="0">
                          <a:solidFill>
                            <a:srgbClr val="000000"/>
                          </a:solidFill>
                          <a:effectLst/>
                          <a:latin typeface="Poppins" pitchFamily="2" charset="0"/>
                          <a:ea typeface="맑은 고딕" panose="020B0503020000020004" pitchFamily="34" charset="-127"/>
                        </a:rPr>
                        <a:t>5,500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800" b="0" i="0" u="none" strike="noStrike" dirty="0">
                          <a:solidFill>
                            <a:srgbClr val="000000"/>
                          </a:solidFill>
                          <a:effectLst/>
                          <a:latin typeface="Poppins" pitchFamily="2" charset="0"/>
                          <a:ea typeface="맑은 고딕" panose="020B0503020000020004" pitchFamily="34" charset="-127"/>
                        </a:rPr>
                        <a:t>                             </a:t>
                      </a:r>
                      <a:r>
                        <a:rPr lang="en-US" altLang="ko-Kore-KR" sz="800" b="0" i="0" u="none" strike="noStrike" dirty="0">
                          <a:solidFill>
                            <a:srgbClr val="000000"/>
                          </a:solidFill>
                          <a:effectLst/>
                          <a:latin typeface="Poppins" pitchFamily="2" charset="0"/>
                          <a:ea typeface="맑은 고딕" panose="020B0503020000020004" pitchFamily="34" charset="-127"/>
                        </a:rPr>
                        <a:t>128,000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59039518"/>
                  </a:ext>
                </a:extLst>
              </a:tr>
            </a:tbl>
          </a:graphicData>
        </a:graphic>
      </p:graphicFrame>
      <p:graphicFrame>
        <p:nvGraphicFramePr>
          <p:cNvPr id="9" name="표 8">
            <a:extLst>
              <a:ext uri="{FF2B5EF4-FFF2-40B4-BE49-F238E27FC236}">
                <a16:creationId xmlns:a16="http://schemas.microsoft.com/office/drawing/2014/main" id="{8739D8B9-DE2B-EFEF-9FAF-BFB92548EC5F}"/>
              </a:ext>
            </a:extLst>
          </p:cNvPr>
          <p:cNvGraphicFramePr>
            <a:graphicFrameLocks noGrp="1"/>
          </p:cNvGraphicFramePr>
          <p:nvPr>
            <p:extLst>
              <p:ext uri="{D42A27DB-BD31-4B8C-83A1-F6EECF244321}">
                <p14:modId xmlns:p14="http://schemas.microsoft.com/office/powerpoint/2010/main" val="2611191193"/>
              </p:ext>
            </p:extLst>
          </p:nvPr>
        </p:nvGraphicFramePr>
        <p:xfrm>
          <a:off x="6997618" y="4427412"/>
          <a:ext cx="4727536" cy="2189309"/>
        </p:xfrm>
        <a:graphic>
          <a:graphicData uri="http://schemas.openxmlformats.org/drawingml/2006/table">
            <a:tbl>
              <a:tblPr/>
              <a:tblGrid>
                <a:gridCol w="927834">
                  <a:extLst>
                    <a:ext uri="{9D8B030D-6E8A-4147-A177-3AD203B41FA5}">
                      <a16:colId xmlns:a16="http://schemas.microsoft.com/office/drawing/2014/main" val="3616937397"/>
                    </a:ext>
                  </a:extLst>
                </a:gridCol>
                <a:gridCol w="1281295">
                  <a:extLst>
                    <a:ext uri="{9D8B030D-6E8A-4147-A177-3AD203B41FA5}">
                      <a16:colId xmlns:a16="http://schemas.microsoft.com/office/drawing/2014/main" val="907837483"/>
                    </a:ext>
                  </a:extLst>
                </a:gridCol>
                <a:gridCol w="927834">
                  <a:extLst>
                    <a:ext uri="{9D8B030D-6E8A-4147-A177-3AD203B41FA5}">
                      <a16:colId xmlns:a16="http://schemas.microsoft.com/office/drawing/2014/main" val="3349235465"/>
                    </a:ext>
                  </a:extLst>
                </a:gridCol>
                <a:gridCol w="1590573">
                  <a:extLst>
                    <a:ext uri="{9D8B030D-6E8A-4147-A177-3AD203B41FA5}">
                      <a16:colId xmlns:a16="http://schemas.microsoft.com/office/drawing/2014/main" val="2078070703"/>
                    </a:ext>
                  </a:extLst>
                </a:gridCol>
              </a:tblGrid>
              <a:tr h="136864">
                <a:tc>
                  <a:txBody>
                    <a:bodyPr/>
                    <a:lstStyle/>
                    <a:p>
                      <a:pPr algn="l" fontAlgn="b"/>
                      <a:r>
                        <a:rPr lang="en" sz="1100" b="1" i="0" u="none" strike="noStrike">
                          <a:solidFill>
                            <a:srgbClr val="000000"/>
                          </a:solidFill>
                          <a:effectLst/>
                          <a:latin typeface="맑은 고딕" panose="020B0503020000020004" pitchFamily="34" charset="-127"/>
                          <a:ea typeface="맑은 고딕" panose="020B0503020000020004" pitchFamily="34" charset="-127"/>
                        </a:rPr>
                        <a:t>MBS</a:t>
                      </a:r>
                    </a:p>
                  </a:txBody>
                  <a:tcPr marL="0" marR="0" marT="0" marB="0" anchor="b">
                    <a:lnL>
                      <a:noFill/>
                    </a:lnL>
                    <a:lnR>
                      <a:noFill/>
                    </a:lnR>
                    <a:lnT>
                      <a:noFill/>
                    </a:lnT>
                    <a:lnB>
                      <a:noFill/>
                    </a:lnB>
                  </a:tcPr>
                </a:tc>
                <a:tc gridSpan="2">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core/2*250TPS /2ZONE</a:t>
                      </a:r>
                    </a:p>
                  </a:txBody>
                  <a:tcPr marL="0" marR="0" marT="0" marB="0" anchor="b">
                    <a:lnL>
                      <a:noFill/>
                    </a:lnL>
                    <a:lnR>
                      <a:noFill/>
                    </a:lnR>
                    <a:lnT>
                      <a:noFill/>
                    </a:lnT>
                    <a:lnB>
                      <a:noFill/>
                    </a:lnB>
                  </a:tcPr>
                </a:tc>
                <a:tc hMerge="1">
                  <a:txBody>
                    <a:bodyPr/>
                    <a:lstStyle/>
                    <a:p>
                      <a:endParaRPr lang="ko-Kore-KR" altLang="en-US"/>
                    </a:p>
                  </a:txBody>
                  <a:tcPr/>
                </a:tc>
                <a:tc>
                  <a:txBody>
                    <a:bodyPr/>
                    <a:lstStyle/>
                    <a:p>
                      <a:pPr algn="r" fontAlgn="b"/>
                      <a:r>
                        <a:rPr lang="en-US" altLang="ko-Kore-KR" sz="1100" b="0" i="0" u="none" strike="noStrike">
                          <a:solidFill>
                            <a:srgbClr val="000000"/>
                          </a:solidFill>
                          <a:effectLst/>
                          <a:latin typeface="맑은 고딕" panose="020B0503020000020004" pitchFamily="34" charset="-127"/>
                          <a:ea typeface="맑은 고딕" panose="020B0503020000020004" pitchFamily="34" charset="-127"/>
                        </a:rPr>
                        <a:t>2000</a:t>
                      </a:r>
                    </a:p>
                  </a:txBody>
                  <a:tcPr marL="0" marR="0" marT="0" marB="0" anchor="b">
                    <a:lnL>
                      <a:noFill/>
                    </a:lnL>
                    <a:lnR>
                      <a:noFill/>
                    </a:lnR>
                    <a:lnT>
                      <a:noFill/>
                    </a:lnT>
                    <a:lnB>
                      <a:noFill/>
                    </a:lnB>
                  </a:tcPr>
                </a:tc>
                <a:extLst>
                  <a:ext uri="{0D108BD9-81ED-4DB2-BD59-A6C34878D82A}">
                    <a16:rowId xmlns:a16="http://schemas.microsoft.com/office/drawing/2014/main" val="2669818455"/>
                  </a:ext>
                </a:extLst>
              </a:tr>
              <a:tr h="325319">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extLst>
                  <a:ext uri="{0D108BD9-81ED-4DB2-BD59-A6C34878D82A}">
                    <a16:rowId xmlns:a16="http://schemas.microsoft.com/office/drawing/2014/main" val="545093160"/>
                  </a:ext>
                </a:extLst>
              </a:tr>
              <a:tr h="136864">
                <a:tc gridSpan="3">
                  <a:txBody>
                    <a:bodyPr/>
                    <a:lstStyle/>
                    <a:p>
                      <a:pPr algn="l" fontAlgn="b"/>
                      <a:r>
                        <a:rPr lang="en" sz="1100" b="1" i="0" u="none" strike="noStrike">
                          <a:solidFill>
                            <a:srgbClr val="000000"/>
                          </a:solidFill>
                          <a:effectLst/>
                          <a:latin typeface="맑은 고딕" panose="020B0503020000020004" pitchFamily="34" charset="-127"/>
                          <a:ea typeface="맑은 고딕" panose="020B0503020000020004" pitchFamily="34" charset="-127"/>
                        </a:rPr>
                        <a:t>Manifest Manipulator for Public Cloud</a:t>
                      </a:r>
                    </a:p>
                  </a:txBody>
                  <a:tcPr marL="0" marR="0" marT="0" marB="0" anchor="b">
                    <a:lnL>
                      <a:noFill/>
                    </a:lnL>
                    <a:lnR>
                      <a:noFill/>
                    </a:lnR>
                    <a:lnT>
                      <a:noFill/>
                    </a:lnT>
                    <a:lnB>
                      <a:noFill/>
                    </a:lnB>
                  </a:tcPr>
                </a:tc>
                <a:tc hMerge="1">
                  <a:txBody>
                    <a:bodyPr/>
                    <a:lstStyle/>
                    <a:p>
                      <a:endParaRPr lang="ko-Kore-KR" altLang="en-US"/>
                    </a:p>
                  </a:txBody>
                  <a:tcPr/>
                </a:tc>
                <a:tc hMerge="1">
                  <a:txBody>
                    <a:bodyPr/>
                    <a:lstStyle/>
                    <a:p>
                      <a:endParaRPr lang="ko-Kore-KR" altLang="en-US"/>
                    </a:p>
                  </a:txBody>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extLst>
                  <a:ext uri="{0D108BD9-81ED-4DB2-BD59-A6C34878D82A}">
                    <a16:rowId xmlns:a16="http://schemas.microsoft.com/office/drawing/2014/main" val="189649695"/>
                  </a:ext>
                </a:extLst>
              </a:tr>
              <a:tr h="136864">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gridSpan="3">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 Required capacity calculation: (Subscriber*0.1)</a:t>
                      </a:r>
                    </a:p>
                  </a:txBody>
                  <a:tcPr marL="0" marR="0" marT="0" marB="0" anchor="b">
                    <a:lnL>
                      <a:noFill/>
                    </a:lnL>
                    <a:lnR>
                      <a:noFill/>
                    </a:lnR>
                    <a:lnT>
                      <a:noFill/>
                    </a:lnT>
                    <a:lnB>
                      <a:noFill/>
                    </a:lnB>
                  </a:tcPr>
                </a:tc>
                <a:tc hMerge="1">
                  <a:txBody>
                    <a:bodyPr/>
                    <a:lstStyle/>
                    <a:p>
                      <a:endParaRPr lang="ko-Kore-KR" altLang="en-US"/>
                    </a:p>
                  </a:txBody>
                  <a:tcPr/>
                </a:tc>
                <a:tc hMerge="1">
                  <a:txBody>
                    <a:bodyPr/>
                    <a:lstStyle/>
                    <a:p>
                      <a:endParaRPr lang="ko-Kore-KR" altLang="en-US"/>
                    </a:p>
                  </a:txBody>
                  <a:tcPr>
                    <a:lnL w="12700" cmpd="sng">
                      <a:noFill/>
                      <a:prstDash val="solid"/>
                    </a:lnL>
                    <a:lnT w="12700" cmpd="sng">
                      <a:noFill/>
                      <a:prstDash val="solid"/>
                    </a:lnT>
                  </a:tcPr>
                </a:tc>
                <a:extLst>
                  <a:ext uri="{0D108BD9-81ED-4DB2-BD59-A6C34878D82A}">
                    <a16:rowId xmlns:a16="http://schemas.microsoft.com/office/drawing/2014/main" val="4182048262"/>
                  </a:ext>
                </a:extLst>
              </a:tr>
              <a:tr h="136864">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gridSpan="3">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 hls chunk update interval: 5 seconds</a:t>
                      </a:r>
                    </a:p>
                  </a:txBody>
                  <a:tcPr marL="0" marR="0" marT="0" marB="0" anchor="b">
                    <a:lnL>
                      <a:noFill/>
                    </a:lnL>
                    <a:lnR>
                      <a:noFill/>
                    </a:lnR>
                    <a:lnT>
                      <a:noFill/>
                    </a:lnT>
                    <a:lnB>
                      <a:noFill/>
                    </a:lnB>
                  </a:tcPr>
                </a:tc>
                <a:tc hMerge="1">
                  <a:txBody>
                    <a:bodyPr/>
                    <a:lstStyle/>
                    <a:p>
                      <a:endParaRPr lang="ko-Kore-KR" altLang="en-US"/>
                    </a:p>
                  </a:txBody>
                  <a:tcPr/>
                </a:tc>
                <a:tc hMerge="1">
                  <a:txBody>
                    <a:bodyPr/>
                    <a:lstStyle/>
                    <a:p>
                      <a:endParaRPr lang="ko-Kore-KR" altLang="en-US"/>
                    </a:p>
                  </a:txBody>
                  <a:tcPr>
                    <a:lnL w="12700" cmpd="sng">
                      <a:noFill/>
                      <a:prstDash val="solid"/>
                    </a:lnL>
                  </a:tcPr>
                </a:tc>
                <a:extLst>
                  <a:ext uri="{0D108BD9-81ED-4DB2-BD59-A6C34878D82A}">
                    <a16:rowId xmlns:a16="http://schemas.microsoft.com/office/drawing/2014/main" val="593530923"/>
                  </a:ext>
                </a:extLst>
              </a:tr>
              <a:tr h="136864">
                <a:tc rowSpan="3">
                  <a:txBody>
                    <a:bodyPr/>
                    <a:lstStyle/>
                    <a:p>
                      <a:pPr algn="l" fontAlgn="b"/>
                      <a:r>
                        <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rPr>
                        <a:t>　</a:t>
                      </a:r>
                    </a:p>
                  </a:txBody>
                  <a:tcPr marL="0" marR="0" marT="0" marB="0" anchor="b">
                    <a:lnL>
                      <a:noFill/>
                    </a:lnL>
                    <a:lnR>
                      <a:noFill/>
                    </a:lnR>
                    <a:lnT>
                      <a:noFill/>
                    </a:lnT>
                    <a:lnB>
                      <a:noFill/>
                    </a:lnB>
                  </a:tcPr>
                </a:tc>
                <a:tc gridSpan="3">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 required tpms calculation: (subscriber*0.1)/5</a:t>
                      </a:r>
                    </a:p>
                  </a:txBody>
                  <a:tcPr marL="0" marR="0" marT="0" marB="0" anchor="b">
                    <a:lnL>
                      <a:noFill/>
                    </a:lnL>
                    <a:lnR>
                      <a:noFill/>
                    </a:lnR>
                    <a:lnT>
                      <a:noFill/>
                    </a:lnT>
                    <a:lnB>
                      <a:noFill/>
                    </a:lnB>
                  </a:tcPr>
                </a:tc>
                <a:tc hMerge="1">
                  <a:txBody>
                    <a:bodyPr/>
                    <a:lstStyle/>
                    <a:p>
                      <a:endParaRPr lang="ko-Kore-KR" altLang="en-US"/>
                    </a:p>
                  </a:txBody>
                  <a:tcPr/>
                </a:tc>
                <a:tc hMerge="1">
                  <a:txBody>
                    <a:bodyPr/>
                    <a:lstStyle/>
                    <a:p>
                      <a:endParaRPr lang="ko-Kore-KR" altLang="en-US"/>
                    </a:p>
                  </a:txBody>
                  <a:tcPr>
                    <a:lnL w="12700" cmpd="sng">
                      <a:noFill/>
                      <a:prstDash val="solid"/>
                    </a:lnL>
                  </a:tcPr>
                </a:tc>
                <a:extLst>
                  <a:ext uri="{0D108BD9-81ED-4DB2-BD59-A6C34878D82A}">
                    <a16:rowId xmlns:a16="http://schemas.microsoft.com/office/drawing/2014/main" val="911463591"/>
                  </a:ext>
                </a:extLst>
              </a:tr>
              <a:tr h="522870">
                <a:tc vMerge="1">
                  <a:txBody>
                    <a:bodyPr/>
                    <a:lstStyle/>
                    <a:p>
                      <a:pPr algn="l" fontAlgn="b"/>
                      <a:r>
                        <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a:noFill/>
                    </a:lnB>
                  </a:tcPr>
                </a:tc>
                <a:tc gridSpan="3">
                  <a:txBody>
                    <a:bodyPr/>
                    <a:lstStyle/>
                    <a:p>
                      <a:pPr algn="l" fontAlgn="b"/>
                      <a:r>
                        <a:rPr lang="en" sz="1100" b="0" i="0" u="none" strike="noStrike" dirty="0">
                          <a:solidFill>
                            <a:srgbClr val="000000"/>
                          </a:solidFill>
                          <a:effectLst/>
                          <a:latin typeface="맑은 고딕" panose="020B0503020000020004" pitchFamily="34" charset="-127"/>
                          <a:ea typeface="맑은 고딕" panose="020B0503020000020004" pitchFamily="34" charset="-127"/>
                        </a:rPr>
                        <a:t>- proposed </a:t>
                      </a:r>
                      <a:r>
                        <a:rPr lang="en" sz="1100" b="0" i="0" u="none" strike="noStrike" dirty="0" err="1">
                          <a:solidFill>
                            <a:srgbClr val="000000"/>
                          </a:solidFill>
                          <a:effectLst/>
                          <a:latin typeface="맑은 고딕" panose="020B0503020000020004" pitchFamily="34" charset="-127"/>
                          <a:ea typeface="맑은 고딕" panose="020B0503020000020004" pitchFamily="34" charset="-127"/>
                        </a:rPr>
                        <a:t>tps</a:t>
                      </a:r>
                      <a:r>
                        <a:rPr lang="en" sz="1100" b="0" i="0" u="none" strike="noStrike" dirty="0">
                          <a:solidFill>
                            <a:srgbClr val="000000"/>
                          </a:solidFill>
                          <a:effectLst/>
                          <a:latin typeface="맑은 고딕" panose="020B0503020000020004" pitchFamily="34" charset="-127"/>
                          <a:ea typeface="맑은 고딕" panose="020B0503020000020004" pitchFamily="34" charset="-127"/>
                        </a:rPr>
                        <a:t> per core for manifest manipulator: 1,000tps per core</a:t>
                      </a:r>
                    </a:p>
                    <a:p>
                      <a:pPr algn="l" fontAlgn="b"/>
                      <a:r>
                        <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rPr>
                        <a:t>　</a:t>
                      </a:r>
                    </a:p>
                  </a:txBody>
                  <a:tcPr marL="0" marR="0" marT="0" marB="0" anchor="b">
                    <a:lnL w="6350" cap="flat" cmpd="sng" algn="ctr">
                      <a:solidFill>
                        <a:srgbClr val="BFBFBF"/>
                      </a:solidFill>
                      <a:prstDash val="solid"/>
                      <a:round/>
                      <a:headEnd type="none" w="med" len="med"/>
                      <a:tailEnd type="none" w="med" len="med"/>
                    </a:lnL>
                    <a:lnR>
                      <a:noFill/>
                    </a:lnR>
                    <a:lnT>
                      <a:noFill/>
                    </a:lnT>
                    <a:lnB>
                      <a:noFill/>
                    </a:lnB>
                  </a:tcPr>
                </a:tc>
                <a:tc hMerge="1">
                  <a:txBody>
                    <a:bodyPr/>
                    <a:lstStyle/>
                    <a:p>
                      <a:pPr algn="l" fontAlgn="b"/>
                      <a:r>
                        <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w="6350" cap="flat" cmpd="sng" algn="ctr">
                      <a:noFill/>
                      <a:prstDash val="solid"/>
                      <a:round/>
                      <a:headEnd type="none" w="med" len="med"/>
                      <a:tailEnd type="none" w="med" len="med"/>
                    </a:lnL>
                    <a:lnR>
                      <a:noFill/>
                    </a:lnR>
                    <a:lnB>
                      <a:noFill/>
                    </a:lnB>
                  </a:tcPr>
                </a:tc>
                <a:extLst>
                  <a:ext uri="{0D108BD9-81ED-4DB2-BD59-A6C34878D82A}">
                    <a16:rowId xmlns:a16="http://schemas.microsoft.com/office/drawing/2014/main" val="2168240234"/>
                  </a:ext>
                </a:extLst>
              </a:tr>
              <a:tr h="136864">
                <a:tc vMerge="1">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w="6350" cap="flat" cmpd="sng" algn="ctr">
                      <a:solidFill>
                        <a:srgbClr val="BFBFBF"/>
                      </a:solidFill>
                      <a:prstDash val="solid"/>
                      <a:round/>
                      <a:headEnd type="none" w="med" len="med"/>
                      <a:tailEnd type="none" w="med" len="med"/>
                    </a:lnT>
                    <a:lnB>
                      <a:noFill/>
                    </a:lnB>
                  </a:tcPr>
                </a:tc>
                <a:tc gridSpan="3">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 vCPU16 per node is proposed</a:t>
                      </a:r>
                    </a:p>
                  </a:txBody>
                  <a:tcPr marL="0" marR="0" marT="0" marB="0" anchor="b">
                    <a:lnL>
                      <a:noFill/>
                    </a:lnL>
                    <a:lnR>
                      <a:noFill/>
                    </a:lnR>
                    <a:lnT>
                      <a:noFill/>
                    </a:lnT>
                    <a:lnB>
                      <a:noFill/>
                    </a:lnB>
                  </a:tcPr>
                </a:tc>
                <a:tc hMerge="1">
                  <a:txBody>
                    <a:bodyPr/>
                    <a:lstStyle/>
                    <a:p>
                      <a:endParaRPr lang="ko-Kore-KR" altLang="en-US"/>
                    </a:p>
                  </a:txBody>
                  <a:tcPr/>
                </a:tc>
                <a:tc hMerge="1">
                  <a:txBody>
                    <a:bodyPr/>
                    <a:lstStyle/>
                    <a:p>
                      <a:endParaRPr lang="ko-Kore-KR" altLang="en-US"/>
                    </a:p>
                  </a:txBody>
                  <a:tcPr>
                    <a:lnL w="12700" cmpd="sng">
                      <a:noFill/>
                      <a:prstDash val="solid"/>
                    </a:lnL>
                    <a:lnT w="12700" cmpd="sng">
                      <a:noFill/>
                      <a:prstDash val="solid"/>
                    </a:lnT>
                  </a:tcPr>
                </a:tc>
                <a:extLst>
                  <a:ext uri="{0D108BD9-81ED-4DB2-BD59-A6C34878D82A}">
                    <a16:rowId xmlns:a16="http://schemas.microsoft.com/office/drawing/2014/main" val="1365354109"/>
                  </a:ext>
                </a:extLst>
              </a:tr>
              <a:tr h="136864">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gridSpan="3">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 e.g) vCPU16*2nodes*2 zones=64,000tps support</a:t>
                      </a:r>
                    </a:p>
                  </a:txBody>
                  <a:tcPr marL="0" marR="0" marT="0" marB="0" anchor="b">
                    <a:lnL>
                      <a:noFill/>
                    </a:lnL>
                    <a:lnR>
                      <a:noFill/>
                    </a:lnR>
                    <a:lnT>
                      <a:noFill/>
                    </a:lnT>
                    <a:lnB>
                      <a:noFill/>
                    </a:lnB>
                  </a:tcPr>
                </a:tc>
                <a:tc hMerge="1">
                  <a:txBody>
                    <a:bodyPr/>
                    <a:lstStyle/>
                    <a:p>
                      <a:endParaRPr lang="ko-Kore-KR" altLang="en-US"/>
                    </a:p>
                  </a:txBody>
                  <a:tcPr/>
                </a:tc>
                <a:tc hMerge="1">
                  <a:txBody>
                    <a:bodyPr/>
                    <a:lstStyle/>
                    <a:p>
                      <a:endParaRPr lang="ko-Kore-KR" altLang="en-US"/>
                    </a:p>
                  </a:txBody>
                  <a:tcPr>
                    <a:lnL w="12700" cmpd="sng">
                      <a:noFill/>
                      <a:prstDash val="solid"/>
                    </a:lnL>
                  </a:tcPr>
                </a:tc>
                <a:extLst>
                  <a:ext uri="{0D108BD9-81ED-4DB2-BD59-A6C34878D82A}">
                    <a16:rowId xmlns:a16="http://schemas.microsoft.com/office/drawing/2014/main" val="312236765"/>
                  </a:ext>
                </a:extLst>
              </a:tr>
              <a:tr h="136864">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B>
                      <a:noFill/>
                    </a:lnB>
                  </a:tcPr>
                </a:tc>
                <a:extLst>
                  <a:ext uri="{0D108BD9-81ED-4DB2-BD59-A6C34878D82A}">
                    <a16:rowId xmlns:a16="http://schemas.microsoft.com/office/drawing/2014/main" val="637330890"/>
                  </a:ext>
                </a:extLst>
              </a:tr>
            </a:tbl>
          </a:graphicData>
        </a:graphic>
      </p:graphicFrame>
      <p:grpSp>
        <p:nvGrpSpPr>
          <p:cNvPr id="17" name="Google Shape;127;p12">
            <a:extLst>
              <a:ext uri="{FF2B5EF4-FFF2-40B4-BE49-F238E27FC236}">
                <a16:creationId xmlns:a16="http://schemas.microsoft.com/office/drawing/2014/main" id="{6F07FB2F-B8FF-1023-9232-9F0E84120B28}"/>
              </a:ext>
            </a:extLst>
          </p:cNvPr>
          <p:cNvGrpSpPr/>
          <p:nvPr/>
        </p:nvGrpSpPr>
        <p:grpSpPr>
          <a:xfrm>
            <a:off x="473404" y="4242521"/>
            <a:ext cx="166873" cy="166431"/>
            <a:chOff x="5169024" y="3025005"/>
            <a:chExt cx="318368" cy="317525"/>
          </a:xfrm>
        </p:grpSpPr>
        <p:sp>
          <p:nvSpPr>
            <p:cNvPr id="18" name="Google Shape;128;p12">
              <a:extLst>
                <a:ext uri="{FF2B5EF4-FFF2-40B4-BE49-F238E27FC236}">
                  <a16:creationId xmlns:a16="http://schemas.microsoft.com/office/drawing/2014/main" id="{B4313507-1982-FE55-4EA7-F6A329FCD8A6}"/>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22" name="Google Shape;129;p12">
              <a:extLst>
                <a:ext uri="{FF2B5EF4-FFF2-40B4-BE49-F238E27FC236}">
                  <a16:creationId xmlns:a16="http://schemas.microsoft.com/office/drawing/2014/main" id="{B47F6992-C696-2A1F-B051-EF83675BA955}"/>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25" name="Google Shape;130;p12">
              <a:extLst>
                <a:ext uri="{FF2B5EF4-FFF2-40B4-BE49-F238E27FC236}">
                  <a16:creationId xmlns:a16="http://schemas.microsoft.com/office/drawing/2014/main" id="{E523819D-7259-212B-2071-2B33E7D2AD47}"/>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27" name="Google Shape;131;p12">
              <a:extLst>
                <a:ext uri="{FF2B5EF4-FFF2-40B4-BE49-F238E27FC236}">
                  <a16:creationId xmlns:a16="http://schemas.microsoft.com/office/drawing/2014/main" id="{A503B59B-B227-87DD-ED37-DA3BA7CD5F4C}"/>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grpSp>
      <p:sp>
        <p:nvSpPr>
          <p:cNvPr id="28" name="Google Shape;132;p12">
            <a:extLst>
              <a:ext uri="{FF2B5EF4-FFF2-40B4-BE49-F238E27FC236}">
                <a16:creationId xmlns:a16="http://schemas.microsoft.com/office/drawing/2014/main" id="{1D363AF0-41AB-223D-D18E-097DB4144812}"/>
              </a:ext>
            </a:extLst>
          </p:cNvPr>
          <p:cNvSpPr txBox="1"/>
          <p:nvPr/>
        </p:nvSpPr>
        <p:spPr>
          <a:xfrm>
            <a:off x="762175" y="4173496"/>
            <a:ext cx="8986200" cy="253916"/>
          </a:xfrm>
          <a:prstGeom prst="rect">
            <a:avLst/>
          </a:prstGeom>
          <a:noFill/>
          <a:ln>
            <a:noFill/>
          </a:ln>
        </p:spPr>
        <p:txBody>
          <a:bodyPr spcFirstLastPara="1" wrap="square" lIns="0" tIns="0" rIns="0" bIns="0" anchor="t" anchorCtr="0">
            <a:spAutoFit/>
          </a:bodyPr>
          <a:lstStyle/>
          <a:p>
            <a:pPr>
              <a:spcBef>
                <a:spcPts val="280"/>
              </a:spcBef>
              <a:buSzPts val="1400"/>
            </a:pPr>
            <a:r>
              <a:rPr lang="en-US" altLang="ko-KR" b="1" dirty="0">
                <a:solidFill>
                  <a:schemeClr val="tx1"/>
                </a:solidFill>
              </a:rPr>
              <a:t>Expected</a:t>
            </a:r>
            <a:r>
              <a:rPr lang="ko-KR" altLang="en-US" b="1" dirty="0">
                <a:solidFill>
                  <a:schemeClr val="tx1"/>
                </a:solidFill>
              </a:rPr>
              <a:t> </a:t>
            </a:r>
            <a:r>
              <a:rPr lang="en-US" altLang="ko-KR" b="1" dirty="0">
                <a:solidFill>
                  <a:schemeClr val="tx1"/>
                </a:solidFill>
              </a:rPr>
              <a:t>TPS</a:t>
            </a:r>
            <a:endParaRPr lang="en-US" sz="1400" b="1"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35830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15497467-3ED8-2138-95D4-6A3E82BA0018}"/>
              </a:ext>
            </a:extLst>
          </p:cNvPr>
          <p:cNvSpPr>
            <a:spLocks noGrp="1"/>
          </p:cNvSpPr>
          <p:nvPr>
            <p:ph type="title"/>
          </p:nvPr>
        </p:nvSpPr>
        <p:spPr/>
        <p:txBody>
          <a:bodyPr/>
          <a:lstStyle/>
          <a:p>
            <a:r>
              <a:rPr lang="en" altLang="ko-Kore-KR" dirty="0"/>
              <a:t>Sizing Explanation</a:t>
            </a:r>
            <a:r>
              <a:rPr lang="ko-KR" altLang="en-US" dirty="0"/>
              <a:t> </a:t>
            </a:r>
            <a:r>
              <a:rPr lang="en-US" altLang="ko-KR" dirty="0"/>
              <a:t>-</a:t>
            </a:r>
            <a:r>
              <a:rPr lang="ko-KR" altLang="en-US" dirty="0"/>
              <a:t> </a:t>
            </a:r>
            <a:r>
              <a:rPr lang="en-US" altLang="ko-KR" dirty="0"/>
              <a:t>Hybrid</a:t>
            </a:r>
            <a:endParaRPr lang="ko-Kore-KR" altLang="en-US" dirty="0"/>
          </a:p>
        </p:txBody>
      </p:sp>
      <p:graphicFrame>
        <p:nvGraphicFramePr>
          <p:cNvPr id="4" name="표 3">
            <a:extLst>
              <a:ext uri="{FF2B5EF4-FFF2-40B4-BE49-F238E27FC236}">
                <a16:creationId xmlns:a16="http://schemas.microsoft.com/office/drawing/2014/main" id="{A1FCF9F0-816B-EB74-5A10-A3D4F9EB4111}"/>
              </a:ext>
            </a:extLst>
          </p:cNvPr>
          <p:cNvGraphicFramePr>
            <a:graphicFrameLocks noGrp="1"/>
          </p:cNvGraphicFramePr>
          <p:nvPr>
            <p:extLst>
              <p:ext uri="{D42A27DB-BD31-4B8C-83A1-F6EECF244321}">
                <p14:modId xmlns:p14="http://schemas.microsoft.com/office/powerpoint/2010/main" val="490482616"/>
              </p:ext>
            </p:extLst>
          </p:nvPr>
        </p:nvGraphicFramePr>
        <p:xfrm>
          <a:off x="241659" y="1290103"/>
          <a:ext cx="7351340" cy="1508760"/>
        </p:xfrm>
        <a:graphic>
          <a:graphicData uri="http://schemas.openxmlformats.org/drawingml/2006/table">
            <a:tbl>
              <a:tblPr/>
              <a:tblGrid>
                <a:gridCol w="854096">
                  <a:extLst>
                    <a:ext uri="{9D8B030D-6E8A-4147-A177-3AD203B41FA5}">
                      <a16:colId xmlns:a16="http://schemas.microsoft.com/office/drawing/2014/main" val="3699348047"/>
                    </a:ext>
                  </a:extLst>
                </a:gridCol>
                <a:gridCol w="360958">
                  <a:extLst>
                    <a:ext uri="{9D8B030D-6E8A-4147-A177-3AD203B41FA5}">
                      <a16:colId xmlns:a16="http://schemas.microsoft.com/office/drawing/2014/main" val="1347411073"/>
                    </a:ext>
                  </a:extLst>
                </a:gridCol>
                <a:gridCol w="360958">
                  <a:extLst>
                    <a:ext uri="{9D8B030D-6E8A-4147-A177-3AD203B41FA5}">
                      <a16:colId xmlns:a16="http://schemas.microsoft.com/office/drawing/2014/main" val="2884079911"/>
                    </a:ext>
                  </a:extLst>
                </a:gridCol>
                <a:gridCol w="360958">
                  <a:extLst>
                    <a:ext uri="{9D8B030D-6E8A-4147-A177-3AD203B41FA5}">
                      <a16:colId xmlns:a16="http://schemas.microsoft.com/office/drawing/2014/main" val="1886826660"/>
                    </a:ext>
                  </a:extLst>
                </a:gridCol>
                <a:gridCol w="360958">
                  <a:extLst>
                    <a:ext uri="{9D8B030D-6E8A-4147-A177-3AD203B41FA5}">
                      <a16:colId xmlns:a16="http://schemas.microsoft.com/office/drawing/2014/main" val="4268673647"/>
                    </a:ext>
                  </a:extLst>
                </a:gridCol>
                <a:gridCol w="360958">
                  <a:extLst>
                    <a:ext uri="{9D8B030D-6E8A-4147-A177-3AD203B41FA5}">
                      <a16:colId xmlns:a16="http://schemas.microsoft.com/office/drawing/2014/main" val="3186627691"/>
                    </a:ext>
                  </a:extLst>
                </a:gridCol>
                <a:gridCol w="360958">
                  <a:extLst>
                    <a:ext uri="{9D8B030D-6E8A-4147-A177-3AD203B41FA5}">
                      <a16:colId xmlns:a16="http://schemas.microsoft.com/office/drawing/2014/main" val="2839273849"/>
                    </a:ext>
                  </a:extLst>
                </a:gridCol>
                <a:gridCol w="360958">
                  <a:extLst>
                    <a:ext uri="{9D8B030D-6E8A-4147-A177-3AD203B41FA5}">
                      <a16:colId xmlns:a16="http://schemas.microsoft.com/office/drawing/2014/main" val="2954039138"/>
                    </a:ext>
                  </a:extLst>
                </a:gridCol>
                <a:gridCol w="360958">
                  <a:extLst>
                    <a:ext uri="{9D8B030D-6E8A-4147-A177-3AD203B41FA5}">
                      <a16:colId xmlns:a16="http://schemas.microsoft.com/office/drawing/2014/main" val="3532914670"/>
                    </a:ext>
                  </a:extLst>
                </a:gridCol>
                <a:gridCol w="360958">
                  <a:extLst>
                    <a:ext uri="{9D8B030D-6E8A-4147-A177-3AD203B41FA5}">
                      <a16:colId xmlns:a16="http://schemas.microsoft.com/office/drawing/2014/main" val="2996726515"/>
                    </a:ext>
                  </a:extLst>
                </a:gridCol>
                <a:gridCol w="360958">
                  <a:extLst>
                    <a:ext uri="{9D8B030D-6E8A-4147-A177-3AD203B41FA5}">
                      <a16:colId xmlns:a16="http://schemas.microsoft.com/office/drawing/2014/main" val="2102450971"/>
                    </a:ext>
                  </a:extLst>
                </a:gridCol>
                <a:gridCol w="360958">
                  <a:extLst>
                    <a:ext uri="{9D8B030D-6E8A-4147-A177-3AD203B41FA5}">
                      <a16:colId xmlns:a16="http://schemas.microsoft.com/office/drawing/2014/main" val="1672210068"/>
                    </a:ext>
                  </a:extLst>
                </a:gridCol>
                <a:gridCol w="360958">
                  <a:extLst>
                    <a:ext uri="{9D8B030D-6E8A-4147-A177-3AD203B41FA5}">
                      <a16:colId xmlns:a16="http://schemas.microsoft.com/office/drawing/2014/main" val="1198324886"/>
                    </a:ext>
                  </a:extLst>
                </a:gridCol>
                <a:gridCol w="360958">
                  <a:extLst>
                    <a:ext uri="{9D8B030D-6E8A-4147-A177-3AD203B41FA5}">
                      <a16:colId xmlns:a16="http://schemas.microsoft.com/office/drawing/2014/main" val="1519843036"/>
                    </a:ext>
                  </a:extLst>
                </a:gridCol>
                <a:gridCol w="360958">
                  <a:extLst>
                    <a:ext uri="{9D8B030D-6E8A-4147-A177-3AD203B41FA5}">
                      <a16:colId xmlns:a16="http://schemas.microsoft.com/office/drawing/2014/main" val="2953187524"/>
                    </a:ext>
                  </a:extLst>
                </a:gridCol>
                <a:gridCol w="360958">
                  <a:extLst>
                    <a:ext uri="{9D8B030D-6E8A-4147-A177-3AD203B41FA5}">
                      <a16:colId xmlns:a16="http://schemas.microsoft.com/office/drawing/2014/main" val="519443202"/>
                    </a:ext>
                  </a:extLst>
                </a:gridCol>
                <a:gridCol w="360958">
                  <a:extLst>
                    <a:ext uri="{9D8B030D-6E8A-4147-A177-3AD203B41FA5}">
                      <a16:colId xmlns:a16="http://schemas.microsoft.com/office/drawing/2014/main" val="4024976216"/>
                    </a:ext>
                  </a:extLst>
                </a:gridCol>
                <a:gridCol w="360958">
                  <a:extLst>
                    <a:ext uri="{9D8B030D-6E8A-4147-A177-3AD203B41FA5}">
                      <a16:colId xmlns:a16="http://schemas.microsoft.com/office/drawing/2014/main" val="755554060"/>
                    </a:ext>
                  </a:extLst>
                </a:gridCol>
                <a:gridCol w="360958">
                  <a:extLst>
                    <a:ext uri="{9D8B030D-6E8A-4147-A177-3AD203B41FA5}">
                      <a16:colId xmlns:a16="http://schemas.microsoft.com/office/drawing/2014/main" val="1799988969"/>
                    </a:ext>
                  </a:extLst>
                </a:gridCol>
              </a:tblGrid>
              <a:tr h="73964">
                <a:tc>
                  <a:txBody>
                    <a:bodyPr/>
                    <a:lstStyle/>
                    <a:p>
                      <a:pPr algn="l" fontAlgn="b"/>
                      <a:endParaRPr lang="ko-Kore-KR" altLang="en-US" sz="700" b="0" i="0" u="none" strike="noStrike">
                        <a:solidFill>
                          <a:srgbClr val="000000"/>
                        </a:solidFill>
                        <a:effectLst/>
                        <a:latin typeface="Open Sans" panose="020B0606030504020204" pitchFamily="34" charset="0"/>
                        <a:ea typeface="맑은 고딕" panose="020B0503020000020004" pitchFamily="34" charset="-127"/>
                      </a:endParaRPr>
                    </a:p>
                  </a:txBody>
                  <a:tcPr marL="0" marR="0" marT="0" marB="0" anchor="b">
                    <a:lnL>
                      <a:noFill/>
                    </a:lnL>
                    <a:lnR>
                      <a:noFill/>
                    </a:lnR>
                    <a:lnT>
                      <a:noFill/>
                    </a:lnT>
                    <a:lnB w="6350" cap="flat" cmpd="sng" algn="ctr">
                      <a:solidFill>
                        <a:srgbClr val="BFBFBF"/>
                      </a:solidFill>
                      <a:prstDash val="solid"/>
                      <a:round/>
                      <a:headEnd type="none" w="med" len="med"/>
                      <a:tailEnd type="none" w="med" len="med"/>
                    </a:lnB>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2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4472C4"/>
                    </a:solidFill>
                  </a:tcPr>
                </a:tc>
                <a:tc hMerge="1">
                  <a:txBody>
                    <a:bodyPr/>
                    <a:lstStyle/>
                    <a:p>
                      <a:endParaRPr lang="ko-Kore-KR" altLang="en-US"/>
                    </a:p>
                  </a:txBody>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3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ko-Kore-KR" altLang="en-US"/>
                    </a:p>
                  </a:txBody>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4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44536A"/>
                    </a:solidFill>
                  </a:tcPr>
                </a:tc>
                <a:tc hMerge="1">
                  <a:txBody>
                    <a:bodyPr/>
                    <a:lstStyle/>
                    <a:p>
                      <a:endParaRPr lang="ko-Kore-KR" altLang="en-US"/>
                    </a:p>
                  </a:txBody>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5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C336A"/>
                    </a:solidFill>
                  </a:tcPr>
                </a:tc>
                <a:tc hMerge="1">
                  <a:txBody>
                    <a:bodyPr/>
                    <a:lstStyle/>
                    <a:p>
                      <a:endParaRPr lang="ko-Kore-KR" altLang="en-US"/>
                    </a:p>
                  </a:txBody>
                  <a:tcPr>
                    <a:lnL w="12700" cmpd="sng">
                      <a:noFill/>
                      <a:prstDash val="solid"/>
                    </a:lnL>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6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1BACDA"/>
                    </a:solidFill>
                  </a:tcPr>
                </a:tc>
                <a:tc hMerge="1">
                  <a:txBody>
                    <a:bodyPr/>
                    <a:lstStyle/>
                    <a:p>
                      <a:endParaRPr lang="ko-Kore-KR" altLang="en-US"/>
                    </a:p>
                  </a:txBody>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Year 7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7030A0"/>
                    </a:solidFill>
                  </a:tcPr>
                </a:tc>
                <a:tc hMerge="1">
                  <a:txBody>
                    <a:bodyPr/>
                    <a:lstStyle/>
                    <a:p>
                      <a:endParaRPr lang="ko-Kore-KR" altLang="en-US"/>
                    </a:p>
                  </a:txBody>
                  <a:tcPr/>
                </a:tc>
                <a:tc hMerge="1">
                  <a:txBody>
                    <a:bodyPr/>
                    <a:lstStyle/>
                    <a:p>
                      <a:endParaRPr lang="ko-Kore-KR" altLang="en-US"/>
                    </a:p>
                  </a:txBody>
                  <a:tcPr/>
                </a:tc>
                <a:extLst>
                  <a:ext uri="{0D108BD9-81ED-4DB2-BD59-A6C34878D82A}">
                    <a16:rowId xmlns:a16="http://schemas.microsoft.com/office/drawing/2014/main" val="527428260"/>
                  </a:ext>
                </a:extLst>
              </a:tr>
              <a:tr h="73964">
                <a:tc rowSpan="2">
                  <a:txBody>
                    <a:bodyPr/>
                    <a:lstStyle/>
                    <a:p>
                      <a:pPr algn="ctr" fontAlgn="ctr"/>
                      <a:r>
                        <a:rPr lang="en" sz="700" b="1" i="0" u="none" strike="noStrike">
                          <a:solidFill>
                            <a:srgbClr val="000000"/>
                          </a:solidFill>
                          <a:effectLst/>
                          <a:latin typeface="Open Sans" panose="020B0606030504020204" pitchFamily="34" charset="0"/>
                          <a:ea typeface="맑은 고딕" panose="020B0503020000020004" pitchFamily="34" charset="-127"/>
                        </a:rPr>
                        <a:t>DVP Module Name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2F2"/>
                    </a:solidFill>
                  </a:tcPr>
                </a:tc>
                <a:tc gridSpan="2">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2F2"/>
                    </a:solidFill>
                  </a:tcPr>
                </a:tc>
                <a:tc hMerge="1">
                  <a:txBody>
                    <a:bodyPr/>
                    <a:lstStyle/>
                    <a:p>
                      <a:endParaRPr lang="ko-Kore-KR" altLang="en-US"/>
                    </a:p>
                  </a:txBody>
                  <a:tcPr/>
                </a:tc>
                <a:tc rowSpan="2">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3CC"/>
                    </a:solidFill>
                  </a:tcPr>
                </a:tc>
                <a:tc gridSpan="2">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3CC"/>
                    </a:solidFill>
                  </a:tcPr>
                </a:tc>
                <a:tc hMerge="1">
                  <a:txBody>
                    <a:bodyPr/>
                    <a:lstStyle/>
                    <a:p>
                      <a:endParaRPr lang="ko-Kore-KR" altLang="en-US"/>
                    </a:p>
                  </a:txBody>
                  <a:tcPr/>
                </a:tc>
                <a:tc rowSpan="2">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DE4"/>
                    </a:solidFill>
                  </a:tcPr>
                </a:tc>
                <a:tc gridSpan="2">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DE4"/>
                    </a:solidFill>
                  </a:tcPr>
                </a:tc>
                <a:tc hMerge="1">
                  <a:txBody>
                    <a:bodyPr/>
                    <a:lstStyle/>
                    <a:p>
                      <a:endParaRPr lang="ko-Kore-KR" altLang="en-US"/>
                    </a:p>
                  </a:txBody>
                  <a:tcPr/>
                </a:tc>
                <a:tc rowSpan="2">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8E5"/>
                    </a:solidFill>
                  </a:tcPr>
                </a:tc>
                <a:tc gridSpan="2">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AD8E5"/>
                    </a:solidFill>
                  </a:tcPr>
                </a:tc>
                <a:tc hMerge="1">
                  <a:txBody>
                    <a:bodyPr/>
                    <a:lstStyle/>
                    <a:p>
                      <a:endParaRPr lang="ko-Kore-KR" altLang="en-US"/>
                    </a:p>
                  </a:txBody>
                  <a:tcPr/>
                </a:tc>
                <a:tc rowSpan="2">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8"/>
                    </a:solidFill>
                  </a:tcPr>
                </a:tc>
                <a:tc gridSpan="2">
                  <a:txBody>
                    <a:bodyPr/>
                    <a:lstStyle/>
                    <a:p>
                      <a:pPr algn="ctr" fontAlgn="ctr"/>
                      <a:r>
                        <a:rPr lang="en" sz="900" b="1" i="0" u="none" strike="noStrike" dirty="0">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BF8"/>
                    </a:solidFill>
                  </a:tcPr>
                </a:tc>
                <a:tc hMerge="1">
                  <a:txBody>
                    <a:bodyPr/>
                    <a:lstStyle/>
                    <a:p>
                      <a:endParaRPr lang="ko-Kore-KR" altLang="en-US"/>
                    </a:p>
                  </a:txBody>
                  <a:tcPr/>
                </a:tc>
                <a:tc rowSpan="2">
                  <a:txBody>
                    <a:bodyPr/>
                    <a:lstStyle/>
                    <a:p>
                      <a:pPr algn="ctr" fontAlgn="ctr"/>
                      <a:r>
                        <a:rPr lang="en" sz="900" b="1" i="0" u="none" strike="noStrike" dirty="0">
                          <a:solidFill>
                            <a:srgbClr val="000000"/>
                          </a:solidFill>
                          <a:effectLst/>
                          <a:latin typeface="맑은 고딕" panose="020B0503020000020004" pitchFamily="34" charset="-127"/>
                          <a:ea typeface="맑은 고딕" panose="020B0503020000020004" pitchFamily="34" charset="-127"/>
                        </a:rPr>
                        <a:t>Qty</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4F4"/>
                    </a:solidFill>
                  </a:tcPr>
                </a:tc>
                <a:tc gridSpan="2">
                  <a:txBody>
                    <a:bodyPr/>
                    <a:lstStyle/>
                    <a:p>
                      <a:pPr algn="ctr" fontAlgn="ctr"/>
                      <a:r>
                        <a:rPr lang="en" sz="900" b="1" i="0" u="none" strike="noStrike" dirty="0">
                          <a:solidFill>
                            <a:srgbClr val="000000"/>
                          </a:solidFill>
                          <a:effectLst/>
                          <a:latin typeface="맑은 고딕" panose="020B0503020000020004" pitchFamily="34" charset="-127"/>
                          <a:ea typeface="맑은 고딕" panose="020B0503020000020004" pitchFamily="34" charset="-127"/>
                        </a:rPr>
                        <a:t>Specification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C4F4"/>
                    </a:solidFill>
                  </a:tcPr>
                </a:tc>
                <a:tc hMerge="1">
                  <a:txBody>
                    <a:bodyPr/>
                    <a:lstStyle/>
                    <a:p>
                      <a:endParaRPr lang="ko-Kore-KR" altLang="en-US"/>
                    </a:p>
                  </a:txBody>
                  <a:tcPr/>
                </a:tc>
                <a:extLst>
                  <a:ext uri="{0D108BD9-81ED-4DB2-BD59-A6C34878D82A}">
                    <a16:rowId xmlns:a16="http://schemas.microsoft.com/office/drawing/2014/main" val="2914835669"/>
                  </a:ext>
                </a:extLst>
              </a:tr>
              <a:tr h="147928">
                <a:tc vMerge="1">
                  <a:txBody>
                    <a:bodyPr/>
                    <a:lstStyle/>
                    <a:p>
                      <a:endParaRPr lang="ko-Kore-KR" altLang="en-US"/>
                    </a:p>
                  </a:txBody>
                  <a:tcPr/>
                </a:tc>
                <a:tc vMerge="1">
                  <a:txBody>
                    <a:bodyPr/>
                    <a:lstStyle/>
                    <a:p>
                      <a:endParaRPr lang="ko-Kore-KR" altLang="en-US"/>
                    </a:p>
                  </a:txBody>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2F2"/>
                    </a:solidFill>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MEM</a:t>
                      </a:r>
                      <a:br>
                        <a:rPr lang="en" sz="900" b="1" i="0" u="none" strike="noStrike">
                          <a:solidFill>
                            <a:srgbClr val="000000"/>
                          </a:solidFill>
                          <a:effectLst/>
                          <a:latin typeface="맑은 고딕" panose="020B0503020000020004" pitchFamily="34" charset="-127"/>
                          <a:ea typeface="맑은 고딕" panose="020B0503020000020004" pitchFamily="34" charset="-127"/>
                        </a:rPr>
                      </a:br>
                      <a:r>
                        <a:rPr lang="en" sz="9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2F2"/>
                    </a:solidFill>
                  </a:tcPr>
                </a:tc>
                <a:tc vMerge="1">
                  <a:txBody>
                    <a:bodyPr/>
                    <a:lstStyle/>
                    <a:p>
                      <a:endParaRPr lang="ko-Kore-KR" altLang="en-US"/>
                    </a:p>
                  </a:txBody>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3CC"/>
                    </a:solidFill>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MEM</a:t>
                      </a:r>
                      <a:br>
                        <a:rPr lang="en" sz="900" b="1" i="0" u="none" strike="noStrike">
                          <a:solidFill>
                            <a:srgbClr val="000000"/>
                          </a:solidFill>
                          <a:effectLst/>
                          <a:latin typeface="맑은 고딕" panose="020B0503020000020004" pitchFamily="34" charset="-127"/>
                          <a:ea typeface="맑은 고딕" panose="020B0503020000020004" pitchFamily="34" charset="-127"/>
                        </a:rPr>
                      </a:br>
                      <a:r>
                        <a:rPr lang="en" sz="9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3CC"/>
                    </a:solidFill>
                  </a:tcPr>
                </a:tc>
                <a:tc vMerge="1">
                  <a:txBody>
                    <a:bodyPr/>
                    <a:lstStyle/>
                    <a:p>
                      <a:endParaRPr lang="ko-Kore-KR" altLang="en-US"/>
                    </a:p>
                  </a:txBody>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DE4"/>
                    </a:solidFill>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MEM</a:t>
                      </a:r>
                      <a:br>
                        <a:rPr lang="en" sz="900" b="1" i="0" u="none" strike="noStrike">
                          <a:solidFill>
                            <a:srgbClr val="000000"/>
                          </a:solidFill>
                          <a:effectLst/>
                          <a:latin typeface="맑은 고딕" panose="020B0503020000020004" pitchFamily="34" charset="-127"/>
                          <a:ea typeface="맑은 고딕" panose="020B0503020000020004" pitchFamily="34" charset="-127"/>
                        </a:rPr>
                      </a:br>
                      <a:r>
                        <a:rPr lang="en" sz="9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DE4"/>
                    </a:solidFill>
                  </a:tcPr>
                </a:tc>
                <a:tc vMerge="1">
                  <a:txBody>
                    <a:bodyPr/>
                    <a:lstStyle/>
                    <a:p>
                      <a:endParaRPr lang="ko-Kore-KR" altLang="en-US"/>
                    </a:p>
                  </a:txBody>
                  <a:tcPr/>
                </a:tc>
                <a:tc>
                  <a:txBody>
                    <a:bodyPr/>
                    <a:lstStyle/>
                    <a:p>
                      <a:pPr algn="ctr" fontAlgn="ctr"/>
                      <a:r>
                        <a:rPr lang="en" sz="900" b="1" i="0" u="none" strike="noStrike" dirty="0">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8E5"/>
                    </a:solidFill>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MEM</a:t>
                      </a:r>
                      <a:br>
                        <a:rPr lang="en" sz="900" b="1" i="0" u="none" strike="noStrike">
                          <a:solidFill>
                            <a:srgbClr val="000000"/>
                          </a:solidFill>
                          <a:effectLst/>
                          <a:latin typeface="맑은 고딕" panose="020B0503020000020004" pitchFamily="34" charset="-127"/>
                          <a:ea typeface="맑은 고딕" panose="020B0503020000020004" pitchFamily="34" charset="-127"/>
                        </a:rPr>
                      </a:br>
                      <a:r>
                        <a:rPr lang="en" sz="9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D8E5"/>
                    </a:solidFill>
                  </a:tcPr>
                </a:tc>
                <a:tc vMerge="1">
                  <a:txBody>
                    <a:bodyPr/>
                    <a:lstStyle/>
                    <a:p>
                      <a:endParaRPr lang="ko-Kore-KR" altLang="en-US"/>
                    </a:p>
                  </a:txBody>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8"/>
                    </a:solidFill>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MEM</a:t>
                      </a:r>
                      <a:br>
                        <a:rPr lang="en" sz="900" b="1" i="0" u="none" strike="noStrike">
                          <a:solidFill>
                            <a:srgbClr val="000000"/>
                          </a:solidFill>
                          <a:effectLst/>
                          <a:latin typeface="맑은 고딕" panose="020B0503020000020004" pitchFamily="34" charset="-127"/>
                          <a:ea typeface="맑은 고딕" panose="020B0503020000020004" pitchFamily="34" charset="-127"/>
                        </a:rPr>
                      </a:br>
                      <a:r>
                        <a:rPr lang="en" sz="9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8"/>
                    </a:solidFill>
                  </a:tcPr>
                </a:tc>
                <a:tc vMerge="1">
                  <a:txBody>
                    <a:bodyPr/>
                    <a:lstStyle/>
                    <a:p>
                      <a:endParaRPr lang="ko-Kore-KR" altLang="en-US"/>
                    </a:p>
                  </a:txBody>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vCPU</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4F4"/>
                    </a:solidFill>
                  </a:tcPr>
                </a:tc>
                <a:tc>
                  <a:txBody>
                    <a:bodyPr/>
                    <a:lstStyle/>
                    <a:p>
                      <a:pPr algn="ctr" fontAlgn="ctr"/>
                      <a:r>
                        <a:rPr lang="en" sz="900" b="1" i="0" u="none" strike="noStrike">
                          <a:solidFill>
                            <a:srgbClr val="000000"/>
                          </a:solidFill>
                          <a:effectLst/>
                          <a:latin typeface="맑은 고딕" panose="020B0503020000020004" pitchFamily="34" charset="-127"/>
                          <a:ea typeface="맑은 고딕" panose="020B0503020000020004" pitchFamily="34" charset="-127"/>
                        </a:rPr>
                        <a:t>MEM</a:t>
                      </a:r>
                      <a:br>
                        <a:rPr lang="en" sz="900" b="1" i="0" u="none" strike="noStrike">
                          <a:solidFill>
                            <a:srgbClr val="000000"/>
                          </a:solidFill>
                          <a:effectLst/>
                          <a:latin typeface="맑은 고딕" panose="020B0503020000020004" pitchFamily="34" charset="-127"/>
                          <a:ea typeface="맑은 고딕" panose="020B0503020000020004" pitchFamily="34" charset="-127"/>
                        </a:rPr>
                      </a:br>
                      <a:r>
                        <a:rPr lang="en" sz="900" b="1" i="0" u="none" strike="noStrike">
                          <a:solidFill>
                            <a:srgbClr val="000000"/>
                          </a:solidFill>
                          <a:effectLst/>
                          <a:latin typeface="맑은 고딕" panose="020B0503020000020004" pitchFamily="34" charset="-127"/>
                          <a:ea typeface="맑은 고딕" panose="020B0503020000020004" pitchFamily="34" charset="-127"/>
                        </a:rPr>
                        <a:t>(GB)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4F4"/>
                    </a:solidFill>
                  </a:tcPr>
                </a:tc>
                <a:extLst>
                  <a:ext uri="{0D108BD9-81ED-4DB2-BD59-A6C34878D82A}">
                    <a16:rowId xmlns:a16="http://schemas.microsoft.com/office/drawing/2014/main" val="572309687"/>
                  </a:ext>
                </a:extLst>
              </a:tr>
              <a:tr h="73964">
                <a:tc>
                  <a:txBody>
                    <a:bodyPr/>
                    <a:lstStyle/>
                    <a:p>
                      <a:pPr algn="ctr" fontAlgn="ctr"/>
                      <a:r>
                        <a:rPr lang="en" sz="900" b="0" i="0" u="none" strike="noStrike" dirty="0">
                          <a:solidFill>
                            <a:srgbClr val="000000"/>
                          </a:solidFill>
                          <a:effectLst/>
                          <a:latin typeface="맑은 고딕" panose="020B0503020000020004" pitchFamily="34" charset="-127"/>
                          <a:ea typeface="맑은 고딕" panose="020B0503020000020004" pitchFamily="34" charset="-127"/>
                        </a:rPr>
                        <a:t>Web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27736526"/>
                  </a:ext>
                </a:extLst>
              </a:tr>
              <a:tr h="73964">
                <a:tc>
                  <a:txBody>
                    <a:bodyPr/>
                    <a:lstStyle/>
                    <a:p>
                      <a:pPr algn="ctr" fontAlgn="ctr"/>
                      <a:r>
                        <a:rPr lang="en" sz="900" b="0" i="0" u="none" strike="noStrike" dirty="0">
                          <a:solidFill>
                            <a:srgbClr val="000000"/>
                          </a:solidFill>
                          <a:effectLst/>
                          <a:latin typeface="맑은 고딕" panose="020B0503020000020004" pitchFamily="34" charset="-127"/>
                          <a:ea typeface="맑은 고딕" panose="020B0503020000020004" pitchFamily="34" charset="-127"/>
                        </a:rPr>
                        <a:t>DBS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85863403"/>
                  </a:ext>
                </a:extLst>
              </a:tr>
              <a:tr h="73964">
                <a:tc>
                  <a:txBody>
                    <a:bodyPr/>
                    <a:lstStyle/>
                    <a:p>
                      <a:pPr algn="ctr" fontAlgn="ctr"/>
                      <a:r>
                        <a:rPr lang="en" sz="900" b="0" i="0" u="none" strike="noStrike" dirty="0">
                          <a:solidFill>
                            <a:srgbClr val="000000"/>
                          </a:solidFill>
                          <a:effectLst/>
                          <a:latin typeface="맑은 고딕" panose="020B0503020000020004" pitchFamily="34" charset="-127"/>
                          <a:ea typeface="맑은 고딕" panose="020B0503020000020004" pitchFamily="34" charset="-127"/>
                        </a:rPr>
                        <a:t>REC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969326755"/>
                  </a:ext>
                </a:extLst>
              </a:tr>
              <a:tr h="73964">
                <a:tc>
                  <a:txBody>
                    <a:bodyPr/>
                    <a:lstStyle/>
                    <a:p>
                      <a:pPr algn="ctr" fontAlgn="ctr"/>
                      <a:r>
                        <a:rPr lang="en" sz="900" b="0" i="0" u="none" strike="noStrike" dirty="0">
                          <a:solidFill>
                            <a:srgbClr val="000000"/>
                          </a:solidFill>
                          <a:effectLst/>
                          <a:latin typeface="맑은 고딕" panose="020B0503020000020004" pitchFamily="34" charset="-127"/>
                          <a:ea typeface="맑은 고딕" panose="020B0503020000020004" pitchFamily="34" charset="-127"/>
                        </a:rPr>
                        <a:t>SER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62291549"/>
                  </a:ext>
                </a:extLst>
              </a:tr>
              <a:tr h="73964">
                <a:tc>
                  <a:txBody>
                    <a:bodyPr/>
                    <a:lstStyle/>
                    <a:p>
                      <a:pPr algn="ctr" fontAlgn="ctr"/>
                      <a:r>
                        <a:rPr lang="en" sz="900" b="0" i="0" u="none" strike="noStrike" dirty="0">
                          <a:solidFill>
                            <a:srgbClr val="000000"/>
                          </a:solidFill>
                          <a:effectLst/>
                          <a:latin typeface="맑은 고딕" panose="020B0503020000020004" pitchFamily="34" charset="-127"/>
                          <a:ea typeface="맑은 고딕" panose="020B0503020000020004" pitchFamily="34" charset="-127"/>
                        </a:rPr>
                        <a:t>E2E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11697718"/>
                  </a:ext>
                </a:extLst>
              </a:tr>
              <a:tr h="73964">
                <a:tc>
                  <a:txBody>
                    <a:bodyPr/>
                    <a:lstStyle/>
                    <a:p>
                      <a:pPr algn="ctr" fontAlgn="ctr"/>
                      <a:r>
                        <a:rPr lang="en" sz="900" b="0" i="0" u="none" strike="noStrike" dirty="0">
                          <a:solidFill>
                            <a:srgbClr val="000000"/>
                          </a:solidFill>
                          <a:effectLst/>
                          <a:latin typeface="맑은 고딕" panose="020B0503020000020004" pitchFamily="34" charset="-127"/>
                          <a:ea typeface="맑은 고딕" panose="020B0503020000020004" pitchFamily="34" charset="-127"/>
                        </a:rPr>
                        <a:t>MBS GW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02805315"/>
                  </a:ext>
                </a:extLst>
              </a:tr>
              <a:tr h="73964">
                <a:tc>
                  <a:txBody>
                    <a:bodyPr/>
                    <a:lstStyle/>
                    <a:p>
                      <a:pPr algn="ctr" fontAlgn="ctr"/>
                      <a:r>
                        <a:rPr lang="en" sz="900" b="0" i="0" u="none" strike="noStrike" dirty="0">
                          <a:solidFill>
                            <a:srgbClr val="000000"/>
                          </a:solidFill>
                          <a:effectLst/>
                          <a:latin typeface="맑은 고딕" panose="020B0503020000020004" pitchFamily="34" charset="-127"/>
                          <a:ea typeface="맑은 고딕" panose="020B0503020000020004" pitchFamily="34" charset="-127"/>
                        </a:rPr>
                        <a:t>MBS SVC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26402712"/>
                  </a:ext>
                </a:extLst>
              </a:tr>
            </a:tbl>
          </a:graphicData>
        </a:graphic>
      </p:graphicFrame>
      <p:graphicFrame>
        <p:nvGraphicFramePr>
          <p:cNvPr id="13" name="표 12">
            <a:extLst>
              <a:ext uri="{FF2B5EF4-FFF2-40B4-BE49-F238E27FC236}">
                <a16:creationId xmlns:a16="http://schemas.microsoft.com/office/drawing/2014/main" id="{4DC0098F-FEF5-EFB4-04D8-960A654BDAE8}"/>
              </a:ext>
            </a:extLst>
          </p:cNvPr>
          <p:cNvGraphicFramePr>
            <a:graphicFrameLocks noGrp="1"/>
          </p:cNvGraphicFramePr>
          <p:nvPr>
            <p:extLst>
              <p:ext uri="{D42A27DB-BD31-4B8C-83A1-F6EECF244321}">
                <p14:modId xmlns:p14="http://schemas.microsoft.com/office/powerpoint/2010/main" val="4139371236"/>
              </p:ext>
            </p:extLst>
          </p:nvPr>
        </p:nvGraphicFramePr>
        <p:xfrm>
          <a:off x="240941" y="3113952"/>
          <a:ext cx="7380734" cy="1584960"/>
        </p:xfrm>
        <a:graphic>
          <a:graphicData uri="http://schemas.openxmlformats.org/drawingml/2006/table">
            <a:tbl>
              <a:tblPr/>
              <a:tblGrid>
                <a:gridCol w="820391">
                  <a:extLst>
                    <a:ext uri="{9D8B030D-6E8A-4147-A177-3AD203B41FA5}">
                      <a16:colId xmlns:a16="http://schemas.microsoft.com/office/drawing/2014/main" val="1172464242"/>
                    </a:ext>
                  </a:extLst>
                </a:gridCol>
                <a:gridCol w="466947">
                  <a:extLst>
                    <a:ext uri="{9D8B030D-6E8A-4147-A177-3AD203B41FA5}">
                      <a16:colId xmlns:a16="http://schemas.microsoft.com/office/drawing/2014/main" val="857503523"/>
                    </a:ext>
                  </a:extLst>
                </a:gridCol>
                <a:gridCol w="358435">
                  <a:extLst>
                    <a:ext uri="{9D8B030D-6E8A-4147-A177-3AD203B41FA5}">
                      <a16:colId xmlns:a16="http://schemas.microsoft.com/office/drawing/2014/main" val="540296942"/>
                    </a:ext>
                  </a:extLst>
                </a:gridCol>
                <a:gridCol w="284457">
                  <a:extLst>
                    <a:ext uri="{9D8B030D-6E8A-4147-A177-3AD203B41FA5}">
                      <a16:colId xmlns:a16="http://schemas.microsoft.com/office/drawing/2014/main" val="3928878062"/>
                    </a:ext>
                  </a:extLst>
                </a:gridCol>
                <a:gridCol w="432414">
                  <a:extLst>
                    <a:ext uri="{9D8B030D-6E8A-4147-A177-3AD203B41FA5}">
                      <a16:colId xmlns:a16="http://schemas.microsoft.com/office/drawing/2014/main" val="4012052718"/>
                    </a:ext>
                  </a:extLst>
                </a:gridCol>
                <a:gridCol w="358435">
                  <a:extLst>
                    <a:ext uri="{9D8B030D-6E8A-4147-A177-3AD203B41FA5}">
                      <a16:colId xmlns:a16="http://schemas.microsoft.com/office/drawing/2014/main" val="2340462605"/>
                    </a:ext>
                  </a:extLst>
                </a:gridCol>
                <a:gridCol w="358435">
                  <a:extLst>
                    <a:ext uri="{9D8B030D-6E8A-4147-A177-3AD203B41FA5}">
                      <a16:colId xmlns:a16="http://schemas.microsoft.com/office/drawing/2014/main" val="4050456622"/>
                    </a:ext>
                  </a:extLst>
                </a:gridCol>
                <a:gridCol w="358435">
                  <a:extLst>
                    <a:ext uri="{9D8B030D-6E8A-4147-A177-3AD203B41FA5}">
                      <a16:colId xmlns:a16="http://schemas.microsoft.com/office/drawing/2014/main" val="2609074341"/>
                    </a:ext>
                  </a:extLst>
                </a:gridCol>
                <a:gridCol w="358435">
                  <a:extLst>
                    <a:ext uri="{9D8B030D-6E8A-4147-A177-3AD203B41FA5}">
                      <a16:colId xmlns:a16="http://schemas.microsoft.com/office/drawing/2014/main" val="748651443"/>
                    </a:ext>
                  </a:extLst>
                </a:gridCol>
                <a:gridCol w="358435">
                  <a:extLst>
                    <a:ext uri="{9D8B030D-6E8A-4147-A177-3AD203B41FA5}">
                      <a16:colId xmlns:a16="http://schemas.microsoft.com/office/drawing/2014/main" val="3968360305"/>
                    </a:ext>
                  </a:extLst>
                </a:gridCol>
                <a:gridCol w="358435">
                  <a:extLst>
                    <a:ext uri="{9D8B030D-6E8A-4147-A177-3AD203B41FA5}">
                      <a16:colId xmlns:a16="http://schemas.microsoft.com/office/drawing/2014/main" val="604967407"/>
                    </a:ext>
                  </a:extLst>
                </a:gridCol>
                <a:gridCol w="358435">
                  <a:extLst>
                    <a:ext uri="{9D8B030D-6E8A-4147-A177-3AD203B41FA5}">
                      <a16:colId xmlns:a16="http://schemas.microsoft.com/office/drawing/2014/main" val="3478027714"/>
                    </a:ext>
                  </a:extLst>
                </a:gridCol>
                <a:gridCol w="358435">
                  <a:extLst>
                    <a:ext uri="{9D8B030D-6E8A-4147-A177-3AD203B41FA5}">
                      <a16:colId xmlns:a16="http://schemas.microsoft.com/office/drawing/2014/main" val="2238833397"/>
                    </a:ext>
                  </a:extLst>
                </a:gridCol>
                <a:gridCol w="358435">
                  <a:extLst>
                    <a:ext uri="{9D8B030D-6E8A-4147-A177-3AD203B41FA5}">
                      <a16:colId xmlns:a16="http://schemas.microsoft.com/office/drawing/2014/main" val="668877343"/>
                    </a:ext>
                  </a:extLst>
                </a:gridCol>
                <a:gridCol w="358435">
                  <a:extLst>
                    <a:ext uri="{9D8B030D-6E8A-4147-A177-3AD203B41FA5}">
                      <a16:colId xmlns:a16="http://schemas.microsoft.com/office/drawing/2014/main" val="138727259"/>
                    </a:ext>
                  </a:extLst>
                </a:gridCol>
                <a:gridCol w="358435">
                  <a:extLst>
                    <a:ext uri="{9D8B030D-6E8A-4147-A177-3AD203B41FA5}">
                      <a16:colId xmlns:a16="http://schemas.microsoft.com/office/drawing/2014/main" val="2468586883"/>
                    </a:ext>
                  </a:extLst>
                </a:gridCol>
                <a:gridCol w="358435">
                  <a:extLst>
                    <a:ext uri="{9D8B030D-6E8A-4147-A177-3AD203B41FA5}">
                      <a16:colId xmlns:a16="http://schemas.microsoft.com/office/drawing/2014/main" val="706708755"/>
                    </a:ext>
                  </a:extLst>
                </a:gridCol>
                <a:gridCol w="358435">
                  <a:extLst>
                    <a:ext uri="{9D8B030D-6E8A-4147-A177-3AD203B41FA5}">
                      <a16:colId xmlns:a16="http://schemas.microsoft.com/office/drawing/2014/main" val="2432691767"/>
                    </a:ext>
                  </a:extLst>
                </a:gridCol>
                <a:gridCol w="358435">
                  <a:extLst>
                    <a:ext uri="{9D8B030D-6E8A-4147-A177-3AD203B41FA5}">
                      <a16:colId xmlns:a16="http://schemas.microsoft.com/office/drawing/2014/main" val="1839588437"/>
                    </a:ext>
                  </a:extLst>
                </a:gridCol>
              </a:tblGrid>
              <a:tr h="0">
                <a:tc rowSpan="3">
                  <a:txBody>
                    <a:bodyPr/>
                    <a:lstStyle/>
                    <a:p>
                      <a:pPr algn="ctr" fontAlgn="ctr"/>
                      <a:r>
                        <a:rPr lang="en" sz="800" b="1" i="0" u="none" strike="noStrike">
                          <a:solidFill>
                            <a:srgbClr val="000000"/>
                          </a:solidFill>
                          <a:effectLst/>
                          <a:latin typeface="Open Sans" panose="020B0606030504020204" pitchFamily="34" charset="0"/>
                          <a:ea typeface="맑은 고딕" panose="020B0503020000020004" pitchFamily="34" charset="-127"/>
                        </a:rPr>
                        <a:t>DVP Module Name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D9D9"/>
                    </a:solidFill>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2 </a:t>
                      </a:r>
                    </a:p>
                  </a:txBody>
                  <a:tcPr marL="0" marR="0" marT="0" marB="0" anchor="ctr">
                    <a:lnL w="6350" cap="flat" cmpd="sng" algn="ctr">
                      <a:solidFill>
                        <a:srgbClr val="BFBFBF"/>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solidFill>
                      <a:srgbClr val="4472C4"/>
                    </a:solidFill>
                  </a:tcPr>
                </a:tc>
                <a:tc hMerge="1">
                  <a:txBody>
                    <a:bodyPr/>
                    <a:lstStyle/>
                    <a:p>
                      <a:endParaRPr lang="ko-Kore-KR" altLang="en-US"/>
                    </a:p>
                  </a:txBody>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3 </a:t>
                      </a:r>
                    </a:p>
                  </a:txBody>
                  <a:tcPr marL="0" marR="0" marT="0" marB="0" anchor="ctr">
                    <a:lnL>
                      <a:noFill/>
                    </a:lnL>
                    <a:lnR>
                      <a:noFill/>
                    </a:lnR>
                    <a:lnT>
                      <a:noFill/>
                    </a:lnT>
                    <a:lnB w="6350" cap="flat" cmpd="sng" algn="ctr">
                      <a:solidFill>
                        <a:srgbClr val="BFBFBF"/>
                      </a:solidFill>
                      <a:prstDash val="solid"/>
                      <a:round/>
                      <a:headEnd type="none" w="med" len="med"/>
                      <a:tailEnd type="none" w="med" len="med"/>
                    </a:lnB>
                    <a:solidFill>
                      <a:srgbClr val="FFC000"/>
                    </a:solidFill>
                  </a:tcPr>
                </a:tc>
                <a:tc hMerge="1">
                  <a:txBody>
                    <a:bodyPr/>
                    <a:lstStyle/>
                    <a:p>
                      <a:endParaRPr lang="ko-Kore-KR" altLang="en-US"/>
                    </a:p>
                  </a:txBody>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4 </a:t>
                      </a:r>
                    </a:p>
                  </a:txBody>
                  <a:tcPr marL="0" marR="0" marT="0" marB="0" anchor="ctr">
                    <a:lnL>
                      <a:noFill/>
                    </a:lnL>
                    <a:lnR>
                      <a:noFill/>
                    </a:lnR>
                    <a:lnT>
                      <a:noFill/>
                    </a:lnT>
                    <a:lnB w="6350" cap="flat" cmpd="sng" algn="ctr">
                      <a:solidFill>
                        <a:srgbClr val="BFBFBF"/>
                      </a:solidFill>
                      <a:prstDash val="solid"/>
                      <a:round/>
                      <a:headEnd type="none" w="med" len="med"/>
                      <a:tailEnd type="none" w="med" len="med"/>
                    </a:lnB>
                    <a:solidFill>
                      <a:srgbClr val="44546A"/>
                    </a:solidFill>
                  </a:tcPr>
                </a:tc>
                <a:tc hMerge="1">
                  <a:txBody>
                    <a:bodyPr/>
                    <a:lstStyle/>
                    <a:p>
                      <a:endParaRPr lang="ko-Kore-KR" altLang="en-US"/>
                    </a:p>
                  </a:txBody>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5 </a:t>
                      </a:r>
                    </a:p>
                  </a:txBody>
                  <a:tcPr marL="0" marR="0" marT="0" marB="0" anchor="ctr">
                    <a:lnL>
                      <a:noFill/>
                    </a:lnL>
                    <a:lnR>
                      <a:noFill/>
                    </a:lnR>
                    <a:lnT>
                      <a:noFill/>
                    </a:lnT>
                    <a:lnB w="6350" cap="flat" cmpd="sng" algn="ctr">
                      <a:solidFill>
                        <a:srgbClr val="BFBFBF"/>
                      </a:solidFill>
                      <a:prstDash val="solid"/>
                      <a:round/>
                      <a:headEnd type="none" w="med" len="med"/>
                      <a:tailEnd type="none" w="med" len="med"/>
                    </a:lnB>
                    <a:solidFill>
                      <a:srgbClr val="CC346A"/>
                    </a:solidFill>
                  </a:tcPr>
                </a:tc>
                <a:tc hMerge="1">
                  <a:txBody>
                    <a:bodyPr/>
                    <a:lstStyle/>
                    <a:p>
                      <a:endParaRPr lang="ko-Kore-KR" altLang="en-US"/>
                    </a:p>
                  </a:txBody>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 Year 6 </a:t>
                      </a:r>
                    </a:p>
                  </a:txBody>
                  <a:tcPr marL="0" marR="0" marT="0" marB="0" anchor="ctr">
                    <a:lnL>
                      <a:noFill/>
                    </a:lnL>
                    <a:lnR>
                      <a:noFill/>
                    </a:lnR>
                    <a:lnT>
                      <a:noFill/>
                    </a:lnT>
                    <a:lnB w="6350" cap="flat" cmpd="sng" algn="ctr">
                      <a:solidFill>
                        <a:srgbClr val="BFBFBF"/>
                      </a:solidFill>
                      <a:prstDash val="solid"/>
                      <a:round/>
                      <a:headEnd type="none" w="med" len="med"/>
                      <a:tailEnd type="none" w="med" len="med"/>
                    </a:lnB>
                    <a:solidFill>
                      <a:srgbClr val="1AACDA"/>
                    </a:solidFill>
                  </a:tcPr>
                </a:tc>
                <a:tc hMerge="1">
                  <a:txBody>
                    <a:bodyPr/>
                    <a:lstStyle/>
                    <a:p>
                      <a:endParaRPr lang="ko-Kore-KR" altLang="en-US"/>
                    </a:p>
                  </a:txBody>
                  <a:tcPr/>
                </a:tc>
                <a:tc hMerge="1">
                  <a:txBody>
                    <a:bodyPr/>
                    <a:lstStyle/>
                    <a:p>
                      <a:endParaRPr lang="ko-Kore-KR" altLang="en-US"/>
                    </a:p>
                  </a:txBody>
                  <a:tcPr/>
                </a:tc>
                <a:tc gridSpan="3">
                  <a:txBody>
                    <a:bodyPr/>
                    <a:lstStyle/>
                    <a:p>
                      <a:pPr algn="ctr" fontAlgn="ctr"/>
                      <a:r>
                        <a:rPr lang="en" sz="900" b="1" i="0" u="none" strike="noStrike" dirty="0">
                          <a:solidFill>
                            <a:srgbClr val="FFFFFF"/>
                          </a:solidFill>
                          <a:effectLst/>
                          <a:latin typeface="맑은 고딕" panose="020B0503020000020004" pitchFamily="34" charset="-127"/>
                          <a:ea typeface="맑은 고딕" panose="020B0503020000020004" pitchFamily="34" charset="-127"/>
                        </a:rPr>
                        <a:t>Year 7 </a:t>
                      </a:r>
                    </a:p>
                  </a:txBody>
                  <a:tcPr marL="0" marR="0" marT="0" marB="0" anchor="ctr">
                    <a:lnL>
                      <a:noFill/>
                    </a:lnL>
                    <a:lnR>
                      <a:noFill/>
                    </a:lnR>
                    <a:lnT>
                      <a:noFill/>
                    </a:lnT>
                    <a:lnB w="6350" cap="flat" cmpd="sng" algn="ctr">
                      <a:solidFill>
                        <a:srgbClr val="BFBFBF"/>
                      </a:solidFill>
                      <a:prstDash val="solid"/>
                      <a:round/>
                      <a:headEnd type="none" w="med" len="med"/>
                      <a:tailEnd type="none" w="med" len="med"/>
                    </a:lnB>
                    <a:solidFill>
                      <a:srgbClr val="7030A0"/>
                    </a:solidFill>
                  </a:tcPr>
                </a:tc>
                <a:tc hMerge="1">
                  <a:txBody>
                    <a:bodyPr/>
                    <a:lstStyle/>
                    <a:p>
                      <a:endParaRPr lang="ko-Kore-KR" altLang="en-US"/>
                    </a:p>
                  </a:txBody>
                  <a:tcPr/>
                </a:tc>
                <a:tc hMerge="1">
                  <a:txBody>
                    <a:bodyPr/>
                    <a:lstStyle/>
                    <a:p>
                      <a:endParaRPr lang="ko-Kore-KR" altLang="en-US"/>
                    </a:p>
                  </a:txBody>
                  <a:tcPr/>
                </a:tc>
                <a:extLst>
                  <a:ext uri="{0D108BD9-81ED-4DB2-BD59-A6C34878D82A}">
                    <a16:rowId xmlns:a16="http://schemas.microsoft.com/office/drawing/2014/main" val="4035601276"/>
                  </a:ext>
                </a:extLst>
              </a:tr>
              <a:tr h="0">
                <a:tc vMerge="1">
                  <a:txBody>
                    <a:bodyPr/>
                    <a:lstStyle/>
                    <a:p>
                      <a:endParaRPr lang="ko-Kore-KR" altLang="en-US"/>
                    </a:p>
                  </a:txBody>
                  <a:tcPr/>
                </a:tc>
                <a:tc grid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Specification/Unit</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hMerge="1">
                  <a:txBody>
                    <a:bodyPr/>
                    <a:lstStyle/>
                    <a:p>
                      <a:endParaRPr lang="ko-Kore-KR" altLang="en-US"/>
                    </a:p>
                  </a:txBody>
                  <a:tcPr/>
                </a:tc>
                <a:tc rowSpan="2">
                  <a:txBody>
                    <a:bodyPr/>
                    <a:lstStyle/>
                    <a:p>
                      <a:pPr algn="ctr" fontAlgn="ctr"/>
                      <a:r>
                        <a:rPr lang="en" sz="800" b="0" i="0" u="none" strike="noStrike" dirty="0">
                          <a:solidFill>
                            <a:srgbClr val="000000"/>
                          </a:solidFill>
                          <a:effectLst/>
                          <a:latin typeface="Open Sans" panose="020B0606030504020204" pitchFamily="34" charset="0"/>
                          <a:ea typeface="맑은 고딕" panose="020B0503020000020004" pitchFamily="34" charset="-127"/>
                        </a:rPr>
                        <a:t>QTY</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E1F2"/>
                    </a:solidFill>
                  </a:tcPr>
                </a:tc>
                <a:tc gridSpan="2">
                  <a:txBody>
                    <a:bodyPr/>
                    <a:lstStyle/>
                    <a:p>
                      <a:pPr algn="l" fontAlgn="ctr"/>
                      <a:r>
                        <a:rPr lang="en" sz="800" b="0" i="0" u="none" strike="noStrike">
                          <a:solidFill>
                            <a:srgbClr val="000000"/>
                          </a:solidFill>
                          <a:effectLst/>
                          <a:latin typeface="Open Sans" panose="020B0606030504020204" pitchFamily="34" charset="0"/>
                          <a:ea typeface="맑은 고딕" panose="020B0503020000020004" pitchFamily="34" charset="-127"/>
                        </a:rPr>
                        <a:t>Specification/Unit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2CC"/>
                    </a:solidFill>
                  </a:tcPr>
                </a:tc>
                <a:tc hMerge="1">
                  <a:txBody>
                    <a:bodyPr/>
                    <a:lstStyle/>
                    <a:p>
                      <a:endParaRPr lang="ko-Kore-KR" altLang="en-US"/>
                    </a:p>
                  </a:txBody>
                  <a:tcPr/>
                </a:tc>
                <a:tc row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QTY</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grid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Specification/Unit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6DCE4"/>
                    </a:solidFill>
                  </a:tcPr>
                </a:tc>
                <a:tc hMerge="1">
                  <a:txBody>
                    <a:bodyPr/>
                    <a:lstStyle/>
                    <a:p>
                      <a:endParaRPr lang="ko-Kore-KR" altLang="en-US"/>
                    </a:p>
                  </a:txBody>
                  <a:tcPr/>
                </a:tc>
                <a:tc row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QTY</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6DCE4"/>
                    </a:solidFill>
                  </a:tcPr>
                </a:tc>
                <a:tc grid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Specification/Unit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AD8E4"/>
                    </a:solidFill>
                  </a:tcPr>
                </a:tc>
                <a:tc hMerge="1">
                  <a:txBody>
                    <a:bodyPr/>
                    <a:lstStyle/>
                    <a:p>
                      <a:endParaRPr lang="ko-Kore-KR" altLang="en-US"/>
                    </a:p>
                  </a:txBody>
                  <a:tcPr/>
                </a:tc>
                <a:tc row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QTY</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AD8E4"/>
                    </a:solidFill>
                  </a:tcPr>
                </a:tc>
                <a:tc grid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Specification/Unit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DEBF7"/>
                    </a:solidFill>
                  </a:tcPr>
                </a:tc>
                <a:tc hMerge="1">
                  <a:txBody>
                    <a:bodyPr/>
                    <a:lstStyle/>
                    <a:p>
                      <a:endParaRPr lang="ko-Kore-KR" altLang="en-US"/>
                    </a:p>
                  </a:txBody>
                  <a:tcPr/>
                </a:tc>
                <a:tc row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QTY</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grid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Specification/Unit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0C3F3"/>
                    </a:solidFill>
                  </a:tcPr>
                </a:tc>
                <a:tc hMerge="1">
                  <a:txBody>
                    <a:bodyPr/>
                    <a:lstStyle/>
                    <a:p>
                      <a:endParaRPr lang="ko-Kore-KR" altLang="en-US"/>
                    </a:p>
                  </a:txBody>
                  <a:tcPr/>
                </a:tc>
                <a:tc rowSpan="2">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QTY</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0C3F3"/>
                    </a:solidFill>
                  </a:tcPr>
                </a:tc>
                <a:extLst>
                  <a:ext uri="{0D108BD9-81ED-4DB2-BD59-A6C34878D82A}">
                    <a16:rowId xmlns:a16="http://schemas.microsoft.com/office/drawing/2014/main" val="3180424202"/>
                  </a:ext>
                </a:extLst>
              </a:tr>
              <a:tr h="0">
                <a:tc vMerge="1">
                  <a:txBody>
                    <a:bodyPr/>
                    <a:lstStyle/>
                    <a:p>
                      <a:endParaRPr lang="ko-Kore-KR" altLang="en-US"/>
                    </a:p>
                  </a:txBody>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vCPU</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MEM</a:t>
                      </a:r>
                      <a:br>
                        <a:rPr lang="en" sz="800" b="0" i="0" u="none" strike="noStrike">
                          <a:solidFill>
                            <a:srgbClr val="000000"/>
                          </a:solidFill>
                          <a:effectLst/>
                          <a:latin typeface="Open Sans" panose="020B0606030504020204" pitchFamily="34" charset="0"/>
                          <a:ea typeface="맑은 고딕" panose="020B0503020000020004" pitchFamily="34" charset="-127"/>
                        </a:rPr>
                      </a:br>
                      <a:r>
                        <a:rPr lang="en" sz="800" b="0" i="0" u="none" strike="noStrike">
                          <a:solidFill>
                            <a:srgbClr val="000000"/>
                          </a:solidFill>
                          <a:effectLst/>
                          <a:latin typeface="Open Sans" panose="020B0606030504020204" pitchFamily="34" charset="0"/>
                          <a:ea typeface="맑은 고딕" panose="020B0503020000020004" pitchFamily="34" charset="-127"/>
                        </a:rPr>
                        <a:t>(GB)</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vMerge="1">
                  <a:txBody>
                    <a:bodyPr/>
                    <a:lstStyle/>
                    <a:p>
                      <a:endParaRPr lang="ko-Kore-KR" altLang="en-US"/>
                    </a:p>
                  </a:txBody>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vCPU</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2CC"/>
                    </a:solidFill>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MEM</a:t>
                      </a:r>
                      <a:br>
                        <a:rPr lang="en" sz="800" b="0" i="0" u="none" strike="noStrike">
                          <a:solidFill>
                            <a:srgbClr val="000000"/>
                          </a:solidFill>
                          <a:effectLst/>
                          <a:latin typeface="Open Sans" panose="020B0606030504020204" pitchFamily="34" charset="0"/>
                          <a:ea typeface="맑은 고딕" panose="020B0503020000020004" pitchFamily="34" charset="-127"/>
                        </a:rPr>
                      </a:br>
                      <a:r>
                        <a:rPr lang="en" sz="800" b="0" i="0" u="none" strike="noStrike">
                          <a:solidFill>
                            <a:srgbClr val="000000"/>
                          </a:solidFill>
                          <a:effectLst/>
                          <a:latin typeface="Open Sans" panose="020B0606030504020204" pitchFamily="34" charset="0"/>
                          <a:ea typeface="맑은 고딕" panose="020B0503020000020004" pitchFamily="34" charset="-127"/>
                        </a:rPr>
                        <a:t>(GB)</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2CC"/>
                    </a:solidFill>
                  </a:tcPr>
                </a:tc>
                <a:tc vMerge="1">
                  <a:txBody>
                    <a:bodyPr/>
                    <a:lstStyle/>
                    <a:p>
                      <a:endParaRPr lang="ko-Kore-KR" altLang="en-US"/>
                    </a:p>
                  </a:txBody>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vCPU</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6DCE4"/>
                    </a:solidFill>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MEM</a:t>
                      </a:r>
                      <a:br>
                        <a:rPr lang="en" sz="800" b="0" i="0" u="none" strike="noStrike">
                          <a:solidFill>
                            <a:srgbClr val="000000"/>
                          </a:solidFill>
                          <a:effectLst/>
                          <a:latin typeface="Open Sans" panose="020B0606030504020204" pitchFamily="34" charset="0"/>
                          <a:ea typeface="맑은 고딕" panose="020B0503020000020004" pitchFamily="34" charset="-127"/>
                        </a:rPr>
                      </a:br>
                      <a:r>
                        <a:rPr lang="en" sz="800" b="0" i="0" u="none" strike="noStrike">
                          <a:solidFill>
                            <a:srgbClr val="000000"/>
                          </a:solidFill>
                          <a:effectLst/>
                          <a:latin typeface="Open Sans" panose="020B0606030504020204" pitchFamily="34" charset="0"/>
                          <a:ea typeface="맑은 고딕" panose="020B0503020000020004" pitchFamily="34" charset="-127"/>
                        </a:rPr>
                        <a:t>(GB)</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6DCE4"/>
                    </a:solidFill>
                  </a:tcPr>
                </a:tc>
                <a:tc vMerge="1">
                  <a:txBody>
                    <a:bodyPr/>
                    <a:lstStyle/>
                    <a:p>
                      <a:endParaRPr lang="ko-Kore-KR" altLang="en-US"/>
                    </a:p>
                  </a:txBody>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vCPU</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AD8E4"/>
                    </a:solidFill>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MEM</a:t>
                      </a:r>
                      <a:br>
                        <a:rPr lang="en" sz="800" b="0" i="0" u="none" strike="noStrike">
                          <a:solidFill>
                            <a:srgbClr val="000000"/>
                          </a:solidFill>
                          <a:effectLst/>
                          <a:latin typeface="Open Sans" panose="020B0606030504020204" pitchFamily="34" charset="0"/>
                          <a:ea typeface="맑은 고딕" panose="020B0503020000020004" pitchFamily="34" charset="-127"/>
                        </a:rPr>
                      </a:br>
                      <a:r>
                        <a:rPr lang="en" sz="800" b="0" i="0" u="none" strike="noStrike">
                          <a:solidFill>
                            <a:srgbClr val="000000"/>
                          </a:solidFill>
                          <a:effectLst/>
                          <a:latin typeface="Open Sans" panose="020B0606030504020204" pitchFamily="34" charset="0"/>
                          <a:ea typeface="맑은 고딕" panose="020B0503020000020004" pitchFamily="34" charset="-127"/>
                        </a:rPr>
                        <a:t>(GB)</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AD8E4"/>
                    </a:solidFill>
                  </a:tcPr>
                </a:tc>
                <a:tc vMerge="1">
                  <a:txBody>
                    <a:bodyPr/>
                    <a:lstStyle/>
                    <a:p>
                      <a:endParaRPr lang="ko-Kore-KR" altLang="en-US"/>
                    </a:p>
                  </a:txBody>
                  <a:tcPr/>
                </a:tc>
                <a:tc>
                  <a:txBody>
                    <a:bodyPr/>
                    <a:lstStyle/>
                    <a:p>
                      <a:pPr algn="ctr" fontAlgn="ctr"/>
                      <a:r>
                        <a:rPr lang="en" sz="800" b="0" i="0" u="none" strike="noStrike" dirty="0">
                          <a:solidFill>
                            <a:srgbClr val="000000"/>
                          </a:solidFill>
                          <a:effectLst/>
                          <a:latin typeface="Open Sans" panose="020B0606030504020204" pitchFamily="34" charset="0"/>
                          <a:ea typeface="맑은 고딕" panose="020B0503020000020004" pitchFamily="34" charset="-127"/>
                        </a:rPr>
                        <a:t>vCPU</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DEBF7"/>
                    </a:solidFill>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MEM</a:t>
                      </a:r>
                      <a:br>
                        <a:rPr lang="en" sz="800" b="0" i="0" u="none" strike="noStrike">
                          <a:solidFill>
                            <a:srgbClr val="000000"/>
                          </a:solidFill>
                          <a:effectLst/>
                          <a:latin typeface="Open Sans" panose="020B0606030504020204" pitchFamily="34" charset="0"/>
                          <a:ea typeface="맑은 고딕" panose="020B0503020000020004" pitchFamily="34" charset="-127"/>
                        </a:rPr>
                      </a:br>
                      <a:r>
                        <a:rPr lang="en" sz="800" b="0" i="0" u="none" strike="noStrike">
                          <a:solidFill>
                            <a:srgbClr val="000000"/>
                          </a:solidFill>
                          <a:effectLst/>
                          <a:latin typeface="Open Sans" panose="020B0606030504020204" pitchFamily="34" charset="0"/>
                          <a:ea typeface="맑은 고딕" panose="020B0503020000020004" pitchFamily="34" charset="-127"/>
                        </a:rPr>
                        <a:t>(GB)</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DEBF7"/>
                    </a:solidFill>
                  </a:tcPr>
                </a:tc>
                <a:tc vMerge="1">
                  <a:txBody>
                    <a:bodyPr/>
                    <a:lstStyle/>
                    <a:p>
                      <a:endParaRPr lang="ko-Kore-KR" altLang="en-US"/>
                    </a:p>
                  </a:txBody>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vCPU</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0C3F3"/>
                    </a:solidFill>
                  </a:tcPr>
                </a:tc>
                <a:tc>
                  <a:txBody>
                    <a:bodyPr/>
                    <a:lstStyle/>
                    <a:p>
                      <a:pPr algn="ctr" fontAlgn="ctr"/>
                      <a:r>
                        <a:rPr lang="en" sz="800" b="0" i="0" u="none" strike="noStrike">
                          <a:solidFill>
                            <a:srgbClr val="000000"/>
                          </a:solidFill>
                          <a:effectLst/>
                          <a:latin typeface="Open Sans" panose="020B0606030504020204" pitchFamily="34" charset="0"/>
                          <a:ea typeface="맑은 고딕" panose="020B0503020000020004" pitchFamily="34" charset="-127"/>
                        </a:rPr>
                        <a:t>MEM</a:t>
                      </a:r>
                      <a:br>
                        <a:rPr lang="en" sz="800" b="0" i="0" u="none" strike="noStrike">
                          <a:solidFill>
                            <a:srgbClr val="000000"/>
                          </a:solidFill>
                          <a:effectLst/>
                          <a:latin typeface="Open Sans" panose="020B0606030504020204" pitchFamily="34" charset="0"/>
                          <a:ea typeface="맑은 고딕" panose="020B0503020000020004" pitchFamily="34" charset="-127"/>
                        </a:rPr>
                      </a:br>
                      <a:r>
                        <a:rPr lang="en" sz="800" b="0" i="0" u="none" strike="noStrike">
                          <a:solidFill>
                            <a:srgbClr val="000000"/>
                          </a:solidFill>
                          <a:effectLst/>
                          <a:latin typeface="Open Sans" panose="020B0606030504020204" pitchFamily="34" charset="0"/>
                          <a:ea typeface="맑은 고딕" panose="020B0503020000020004" pitchFamily="34" charset="-127"/>
                        </a:rPr>
                        <a:t>(GB)</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0C3F3"/>
                    </a:solidFill>
                  </a:tcPr>
                </a:tc>
                <a:tc vMerge="1">
                  <a:txBody>
                    <a:bodyPr/>
                    <a:lstStyle/>
                    <a:p>
                      <a:endParaRPr lang="ko-Kore-KR" altLang="en-US"/>
                    </a:p>
                  </a:txBody>
                  <a:tcPr/>
                </a:tc>
                <a:extLst>
                  <a:ext uri="{0D108BD9-81ED-4DB2-BD59-A6C34878D82A}">
                    <a16:rowId xmlns:a16="http://schemas.microsoft.com/office/drawing/2014/main" val="3134320530"/>
                  </a:ext>
                </a:extLst>
              </a:tr>
              <a:tr h="0">
                <a:tc>
                  <a:txBody>
                    <a:bodyPr/>
                    <a:lstStyle/>
                    <a:p>
                      <a:pPr algn="ctr" fontAlgn="b"/>
                      <a:r>
                        <a:rPr lang="en" sz="900" b="0" i="0" u="none" strike="noStrike" dirty="0">
                          <a:solidFill>
                            <a:srgbClr val="000000"/>
                          </a:solidFill>
                          <a:effectLst/>
                          <a:latin typeface="맑은 고딕" panose="020B0503020000020004" pitchFamily="34" charset="-127"/>
                          <a:ea typeface="맑은 고딕" panose="020B0503020000020004" pitchFamily="34" charset="-127"/>
                        </a:rPr>
                        <a:t>WEB</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3</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3</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25971098"/>
                  </a:ext>
                </a:extLst>
              </a:tr>
              <a:tr h="0">
                <a:tc>
                  <a:txBody>
                    <a:bodyPr/>
                    <a:lstStyle/>
                    <a:p>
                      <a:pPr algn="ctr" fontAlgn="b"/>
                      <a:r>
                        <a:rPr lang="en" sz="900" b="0" i="0" u="none" strike="noStrike" dirty="0">
                          <a:solidFill>
                            <a:srgbClr val="000000"/>
                          </a:solidFill>
                          <a:effectLst/>
                          <a:latin typeface="맑은 고딕" panose="020B0503020000020004" pitchFamily="34" charset="-127"/>
                          <a:ea typeface="맑은 고딕" panose="020B0503020000020004" pitchFamily="34" charset="-127"/>
                        </a:rPr>
                        <a:t>DBS</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58754535"/>
                  </a:ext>
                </a:extLst>
              </a:tr>
              <a:tr h="0">
                <a:tc>
                  <a:txBody>
                    <a:bodyPr/>
                    <a:lstStyle/>
                    <a:p>
                      <a:pPr algn="ctr" fontAlgn="b"/>
                      <a:r>
                        <a:rPr lang="en" sz="900" b="0" i="0" u="none" strike="noStrike" dirty="0">
                          <a:solidFill>
                            <a:srgbClr val="000000"/>
                          </a:solidFill>
                          <a:effectLst/>
                          <a:latin typeface="맑은 고딕" panose="020B0503020000020004" pitchFamily="34" charset="-127"/>
                          <a:ea typeface="맑은 고딕" panose="020B0503020000020004" pitchFamily="34" charset="-127"/>
                        </a:rPr>
                        <a:t>REC</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15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15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15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15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15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15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329603890"/>
                  </a:ext>
                </a:extLst>
              </a:tr>
              <a:tr h="0">
                <a:tc>
                  <a:txBody>
                    <a:bodyPr/>
                    <a:lstStyle/>
                    <a:p>
                      <a:pPr algn="ctr" fontAlgn="b"/>
                      <a:r>
                        <a:rPr lang="en" sz="900" b="0" i="0" u="none" strike="noStrike" dirty="0">
                          <a:solidFill>
                            <a:srgbClr val="000000"/>
                          </a:solidFill>
                          <a:effectLst/>
                          <a:latin typeface="맑은 고딕" panose="020B0503020000020004" pitchFamily="34" charset="-127"/>
                          <a:ea typeface="맑은 고딕" panose="020B0503020000020004" pitchFamily="34" charset="-127"/>
                        </a:rPr>
                        <a:t>SER</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5</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75685595"/>
                  </a:ext>
                </a:extLst>
              </a:tr>
              <a:tr h="0">
                <a:tc>
                  <a:txBody>
                    <a:bodyPr/>
                    <a:lstStyle/>
                    <a:p>
                      <a:pPr algn="ctr" fontAlgn="b"/>
                      <a:r>
                        <a:rPr lang="en" sz="900" b="0" i="0" u="none" strike="noStrike" dirty="0">
                          <a:solidFill>
                            <a:srgbClr val="000000"/>
                          </a:solidFill>
                          <a:effectLst/>
                          <a:latin typeface="맑은 고딕" panose="020B0503020000020004" pitchFamily="34" charset="-127"/>
                          <a:ea typeface="맑은 고딕" panose="020B0503020000020004" pitchFamily="34" charset="-127"/>
                        </a:rPr>
                        <a:t>E2E</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7</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7</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8</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09240098"/>
                  </a:ext>
                </a:extLst>
              </a:tr>
              <a:tr h="0">
                <a:tc>
                  <a:txBody>
                    <a:bodyPr/>
                    <a:lstStyle/>
                    <a:p>
                      <a:pPr algn="ctr" fontAlgn="b"/>
                      <a:r>
                        <a:rPr lang="en" sz="900" b="0" i="0" u="none" strike="noStrike" dirty="0">
                          <a:solidFill>
                            <a:srgbClr val="000000"/>
                          </a:solidFill>
                          <a:effectLst/>
                          <a:latin typeface="맑은 고딕" panose="020B0503020000020004" pitchFamily="34" charset="-127"/>
                          <a:ea typeface="맑은 고딕" panose="020B0503020000020004" pitchFamily="34" charset="-127"/>
                        </a:rPr>
                        <a:t>MBS GW</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84177651"/>
                  </a:ext>
                </a:extLst>
              </a:tr>
              <a:tr h="0">
                <a:tc>
                  <a:txBody>
                    <a:bodyPr/>
                    <a:lstStyle/>
                    <a:p>
                      <a:pPr algn="ctr" fontAlgn="b"/>
                      <a:r>
                        <a:rPr lang="en" sz="900" b="0" i="0" u="none" strike="noStrike" dirty="0">
                          <a:solidFill>
                            <a:srgbClr val="000000"/>
                          </a:solidFill>
                          <a:effectLst/>
                          <a:latin typeface="맑은 고딕" panose="020B0503020000020004" pitchFamily="34" charset="-127"/>
                          <a:ea typeface="맑은 고딕" panose="020B0503020000020004" pitchFamily="34" charset="-127"/>
                        </a:rPr>
                        <a:t>MBS SVC</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5">
                        <a:lumMod val="9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4</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ko-Kore-KR" sz="900" b="0" i="0" u="none" strike="noStrike" dirty="0">
                          <a:solidFill>
                            <a:srgbClr val="000000"/>
                          </a:solidFill>
                          <a:effectLst/>
                          <a:latin typeface="맑은 고딕" panose="020B0503020000020004" pitchFamily="34" charset="-127"/>
                          <a:ea typeface="맑은 고딕" panose="020B0503020000020004" pitchFamily="34" charset="-127"/>
                        </a:rPr>
                        <a:t>26</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88000383"/>
                  </a:ext>
                </a:extLst>
              </a:tr>
            </a:tbl>
          </a:graphicData>
        </a:graphic>
      </p:graphicFrame>
      <p:grpSp>
        <p:nvGrpSpPr>
          <p:cNvPr id="14" name="Google Shape;127;p12">
            <a:extLst>
              <a:ext uri="{FF2B5EF4-FFF2-40B4-BE49-F238E27FC236}">
                <a16:creationId xmlns:a16="http://schemas.microsoft.com/office/drawing/2014/main" id="{D9D3266F-71A9-6F1E-452D-E6BAC219F118}"/>
              </a:ext>
            </a:extLst>
          </p:cNvPr>
          <p:cNvGrpSpPr/>
          <p:nvPr/>
        </p:nvGrpSpPr>
        <p:grpSpPr>
          <a:xfrm>
            <a:off x="548890" y="1126651"/>
            <a:ext cx="166873" cy="166431"/>
            <a:chOff x="5169024" y="3025005"/>
            <a:chExt cx="318368" cy="317525"/>
          </a:xfrm>
        </p:grpSpPr>
        <p:sp>
          <p:nvSpPr>
            <p:cNvPr id="15" name="Google Shape;128;p12">
              <a:extLst>
                <a:ext uri="{FF2B5EF4-FFF2-40B4-BE49-F238E27FC236}">
                  <a16:creationId xmlns:a16="http://schemas.microsoft.com/office/drawing/2014/main" id="{8011B3B7-9F1A-58D4-0A55-B3DE6C158196}"/>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16" name="Google Shape;129;p12">
              <a:extLst>
                <a:ext uri="{FF2B5EF4-FFF2-40B4-BE49-F238E27FC236}">
                  <a16:creationId xmlns:a16="http://schemas.microsoft.com/office/drawing/2014/main" id="{72FF132A-7ACE-E708-B34C-D6A1DF759F16}"/>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19" name="Google Shape;130;p12">
              <a:extLst>
                <a:ext uri="{FF2B5EF4-FFF2-40B4-BE49-F238E27FC236}">
                  <a16:creationId xmlns:a16="http://schemas.microsoft.com/office/drawing/2014/main" id="{F61FB107-7A85-A4C7-86AA-1B722439BBBA}"/>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20" name="Google Shape;131;p12">
              <a:extLst>
                <a:ext uri="{FF2B5EF4-FFF2-40B4-BE49-F238E27FC236}">
                  <a16:creationId xmlns:a16="http://schemas.microsoft.com/office/drawing/2014/main" id="{0DD1FC82-F113-B216-11E6-C3C86F1B0CDD}"/>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grpSp>
      <p:sp>
        <p:nvSpPr>
          <p:cNvPr id="21" name="Google Shape;132;p12">
            <a:extLst>
              <a:ext uri="{FF2B5EF4-FFF2-40B4-BE49-F238E27FC236}">
                <a16:creationId xmlns:a16="http://schemas.microsoft.com/office/drawing/2014/main" id="{2A8B5696-98E0-A41B-C076-C733F10D57B5}"/>
              </a:ext>
            </a:extLst>
          </p:cNvPr>
          <p:cNvSpPr txBox="1"/>
          <p:nvPr/>
        </p:nvSpPr>
        <p:spPr>
          <a:xfrm>
            <a:off x="837661" y="1057626"/>
            <a:ext cx="6604366" cy="253916"/>
          </a:xfrm>
          <a:prstGeom prst="rect">
            <a:avLst/>
          </a:prstGeom>
          <a:noFill/>
          <a:ln>
            <a:noFill/>
          </a:ln>
        </p:spPr>
        <p:txBody>
          <a:bodyPr spcFirstLastPara="1" wrap="square" lIns="0" tIns="0" rIns="0" bIns="0" anchor="t" anchorCtr="0">
            <a:spAutoFit/>
          </a:bodyPr>
          <a:lstStyle/>
          <a:p>
            <a:pPr>
              <a:spcBef>
                <a:spcPts val="280"/>
              </a:spcBef>
              <a:buSzPts val="1400"/>
            </a:pPr>
            <a:r>
              <a:rPr lang="en-US" altLang="ko-KR" b="1" dirty="0" err="1">
                <a:solidFill>
                  <a:schemeClr val="tx1"/>
                </a:solidFill>
              </a:rPr>
              <a:t>Pubilc</a:t>
            </a:r>
            <a:r>
              <a:rPr lang="en-US" altLang="ko-KR" b="1" dirty="0">
                <a:solidFill>
                  <a:schemeClr val="tx1"/>
                </a:solidFill>
              </a:rPr>
              <a:t> cloud resource</a:t>
            </a:r>
            <a:endParaRPr lang="en-US" sz="1400" b="1" i="0" u="none" strike="noStrike" cap="none" dirty="0">
              <a:solidFill>
                <a:schemeClr val="tx1"/>
              </a:solidFill>
              <a:latin typeface="Arial"/>
              <a:ea typeface="Arial"/>
              <a:cs typeface="Arial"/>
              <a:sym typeface="Arial"/>
            </a:endParaRPr>
          </a:p>
        </p:txBody>
      </p:sp>
      <p:grpSp>
        <p:nvGrpSpPr>
          <p:cNvPr id="23" name="Google Shape;127;p12">
            <a:extLst>
              <a:ext uri="{FF2B5EF4-FFF2-40B4-BE49-F238E27FC236}">
                <a16:creationId xmlns:a16="http://schemas.microsoft.com/office/drawing/2014/main" id="{6C88F932-0AB0-ACEF-1EAC-4756B4207477}"/>
              </a:ext>
            </a:extLst>
          </p:cNvPr>
          <p:cNvGrpSpPr/>
          <p:nvPr/>
        </p:nvGrpSpPr>
        <p:grpSpPr>
          <a:xfrm>
            <a:off x="548890" y="2917425"/>
            <a:ext cx="166873" cy="166431"/>
            <a:chOff x="5169024" y="3025005"/>
            <a:chExt cx="318368" cy="317525"/>
          </a:xfrm>
        </p:grpSpPr>
        <p:sp>
          <p:nvSpPr>
            <p:cNvPr id="24" name="Google Shape;128;p12">
              <a:extLst>
                <a:ext uri="{FF2B5EF4-FFF2-40B4-BE49-F238E27FC236}">
                  <a16:creationId xmlns:a16="http://schemas.microsoft.com/office/drawing/2014/main" id="{D1153866-F588-B88E-AD10-635B08D551FA}"/>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26" name="Google Shape;129;p12">
              <a:extLst>
                <a:ext uri="{FF2B5EF4-FFF2-40B4-BE49-F238E27FC236}">
                  <a16:creationId xmlns:a16="http://schemas.microsoft.com/office/drawing/2014/main" id="{2702FBB1-3B00-6B7C-462B-2FE552773365}"/>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29" name="Google Shape;130;p12">
              <a:extLst>
                <a:ext uri="{FF2B5EF4-FFF2-40B4-BE49-F238E27FC236}">
                  <a16:creationId xmlns:a16="http://schemas.microsoft.com/office/drawing/2014/main" id="{A710B3DC-D6F4-D87E-AC9D-348334B65307}"/>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30" name="Google Shape;131;p12">
              <a:extLst>
                <a:ext uri="{FF2B5EF4-FFF2-40B4-BE49-F238E27FC236}">
                  <a16:creationId xmlns:a16="http://schemas.microsoft.com/office/drawing/2014/main" id="{11D17D19-BE2B-E29C-A2D5-50AB75B684EC}"/>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grpSp>
      <p:sp>
        <p:nvSpPr>
          <p:cNvPr id="37" name="Google Shape;132;p12">
            <a:extLst>
              <a:ext uri="{FF2B5EF4-FFF2-40B4-BE49-F238E27FC236}">
                <a16:creationId xmlns:a16="http://schemas.microsoft.com/office/drawing/2014/main" id="{63E05A45-123E-2994-8B83-EF3191F2A105}"/>
              </a:ext>
            </a:extLst>
          </p:cNvPr>
          <p:cNvSpPr txBox="1"/>
          <p:nvPr/>
        </p:nvSpPr>
        <p:spPr>
          <a:xfrm>
            <a:off x="837661" y="2848400"/>
            <a:ext cx="8986200" cy="253916"/>
          </a:xfrm>
          <a:prstGeom prst="rect">
            <a:avLst/>
          </a:prstGeom>
          <a:noFill/>
          <a:ln>
            <a:noFill/>
          </a:ln>
        </p:spPr>
        <p:txBody>
          <a:bodyPr spcFirstLastPara="1" wrap="square" lIns="0" tIns="0" rIns="0" bIns="0" anchor="t" anchorCtr="0">
            <a:spAutoFit/>
          </a:bodyPr>
          <a:lstStyle/>
          <a:p>
            <a:pPr>
              <a:spcBef>
                <a:spcPts val="280"/>
              </a:spcBef>
              <a:buSzPts val="1400"/>
            </a:pPr>
            <a:r>
              <a:rPr lang="en-US" altLang="ko-KR" b="1" dirty="0">
                <a:solidFill>
                  <a:schemeClr val="tx1"/>
                </a:solidFill>
              </a:rPr>
              <a:t>Private cloud resource</a:t>
            </a:r>
            <a:endParaRPr lang="en-US" sz="1400" b="1" i="0" u="none" strike="noStrike" cap="none" dirty="0">
              <a:solidFill>
                <a:schemeClr val="tx1"/>
              </a:solidFill>
              <a:latin typeface="Arial"/>
              <a:ea typeface="Arial"/>
              <a:cs typeface="Arial"/>
              <a:sym typeface="Arial"/>
            </a:endParaRPr>
          </a:p>
        </p:txBody>
      </p:sp>
      <p:graphicFrame>
        <p:nvGraphicFramePr>
          <p:cNvPr id="45" name="표 44">
            <a:extLst>
              <a:ext uri="{FF2B5EF4-FFF2-40B4-BE49-F238E27FC236}">
                <a16:creationId xmlns:a16="http://schemas.microsoft.com/office/drawing/2014/main" id="{8B96A970-21C3-5D39-B0D7-75356C1C6180}"/>
              </a:ext>
            </a:extLst>
          </p:cNvPr>
          <p:cNvGraphicFramePr>
            <a:graphicFrameLocks noGrp="1"/>
          </p:cNvGraphicFramePr>
          <p:nvPr>
            <p:extLst>
              <p:ext uri="{D42A27DB-BD31-4B8C-83A1-F6EECF244321}">
                <p14:modId xmlns:p14="http://schemas.microsoft.com/office/powerpoint/2010/main" val="2661063555"/>
              </p:ext>
            </p:extLst>
          </p:nvPr>
        </p:nvGraphicFramePr>
        <p:xfrm>
          <a:off x="7806284" y="1281410"/>
          <a:ext cx="4266110" cy="1566990"/>
        </p:xfrm>
        <a:graphic>
          <a:graphicData uri="http://schemas.openxmlformats.org/drawingml/2006/table">
            <a:tbl>
              <a:tblPr/>
              <a:tblGrid>
                <a:gridCol w="348673">
                  <a:extLst>
                    <a:ext uri="{9D8B030D-6E8A-4147-A177-3AD203B41FA5}">
                      <a16:colId xmlns:a16="http://schemas.microsoft.com/office/drawing/2014/main" val="3627477039"/>
                    </a:ext>
                  </a:extLst>
                </a:gridCol>
                <a:gridCol w="553774">
                  <a:extLst>
                    <a:ext uri="{9D8B030D-6E8A-4147-A177-3AD203B41FA5}">
                      <a16:colId xmlns:a16="http://schemas.microsoft.com/office/drawing/2014/main" val="2798753771"/>
                    </a:ext>
                  </a:extLst>
                </a:gridCol>
                <a:gridCol w="430713">
                  <a:extLst>
                    <a:ext uri="{9D8B030D-6E8A-4147-A177-3AD203B41FA5}">
                      <a16:colId xmlns:a16="http://schemas.microsoft.com/office/drawing/2014/main" val="167775391"/>
                    </a:ext>
                  </a:extLst>
                </a:gridCol>
                <a:gridCol w="594794">
                  <a:extLst>
                    <a:ext uri="{9D8B030D-6E8A-4147-A177-3AD203B41FA5}">
                      <a16:colId xmlns:a16="http://schemas.microsoft.com/office/drawing/2014/main" val="3113821255"/>
                    </a:ext>
                  </a:extLst>
                </a:gridCol>
                <a:gridCol w="430713">
                  <a:extLst>
                    <a:ext uri="{9D8B030D-6E8A-4147-A177-3AD203B41FA5}">
                      <a16:colId xmlns:a16="http://schemas.microsoft.com/office/drawing/2014/main" val="1837925691"/>
                    </a:ext>
                  </a:extLst>
                </a:gridCol>
                <a:gridCol w="738365">
                  <a:extLst>
                    <a:ext uri="{9D8B030D-6E8A-4147-A177-3AD203B41FA5}">
                      <a16:colId xmlns:a16="http://schemas.microsoft.com/office/drawing/2014/main" val="786431844"/>
                    </a:ext>
                  </a:extLst>
                </a:gridCol>
                <a:gridCol w="430713">
                  <a:extLst>
                    <a:ext uri="{9D8B030D-6E8A-4147-A177-3AD203B41FA5}">
                      <a16:colId xmlns:a16="http://schemas.microsoft.com/office/drawing/2014/main" val="3486682765"/>
                    </a:ext>
                  </a:extLst>
                </a:gridCol>
                <a:gridCol w="738365">
                  <a:extLst>
                    <a:ext uri="{9D8B030D-6E8A-4147-A177-3AD203B41FA5}">
                      <a16:colId xmlns:a16="http://schemas.microsoft.com/office/drawing/2014/main" val="1244546933"/>
                    </a:ext>
                  </a:extLst>
                </a:gridCol>
              </a:tblGrid>
              <a:tr h="92274">
                <a:tc>
                  <a:txBody>
                    <a:bodyPr/>
                    <a:lstStyle/>
                    <a:p>
                      <a:pPr algn="l" fontAlgn="b"/>
                      <a:endParaRPr lang="ko-Kore-KR" altLang="en-US" sz="600" b="0" i="0" u="none" strike="noStrike">
                        <a:solidFill>
                          <a:srgbClr val="000000"/>
                        </a:solidFill>
                        <a:effectLst/>
                        <a:latin typeface="Poppins" pitchFamily="2" charset="0"/>
                        <a:ea typeface="맑은 고딕" panose="020B0503020000020004" pitchFamily="34" charset="-127"/>
                      </a:endParaRPr>
                    </a:p>
                  </a:txBody>
                  <a:tcPr marL="0" marR="0" marT="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fontAlgn="b"/>
                      <a:endParaRPr lang="ko-Kore-KR" altLang="en-US" sz="600" b="0" i="0" u="none" strike="noStrike">
                        <a:solidFill>
                          <a:srgbClr val="000000"/>
                        </a:solidFill>
                        <a:effectLst/>
                        <a:latin typeface="Poppins" pitchFamily="2" charset="0"/>
                        <a:ea typeface="맑은 고딕" panose="020B0503020000020004" pitchFamily="34" charset="-127"/>
                      </a:endParaRPr>
                    </a:p>
                  </a:txBody>
                  <a:tcPr marL="0" marR="0" marT="0" marB="0" anchor="b">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tcPr>
                </a:tc>
                <a:tc gridSpan="2">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Max capacity ( AZ 1)</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hMerge="1">
                  <a:txBody>
                    <a:bodyPr/>
                    <a:lstStyle/>
                    <a:p>
                      <a:endParaRPr lang="ko-Kore-KR" altLang="en-US"/>
                    </a:p>
                  </a:txBody>
                  <a:tcPr/>
                </a:tc>
                <a:tc gridSpan="2">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Max capacity ( AZ 2)</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hMerge="1">
                  <a:txBody>
                    <a:bodyPr/>
                    <a:lstStyle/>
                    <a:p>
                      <a:endParaRPr lang="ko-Kore-KR" altLang="en-US"/>
                    </a:p>
                  </a:txBody>
                  <a:tcPr/>
                </a:tc>
                <a:tc gridSpan="2">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Total  capacity (AZ1+AZ2)</a:t>
                      </a:r>
                    </a:p>
                  </a:txBody>
                  <a:tcPr marL="0" marR="0" marT="0" marB="0" anchor="b">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6E0B4"/>
                    </a:solidFill>
                  </a:tcPr>
                </a:tc>
                <a:tc hMerge="1">
                  <a:txBody>
                    <a:bodyPr/>
                    <a:lstStyle/>
                    <a:p>
                      <a:endParaRPr lang="ko-Kore-KR" altLang="en-US"/>
                    </a:p>
                  </a:txBody>
                  <a:tcPr/>
                </a:tc>
                <a:extLst>
                  <a:ext uri="{0D108BD9-81ED-4DB2-BD59-A6C34878D82A}">
                    <a16:rowId xmlns:a16="http://schemas.microsoft.com/office/drawing/2014/main" val="575560358"/>
                  </a:ext>
                </a:extLst>
              </a:tr>
              <a:tr h="125063">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CE4D6"/>
                    </a:solidFill>
                  </a:tcPr>
                </a:tc>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MAU</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CE4D6"/>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Login (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Streaming(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Login (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Streaming(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Login (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6E0B4"/>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Streaming(  tps )</a:t>
                      </a:r>
                    </a:p>
                  </a:txBody>
                  <a:tcPr marL="0" marR="0" marT="0" marB="0" anchor="b">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2113398590"/>
                  </a:ext>
                </a:extLst>
              </a:tr>
              <a:tr h="184548">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Year1</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3,100,000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922360047"/>
                  </a:ext>
                </a:extLst>
              </a:tr>
              <a:tr h="184548">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Year2</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988,750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1" u="none" strike="noStrike" dirty="0">
                          <a:solidFill>
                            <a:srgbClr val="000000"/>
                          </a:solidFill>
                          <a:effectLst/>
                          <a:latin typeface="Poppins" pitchFamily="2" charset="0"/>
                          <a:ea typeface="맑은 고딕" panose="020B0503020000020004" pitchFamily="34" charset="-127"/>
                        </a:rPr>
                        <a:t>            </a:t>
                      </a:r>
                      <a:r>
                        <a:rPr lang="en-US" altLang="ko-Kore-KR" sz="600" b="0" i="1" u="none" strike="noStrike" dirty="0">
                          <a:solidFill>
                            <a:srgbClr val="000000"/>
                          </a:solidFill>
                          <a:effectLst/>
                          <a:latin typeface="Poppins" pitchFamily="2" charset="0"/>
                          <a:ea typeface="맑은 고딕" panose="020B0503020000020004" pitchFamily="34" charset="-127"/>
                        </a:rPr>
                        <a:t>1,000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1" u="none" strike="noStrike">
                          <a:solidFill>
                            <a:srgbClr val="000000"/>
                          </a:solidFill>
                          <a:effectLst/>
                          <a:latin typeface="Poppins" pitchFamily="2" charset="0"/>
                          <a:ea typeface="맑은 고딕" panose="020B0503020000020004" pitchFamily="34" charset="-127"/>
                        </a:rPr>
                        <a:t>            </a:t>
                      </a:r>
                      <a:r>
                        <a:rPr lang="en-US" altLang="ko-Kore-KR" sz="600" b="0" i="1" u="none" strike="noStrike">
                          <a:solidFill>
                            <a:srgbClr val="000000"/>
                          </a:solidFill>
                          <a:effectLst/>
                          <a:latin typeface="Poppins" pitchFamily="2" charset="0"/>
                          <a:ea typeface="맑은 고딕" panose="020B0503020000020004" pitchFamily="34" charset="-127"/>
                        </a:rPr>
                        <a:t>1,000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796574599"/>
                  </a:ext>
                </a:extLst>
              </a:tr>
              <a:tr h="184548">
                <a:tc>
                  <a:txBody>
                    <a:bodyPr/>
                    <a:lstStyle/>
                    <a:p>
                      <a:pPr algn="l" fontAlgn="b"/>
                      <a:r>
                        <a:rPr lang="en" sz="600" b="0" i="0" u="none" strike="noStrike" dirty="0">
                          <a:solidFill>
                            <a:srgbClr val="000000"/>
                          </a:solidFill>
                          <a:effectLst/>
                          <a:latin typeface="Poppins" pitchFamily="2" charset="0"/>
                          <a:ea typeface="맑은 고딕" panose="020B0503020000020004" pitchFamily="34" charset="-127"/>
                        </a:rPr>
                        <a:t>Year3</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1,068,875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1" u="none" strike="noStrike">
                          <a:solidFill>
                            <a:srgbClr val="000000"/>
                          </a:solidFill>
                          <a:effectLst/>
                          <a:latin typeface="Poppins" pitchFamily="2" charset="0"/>
                          <a:ea typeface="맑은 고딕" panose="020B0503020000020004" pitchFamily="34" charset="-127"/>
                        </a:rPr>
                        <a:t>            </a:t>
                      </a:r>
                      <a:r>
                        <a:rPr lang="en-US" altLang="ko-Kore-KR" sz="600" b="0" i="1" u="none" strike="noStrike">
                          <a:solidFill>
                            <a:srgbClr val="000000"/>
                          </a:solidFill>
                          <a:effectLst/>
                          <a:latin typeface="Poppins" pitchFamily="2" charset="0"/>
                          <a:ea typeface="맑은 고딕" panose="020B0503020000020004" pitchFamily="34" charset="-127"/>
                        </a:rPr>
                        <a:t>1,000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1" u="none" strike="noStrike">
                          <a:solidFill>
                            <a:srgbClr val="000000"/>
                          </a:solidFill>
                          <a:effectLst/>
                          <a:latin typeface="Poppins" pitchFamily="2" charset="0"/>
                          <a:ea typeface="맑은 고딕" panose="020B0503020000020004" pitchFamily="34" charset="-127"/>
                        </a:rPr>
                        <a:t>            </a:t>
                      </a:r>
                      <a:r>
                        <a:rPr lang="en-US" altLang="ko-Kore-KR" sz="600" b="0" i="1" u="none" strike="noStrike">
                          <a:solidFill>
                            <a:srgbClr val="000000"/>
                          </a:solidFill>
                          <a:effectLst/>
                          <a:latin typeface="Poppins" pitchFamily="2" charset="0"/>
                          <a:ea typeface="맑은 고딕" panose="020B0503020000020004" pitchFamily="34" charset="-127"/>
                        </a:rPr>
                        <a:t>1,000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929609276"/>
                  </a:ext>
                </a:extLst>
              </a:tr>
              <a:tr h="184548">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Year4</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1,153,263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1" u="none" strike="noStrike">
                          <a:solidFill>
                            <a:srgbClr val="000000"/>
                          </a:solidFill>
                          <a:effectLst/>
                          <a:latin typeface="Poppins" pitchFamily="2" charset="0"/>
                          <a:ea typeface="맑은 고딕" panose="020B0503020000020004" pitchFamily="34" charset="-127"/>
                        </a:rPr>
                        <a:t>            </a:t>
                      </a:r>
                      <a:r>
                        <a:rPr lang="en-US" altLang="ko-Kore-KR" sz="600" b="0" i="1" u="none" strike="noStrike">
                          <a:solidFill>
                            <a:srgbClr val="000000"/>
                          </a:solidFill>
                          <a:effectLst/>
                          <a:latin typeface="Poppins" pitchFamily="2" charset="0"/>
                          <a:ea typeface="맑은 고딕" panose="020B0503020000020004" pitchFamily="34" charset="-127"/>
                        </a:rPr>
                        <a:t>1,000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1" u="none" strike="noStrike">
                          <a:solidFill>
                            <a:srgbClr val="000000"/>
                          </a:solidFill>
                          <a:effectLst/>
                          <a:latin typeface="Poppins" pitchFamily="2" charset="0"/>
                          <a:ea typeface="맑은 고딕" panose="020B0503020000020004" pitchFamily="34" charset="-127"/>
                        </a:rPr>
                        <a:t>            </a:t>
                      </a:r>
                      <a:r>
                        <a:rPr lang="en-US" altLang="ko-Kore-KR" sz="600" b="0" i="1" u="none" strike="noStrike">
                          <a:solidFill>
                            <a:srgbClr val="000000"/>
                          </a:solidFill>
                          <a:effectLst/>
                          <a:latin typeface="Poppins" pitchFamily="2" charset="0"/>
                          <a:ea typeface="맑은 고딕" panose="020B0503020000020004" pitchFamily="34" charset="-127"/>
                        </a:rPr>
                        <a:t>1,000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227541186"/>
                  </a:ext>
                </a:extLst>
              </a:tr>
              <a:tr h="184548">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Year5</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1,242,339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2,500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563004197"/>
                  </a:ext>
                </a:extLst>
              </a:tr>
              <a:tr h="184548">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Year6</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1,336,573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2,500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dirty="0">
                          <a:solidFill>
                            <a:srgbClr val="000000"/>
                          </a:solidFill>
                          <a:effectLst/>
                          <a:latin typeface="Poppins" pitchFamily="2" charset="0"/>
                          <a:ea typeface="맑은 고딕" panose="020B0503020000020004" pitchFamily="34" charset="-127"/>
                        </a:rPr>
                        <a:t>                               </a:t>
                      </a:r>
                      <a:r>
                        <a:rPr lang="en-US" altLang="ko-Kore-KR" sz="600" b="0" i="0" u="none" strike="noStrike" dirty="0">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372390125"/>
                  </a:ext>
                </a:extLst>
              </a:tr>
              <a:tr h="184548">
                <a:tc>
                  <a:txBody>
                    <a:bodyPr/>
                    <a:lstStyle/>
                    <a:p>
                      <a:pPr algn="l" fontAlgn="b"/>
                      <a:r>
                        <a:rPr lang="en" sz="600" b="0" i="0" u="none" strike="noStrike" dirty="0">
                          <a:solidFill>
                            <a:srgbClr val="000000"/>
                          </a:solidFill>
                          <a:effectLst/>
                          <a:latin typeface="Poppins" pitchFamily="2" charset="0"/>
                          <a:ea typeface="맑은 고딕" panose="020B0503020000020004" pitchFamily="34" charset="-127"/>
                        </a:rPr>
                        <a:t>Year7</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1,436,480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2,500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dirty="0">
                          <a:solidFill>
                            <a:srgbClr val="000000"/>
                          </a:solidFill>
                          <a:effectLst/>
                          <a:latin typeface="Poppins" pitchFamily="2" charset="0"/>
                          <a:ea typeface="맑은 고딕" panose="020B0503020000020004" pitchFamily="34" charset="-127"/>
                        </a:rPr>
                        <a:t>                               </a:t>
                      </a:r>
                      <a:r>
                        <a:rPr lang="en-US" altLang="ko-Kore-KR" sz="600" b="0" i="0" u="none" strike="noStrike" dirty="0">
                          <a:solidFill>
                            <a:srgbClr val="000000"/>
                          </a:solidFill>
                          <a:effectLst/>
                          <a:latin typeface="Poppins" pitchFamily="2" charset="0"/>
                          <a:ea typeface="맑은 고딕" panose="020B0503020000020004" pitchFamily="34" charset="-127"/>
                        </a:rPr>
                        <a:t>32,000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822821793"/>
                  </a:ext>
                </a:extLst>
              </a:tr>
            </a:tbl>
          </a:graphicData>
        </a:graphic>
      </p:graphicFrame>
      <p:graphicFrame>
        <p:nvGraphicFramePr>
          <p:cNvPr id="47" name="표 46">
            <a:extLst>
              <a:ext uri="{FF2B5EF4-FFF2-40B4-BE49-F238E27FC236}">
                <a16:creationId xmlns:a16="http://schemas.microsoft.com/office/drawing/2014/main" id="{A7C5CF65-D632-F4DB-06AF-A6300D82CDE8}"/>
              </a:ext>
            </a:extLst>
          </p:cNvPr>
          <p:cNvGraphicFramePr>
            <a:graphicFrameLocks noGrp="1"/>
          </p:cNvGraphicFramePr>
          <p:nvPr>
            <p:extLst>
              <p:ext uri="{D42A27DB-BD31-4B8C-83A1-F6EECF244321}">
                <p14:modId xmlns:p14="http://schemas.microsoft.com/office/powerpoint/2010/main" val="1571952946"/>
              </p:ext>
            </p:extLst>
          </p:nvPr>
        </p:nvGraphicFramePr>
        <p:xfrm>
          <a:off x="7808283" y="3214767"/>
          <a:ext cx="4264110" cy="1589668"/>
        </p:xfrm>
        <a:graphic>
          <a:graphicData uri="http://schemas.openxmlformats.org/drawingml/2006/table">
            <a:tbl>
              <a:tblPr/>
              <a:tblGrid>
                <a:gridCol w="337162">
                  <a:extLst>
                    <a:ext uri="{9D8B030D-6E8A-4147-A177-3AD203B41FA5}">
                      <a16:colId xmlns:a16="http://schemas.microsoft.com/office/drawing/2014/main" val="1813214187"/>
                    </a:ext>
                  </a:extLst>
                </a:gridCol>
                <a:gridCol w="535493">
                  <a:extLst>
                    <a:ext uri="{9D8B030D-6E8A-4147-A177-3AD203B41FA5}">
                      <a16:colId xmlns:a16="http://schemas.microsoft.com/office/drawing/2014/main" val="2208504128"/>
                    </a:ext>
                  </a:extLst>
                </a:gridCol>
                <a:gridCol w="416495">
                  <a:extLst>
                    <a:ext uri="{9D8B030D-6E8A-4147-A177-3AD203B41FA5}">
                      <a16:colId xmlns:a16="http://schemas.microsoft.com/office/drawing/2014/main" val="2118102740"/>
                    </a:ext>
                  </a:extLst>
                </a:gridCol>
                <a:gridCol w="713990">
                  <a:extLst>
                    <a:ext uri="{9D8B030D-6E8A-4147-A177-3AD203B41FA5}">
                      <a16:colId xmlns:a16="http://schemas.microsoft.com/office/drawing/2014/main" val="1277725828"/>
                    </a:ext>
                  </a:extLst>
                </a:gridCol>
                <a:gridCol w="416495">
                  <a:extLst>
                    <a:ext uri="{9D8B030D-6E8A-4147-A177-3AD203B41FA5}">
                      <a16:colId xmlns:a16="http://schemas.microsoft.com/office/drawing/2014/main" val="3555620696"/>
                    </a:ext>
                  </a:extLst>
                </a:gridCol>
                <a:gridCol w="713990">
                  <a:extLst>
                    <a:ext uri="{9D8B030D-6E8A-4147-A177-3AD203B41FA5}">
                      <a16:colId xmlns:a16="http://schemas.microsoft.com/office/drawing/2014/main" val="3020730930"/>
                    </a:ext>
                  </a:extLst>
                </a:gridCol>
                <a:gridCol w="416495">
                  <a:extLst>
                    <a:ext uri="{9D8B030D-6E8A-4147-A177-3AD203B41FA5}">
                      <a16:colId xmlns:a16="http://schemas.microsoft.com/office/drawing/2014/main" val="968565180"/>
                    </a:ext>
                  </a:extLst>
                </a:gridCol>
                <a:gridCol w="713990">
                  <a:extLst>
                    <a:ext uri="{9D8B030D-6E8A-4147-A177-3AD203B41FA5}">
                      <a16:colId xmlns:a16="http://schemas.microsoft.com/office/drawing/2014/main" val="4244490126"/>
                    </a:ext>
                  </a:extLst>
                </a:gridCol>
              </a:tblGrid>
              <a:tr h="105233">
                <a:tc>
                  <a:txBody>
                    <a:bodyPr/>
                    <a:lstStyle/>
                    <a:p>
                      <a:pPr algn="l" fontAlgn="b"/>
                      <a:endParaRPr lang="ko-Kore-KR" altLang="en-US" sz="600" b="0" i="0" u="none" strike="noStrike">
                        <a:solidFill>
                          <a:srgbClr val="000000"/>
                        </a:solidFill>
                        <a:effectLst/>
                        <a:latin typeface="Poppins" pitchFamily="2" charset="0"/>
                        <a:ea typeface="맑은 고딕" panose="020B0503020000020004" pitchFamily="34" charset="-127"/>
                      </a:endParaRPr>
                    </a:p>
                  </a:txBody>
                  <a:tcPr marL="0" marR="0" marT="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fontAlgn="b"/>
                      <a:endParaRPr lang="ko-Kore-KR" altLang="en-US" sz="600" b="0" i="0" u="none" strike="noStrike">
                        <a:solidFill>
                          <a:srgbClr val="000000"/>
                        </a:solidFill>
                        <a:effectLst/>
                        <a:latin typeface="Poppins" pitchFamily="2" charset="0"/>
                        <a:ea typeface="맑은 고딕" panose="020B0503020000020004" pitchFamily="34" charset="-127"/>
                      </a:endParaRPr>
                    </a:p>
                  </a:txBody>
                  <a:tcPr marL="0" marR="0" marT="0" marB="0" anchor="b">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tcPr>
                </a:tc>
                <a:tc gridSpan="2">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Max capacity ( IDC 1)</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hMerge="1">
                  <a:txBody>
                    <a:bodyPr/>
                    <a:lstStyle/>
                    <a:p>
                      <a:endParaRPr lang="ko-Kore-KR" altLang="en-US"/>
                    </a:p>
                  </a:txBody>
                  <a:tcPr/>
                </a:tc>
                <a:tc gridSpan="2">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Max capacity ( IDC 2)</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hMerge="1">
                  <a:txBody>
                    <a:bodyPr/>
                    <a:lstStyle/>
                    <a:p>
                      <a:endParaRPr lang="ko-Kore-KR" altLang="en-US"/>
                    </a:p>
                  </a:txBody>
                  <a:tcPr/>
                </a:tc>
                <a:tc gridSpan="2">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Total  capacity ( IDC1 +IDC2)</a:t>
                      </a:r>
                    </a:p>
                  </a:txBody>
                  <a:tcPr marL="0" marR="0" marT="0" marB="0" anchor="b">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6E0B4"/>
                    </a:solidFill>
                  </a:tcPr>
                </a:tc>
                <a:tc hMerge="1">
                  <a:txBody>
                    <a:bodyPr/>
                    <a:lstStyle/>
                    <a:p>
                      <a:endParaRPr lang="ko-Kore-KR" altLang="en-US"/>
                    </a:p>
                  </a:txBody>
                  <a:tcPr/>
                </a:tc>
                <a:extLst>
                  <a:ext uri="{0D108BD9-81ED-4DB2-BD59-A6C34878D82A}">
                    <a16:rowId xmlns:a16="http://schemas.microsoft.com/office/drawing/2014/main" val="3341422276"/>
                  </a:ext>
                </a:extLst>
              </a:tr>
              <a:tr h="204275">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CE4D6"/>
                    </a:solidFill>
                  </a:tcPr>
                </a:tc>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MAU</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CE4D6"/>
                    </a:solidFill>
                  </a:tcPr>
                </a:tc>
                <a:tc>
                  <a:txBody>
                    <a:bodyPr/>
                    <a:lstStyle/>
                    <a:p>
                      <a:pPr algn="ctr" fontAlgn="b"/>
                      <a:r>
                        <a:rPr lang="en" sz="600" b="0" i="0" u="none" strike="noStrike" dirty="0">
                          <a:solidFill>
                            <a:srgbClr val="000000"/>
                          </a:solidFill>
                          <a:effectLst/>
                          <a:latin typeface="Poppins" pitchFamily="2" charset="0"/>
                          <a:ea typeface="맑은 고딕" panose="020B0503020000020004" pitchFamily="34" charset="-127"/>
                        </a:rPr>
                        <a:t>Login (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Streaming(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2CC"/>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Login (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Streaming(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DEBF7"/>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Login (  tps )</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6E0B4"/>
                    </a:solidFill>
                  </a:tcPr>
                </a:tc>
                <a:tc>
                  <a:txBody>
                    <a:bodyPr/>
                    <a:lstStyle/>
                    <a:p>
                      <a:pPr algn="ctr" fontAlgn="b"/>
                      <a:r>
                        <a:rPr lang="en" sz="600" b="0" i="0" u="none" strike="noStrike">
                          <a:solidFill>
                            <a:srgbClr val="000000"/>
                          </a:solidFill>
                          <a:effectLst/>
                          <a:latin typeface="Poppins" pitchFamily="2" charset="0"/>
                          <a:ea typeface="맑은 고딕" panose="020B0503020000020004" pitchFamily="34" charset="-127"/>
                        </a:rPr>
                        <a:t>Streaming(  tps )</a:t>
                      </a:r>
                    </a:p>
                  </a:txBody>
                  <a:tcPr marL="0" marR="0" marT="0" marB="0" anchor="b">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1253566296"/>
                  </a:ext>
                </a:extLst>
              </a:tr>
              <a:tr h="171381">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Year1</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4282773827"/>
                  </a:ext>
                </a:extLst>
              </a:tr>
              <a:tr h="171381">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Year2</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2,966,250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5,500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5,500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64,000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11,000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128,000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634251864"/>
                  </a:ext>
                </a:extLst>
              </a:tr>
              <a:tr h="171381">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Year3</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3,206,625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dirty="0">
                          <a:solidFill>
                            <a:srgbClr val="000000"/>
                          </a:solidFill>
                          <a:effectLst/>
                          <a:latin typeface="Poppins" pitchFamily="2" charset="0"/>
                          <a:ea typeface="맑은 고딕" panose="020B0503020000020004" pitchFamily="34" charset="-127"/>
                        </a:rPr>
                        <a:t>                               </a:t>
                      </a:r>
                      <a:r>
                        <a:rPr lang="en-US" altLang="ko-Kore-KR" sz="600" b="0" i="0" u="none" strike="noStrike" dirty="0">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192,000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39625886"/>
                  </a:ext>
                </a:extLst>
              </a:tr>
              <a:tr h="171381">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Year4</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3,459,788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dirty="0">
                          <a:solidFill>
                            <a:srgbClr val="000000"/>
                          </a:solidFill>
                          <a:effectLst/>
                          <a:latin typeface="Poppins" pitchFamily="2" charset="0"/>
                          <a:ea typeface="맑은 고딕" panose="020B0503020000020004" pitchFamily="34" charset="-127"/>
                        </a:rPr>
                        <a:t>           </a:t>
                      </a:r>
                      <a:r>
                        <a:rPr lang="en-US" altLang="ko-Kore-KR" sz="600" b="0" i="0" u="none" strike="noStrike" dirty="0">
                          <a:solidFill>
                            <a:srgbClr val="000000"/>
                          </a:solidFill>
                          <a:effectLst/>
                          <a:latin typeface="Poppins" pitchFamily="2" charset="0"/>
                          <a:ea typeface="맑은 고딕" panose="020B0503020000020004" pitchFamily="34" charset="-127"/>
                        </a:rPr>
                        <a:t>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192,000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652634284"/>
                  </a:ext>
                </a:extLst>
              </a:tr>
              <a:tr h="171381">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Year5</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3,727,016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dirty="0">
                          <a:solidFill>
                            <a:srgbClr val="000000"/>
                          </a:solidFill>
                          <a:effectLst/>
                          <a:latin typeface="Poppins" pitchFamily="2" charset="0"/>
                          <a:ea typeface="맑은 고딕" panose="020B0503020000020004" pitchFamily="34" charset="-127"/>
                        </a:rPr>
                        <a:t>           </a:t>
                      </a:r>
                      <a:r>
                        <a:rPr lang="en-US" altLang="ko-Kore-KR" sz="600" b="0" i="0" u="none" strike="noStrike" dirty="0">
                          <a:solidFill>
                            <a:srgbClr val="000000"/>
                          </a:solidFill>
                          <a:effectLst/>
                          <a:latin typeface="Poppins" pitchFamily="2" charset="0"/>
                          <a:ea typeface="맑은 고딕" panose="020B0503020000020004" pitchFamily="34" charset="-127"/>
                        </a:rPr>
                        <a:t>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192,000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990082198"/>
                  </a:ext>
                </a:extLst>
              </a:tr>
              <a:tr h="171381">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Year6</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4,009,718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13,000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dirty="0">
                          <a:solidFill>
                            <a:srgbClr val="000000"/>
                          </a:solidFill>
                          <a:effectLst/>
                          <a:latin typeface="Poppins" pitchFamily="2" charset="0"/>
                          <a:ea typeface="맑은 고딕" panose="020B0503020000020004" pitchFamily="34" charset="-127"/>
                        </a:rPr>
                        <a:t>                             </a:t>
                      </a:r>
                      <a:r>
                        <a:rPr lang="en-US" altLang="ko-Kore-KR" sz="600" b="0" i="0" u="none" strike="noStrike" dirty="0">
                          <a:solidFill>
                            <a:srgbClr val="000000"/>
                          </a:solidFill>
                          <a:effectLst/>
                          <a:latin typeface="Poppins" pitchFamily="2" charset="0"/>
                          <a:ea typeface="맑은 고딕" panose="020B0503020000020004" pitchFamily="34" charset="-127"/>
                        </a:rPr>
                        <a:t>192,000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002882911"/>
                  </a:ext>
                </a:extLst>
              </a:tr>
              <a:tr h="171381">
                <a:tc>
                  <a:txBody>
                    <a:bodyPr/>
                    <a:lstStyle/>
                    <a:p>
                      <a:pPr algn="l" fontAlgn="b"/>
                      <a:r>
                        <a:rPr lang="en" sz="600" b="0" i="0" u="none" strike="noStrike">
                          <a:solidFill>
                            <a:srgbClr val="000000"/>
                          </a:solidFill>
                          <a:effectLst/>
                          <a:latin typeface="Poppins" pitchFamily="2" charset="0"/>
                          <a:ea typeface="맑은 고딕" panose="020B0503020000020004" pitchFamily="34" charset="-127"/>
                        </a:rPr>
                        <a:t>Year7</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4,309,440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dirty="0">
                          <a:solidFill>
                            <a:srgbClr val="000000"/>
                          </a:solidFill>
                          <a:effectLst/>
                          <a:latin typeface="Poppins" pitchFamily="2" charset="0"/>
                          <a:ea typeface="맑은 고딕" panose="020B0503020000020004" pitchFamily="34" charset="-127"/>
                        </a:rPr>
                        <a:t>                               </a:t>
                      </a:r>
                      <a:r>
                        <a:rPr lang="en-US" altLang="ko-Kore-KR" sz="600" b="0" i="0" u="none" strike="noStrike" dirty="0">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6,500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96,000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a:solidFill>
                            <a:srgbClr val="000000"/>
                          </a:solidFill>
                          <a:effectLst/>
                          <a:latin typeface="Poppins" pitchFamily="2" charset="0"/>
                          <a:ea typeface="맑은 고딕" panose="020B0503020000020004" pitchFamily="34" charset="-127"/>
                        </a:rPr>
                        <a:t>         </a:t>
                      </a:r>
                      <a:r>
                        <a:rPr lang="en-US" altLang="ko-Kore-KR" sz="600" b="0" i="0" u="none" strike="noStrike">
                          <a:solidFill>
                            <a:srgbClr val="000000"/>
                          </a:solidFill>
                          <a:effectLst/>
                          <a:latin typeface="Poppins" pitchFamily="2" charset="0"/>
                          <a:ea typeface="맑은 고딕" panose="020B0503020000020004" pitchFamily="34" charset="-127"/>
                        </a:rPr>
                        <a:t>13,000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r>
                        <a:rPr lang="ko-Kore-KR" altLang="en-US" sz="600" b="0" i="0" u="none" strike="noStrike" dirty="0">
                          <a:solidFill>
                            <a:srgbClr val="000000"/>
                          </a:solidFill>
                          <a:effectLst/>
                          <a:latin typeface="Poppins" pitchFamily="2" charset="0"/>
                          <a:ea typeface="맑은 고딕" panose="020B0503020000020004" pitchFamily="34" charset="-127"/>
                        </a:rPr>
                        <a:t>                             </a:t>
                      </a:r>
                      <a:r>
                        <a:rPr lang="en-US" altLang="ko-Kore-KR" sz="600" b="0" i="0" u="none" strike="noStrike" dirty="0">
                          <a:solidFill>
                            <a:srgbClr val="000000"/>
                          </a:solidFill>
                          <a:effectLst/>
                          <a:latin typeface="Poppins" pitchFamily="2" charset="0"/>
                          <a:ea typeface="맑은 고딕" panose="020B0503020000020004" pitchFamily="34" charset="-127"/>
                        </a:rPr>
                        <a:t>192,000 </a:t>
                      </a:r>
                    </a:p>
                  </a:txBody>
                  <a:tcPr marL="11430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171669257"/>
                  </a:ext>
                </a:extLst>
              </a:tr>
            </a:tbl>
          </a:graphicData>
        </a:graphic>
      </p:graphicFrame>
      <p:sp>
        <p:nvSpPr>
          <p:cNvPr id="48" name="사각형: 둥근 모서리 36">
            <a:extLst>
              <a:ext uri="{FF2B5EF4-FFF2-40B4-BE49-F238E27FC236}">
                <a16:creationId xmlns:a16="http://schemas.microsoft.com/office/drawing/2014/main" id="{BDF3D936-5084-AA25-ECD5-9E380FE35549}"/>
              </a:ext>
            </a:extLst>
          </p:cNvPr>
          <p:cNvSpPr/>
          <p:nvPr/>
        </p:nvSpPr>
        <p:spPr>
          <a:xfrm>
            <a:off x="7806284" y="1203735"/>
            <a:ext cx="897878" cy="17203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latin typeface="Calibri" panose="020F0502020204030204" pitchFamily="34" charset="0"/>
                <a:ea typeface="Calibri" panose="020F0502020204030204" pitchFamily="34" charset="0"/>
                <a:cs typeface="Calibri" panose="020F0502020204030204" pitchFamily="34" charset="0"/>
              </a:rPr>
              <a:t>Public</a:t>
            </a:r>
            <a:endParaRPr lang="en-US" altLang="ko-KR"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9" name="사각형: 둥근 모서리 36">
            <a:extLst>
              <a:ext uri="{FF2B5EF4-FFF2-40B4-BE49-F238E27FC236}">
                <a16:creationId xmlns:a16="http://schemas.microsoft.com/office/drawing/2014/main" id="{1493FA64-889B-F835-0E35-07FA90FF2873}"/>
              </a:ext>
            </a:extLst>
          </p:cNvPr>
          <p:cNvSpPr/>
          <p:nvPr/>
        </p:nvSpPr>
        <p:spPr>
          <a:xfrm>
            <a:off x="7806285" y="3191616"/>
            <a:ext cx="897878" cy="15955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Private</a:t>
            </a:r>
            <a:endParaRPr lang="en-US" altLang="ko-KR"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1" name="표 50">
            <a:extLst>
              <a:ext uri="{FF2B5EF4-FFF2-40B4-BE49-F238E27FC236}">
                <a16:creationId xmlns:a16="http://schemas.microsoft.com/office/drawing/2014/main" id="{F2ADD3A1-197C-1170-5FA9-D4166C8D9627}"/>
              </a:ext>
            </a:extLst>
          </p:cNvPr>
          <p:cNvGraphicFramePr>
            <a:graphicFrameLocks noGrp="1"/>
          </p:cNvGraphicFramePr>
          <p:nvPr>
            <p:extLst>
              <p:ext uri="{D42A27DB-BD31-4B8C-83A1-F6EECF244321}">
                <p14:modId xmlns:p14="http://schemas.microsoft.com/office/powerpoint/2010/main" val="1634426636"/>
              </p:ext>
            </p:extLst>
          </p:nvPr>
        </p:nvGraphicFramePr>
        <p:xfrm>
          <a:off x="837661" y="5152400"/>
          <a:ext cx="10515600" cy="215900"/>
        </p:xfrm>
        <a:graphic>
          <a:graphicData uri="http://schemas.openxmlformats.org/drawingml/2006/table">
            <a:tbl>
              <a:tblPr/>
              <a:tblGrid>
                <a:gridCol w="1028700">
                  <a:extLst>
                    <a:ext uri="{9D8B030D-6E8A-4147-A177-3AD203B41FA5}">
                      <a16:colId xmlns:a16="http://schemas.microsoft.com/office/drawing/2014/main" val="2327718783"/>
                    </a:ext>
                  </a:extLst>
                </a:gridCol>
                <a:gridCol w="1905000">
                  <a:extLst>
                    <a:ext uri="{9D8B030D-6E8A-4147-A177-3AD203B41FA5}">
                      <a16:colId xmlns:a16="http://schemas.microsoft.com/office/drawing/2014/main" val="557682236"/>
                    </a:ext>
                  </a:extLst>
                </a:gridCol>
                <a:gridCol w="800100">
                  <a:extLst>
                    <a:ext uri="{9D8B030D-6E8A-4147-A177-3AD203B41FA5}">
                      <a16:colId xmlns:a16="http://schemas.microsoft.com/office/drawing/2014/main" val="929520770"/>
                    </a:ext>
                  </a:extLst>
                </a:gridCol>
                <a:gridCol w="6781800">
                  <a:extLst>
                    <a:ext uri="{9D8B030D-6E8A-4147-A177-3AD203B41FA5}">
                      <a16:colId xmlns:a16="http://schemas.microsoft.com/office/drawing/2014/main" val="1651121573"/>
                    </a:ext>
                  </a:extLst>
                </a:gridCol>
              </a:tblGrid>
              <a:tr h="215900">
                <a:tc>
                  <a:txBody>
                    <a:bodyPr/>
                    <a:lstStyle/>
                    <a:p>
                      <a:pPr algn="l" fontAlgn="b"/>
                      <a:r>
                        <a:rPr lang="en" sz="1100" b="1" i="0" u="none" strike="noStrike">
                          <a:solidFill>
                            <a:srgbClr val="000000"/>
                          </a:solidFill>
                          <a:effectLst/>
                          <a:latin typeface="맑은 고딕" panose="020B0503020000020004" pitchFamily="34" charset="-127"/>
                          <a:ea typeface="맑은 고딕" panose="020B0503020000020004" pitchFamily="34" charset="-127"/>
                        </a:rPr>
                        <a:t>MBS</a:t>
                      </a:r>
                    </a:p>
                  </a:txBody>
                  <a:tcPr marL="0" marR="0" marT="0" marB="0" anchor="b">
                    <a:lnL>
                      <a:noFill/>
                    </a:lnL>
                    <a:lnR>
                      <a:noFill/>
                    </a:lnR>
                    <a:lnT>
                      <a:noFill/>
                    </a:lnT>
                    <a:lnB>
                      <a:noFill/>
                    </a:lnB>
                  </a:tcPr>
                </a:tc>
                <a:tc>
                  <a:txBody>
                    <a:bodyPr/>
                    <a:lstStyle/>
                    <a:p>
                      <a:pPr algn="l" fontAlgn="b"/>
                      <a:r>
                        <a:rPr lang="en" sz="1100" b="0" i="0" u="none" strike="noStrike" dirty="0">
                          <a:solidFill>
                            <a:srgbClr val="000000"/>
                          </a:solidFill>
                          <a:effectLst/>
                          <a:latin typeface="맑은 고딕" panose="020B0503020000020004" pitchFamily="34" charset="-127"/>
                          <a:ea typeface="맑은 고딕" panose="020B0503020000020004" pitchFamily="34" charset="-127"/>
                        </a:rPr>
                        <a:t>core/2pod*250TPS /2Zone</a:t>
                      </a:r>
                    </a:p>
                  </a:txBody>
                  <a:tcPr marL="0" marR="0" marT="0" marB="0" anchor="b">
                    <a:lnL>
                      <a:noFill/>
                    </a:lnL>
                    <a:lnR>
                      <a:noFill/>
                    </a:lnR>
                    <a:lnT>
                      <a:noFill/>
                    </a:lnT>
                    <a:lnB>
                      <a:noFill/>
                    </a:lnB>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a:txBody>
                    <a:bodyPr/>
                    <a:lstStyle/>
                    <a:p>
                      <a:pPr algn="l" fontAlgn="b"/>
                      <a:r>
                        <a:rPr lang="en" sz="1100" b="0" i="0" u="none" strike="noStrike" dirty="0">
                          <a:solidFill>
                            <a:srgbClr val="000000"/>
                          </a:solidFill>
                          <a:effectLst/>
                          <a:latin typeface="맑은 고딕" panose="020B0503020000020004" pitchFamily="34" charset="-127"/>
                          <a:ea typeface="맑은 고딕" panose="020B0503020000020004" pitchFamily="34" charset="-127"/>
                        </a:rPr>
                        <a:t>In addition to the login API, other APIs were processed and calculated as a buffer to handle burst traffic.</a:t>
                      </a:r>
                    </a:p>
                  </a:txBody>
                  <a:tcPr marL="0" marR="0" marT="0" marB="0" anchor="b">
                    <a:lnL>
                      <a:noFill/>
                    </a:lnL>
                    <a:lnR>
                      <a:noFill/>
                    </a:lnR>
                    <a:lnT>
                      <a:noFill/>
                    </a:lnT>
                    <a:lnB>
                      <a:noFill/>
                    </a:lnB>
                  </a:tcPr>
                </a:tc>
                <a:extLst>
                  <a:ext uri="{0D108BD9-81ED-4DB2-BD59-A6C34878D82A}">
                    <a16:rowId xmlns:a16="http://schemas.microsoft.com/office/drawing/2014/main" val="1761509234"/>
                  </a:ext>
                </a:extLst>
              </a:tr>
            </a:tbl>
          </a:graphicData>
        </a:graphic>
      </p:graphicFrame>
      <p:grpSp>
        <p:nvGrpSpPr>
          <p:cNvPr id="52" name="Google Shape;127;p12">
            <a:extLst>
              <a:ext uri="{FF2B5EF4-FFF2-40B4-BE49-F238E27FC236}">
                <a16:creationId xmlns:a16="http://schemas.microsoft.com/office/drawing/2014/main" id="{4E66E729-7984-AE3C-544A-4055404FECB8}"/>
              </a:ext>
            </a:extLst>
          </p:cNvPr>
          <p:cNvGrpSpPr/>
          <p:nvPr/>
        </p:nvGrpSpPr>
        <p:grpSpPr>
          <a:xfrm>
            <a:off x="548890" y="4929373"/>
            <a:ext cx="166873" cy="166431"/>
            <a:chOff x="5169024" y="3025005"/>
            <a:chExt cx="318368" cy="317525"/>
          </a:xfrm>
        </p:grpSpPr>
        <p:sp>
          <p:nvSpPr>
            <p:cNvPr id="53" name="Google Shape;128;p12">
              <a:extLst>
                <a:ext uri="{FF2B5EF4-FFF2-40B4-BE49-F238E27FC236}">
                  <a16:creationId xmlns:a16="http://schemas.microsoft.com/office/drawing/2014/main" id="{8FE63196-F65C-DF37-E609-A98A9354EF16}"/>
                </a:ext>
              </a:extLst>
            </p:cNvPr>
            <p:cNvSpPr/>
            <p:nvPr/>
          </p:nvSpPr>
          <p:spPr>
            <a:xfrm>
              <a:off x="5169024" y="3025005"/>
              <a:ext cx="144016" cy="144016"/>
            </a:xfrm>
            <a:prstGeom prst="rect">
              <a:avLst/>
            </a:prstGeom>
            <a:solidFill>
              <a:srgbClr val="0971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54" name="Google Shape;129;p12">
              <a:extLst>
                <a:ext uri="{FF2B5EF4-FFF2-40B4-BE49-F238E27FC236}">
                  <a16:creationId xmlns:a16="http://schemas.microsoft.com/office/drawing/2014/main" id="{CEF78DD7-591A-D2B0-3EA7-FDFAF535E167}"/>
                </a:ext>
              </a:extLst>
            </p:cNvPr>
            <p:cNvSpPr/>
            <p:nvPr/>
          </p:nvSpPr>
          <p:spPr>
            <a:xfrm>
              <a:off x="5343376" y="3198514"/>
              <a:ext cx="144016" cy="144016"/>
            </a:xfrm>
            <a:prstGeom prst="rect">
              <a:avLst/>
            </a:prstGeom>
            <a:solidFill>
              <a:srgbClr val="2E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55" name="Google Shape;130;p12">
              <a:extLst>
                <a:ext uri="{FF2B5EF4-FFF2-40B4-BE49-F238E27FC236}">
                  <a16:creationId xmlns:a16="http://schemas.microsoft.com/office/drawing/2014/main" id="{6C76CF54-3160-1665-0FAB-6BC48D9257FD}"/>
                </a:ext>
              </a:extLst>
            </p:cNvPr>
            <p:cNvSpPr/>
            <p:nvPr/>
          </p:nvSpPr>
          <p:spPr>
            <a:xfrm>
              <a:off x="5343376" y="3025005"/>
              <a:ext cx="144016" cy="144016"/>
            </a:xfrm>
            <a:prstGeom prst="rect">
              <a:avLst/>
            </a:prstGeom>
            <a:solidFill>
              <a:srgbClr val="009A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sp>
          <p:nvSpPr>
            <p:cNvPr id="56" name="Google Shape;131;p12">
              <a:extLst>
                <a:ext uri="{FF2B5EF4-FFF2-40B4-BE49-F238E27FC236}">
                  <a16:creationId xmlns:a16="http://schemas.microsoft.com/office/drawing/2014/main" id="{0156068B-BE8A-5EBC-F71C-B554968A0A6C}"/>
                </a:ext>
              </a:extLst>
            </p:cNvPr>
            <p:cNvSpPr/>
            <p:nvPr/>
          </p:nvSpPr>
          <p:spPr>
            <a:xfrm>
              <a:off x="5169024" y="3198514"/>
              <a:ext cx="144016"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62"/>
                <a:buFont typeface="Arial"/>
                <a:buNone/>
              </a:pPr>
              <a:endParaRPr sz="1662" b="1" i="0" u="none" strike="noStrike" cap="none">
                <a:solidFill>
                  <a:schemeClr val="lt1"/>
                </a:solidFill>
                <a:latin typeface="Noto Sans KR"/>
                <a:ea typeface="Noto Sans KR"/>
                <a:cs typeface="Noto Sans KR"/>
                <a:sym typeface="Noto Sans KR"/>
              </a:endParaRPr>
            </a:p>
          </p:txBody>
        </p:sp>
      </p:grpSp>
      <p:sp>
        <p:nvSpPr>
          <p:cNvPr id="57" name="Google Shape;132;p12">
            <a:extLst>
              <a:ext uri="{FF2B5EF4-FFF2-40B4-BE49-F238E27FC236}">
                <a16:creationId xmlns:a16="http://schemas.microsoft.com/office/drawing/2014/main" id="{8F78A5E5-F528-DBBD-D0FF-4BC540C12ECA}"/>
              </a:ext>
            </a:extLst>
          </p:cNvPr>
          <p:cNvSpPr txBox="1"/>
          <p:nvPr/>
        </p:nvSpPr>
        <p:spPr>
          <a:xfrm>
            <a:off x="837661" y="4860348"/>
            <a:ext cx="8986200" cy="253916"/>
          </a:xfrm>
          <a:prstGeom prst="rect">
            <a:avLst/>
          </a:prstGeom>
          <a:noFill/>
          <a:ln>
            <a:noFill/>
          </a:ln>
        </p:spPr>
        <p:txBody>
          <a:bodyPr spcFirstLastPara="1" wrap="square" lIns="0" tIns="0" rIns="0" bIns="0" anchor="t" anchorCtr="0">
            <a:spAutoFit/>
          </a:bodyPr>
          <a:lstStyle/>
          <a:p>
            <a:pPr>
              <a:spcBef>
                <a:spcPts val="280"/>
              </a:spcBef>
              <a:buSzPts val="1400"/>
            </a:pPr>
            <a:r>
              <a:rPr lang="en-US" altLang="ko-KR" b="1" dirty="0">
                <a:solidFill>
                  <a:schemeClr val="tx1"/>
                </a:solidFill>
              </a:rPr>
              <a:t>Expected</a:t>
            </a:r>
            <a:r>
              <a:rPr lang="ko-KR" altLang="en-US" b="1" dirty="0">
                <a:solidFill>
                  <a:schemeClr val="tx1"/>
                </a:solidFill>
              </a:rPr>
              <a:t> </a:t>
            </a:r>
            <a:r>
              <a:rPr lang="en-US" altLang="ko-KR" b="1" dirty="0">
                <a:solidFill>
                  <a:schemeClr val="tx1"/>
                </a:solidFill>
              </a:rPr>
              <a:t>TPS</a:t>
            </a:r>
            <a:endParaRPr lang="en-US" sz="1400" b="1" i="0" u="none" strike="noStrike" cap="none" dirty="0">
              <a:solidFill>
                <a:schemeClr val="tx1"/>
              </a:solidFill>
              <a:latin typeface="Arial"/>
              <a:ea typeface="Arial"/>
              <a:cs typeface="Arial"/>
              <a:sym typeface="Arial"/>
            </a:endParaRPr>
          </a:p>
        </p:txBody>
      </p:sp>
      <p:graphicFrame>
        <p:nvGraphicFramePr>
          <p:cNvPr id="59" name="표 58">
            <a:extLst>
              <a:ext uri="{FF2B5EF4-FFF2-40B4-BE49-F238E27FC236}">
                <a16:creationId xmlns:a16="http://schemas.microsoft.com/office/drawing/2014/main" id="{414160ED-A0C3-7069-E900-4C83EEAB77E0}"/>
              </a:ext>
            </a:extLst>
          </p:cNvPr>
          <p:cNvGraphicFramePr>
            <a:graphicFrameLocks noGrp="1"/>
          </p:cNvGraphicFramePr>
          <p:nvPr>
            <p:extLst>
              <p:ext uri="{D42A27DB-BD31-4B8C-83A1-F6EECF244321}">
                <p14:modId xmlns:p14="http://schemas.microsoft.com/office/powerpoint/2010/main" val="2090468218"/>
              </p:ext>
            </p:extLst>
          </p:nvPr>
        </p:nvGraphicFramePr>
        <p:xfrm>
          <a:off x="837661" y="5475297"/>
          <a:ext cx="10077267" cy="1173480"/>
        </p:xfrm>
        <a:graphic>
          <a:graphicData uri="http://schemas.openxmlformats.org/drawingml/2006/table">
            <a:tbl>
              <a:tblPr/>
              <a:tblGrid>
                <a:gridCol w="1755396">
                  <a:extLst>
                    <a:ext uri="{9D8B030D-6E8A-4147-A177-3AD203B41FA5}">
                      <a16:colId xmlns:a16="http://schemas.microsoft.com/office/drawing/2014/main" val="809487064"/>
                    </a:ext>
                  </a:extLst>
                </a:gridCol>
                <a:gridCol w="3250731">
                  <a:extLst>
                    <a:ext uri="{9D8B030D-6E8A-4147-A177-3AD203B41FA5}">
                      <a16:colId xmlns:a16="http://schemas.microsoft.com/office/drawing/2014/main" val="1473909336"/>
                    </a:ext>
                  </a:extLst>
                </a:gridCol>
                <a:gridCol w="1365307">
                  <a:extLst>
                    <a:ext uri="{9D8B030D-6E8A-4147-A177-3AD203B41FA5}">
                      <a16:colId xmlns:a16="http://schemas.microsoft.com/office/drawing/2014/main" val="609799517"/>
                    </a:ext>
                  </a:extLst>
                </a:gridCol>
                <a:gridCol w="2340526">
                  <a:extLst>
                    <a:ext uri="{9D8B030D-6E8A-4147-A177-3AD203B41FA5}">
                      <a16:colId xmlns:a16="http://schemas.microsoft.com/office/drawing/2014/main" val="1452733478"/>
                    </a:ext>
                  </a:extLst>
                </a:gridCol>
                <a:gridCol w="1365307">
                  <a:extLst>
                    <a:ext uri="{9D8B030D-6E8A-4147-A177-3AD203B41FA5}">
                      <a16:colId xmlns:a16="http://schemas.microsoft.com/office/drawing/2014/main" val="4157678106"/>
                    </a:ext>
                  </a:extLst>
                </a:gridCol>
              </a:tblGrid>
              <a:tr h="155644">
                <a:tc gridSpan="2">
                  <a:txBody>
                    <a:bodyPr/>
                    <a:lstStyle/>
                    <a:p>
                      <a:pPr algn="l" fontAlgn="b"/>
                      <a:r>
                        <a:rPr lang="en" sz="1100" b="1" i="0" u="none" strike="noStrike">
                          <a:solidFill>
                            <a:srgbClr val="000000"/>
                          </a:solidFill>
                          <a:effectLst/>
                          <a:latin typeface="맑은 고딕" panose="020B0503020000020004" pitchFamily="34" charset="-127"/>
                          <a:ea typeface="맑은 고딕" panose="020B0503020000020004" pitchFamily="34" charset="-127"/>
                        </a:rPr>
                        <a:t>Manifest Manipulator for Public Cloud</a:t>
                      </a:r>
                    </a:p>
                  </a:txBody>
                  <a:tcPr marL="0" marR="0" marT="0" marB="0" anchor="b">
                    <a:lnL>
                      <a:noFill/>
                    </a:lnL>
                    <a:lnR>
                      <a:noFill/>
                    </a:lnR>
                    <a:lnT>
                      <a:noFill/>
                    </a:lnT>
                    <a:lnB>
                      <a:noFill/>
                    </a:lnB>
                  </a:tcPr>
                </a:tc>
                <a:tc hMerge="1">
                  <a:txBody>
                    <a:bodyPr/>
                    <a:lstStyle/>
                    <a:p>
                      <a:endParaRPr lang="ko-Kore-KR" altLang="en-US"/>
                    </a:p>
                  </a:txBody>
                  <a:tcPr/>
                </a:tc>
                <a:tc gridSpan="2">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vCPU16*1*2 zones=32,000 tps</a:t>
                      </a:r>
                    </a:p>
                  </a:txBody>
                  <a:tcPr marL="0" marR="0" marT="0" marB="0" anchor="b">
                    <a:lnL>
                      <a:noFill/>
                    </a:lnL>
                    <a:lnR>
                      <a:noFill/>
                    </a:lnR>
                    <a:lnT>
                      <a:noFill/>
                    </a:lnT>
                    <a:lnB>
                      <a:noFill/>
                    </a:lnB>
                  </a:tcPr>
                </a:tc>
                <a:tc hMerge="1">
                  <a:txBody>
                    <a:bodyPr/>
                    <a:lstStyle/>
                    <a:p>
                      <a:endParaRPr lang="ko-Kore-KR" altLang="en-US"/>
                    </a:p>
                  </a:txBody>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extLst>
                  <a:ext uri="{0D108BD9-81ED-4DB2-BD59-A6C34878D82A}">
                    <a16:rowId xmlns:a16="http://schemas.microsoft.com/office/drawing/2014/main" val="2628930303"/>
                  </a:ext>
                </a:extLst>
              </a:tr>
              <a:tr h="155644">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gridSpan="3">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 Required capacity calculation: (Subscriber*0.1)</a:t>
                      </a:r>
                    </a:p>
                  </a:txBody>
                  <a:tcPr marL="0" marR="0" marT="0" marB="0" anchor="b">
                    <a:lnL>
                      <a:noFill/>
                    </a:lnL>
                    <a:lnR>
                      <a:noFill/>
                    </a:lnR>
                    <a:lnT>
                      <a:noFill/>
                    </a:lnT>
                    <a:lnB>
                      <a:noFill/>
                    </a:lnB>
                  </a:tcPr>
                </a:tc>
                <a:tc hMerge="1">
                  <a:txBody>
                    <a:bodyPr/>
                    <a:lstStyle/>
                    <a:p>
                      <a:endParaRPr lang="ko-Kore-KR" altLang="en-US"/>
                    </a:p>
                  </a:txBody>
                  <a:tcPr>
                    <a:lnL w="12700" cmpd="sng">
                      <a:noFill/>
                      <a:prstDash val="solid"/>
                    </a:lnL>
                    <a:lnT w="12700" cmpd="sng">
                      <a:noFill/>
                      <a:prstDash val="solid"/>
                    </a:lnT>
                  </a:tcPr>
                </a:tc>
                <a:tc hMerge="1">
                  <a:txBody>
                    <a:bodyPr/>
                    <a:lstStyle/>
                    <a:p>
                      <a:endParaRPr lang="ko-Kore-KR" altLang="en-US"/>
                    </a:p>
                  </a:txBody>
                  <a:tcPr/>
                </a:tc>
                <a:tc>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extLst>
                  <a:ext uri="{0D108BD9-81ED-4DB2-BD59-A6C34878D82A}">
                    <a16:rowId xmlns:a16="http://schemas.microsoft.com/office/drawing/2014/main" val="2325914641"/>
                  </a:ext>
                </a:extLst>
              </a:tr>
              <a:tr h="155644">
                <a:tc rowSpan="4">
                  <a:txBody>
                    <a:bodyPr/>
                    <a:lstStyle/>
                    <a:p>
                      <a:pPr algn="l" fontAlgn="b"/>
                      <a:r>
                        <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rPr>
                        <a:t>　</a:t>
                      </a:r>
                    </a:p>
                  </a:txBody>
                  <a:tcPr marL="0" marR="0" marT="0" marB="0" anchor="b">
                    <a:lnL>
                      <a:noFill/>
                    </a:lnL>
                    <a:lnR>
                      <a:noFill/>
                    </a:lnR>
                    <a:lnT>
                      <a:noFill/>
                    </a:lnT>
                    <a:lnB>
                      <a:noFill/>
                    </a:lnB>
                  </a:tcPr>
                </a:tc>
                <a:tc gridSpan="2">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 hls chunk update interval: 5 seconds</a:t>
                      </a:r>
                    </a:p>
                  </a:txBody>
                  <a:tcPr marL="0" marR="0" marT="0" marB="0" anchor="b">
                    <a:lnL>
                      <a:noFill/>
                    </a:lnL>
                    <a:lnR>
                      <a:noFill/>
                    </a:lnR>
                    <a:lnT>
                      <a:noFill/>
                    </a:lnT>
                    <a:lnB>
                      <a:noFill/>
                    </a:lnB>
                  </a:tcPr>
                </a:tc>
                <a:tc hMerge="1">
                  <a:txBody>
                    <a:bodyPr/>
                    <a:lstStyle/>
                    <a:p>
                      <a:endParaRPr lang="ko-Kore-KR" altLang="en-US"/>
                    </a:p>
                  </a:txBody>
                  <a:tcPr>
                    <a:lnL w="12700" cmpd="sng">
                      <a:noFill/>
                      <a:prstDash val="solid"/>
                    </a:lnL>
                  </a:tcPr>
                </a:tc>
                <a:tc>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extLst>
                  <a:ext uri="{0D108BD9-81ED-4DB2-BD59-A6C34878D82A}">
                    <a16:rowId xmlns:a16="http://schemas.microsoft.com/office/drawing/2014/main" val="3619378842"/>
                  </a:ext>
                </a:extLst>
              </a:tr>
              <a:tr h="155644">
                <a:tc vMerge="1">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w="6350" cap="flat" cmpd="sng" algn="ctr">
                      <a:solidFill>
                        <a:srgbClr val="BFBFBF"/>
                      </a:solidFill>
                      <a:prstDash val="solid"/>
                      <a:round/>
                      <a:headEnd type="none" w="med" len="med"/>
                      <a:tailEnd type="none" w="med" len="med"/>
                    </a:lnB>
                  </a:tcPr>
                </a:tc>
                <a:tc gridSpan="3">
                  <a:txBody>
                    <a:bodyPr/>
                    <a:lstStyle/>
                    <a:p>
                      <a:pPr algn="l" fontAlgn="b"/>
                      <a:r>
                        <a:rPr lang="en" sz="1100" b="0" i="0" u="none" strike="noStrike" dirty="0">
                          <a:solidFill>
                            <a:srgbClr val="000000"/>
                          </a:solidFill>
                          <a:effectLst/>
                          <a:latin typeface="맑은 고딕" panose="020B0503020000020004" pitchFamily="34" charset="-127"/>
                          <a:ea typeface="맑은 고딕" panose="020B0503020000020004" pitchFamily="34" charset="-127"/>
                        </a:rPr>
                        <a:t>- required </a:t>
                      </a:r>
                      <a:r>
                        <a:rPr lang="en" sz="1100" b="0" i="0" u="none" strike="noStrike" dirty="0" err="1">
                          <a:solidFill>
                            <a:srgbClr val="000000"/>
                          </a:solidFill>
                          <a:effectLst/>
                          <a:latin typeface="맑은 고딕" panose="020B0503020000020004" pitchFamily="34" charset="-127"/>
                          <a:ea typeface="맑은 고딕" panose="020B0503020000020004" pitchFamily="34" charset="-127"/>
                        </a:rPr>
                        <a:t>tpms</a:t>
                      </a:r>
                      <a:r>
                        <a:rPr lang="en" sz="1100" b="0" i="0" u="none" strike="noStrike" dirty="0">
                          <a:solidFill>
                            <a:srgbClr val="000000"/>
                          </a:solidFill>
                          <a:effectLst/>
                          <a:latin typeface="맑은 고딕" panose="020B0503020000020004" pitchFamily="34" charset="-127"/>
                          <a:ea typeface="맑은 고딕" panose="020B0503020000020004" pitchFamily="34" charset="-127"/>
                        </a:rPr>
                        <a:t> calculation: (subscriber*0.1)/5</a:t>
                      </a:r>
                    </a:p>
                  </a:txBody>
                  <a:tcPr marL="0" marR="0" marT="0" marB="0" anchor="b">
                    <a:lnL>
                      <a:noFill/>
                    </a:lnL>
                    <a:lnR>
                      <a:noFill/>
                    </a:lnR>
                    <a:lnT>
                      <a:noFill/>
                    </a:lnT>
                    <a:lnB>
                      <a:noFill/>
                    </a:lnB>
                  </a:tcPr>
                </a:tc>
                <a:tc hMerge="1">
                  <a:txBody>
                    <a:bodyPr/>
                    <a:lstStyle/>
                    <a:p>
                      <a:endParaRPr lang="ko-Kore-KR" altLang="en-US"/>
                    </a:p>
                  </a:txBody>
                  <a:tcPr>
                    <a:lnL w="12700" cmpd="sng">
                      <a:noFill/>
                      <a:prstDash val="solid"/>
                    </a:lnL>
                  </a:tcPr>
                </a:tc>
                <a:tc hMerge="1">
                  <a:txBody>
                    <a:bodyPr/>
                    <a:lstStyle/>
                    <a:p>
                      <a:endParaRPr lang="ko-Kore-KR" altLang="en-US"/>
                    </a:p>
                  </a:txBody>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32141612"/>
                  </a:ext>
                </a:extLst>
              </a:tr>
              <a:tr h="155644">
                <a:tc vMerge="1">
                  <a:txBody>
                    <a:bodyPr/>
                    <a:lstStyle/>
                    <a:p>
                      <a:pPr algn="l" fontAlgn="b"/>
                      <a:r>
                        <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4">
                  <a:txBody>
                    <a:bodyPr/>
                    <a:lstStyle/>
                    <a:p>
                      <a:pPr algn="l" fontAlgn="b"/>
                      <a:r>
                        <a:rPr lang="en" sz="1100" b="0" i="0" u="none" strike="noStrike" dirty="0">
                          <a:solidFill>
                            <a:srgbClr val="000000"/>
                          </a:solidFill>
                          <a:effectLst/>
                          <a:latin typeface="맑은 고딕" panose="020B0503020000020004" pitchFamily="34" charset="-127"/>
                          <a:ea typeface="맑은 고딕" panose="020B0503020000020004" pitchFamily="34" charset="-127"/>
                        </a:rPr>
                        <a:t>- proposed </a:t>
                      </a:r>
                      <a:r>
                        <a:rPr lang="en" sz="1100" b="0" i="0" u="none" strike="noStrike" dirty="0" err="1">
                          <a:solidFill>
                            <a:srgbClr val="000000"/>
                          </a:solidFill>
                          <a:effectLst/>
                          <a:latin typeface="맑은 고딕" panose="020B0503020000020004" pitchFamily="34" charset="-127"/>
                          <a:ea typeface="맑은 고딕" panose="020B0503020000020004" pitchFamily="34" charset="-127"/>
                        </a:rPr>
                        <a:t>tps</a:t>
                      </a:r>
                      <a:r>
                        <a:rPr lang="en" sz="1100" b="0" i="0" u="none" strike="noStrike" dirty="0">
                          <a:solidFill>
                            <a:srgbClr val="000000"/>
                          </a:solidFill>
                          <a:effectLst/>
                          <a:latin typeface="맑은 고딕" panose="020B0503020000020004" pitchFamily="34" charset="-127"/>
                          <a:ea typeface="맑은 고딕" panose="020B0503020000020004" pitchFamily="34" charset="-127"/>
                        </a:rPr>
                        <a:t> per core for manifest manipulator: 1,000tps per core</a:t>
                      </a:r>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hMerge="1">
                  <a:txBody>
                    <a:bodyPr/>
                    <a:lstStyle/>
                    <a:p>
                      <a:pPr algn="l" fontAlgn="b"/>
                      <a:r>
                        <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B w="6350" cap="flat" cmpd="sng" algn="ctr">
                      <a:solidFill>
                        <a:srgbClr val="BFBFBF"/>
                      </a:solidFill>
                      <a:prstDash val="solid"/>
                      <a:round/>
                      <a:headEnd type="none" w="med" len="med"/>
                      <a:tailEnd type="none" w="med" len="med"/>
                    </a:lnB>
                  </a:tcPr>
                </a:tc>
                <a:tc hMerge="1">
                  <a:txBody>
                    <a:bodyPr/>
                    <a:lstStyle/>
                    <a:p>
                      <a:pPr algn="l" fontAlgn="b"/>
                      <a:r>
                        <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pPr algn="l" fontAlgn="b"/>
                      <a:r>
                        <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rPr>
                        <a:t>　</a:t>
                      </a:r>
                    </a:p>
                  </a:txBody>
                  <a:tcPr marL="0" marR="0" marT="0"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34972837"/>
                  </a:ext>
                </a:extLst>
              </a:tr>
              <a:tr h="155644">
                <a:tc vMerge="1">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w="6350" cap="flat" cmpd="sng" algn="ctr">
                      <a:solidFill>
                        <a:srgbClr val="BFBFBF"/>
                      </a:solidFill>
                      <a:prstDash val="solid"/>
                      <a:round/>
                      <a:headEnd type="none" w="med" len="med"/>
                      <a:tailEnd type="none" w="med" len="med"/>
                    </a:lnT>
                    <a:lnB>
                      <a:noFill/>
                    </a:lnB>
                  </a:tcPr>
                </a:tc>
                <a:tc gridSpan="2">
                  <a:txBody>
                    <a:bodyPr/>
                    <a:lstStyle/>
                    <a:p>
                      <a:pPr algn="l" fontAlgn="b"/>
                      <a:r>
                        <a:rPr lang="en" sz="1100" b="0" i="0" u="none" strike="noStrike">
                          <a:solidFill>
                            <a:srgbClr val="000000"/>
                          </a:solidFill>
                          <a:effectLst/>
                          <a:latin typeface="맑은 고딕" panose="020B0503020000020004" pitchFamily="34" charset="-127"/>
                          <a:ea typeface="맑은 고딕" panose="020B0503020000020004" pitchFamily="34" charset="-127"/>
                        </a:rPr>
                        <a:t>- vCPU16 per node is proposed</a:t>
                      </a:r>
                    </a:p>
                  </a:txBody>
                  <a:tcPr marL="0" marR="0" marT="0" marB="0" anchor="b">
                    <a:lnL>
                      <a:noFill/>
                    </a:lnL>
                    <a:lnR>
                      <a:noFill/>
                    </a:lnR>
                    <a:lnT>
                      <a:noFill/>
                    </a:lnT>
                    <a:lnB>
                      <a:noFill/>
                    </a:lnB>
                  </a:tcPr>
                </a:tc>
                <a:tc hMerge="1">
                  <a:txBody>
                    <a:bodyPr/>
                    <a:lstStyle/>
                    <a:p>
                      <a:endParaRPr lang="ko-Kore-KR" altLang="en-US"/>
                    </a:p>
                  </a:txBody>
                  <a:tcPr>
                    <a:lnL w="12700" cmpd="sng">
                      <a:noFill/>
                      <a:prstDash val="solid"/>
                    </a:lnL>
                    <a:lnT w="6350" cap="flat" cmpd="sng" algn="ctr">
                      <a:solidFill>
                        <a:srgbClr val="BFBFBF"/>
                      </a:solidFill>
                      <a:prstDash val="solid"/>
                      <a:round/>
                      <a:headEnd type="none" w="med" len="med"/>
                      <a:tailEnd type="none" w="med" len="med"/>
                    </a:lnT>
                  </a:tcPr>
                </a:tc>
                <a:tc>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w="6350" cap="flat" cmpd="sng" algn="ctr">
                      <a:solidFill>
                        <a:srgbClr val="BFBFBF"/>
                      </a:solidFill>
                      <a:prstDash val="solid"/>
                      <a:round/>
                      <a:headEnd type="none" w="med" len="med"/>
                      <a:tailEnd type="none" w="med" len="med"/>
                    </a:lnT>
                    <a:lnB>
                      <a:noFill/>
                    </a:lnB>
                  </a:tcPr>
                </a:tc>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w="6350" cap="flat" cmpd="sng" algn="ctr">
                      <a:solidFill>
                        <a:srgbClr val="BFBFBF"/>
                      </a:solidFill>
                      <a:prstDash val="solid"/>
                      <a:round/>
                      <a:headEnd type="none" w="med" len="med"/>
                      <a:tailEnd type="none" w="med" len="med"/>
                    </a:lnT>
                    <a:lnB>
                      <a:noFill/>
                    </a:lnB>
                  </a:tcPr>
                </a:tc>
                <a:extLst>
                  <a:ext uri="{0D108BD9-81ED-4DB2-BD59-A6C34878D82A}">
                    <a16:rowId xmlns:a16="http://schemas.microsoft.com/office/drawing/2014/main" val="992342793"/>
                  </a:ext>
                </a:extLst>
              </a:tr>
              <a:tr h="155644">
                <a:tc>
                  <a:txBody>
                    <a:bodyPr/>
                    <a:lstStyle/>
                    <a:p>
                      <a:pPr algn="l" fontAlgn="b"/>
                      <a:endParaRPr lang="ko-Kore-KR" altLang="en-US" sz="1100" b="0" i="0" u="none" strike="noStrike">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tc gridSpan="3">
                  <a:txBody>
                    <a:bodyPr/>
                    <a:lstStyle/>
                    <a:p>
                      <a:pPr algn="l" fontAlgn="b"/>
                      <a:r>
                        <a:rPr lang="en" sz="1100" b="0" i="0" u="none" strike="noStrike" dirty="0">
                          <a:solidFill>
                            <a:srgbClr val="000000"/>
                          </a:solidFill>
                          <a:effectLst/>
                          <a:latin typeface="맑은 고딕" panose="020B0503020000020004" pitchFamily="34" charset="-127"/>
                          <a:ea typeface="맑은 고딕" panose="020B0503020000020004" pitchFamily="34" charset="-127"/>
                        </a:rPr>
                        <a:t>- </a:t>
                      </a:r>
                      <a:r>
                        <a:rPr lang="en" sz="1100" b="0" i="0" u="none" strike="noStrike" dirty="0" err="1">
                          <a:solidFill>
                            <a:srgbClr val="000000"/>
                          </a:solidFill>
                          <a:effectLst/>
                          <a:latin typeface="맑은 고딕" panose="020B0503020000020004" pitchFamily="34" charset="-127"/>
                          <a:ea typeface="맑은 고딕" panose="020B0503020000020004" pitchFamily="34" charset="-127"/>
                        </a:rPr>
                        <a:t>e.g</a:t>
                      </a:r>
                      <a:r>
                        <a:rPr lang="en" sz="1100" b="0" i="0" u="none" strike="noStrike" dirty="0">
                          <a:solidFill>
                            <a:srgbClr val="000000"/>
                          </a:solidFill>
                          <a:effectLst/>
                          <a:latin typeface="맑은 고딕" panose="020B0503020000020004" pitchFamily="34" charset="-127"/>
                          <a:ea typeface="맑은 고딕" panose="020B0503020000020004" pitchFamily="34" charset="-127"/>
                        </a:rPr>
                        <a:t>) vCPU16*2*2zones=64,000tps support</a:t>
                      </a:r>
                    </a:p>
                  </a:txBody>
                  <a:tcPr marL="0" marR="0" marT="0" marB="0" anchor="b">
                    <a:lnL>
                      <a:noFill/>
                    </a:lnL>
                    <a:lnR>
                      <a:noFill/>
                    </a:lnR>
                    <a:lnT>
                      <a:noFill/>
                    </a:lnT>
                    <a:lnB>
                      <a:noFill/>
                    </a:lnB>
                  </a:tcPr>
                </a:tc>
                <a:tc hMerge="1">
                  <a:txBody>
                    <a:bodyPr/>
                    <a:lstStyle/>
                    <a:p>
                      <a:endParaRPr lang="ko-Kore-KR" altLang="en-US"/>
                    </a:p>
                  </a:txBody>
                  <a:tcPr>
                    <a:lnL w="12700" cmpd="sng">
                      <a:noFill/>
                      <a:prstDash val="solid"/>
                    </a:lnL>
                  </a:tcPr>
                </a:tc>
                <a:tc hMerge="1">
                  <a:txBody>
                    <a:bodyPr/>
                    <a:lstStyle/>
                    <a:p>
                      <a:endParaRPr lang="ko-Kore-KR" altLang="en-US"/>
                    </a:p>
                  </a:txBody>
                  <a:tcPr/>
                </a:tc>
                <a:tc>
                  <a:txBody>
                    <a:bodyPr/>
                    <a:lstStyle/>
                    <a:p>
                      <a:pPr algn="l" fontAlgn="b"/>
                      <a:endParaRPr lang="ko-Kore-KR" altLang="en-US" sz="1100" b="0" i="0" u="none" strike="noStrike" dirty="0">
                        <a:solidFill>
                          <a:srgbClr val="000000"/>
                        </a:solidFill>
                        <a:effectLst/>
                        <a:latin typeface="맑은 고딕" panose="020B0503020000020004" pitchFamily="34" charset="-127"/>
                        <a:ea typeface="맑은 고딕" panose="020B0503020000020004" pitchFamily="34" charset="-127"/>
                      </a:endParaRPr>
                    </a:p>
                  </a:txBody>
                  <a:tcPr marL="0" marR="0" marT="0" marB="0" anchor="b">
                    <a:lnL>
                      <a:noFill/>
                    </a:lnL>
                    <a:lnR>
                      <a:noFill/>
                    </a:lnR>
                    <a:lnT>
                      <a:noFill/>
                    </a:lnT>
                    <a:lnB>
                      <a:noFill/>
                    </a:lnB>
                  </a:tcPr>
                </a:tc>
                <a:extLst>
                  <a:ext uri="{0D108BD9-81ED-4DB2-BD59-A6C34878D82A}">
                    <a16:rowId xmlns:a16="http://schemas.microsoft.com/office/drawing/2014/main" val="1732886560"/>
                  </a:ext>
                </a:extLst>
              </a:tr>
            </a:tbl>
          </a:graphicData>
        </a:graphic>
      </p:graphicFrame>
    </p:spTree>
    <p:extLst>
      <p:ext uri="{BB962C8B-B14F-4D97-AF65-F5344CB8AC3E}">
        <p14:creationId xmlns:p14="http://schemas.microsoft.com/office/powerpoint/2010/main" val="2089815579"/>
      </p:ext>
    </p:extLst>
  </p:cSld>
  <p:clrMapOvr>
    <a:masterClrMapping/>
  </p:clrMapOvr>
</p:sld>
</file>

<file path=ppt/theme/theme1.xml><?xml version="1.0" encoding="utf-8"?>
<a:theme xmlns:a="http://schemas.openxmlformats.org/drawingml/2006/main" name="디자인 사용자 지정">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ght-Background-Master">
  <a:themeElements>
    <a:clrScheme name="Architecture Icons Light Background">
      <a:dk1>
        <a:srgbClr val="000000"/>
      </a:dk1>
      <a:lt1>
        <a:srgbClr val="FFFFFF"/>
      </a:lt1>
      <a:dk2>
        <a:srgbClr val="232F3E"/>
      </a:dk2>
      <a:lt2>
        <a:srgbClr val="F1F3F3"/>
      </a:lt2>
      <a:accent1>
        <a:srgbClr val="ED7100"/>
      </a:accent1>
      <a:accent2>
        <a:srgbClr val="037F0C"/>
      </a:accent2>
      <a:accent3>
        <a:srgbClr val="D91515"/>
      </a:accent3>
      <a:accent4>
        <a:srgbClr val="F2F3F3"/>
      </a:accent4>
      <a:accent5>
        <a:srgbClr val="D5DBDB"/>
      </a:accent5>
      <a:accent6>
        <a:srgbClr val="0971D3"/>
      </a:accent6>
      <a:hlink>
        <a:srgbClr val="0971D3"/>
      </a:hlink>
      <a:folHlink>
        <a:srgbClr val="0971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13958</TotalTime>
  <Words>2992</Words>
  <Application>Microsoft Macintosh PowerPoint</Application>
  <PresentationFormat>와이드스크린</PresentationFormat>
  <Paragraphs>1158</Paragraphs>
  <Slides>10</Slides>
  <Notes>10</Notes>
  <HiddenSlides>0</HiddenSlides>
  <MMClips>0</MMClips>
  <ScaleCrop>false</ScaleCrop>
  <HeadingPairs>
    <vt:vector size="6" baseType="variant">
      <vt:variant>
        <vt:lpstr>사용한 글꼴</vt:lpstr>
      </vt:variant>
      <vt:variant>
        <vt:i4>12</vt:i4>
      </vt:variant>
      <vt:variant>
        <vt:lpstr>테마</vt:lpstr>
      </vt:variant>
      <vt:variant>
        <vt:i4>2</vt:i4>
      </vt:variant>
      <vt:variant>
        <vt:lpstr>슬라이드 제목</vt:lpstr>
      </vt:variant>
      <vt:variant>
        <vt:i4>10</vt:i4>
      </vt:variant>
    </vt:vector>
  </HeadingPairs>
  <TitlesOfParts>
    <vt:vector size="24" baseType="lpstr">
      <vt:lpstr>KT서체 Light</vt:lpstr>
      <vt:lpstr>KT서체 Medium</vt:lpstr>
      <vt:lpstr>맑은 고딕</vt:lpstr>
      <vt:lpstr>맑은 고딕</vt:lpstr>
      <vt:lpstr>Noto Sans KR</vt:lpstr>
      <vt:lpstr>Pretendard</vt:lpstr>
      <vt:lpstr>Arial</vt:lpstr>
      <vt:lpstr>Calibri</vt:lpstr>
      <vt:lpstr>Helvetica Neue</vt:lpstr>
      <vt:lpstr>KoPub돋움체 Bold</vt:lpstr>
      <vt:lpstr>Open Sans</vt:lpstr>
      <vt:lpstr>Poppins</vt:lpstr>
      <vt:lpstr>디자인 사용자 지정</vt:lpstr>
      <vt:lpstr>Light-Background-Master</vt:lpstr>
      <vt:lpstr>- Burst traffic &amp; failure prevention Archi. - DVP Sizing</vt:lpstr>
      <vt:lpstr>Hybrid Cloud Architecture Overview</vt:lpstr>
      <vt:lpstr>Flexible response to burst traffic</vt:lpstr>
      <vt:lpstr>APIGW Burst traffic control method and fault spread prevention function</vt:lpstr>
      <vt:lpstr>STB, OTT mechanism when service access fails</vt:lpstr>
      <vt:lpstr>MBS defense logic for continuous service</vt:lpstr>
      <vt:lpstr>In case of DB failure, quick service recovery by building AWS Wrapper</vt:lpstr>
      <vt:lpstr>Sizing Explanation - Public</vt:lpstr>
      <vt:lpstr>Sizing Explanation - Hybrid</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 Topic For Clarification</dc:title>
  <dc:creator>Microsoft Office User</dc:creator>
  <cp:lastModifiedBy>sjlee7373@gmail.com</cp:lastModifiedBy>
  <cp:revision>34</cp:revision>
  <dcterms:created xsi:type="dcterms:W3CDTF">2020-03-23T21:46:17Z</dcterms:created>
  <dcterms:modified xsi:type="dcterms:W3CDTF">2024-08-12T17:21:07Z</dcterms:modified>
  <cp:version/>
</cp:coreProperties>
</file>