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2"/>
  </p:sldMasterIdLst>
  <p:notesMasterIdLst>
    <p:notesMasterId r:id="rId26"/>
  </p:notesMasterIdLst>
  <p:sldIdLst>
    <p:sldId id="256" r:id="rId3"/>
    <p:sldId id="257" r:id="rId4"/>
    <p:sldId id="309" r:id="rId5"/>
    <p:sldId id="258" r:id="rId6"/>
    <p:sldId id="302" r:id="rId7"/>
    <p:sldId id="291" r:id="rId8"/>
    <p:sldId id="293" r:id="rId9"/>
    <p:sldId id="303" r:id="rId10"/>
    <p:sldId id="304" r:id="rId11"/>
    <p:sldId id="305" r:id="rId12"/>
    <p:sldId id="306" r:id="rId13"/>
    <p:sldId id="307" r:id="rId14"/>
    <p:sldId id="308" r:id="rId15"/>
    <p:sldId id="294" r:id="rId16"/>
    <p:sldId id="295" r:id="rId17"/>
    <p:sldId id="296" r:id="rId18"/>
    <p:sldId id="297" r:id="rId19"/>
    <p:sldId id="263" r:id="rId20"/>
    <p:sldId id="298" r:id="rId21"/>
    <p:sldId id="1136" r:id="rId22"/>
    <p:sldId id="1137" r:id="rId23"/>
    <p:sldId id="1138" r:id="rId24"/>
    <p:sldId id="29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42">
          <p15:clr>
            <a:srgbClr val="A4A3A4"/>
          </p15:clr>
        </p15:guide>
        <p15:guide id="2" pos="1870">
          <p15:clr>
            <a:srgbClr val="A4A3A4"/>
          </p15:clr>
        </p15:guide>
        <p15:guide id="3" pos="4174">
          <p15:clr>
            <a:srgbClr val="A4A3A4"/>
          </p15:clr>
        </p15:guide>
        <p15:guide id="4" pos="5496">
          <p15:clr>
            <a:srgbClr val="A4A3A4"/>
          </p15:clr>
        </p15:guide>
        <p15:guide id="5" orient="horz" pos="1222">
          <p15:clr>
            <a:srgbClr val="A4A3A4"/>
          </p15:clr>
        </p15:guide>
        <p15:guide id="6" orient="horz" pos="3623">
          <p15:clr>
            <a:srgbClr val="A4A3A4"/>
          </p15:clr>
        </p15:guide>
        <p15:guide id="7" orient="horz" pos="20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91"/>
    <p:restoredTop sz="94722"/>
  </p:normalViewPr>
  <p:slideViewPr>
    <p:cSldViewPr snapToGrid="0">
      <p:cViewPr varScale="1">
        <p:scale>
          <a:sx n="143" d="100"/>
          <a:sy n="143" d="100"/>
        </p:scale>
        <p:origin x="784" y="216"/>
      </p:cViewPr>
      <p:guideLst>
        <p:guide orient="horz" pos="742"/>
        <p:guide pos="1870"/>
        <p:guide pos="4174"/>
        <p:guide pos="5496"/>
        <p:guide orient="horz" pos="1222"/>
        <p:guide orient="horz" pos="3623"/>
        <p:guide orient="horz" pos="2039"/>
      </p:guideLst>
    </p:cSldViewPr>
  </p:slideViewPr>
  <p:notesTextViewPr>
    <p:cViewPr>
      <p:scale>
        <a:sx n="1" d="1"/>
        <a:sy n="1" d="1"/>
      </p:scale>
      <p:origin x="0" y="0"/>
    </p:cViewPr>
  </p:notesText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9pPr>
          </a:lstStyle>
          <a:p>
            <a:pPr lvl="0"/>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9pPr>
          </a:lstStyle>
          <a:p>
            <a:pPr lvl="0"/>
            <a:endParaRPr/>
          </a:p>
        </p:txBody>
      </p:sp>
      <p:sp>
        <p:nvSpPr>
          <p:cNvPr id="5" name="Google Shape;5;n"/>
          <p:cNvSpPr>
            <a:spLocks noGrp="1" noRot="1" noChangeAspect="1" noTextEdi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9pPr>
          </a:lstStyle>
          <a:p>
            <a:pPr lvl="0"/>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a:solidFill>
                  <a:schemeClr val="dk1"/>
                </a:solidFill>
                <a:latin typeface="Calibri"/>
                <a:ea typeface="Calibri"/>
                <a:cs typeface="Calibri"/>
                <a:sym typeface="Calibri"/>
              </a:defRPr>
            </a:lvl9pPr>
          </a:lstStyle>
          <a:p>
            <a:pPr lvl="0"/>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a:solidFill>
                  <a:schemeClr val="dk1"/>
                </a:solidFill>
                <a:latin typeface="Calibri"/>
                <a:ea typeface="Calibri"/>
                <a:cs typeface="Calibri"/>
                <a:sym typeface="Calibri"/>
              </a:rPr>
              <a:t>‹#›</a:t>
            </a:fld>
            <a:endParaRPr sz="1200" b="0" i="0" u="none" strike="noStrik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2" name="Google Shape;25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00898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89135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33017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885661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e5f06411d4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g2e5f06411d4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g2e5f06411d4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EB5C5C4-93F8-40F6-A720-9840CAE6B4E0}" type="slidenum">
              <a:rPr lang="ko-KR" altLang="en-US" smtClean="0"/>
              <a:t>20</a:t>
            </a:fld>
            <a:endParaRPr lang="ko-KR" altLang="en-US"/>
          </a:p>
        </p:txBody>
      </p:sp>
    </p:spTree>
    <p:extLst>
      <p:ext uri="{BB962C8B-B14F-4D97-AF65-F5344CB8AC3E}">
        <p14:creationId xmlns:p14="http://schemas.microsoft.com/office/powerpoint/2010/main" val="2922630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EB5C5C4-93F8-40F6-A720-9840CAE6B4E0}" type="slidenum">
              <a:rPr lang="ko-KR" altLang="en-US" smtClean="0"/>
              <a:t>21</a:t>
            </a:fld>
            <a:endParaRPr lang="ko-KR" altLang="en-US"/>
          </a:p>
        </p:txBody>
      </p:sp>
    </p:spTree>
    <p:extLst>
      <p:ext uri="{BB962C8B-B14F-4D97-AF65-F5344CB8AC3E}">
        <p14:creationId xmlns:p14="http://schemas.microsoft.com/office/powerpoint/2010/main" val="581135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EB5C5C4-93F8-40F6-A720-9840CAE6B4E0}" type="slidenum">
              <a:rPr lang="ko-KR" altLang="en-US" smtClean="0"/>
              <a:t>22</a:t>
            </a:fld>
            <a:endParaRPr lang="ko-KR" altLang="en-US"/>
          </a:p>
        </p:txBody>
      </p:sp>
    </p:spTree>
    <p:extLst>
      <p:ext uri="{BB962C8B-B14F-4D97-AF65-F5344CB8AC3E}">
        <p14:creationId xmlns:p14="http://schemas.microsoft.com/office/powerpoint/2010/main" val="3620167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87" name="Google Shape;9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 name="Google Shape;2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133894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5" name="Google Shape;265;g2735bf8d146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5" name="Google Shape;265;g2735bf8d146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28494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969164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Google Shape;265;g2735bf8d146_0_32:notes"/>
          <p:cNvSpPr>
            <a:spLocks noGrp="1" noRot="1" noChangeAspect="1" noTextEdi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w="sm" len="sm"/>
            <a:tailEnd w="sm" len="sm"/>
          </a:ln>
        </p:spPr>
      </p:sp>
      <p:sp>
        <p:nvSpPr>
          <p:cNvPr id="3" name="Google Shape;266;g2735bf8d146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 name="Google Shape;267;g2735bf8d146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4226000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rotWithShape="1">
          <a:blip r:embed="rId2">
            <a:alphaModFix/>
          </a:blip>
          <a:stretch>
            <a:fillRect/>
          </a:stretch>
        </a:blipFill>
        <a:effectLst/>
      </p:bgPr>
    </p:bg>
    <p:spTree>
      <p:nvGrpSpPr>
        <p:cNvPr id="1" name=""/>
        <p:cNvGrpSpPr/>
        <p:nvPr/>
      </p:nvGrpSpPr>
      <p:grpSpPr>
        <a:xfrm>
          <a:off x="0" y="0"/>
          <a:ext cx="0" cy="0"/>
          <a:chOff x="0" y="0"/>
          <a:chExt cx="0" cy="0"/>
        </a:xfrm>
      </p:grpSpPr>
      <p:pic>
        <p:nvPicPr>
          <p:cNvPr id="11" name="Google Shape;11;p15"/>
          <p:cNvPicPr preferRelativeResize="0"/>
          <p:nvPr/>
        </p:nvPicPr>
        <p:blipFill rotWithShape="1">
          <a:blip r:embed="rId3">
            <a:alphaModFix/>
          </a:blip>
          <a:srcRect/>
          <a:stretch/>
        </p:blipFill>
        <p:spPr>
          <a:xfrm>
            <a:off x="9779004" y="6264519"/>
            <a:ext cx="526093" cy="314756"/>
          </a:xfrm>
          <a:prstGeom prst="rect">
            <a:avLst/>
          </a:prstGeom>
          <a:noFill/>
          <a:ln>
            <a:noFill/>
          </a:ln>
        </p:spPr>
      </p:pic>
      <p:pic>
        <p:nvPicPr>
          <p:cNvPr id="12" name="Google Shape;12;p15" descr="Advanced Info Service (AIS) logo in transparent PNG format"/>
          <p:cNvPicPr preferRelativeResize="0"/>
          <p:nvPr/>
        </p:nvPicPr>
        <p:blipFill rotWithShape="1">
          <a:blip r:embed="rId4">
            <a:alphaModFix/>
          </a:blip>
          <a:srcRect/>
          <a:stretch/>
        </p:blipFill>
        <p:spPr>
          <a:xfrm>
            <a:off x="336720" y="364810"/>
            <a:ext cx="1036672" cy="371069"/>
          </a:xfrm>
          <a:prstGeom prst="rect">
            <a:avLst/>
          </a:prstGeom>
          <a:noFill/>
          <a:ln>
            <a:noFill/>
          </a:ln>
        </p:spPr>
      </p:pic>
      <p:grpSp>
        <p:nvGrpSpPr>
          <p:cNvPr id="13" name="Google Shape;13;p15"/>
          <p:cNvGrpSpPr/>
          <p:nvPr/>
        </p:nvGrpSpPr>
        <p:grpSpPr>
          <a:xfrm>
            <a:off x="8596407" y="6235032"/>
            <a:ext cx="828613" cy="314755"/>
            <a:chOff x="3703658" y="1151815"/>
            <a:chExt cx="3327389" cy="1263933"/>
          </a:xfrm>
        </p:grpSpPr>
        <p:sp>
          <p:nvSpPr>
            <p:cNvPr id="14" name="Google Shape;14;p15"/>
            <p:cNvSpPr/>
            <p:nvPr/>
          </p:nvSpPr>
          <p:spPr>
            <a:xfrm>
              <a:off x="5612929" y="1412442"/>
              <a:ext cx="679588" cy="1003296"/>
            </a:xfrm>
            <a:custGeom>
              <a:avLst/>
              <a:gdLst/>
              <a:ahLst/>
              <a:cxnLst/>
              <a:rect l="l" t="t" r="r" b="b"/>
              <a:pathLst>
                <a:path w="679588" h="1003296" extrusionOk="0">
                  <a:moveTo>
                    <a:pt x="570088" y="10"/>
                  </a:moveTo>
                  <a:cubicBezTo>
                    <a:pt x="557606" y="10"/>
                    <a:pt x="545627" y="4972"/>
                    <a:pt x="536643" y="14878"/>
                  </a:cubicBezTo>
                  <a:cubicBezTo>
                    <a:pt x="522326" y="31309"/>
                    <a:pt x="500755" y="66599"/>
                    <a:pt x="500755" y="143361"/>
                  </a:cubicBezTo>
                  <a:lnTo>
                    <a:pt x="500755" y="286645"/>
                  </a:lnTo>
                  <a:lnTo>
                    <a:pt x="190765" y="286645"/>
                  </a:lnTo>
                  <a:cubicBezTo>
                    <a:pt x="85429" y="286645"/>
                    <a:pt x="0" y="372218"/>
                    <a:pt x="0" y="477784"/>
                  </a:cubicBezTo>
                  <a:lnTo>
                    <a:pt x="0" y="812197"/>
                  </a:lnTo>
                  <a:cubicBezTo>
                    <a:pt x="0" y="917743"/>
                    <a:pt x="85429" y="1003297"/>
                    <a:pt x="190765" y="1003297"/>
                  </a:cubicBezTo>
                  <a:lnTo>
                    <a:pt x="453040" y="1003297"/>
                  </a:lnTo>
                  <a:cubicBezTo>
                    <a:pt x="558414" y="1003297"/>
                    <a:pt x="643804" y="917743"/>
                    <a:pt x="643804" y="812197"/>
                  </a:cubicBezTo>
                  <a:lnTo>
                    <a:pt x="643804" y="143351"/>
                  </a:lnTo>
                  <a:cubicBezTo>
                    <a:pt x="643804" y="35004"/>
                    <a:pt x="679588" y="0"/>
                    <a:pt x="679588" y="0"/>
                  </a:cubicBezTo>
                  <a:lnTo>
                    <a:pt x="570088" y="0"/>
                  </a:lnTo>
                  <a:close/>
                  <a:moveTo>
                    <a:pt x="500755" y="788308"/>
                  </a:moveTo>
                  <a:cubicBezTo>
                    <a:pt x="500755" y="827913"/>
                    <a:pt x="468736" y="859974"/>
                    <a:pt x="429225" y="859974"/>
                  </a:cubicBezTo>
                  <a:lnTo>
                    <a:pt x="214617" y="859974"/>
                  </a:lnTo>
                  <a:cubicBezTo>
                    <a:pt x="175107" y="859974"/>
                    <a:pt x="143088" y="827913"/>
                    <a:pt x="143088" y="788308"/>
                  </a:cubicBezTo>
                  <a:lnTo>
                    <a:pt x="143088" y="501644"/>
                  </a:lnTo>
                  <a:cubicBezTo>
                    <a:pt x="143088" y="462077"/>
                    <a:pt x="175107" y="429997"/>
                    <a:pt x="214617" y="429997"/>
                  </a:cubicBezTo>
                  <a:lnTo>
                    <a:pt x="500764" y="429997"/>
                  </a:lnTo>
                  <a:lnTo>
                    <a:pt x="500764" y="788308"/>
                  </a:lnTo>
                  <a:close/>
                </a:path>
              </a:pathLst>
            </a:custGeom>
            <a:solidFill>
              <a:srgbClr val="EC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5"/>
            <p:cNvSpPr/>
            <p:nvPr/>
          </p:nvSpPr>
          <p:spPr>
            <a:xfrm>
              <a:off x="6387158" y="1675199"/>
              <a:ext cx="643889" cy="740549"/>
            </a:xfrm>
            <a:custGeom>
              <a:avLst/>
              <a:gdLst/>
              <a:ahLst/>
              <a:cxnLst/>
              <a:rect l="l" t="t" r="r" b="b"/>
              <a:pathLst>
                <a:path w="643889" h="740549" extrusionOk="0">
                  <a:moveTo>
                    <a:pt x="143069" y="236458"/>
                  </a:moveTo>
                  <a:cubicBezTo>
                    <a:pt x="143069" y="196882"/>
                    <a:pt x="175126" y="164792"/>
                    <a:pt x="214627" y="164792"/>
                  </a:cubicBezTo>
                  <a:lnTo>
                    <a:pt x="453164" y="164849"/>
                  </a:lnTo>
                  <a:cubicBezTo>
                    <a:pt x="529732" y="164849"/>
                    <a:pt x="565249" y="151133"/>
                    <a:pt x="581867" y="138436"/>
                  </a:cubicBezTo>
                  <a:cubicBezTo>
                    <a:pt x="590557" y="131883"/>
                    <a:pt x="596213" y="121434"/>
                    <a:pt x="596213" y="109661"/>
                  </a:cubicBezTo>
                  <a:lnTo>
                    <a:pt x="596213" y="0"/>
                  </a:lnTo>
                  <a:cubicBezTo>
                    <a:pt x="596213" y="0"/>
                    <a:pt x="556712" y="23870"/>
                    <a:pt x="453164" y="23870"/>
                  </a:cubicBezTo>
                  <a:lnTo>
                    <a:pt x="190784" y="23870"/>
                  </a:lnTo>
                  <a:cubicBezTo>
                    <a:pt x="85410" y="23870"/>
                    <a:pt x="10" y="109404"/>
                    <a:pt x="10" y="214970"/>
                  </a:cubicBezTo>
                  <a:lnTo>
                    <a:pt x="10" y="260328"/>
                  </a:lnTo>
                  <a:cubicBezTo>
                    <a:pt x="10" y="365884"/>
                    <a:pt x="85410" y="451428"/>
                    <a:pt x="190784" y="451428"/>
                  </a:cubicBezTo>
                  <a:lnTo>
                    <a:pt x="429282" y="451428"/>
                  </a:lnTo>
                  <a:cubicBezTo>
                    <a:pt x="468783" y="451428"/>
                    <a:pt x="500802" y="483518"/>
                    <a:pt x="500802" y="523113"/>
                  </a:cubicBezTo>
                  <a:lnTo>
                    <a:pt x="500802" y="525494"/>
                  </a:lnTo>
                  <a:cubicBezTo>
                    <a:pt x="500802" y="565071"/>
                    <a:pt x="468745" y="597160"/>
                    <a:pt x="429244" y="597160"/>
                  </a:cubicBezTo>
                  <a:lnTo>
                    <a:pt x="47649" y="597218"/>
                  </a:lnTo>
                  <a:cubicBezTo>
                    <a:pt x="21296" y="597218"/>
                    <a:pt x="0" y="618611"/>
                    <a:pt x="0" y="644995"/>
                  </a:cubicBezTo>
                  <a:lnTo>
                    <a:pt x="0" y="740550"/>
                  </a:lnTo>
                  <a:lnTo>
                    <a:pt x="453078" y="740512"/>
                  </a:lnTo>
                  <a:cubicBezTo>
                    <a:pt x="558414" y="740512"/>
                    <a:pt x="643786" y="654939"/>
                    <a:pt x="643786" y="549412"/>
                  </a:cubicBezTo>
                  <a:lnTo>
                    <a:pt x="643890" y="503987"/>
                  </a:lnTo>
                  <a:cubicBezTo>
                    <a:pt x="643890" y="398421"/>
                    <a:pt x="558499" y="312896"/>
                    <a:pt x="453087" y="312896"/>
                  </a:cubicBezTo>
                  <a:lnTo>
                    <a:pt x="214627" y="312896"/>
                  </a:lnTo>
                  <a:cubicBezTo>
                    <a:pt x="175126" y="312896"/>
                    <a:pt x="143069" y="280807"/>
                    <a:pt x="143069" y="241230"/>
                  </a:cubicBezTo>
                  <a:lnTo>
                    <a:pt x="143069" y="236458"/>
                  </a:lnTo>
                  <a:close/>
                </a:path>
              </a:pathLst>
            </a:custGeom>
            <a:solidFill>
              <a:srgbClr val="EC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 name="Google Shape;16;p15" descr="KT Corporation logo in transparent PNG and vectorized SVG formats"/>
            <p:cNvPicPr preferRelativeResize="0"/>
            <p:nvPr/>
          </p:nvPicPr>
          <p:blipFill rotWithShape="1">
            <a:blip r:embed="rId5">
              <a:alphaModFix/>
            </a:blip>
            <a:srcRect/>
            <a:stretch/>
          </p:blipFill>
          <p:spPr>
            <a:xfrm>
              <a:off x="3703658" y="1151815"/>
              <a:ext cx="1548304" cy="1263923"/>
            </a:xfrm>
            <a:prstGeom prst="rect">
              <a:avLst/>
            </a:prstGeom>
            <a:noFill/>
            <a:ln>
              <a:noFill/>
            </a:ln>
          </p:spPr>
        </p:pic>
      </p:grpSp>
      <p:pic>
        <p:nvPicPr>
          <p:cNvPr id="17" name="Google Shape;17;p15" descr="KT Corporation logo in transparent PNG and vectorized SVG formats"/>
          <p:cNvPicPr preferRelativeResize="0"/>
          <p:nvPr/>
        </p:nvPicPr>
        <p:blipFill rotWithShape="1">
          <a:blip r:embed="rId5">
            <a:alphaModFix/>
          </a:blip>
          <a:srcRect/>
          <a:stretch/>
        </p:blipFill>
        <p:spPr>
          <a:xfrm>
            <a:off x="7851177" y="6239553"/>
            <a:ext cx="380036" cy="310234"/>
          </a:xfrm>
          <a:prstGeom prst="rect">
            <a:avLst/>
          </a:prstGeom>
          <a:noFill/>
          <a:ln>
            <a:noFill/>
          </a:ln>
        </p:spPr>
      </p:pic>
      <p:pic>
        <p:nvPicPr>
          <p:cNvPr id="18" name="Google Shape;18;p15"/>
          <p:cNvPicPr preferRelativeResize="0"/>
          <p:nvPr/>
        </p:nvPicPr>
        <p:blipFill rotWithShape="1">
          <a:blip r:embed="rId6">
            <a:alphaModFix/>
          </a:blip>
          <a:srcRect/>
          <a:stretch/>
        </p:blipFill>
        <p:spPr>
          <a:xfrm>
            <a:off x="10670292" y="6229088"/>
            <a:ext cx="1184988" cy="314614"/>
          </a:xfrm>
          <a:prstGeom prst="rect">
            <a:avLst/>
          </a:prstGeom>
          <a:noFill/>
          <a:ln>
            <a:noFill/>
          </a:ln>
        </p:spPr>
      </p:pic>
      <p:sp>
        <p:nvSpPr>
          <p:cNvPr id="19" name="Google Shape;19;p15"/>
          <p:cNvSpPr txBox="1">
            <a:spLocks noGrp="1"/>
          </p:cNvSpPr>
          <p:nvPr>
            <p:ph type="title"/>
          </p:nvPr>
        </p:nvSpPr>
        <p:spPr>
          <a:xfrm>
            <a:off x="336721" y="3076506"/>
            <a:ext cx="6733876" cy="840230"/>
          </a:xfrm>
          <a:prstGeom prst="rect">
            <a:avLst/>
          </a:prstGeom>
          <a:noFill/>
          <a:ln>
            <a:noFill/>
          </a:ln>
        </p:spPr>
        <p:txBody>
          <a:bodyPr spcFirstLastPara="1" wrap="square" lIns="0" tIns="45700" rIns="91425" bIns="45700" anchor="b" anchorCtr="0">
            <a:spAutoFit/>
          </a:bodyPr>
          <a:lstStyle>
            <a:lvl1pPr marR="0" lvl="0" algn="l" rtl="0">
              <a:lnSpc>
                <a:spcPct val="90000"/>
              </a:lnSpc>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15"/>
          <p:cNvSpPr txBox="1">
            <a:spLocks noGrp="1"/>
          </p:cNvSpPr>
          <p:nvPr>
            <p:ph type="body" idx="1"/>
          </p:nvPr>
        </p:nvSpPr>
        <p:spPr>
          <a:xfrm>
            <a:off x="336720" y="3897077"/>
            <a:ext cx="6733876" cy="523220"/>
          </a:xfrm>
          <a:prstGeom prst="rect">
            <a:avLst/>
          </a:prstGeom>
          <a:noFill/>
          <a:ln>
            <a:noFill/>
          </a:ln>
        </p:spPr>
        <p:txBody>
          <a:bodyPr spcFirstLastPara="1" wrap="square" lIns="0" tIns="45700" rIns="91425" bIns="45700" anchor="t" anchorCtr="0">
            <a:spAutoFit/>
          </a:bodyPr>
          <a:lstStyle>
            <a:lvl1pPr marL="457200" marR="0" lvl="0" indent="-406400" algn="l" rtl="0">
              <a:lnSpc>
                <a:spcPct val="90000"/>
              </a:lnSpc>
              <a:spcBef>
                <a:spcPts val="1000"/>
              </a:spcBef>
              <a:spcAft>
                <a:spcPts val="0"/>
              </a:spcAft>
              <a:buClr>
                <a:srgbClr val="FFFFFF"/>
              </a:buClr>
              <a:buSzPts val="2800"/>
              <a:buFont typeface="Arial"/>
              <a:buChar char="•"/>
              <a:defRPr sz="2800" b="0" i="0" u="none" strike="noStrike" cap="none">
                <a:solidFill>
                  <a:srgbClr val="FFFFFF"/>
                </a:solidFill>
                <a:latin typeface="Arial"/>
                <a:ea typeface="Arial"/>
                <a:cs typeface="Arial"/>
                <a:sym typeface="Arial"/>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col-text">
  <p:cSld name="Two-col-text">
    <p:spTree>
      <p:nvGrpSpPr>
        <p:cNvPr id="1" name=""/>
        <p:cNvGrpSpPr/>
        <p:nvPr/>
      </p:nvGrpSpPr>
      <p:grpSpPr>
        <a:xfrm>
          <a:off x="0" y="0"/>
          <a:ext cx="0" cy="0"/>
          <a:chOff x="0" y="0"/>
          <a:chExt cx="0" cy="0"/>
        </a:xfrm>
      </p:grpSpPr>
      <p:sp>
        <p:nvSpPr>
          <p:cNvPr id="87" name="Google Shape;87;p25"/>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241300" y="1176338"/>
            <a:ext cx="5668963"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5"/>
          <p:cNvSpPr txBox="1">
            <a:spLocks noGrp="1"/>
          </p:cNvSpPr>
          <p:nvPr>
            <p:ph type="body" idx="2"/>
          </p:nvPr>
        </p:nvSpPr>
        <p:spPr>
          <a:xfrm>
            <a:off x="6281738" y="1176338"/>
            <a:ext cx="5668962"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5"/>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only">
  <p:cSld name="Title-only">
    <p:spTree>
      <p:nvGrpSpPr>
        <p:cNvPr id="1" name=""/>
        <p:cNvGrpSpPr/>
        <p:nvPr/>
      </p:nvGrpSpPr>
      <p:grpSpPr>
        <a:xfrm>
          <a:off x="0" y="0"/>
          <a:ext cx="0" cy="0"/>
          <a:chOff x="0" y="0"/>
          <a:chExt cx="0" cy="0"/>
        </a:xfrm>
      </p:grpSpPr>
      <p:sp>
        <p:nvSpPr>
          <p:cNvPr id="92" name="Google Shape;92;p26"/>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3" name="Google Shape;93;p26"/>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
        <p:cNvGrpSpPr/>
        <p:nvPr/>
      </p:nvGrpSpPr>
      <p:grpSpPr>
        <a:xfrm>
          <a:off x="0" y="0"/>
          <a:ext cx="0" cy="0"/>
          <a:chOff x="0" y="0"/>
          <a:chExt cx="0" cy="0"/>
        </a:xfrm>
      </p:grpSpPr>
      <p:sp>
        <p:nvSpPr>
          <p:cNvPr id="95" name="Google Shape;95;p27"/>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tegory_AWS-Squid-Ink">
  <p:cSld name="Category_AWS-Squid-Ink">
    <p:spTree>
      <p:nvGrpSpPr>
        <p:cNvPr id="1" name=""/>
        <p:cNvGrpSpPr/>
        <p:nvPr/>
      </p:nvGrpSpPr>
      <p:grpSpPr>
        <a:xfrm>
          <a:off x="0" y="0"/>
          <a:ext cx="0" cy="0"/>
          <a:chOff x="0" y="0"/>
          <a:chExt cx="0" cy="0"/>
        </a:xfrm>
      </p:grpSpPr>
      <p:sp>
        <p:nvSpPr>
          <p:cNvPr id="97" name="Google Shape;97;p28"/>
          <p:cNvSpPr/>
          <p:nvPr/>
        </p:nvSpPr>
        <p:spPr>
          <a:xfrm>
            <a:off x="0" y="1"/>
            <a:ext cx="12191999" cy="6857999"/>
          </a:xfrm>
          <a:prstGeom prst="rect">
            <a:avLst/>
          </a:prstGeom>
          <a:noFill/>
          <a:ln w="1778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8"/>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8"/>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cons_AWS-Squid-Ink">
  <p:cSld name="Icons_AWS-Squid-Ink">
    <p:spTree>
      <p:nvGrpSpPr>
        <p:cNvPr id="1" name=""/>
        <p:cNvGrpSpPr/>
        <p:nvPr/>
      </p:nvGrpSpPr>
      <p:grpSpPr>
        <a:xfrm>
          <a:off x="0" y="0"/>
          <a:ext cx="0" cy="0"/>
          <a:chOff x="0" y="0"/>
          <a:chExt cx="0" cy="0"/>
        </a:xfrm>
      </p:grpSpPr>
      <p:sp>
        <p:nvSpPr>
          <p:cNvPr id="101" name="Google Shape;101;p29"/>
          <p:cNvSpPr/>
          <p:nvPr/>
        </p:nvSpPr>
        <p:spPr>
          <a:xfrm>
            <a:off x="0" y="1009650"/>
            <a:ext cx="12192000"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9"/>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General Services</a:t>
            </a:r>
            <a:endParaRPr sz="1400" b="0" i="0" u="none" strike="noStrike" cap="none">
              <a:solidFill>
                <a:srgbClr val="000000"/>
              </a:solidFill>
              <a:latin typeface="Arial"/>
              <a:ea typeface="Arial"/>
              <a:cs typeface="Arial"/>
              <a:sym typeface="Arial"/>
            </a:endParaRPr>
          </a:p>
        </p:txBody>
      </p:sp>
      <p:sp>
        <p:nvSpPr>
          <p:cNvPr id="103" name="Google Shape;103;p29"/>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04" name="Google Shape;104;p29"/>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05" name="Google Shape;105;p29"/>
          <p:cNvSpPr/>
          <p:nvPr/>
        </p:nvSpPr>
        <p:spPr>
          <a:xfrm>
            <a:off x="0" y="1"/>
            <a:ext cx="12191999" cy="6857999"/>
          </a:xfrm>
          <a:prstGeom prst="rect">
            <a:avLst/>
          </a:prstGeom>
          <a:noFill/>
          <a:ln w="1778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29"/>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9"/>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only_AWS-Squid-Ink">
  <p:cSld name="Text-only_AWS-Squid-Ink">
    <p:spTree>
      <p:nvGrpSpPr>
        <p:cNvPr id="1" name=""/>
        <p:cNvGrpSpPr/>
        <p:nvPr/>
      </p:nvGrpSpPr>
      <p:grpSpPr>
        <a:xfrm>
          <a:off x="0" y="0"/>
          <a:ext cx="0" cy="0"/>
          <a:chOff x="0" y="0"/>
          <a:chExt cx="0" cy="0"/>
        </a:xfrm>
      </p:grpSpPr>
      <p:sp>
        <p:nvSpPr>
          <p:cNvPr id="110" name="Google Shape;110;p30"/>
          <p:cNvSpPr/>
          <p:nvPr/>
        </p:nvSpPr>
        <p:spPr>
          <a:xfrm>
            <a:off x="0" y="1"/>
            <a:ext cx="12191999" cy="6857999"/>
          </a:xfrm>
          <a:prstGeom prst="rect">
            <a:avLst/>
          </a:prstGeom>
          <a:noFill/>
          <a:ln w="1778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30"/>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2" name="Google Shape;112;p30"/>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tegory_AWS-Galaxy-500">
  <p:cSld name="Category_AWS-Galaxy-500">
    <p:spTree>
      <p:nvGrpSpPr>
        <p:cNvPr id="1" name=""/>
        <p:cNvGrpSpPr/>
        <p:nvPr/>
      </p:nvGrpSpPr>
      <p:grpSpPr>
        <a:xfrm>
          <a:off x="0" y="0"/>
          <a:ext cx="0" cy="0"/>
          <a:chOff x="0" y="0"/>
          <a:chExt cx="0" cy="0"/>
        </a:xfrm>
      </p:grpSpPr>
      <p:sp>
        <p:nvSpPr>
          <p:cNvPr id="114" name="Google Shape;114;p31"/>
          <p:cNvSpPr/>
          <p:nvPr/>
        </p:nvSpPr>
        <p:spPr>
          <a:xfrm>
            <a:off x="0" y="0"/>
            <a:ext cx="12191999" cy="6857999"/>
          </a:xfrm>
          <a:prstGeom prst="rect">
            <a:avLst/>
          </a:prstGeom>
          <a:noFill/>
          <a:ln w="177800" cap="flat" cmpd="sng">
            <a:solidFill>
              <a:srgbClr val="8C4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31"/>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31"/>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s_AWS-Galaxy-500">
  <p:cSld name="Icons_AWS-Galaxy-500">
    <p:spTree>
      <p:nvGrpSpPr>
        <p:cNvPr id="1" name=""/>
        <p:cNvGrpSpPr/>
        <p:nvPr/>
      </p:nvGrpSpPr>
      <p:grpSpPr>
        <a:xfrm>
          <a:off x="0" y="0"/>
          <a:ext cx="0" cy="0"/>
          <a:chOff x="0" y="0"/>
          <a:chExt cx="0" cy="0"/>
        </a:xfrm>
      </p:grpSpPr>
      <p:sp>
        <p:nvSpPr>
          <p:cNvPr id="118" name="Google Shape;118;p32"/>
          <p:cNvSpPr/>
          <p:nvPr/>
        </p:nvSpPr>
        <p:spPr>
          <a:xfrm>
            <a:off x="0" y="1009650"/>
            <a:ext cx="12191997"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32"/>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20" name="Google Shape;120;p32"/>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21" name="Google Shape;121;p32"/>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22" name="Google Shape;122;p32"/>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3" name="Google Shape;123;p32"/>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32"/>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32"/>
          <p:cNvSpPr/>
          <p:nvPr/>
        </p:nvSpPr>
        <p:spPr>
          <a:xfrm>
            <a:off x="0" y="0"/>
            <a:ext cx="12191999" cy="6857999"/>
          </a:xfrm>
          <a:prstGeom prst="rect">
            <a:avLst/>
          </a:prstGeom>
          <a:noFill/>
          <a:ln w="177800" cap="flat" cmpd="sng">
            <a:solidFill>
              <a:srgbClr val="8C4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only_AWS-Galaxy-500">
  <p:cSld name="Text-only_AWS-Galaxy-500">
    <p:spTree>
      <p:nvGrpSpPr>
        <p:cNvPr id="1" name=""/>
        <p:cNvGrpSpPr/>
        <p:nvPr/>
      </p:nvGrpSpPr>
      <p:grpSpPr>
        <a:xfrm>
          <a:off x="0" y="0"/>
          <a:ext cx="0" cy="0"/>
          <a:chOff x="0" y="0"/>
          <a:chExt cx="0" cy="0"/>
        </a:xfrm>
      </p:grpSpPr>
      <p:sp>
        <p:nvSpPr>
          <p:cNvPr id="127" name="Google Shape;127;p33"/>
          <p:cNvSpPr/>
          <p:nvPr/>
        </p:nvSpPr>
        <p:spPr>
          <a:xfrm>
            <a:off x="0" y="0"/>
            <a:ext cx="12191999" cy="6857999"/>
          </a:xfrm>
          <a:prstGeom prst="rect">
            <a:avLst/>
          </a:prstGeom>
          <a:noFill/>
          <a:ln w="177800" cap="flat" cmpd="sng">
            <a:solidFill>
              <a:srgbClr val="8C4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33"/>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9" name="Google Shape;129;p33"/>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tegory_AWS-Cosmos-500">
  <p:cSld name="Category_AWS-Cosmos-500">
    <p:spTree>
      <p:nvGrpSpPr>
        <p:cNvPr id="1" name=""/>
        <p:cNvGrpSpPr/>
        <p:nvPr/>
      </p:nvGrpSpPr>
      <p:grpSpPr>
        <a:xfrm>
          <a:off x="0" y="0"/>
          <a:ext cx="0" cy="0"/>
          <a:chOff x="0" y="0"/>
          <a:chExt cx="0" cy="0"/>
        </a:xfrm>
      </p:grpSpPr>
      <p:sp>
        <p:nvSpPr>
          <p:cNvPr id="132" name="Google Shape;132;p34"/>
          <p:cNvSpPr/>
          <p:nvPr/>
        </p:nvSpPr>
        <p:spPr>
          <a:xfrm>
            <a:off x="0" y="0"/>
            <a:ext cx="12191999" cy="6857999"/>
          </a:xfrm>
          <a:prstGeom prst="rect">
            <a:avLst/>
          </a:prstGeom>
          <a:noFill/>
          <a:ln w="177800" cap="flat" cmpd="sng">
            <a:solidFill>
              <a:srgbClr val="E715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34"/>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34"/>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col-text">
  <p:cSld name="One-col-text">
    <p:spTree>
      <p:nvGrpSpPr>
        <p:cNvPr id="1" name=""/>
        <p:cNvGrpSpPr/>
        <p:nvPr/>
      </p:nvGrpSpPr>
      <p:grpSpPr>
        <a:xfrm>
          <a:off x="0" y="0"/>
          <a:ext cx="0" cy="0"/>
          <a:chOff x="0" y="0"/>
          <a:chExt cx="0" cy="0"/>
        </a:xfrm>
      </p:grpSpPr>
      <p:sp>
        <p:nvSpPr>
          <p:cNvPr id="34" name="Google Shape;34;p17"/>
          <p:cNvSpPr txBox="1">
            <a:spLocks noGrp="1"/>
          </p:cNvSpPr>
          <p:nvPr>
            <p:ph type="title"/>
          </p:nvPr>
        </p:nvSpPr>
        <p:spPr>
          <a:xfrm>
            <a:off x="240941" y="365126"/>
            <a:ext cx="11710118"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7"/>
          <p:cNvSpPr txBox="1">
            <a:spLocks noGrp="1"/>
          </p:cNvSpPr>
          <p:nvPr>
            <p:ph type="body" idx="1"/>
          </p:nvPr>
        </p:nvSpPr>
        <p:spPr>
          <a:xfrm>
            <a:off x="241300" y="1176338"/>
            <a:ext cx="11709400"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 name="Google Shape;37;p17"/>
          <p:cNvPicPr preferRelativeResize="0"/>
          <p:nvPr/>
        </p:nvPicPr>
        <p:blipFill rotWithShape="1">
          <a:blip r:embed="rId2">
            <a:alphaModFix/>
          </a:blip>
          <a:srcRect/>
          <a:stretch/>
        </p:blipFill>
        <p:spPr>
          <a:xfrm>
            <a:off x="13246608" y="-754213"/>
            <a:ext cx="1184988" cy="314614"/>
          </a:xfrm>
          <a:prstGeom prst="rect">
            <a:avLst/>
          </a:prstGeom>
          <a:noFill/>
          <a:ln>
            <a:noFill/>
          </a:ln>
        </p:spPr>
      </p:pic>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cons_AWS-Cosmos-500">
  <p:cSld name="Icons_AWS-Cosmos-500">
    <p:spTree>
      <p:nvGrpSpPr>
        <p:cNvPr id="1" name=""/>
        <p:cNvGrpSpPr/>
        <p:nvPr/>
      </p:nvGrpSpPr>
      <p:grpSpPr>
        <a:xfrm>
          <a:off x="0" y="0"/>
          <a:ext cx="0" cy="0"/>
          <a:chOff x="0" y="0"/>
          <a:chExt cx="0" cy="0"/>
        </a:xfrm>
      </p:grpSpPr>
      <p:sp>
        <p:nvSpPr>
          <p:cNvPr id="136" name="Google Shape;136;p35"/>
          <p:cNvSpPr/>
          <p:nvPr/>
        </p:nvSpPr>
        <p:spPr>
          <a:xfrm>
            <a:off x="0" y="1009650"/>
            <a:ext cx="12192000"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35"/>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38" name="Google Shape;138;p35"/>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39" name="Google Shape;139;p35"/>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40" name="Google Shape;140;p35"/>
          <p:cNvSpPr/>
          <p:nvPr/>
        </p:nvSpPr>
        <p:spPr>
          <a:xfrm>
            <a:off x="0" y="0"/>
            <a:ext cx="12191999" cy="6857999"/>
          </a:xfrm>
          <a:prstGeom prst="rect">
            <a:avLst/>
          </a:prstGeom>
          <a:noFill/>
          <a:ln w="177800" cap="flat" cmpd="sng">
            <a:solidFill>
              <a:srgbClr val="E7157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 name="Google Shape;141;p35"/>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2" name="Google Shape;142;p35"/>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35"/>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tegory_AWS-Endor-500">
  <p:cSld name="Category_AWS-Endor-500">
    <p:spTree>
      <p:nvGrpSpPr>
        <p:cNvPr id="1" name=""/>
        <p:cNvGrpSpPr/>
        <p:nvPr/>
      </p:nvGrpSpPr>
      <p:grpSpPr>
        <a:xfrm>
          <a:off x="0" y="0"/>
          <a:ext cx="0" cy="0"/>
          <a:chOff x="0" y="0"/>
          <a:chExt cx="0" cy="0"/>
        </a:xfrm>
      </p:grpSpPr>
      <p:sp>
        <p:nvSpPr>
          <p:cNvPr id="145" name="Google Shape;145;p36"/>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36"/>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36"/>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cons_AWS-Endor-500">
  <p:cSld name="Icons_AWS-Endor-500">
    <p:spTree>
      <p:nvGrpSpPr>
        <p:cNvPr id="1" name=""/>
        <p:cNvGrpSpPr/>
        <p:nvPr/>
      </p:nvGrpSpPr>
      <p:grpSpPr>
        <a:xfrm>
          <a:off x="0" y="0"/>
          <a:ext cx="0" cy="0"/>
          <a:chOff x="0" y="0"/>
          <a:chExt cx="0" cy="0"/>
        </a:xfrm>
      </p:grpSpPr>
      <p:sp>
        <p:nvSpPr>
          <p:cNvPr id="149" name="Google Shape;149;p37"/>
          <p:cNvSpPr/>
          <p:nvPr/>
        </p:nvSpPr>
        <p:spPr>
          <a:xfrm>
            <a:off x="0" y="1009650"/>
            <a:ext cx="12191999"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Google Shape;150;p37"/>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51" name="Google Shape;151;p37"/>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52" name="Google Shape;152;p37"/>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53" name="Google Shape;153;p37"/>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4" name="Google Shape;154;p37"/>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5" name="Google Shape;155;p37"/>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37"/>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torage-Classes_AWS-Endor-500">
  <p:cSld name="Storage-Classes_AWS-Endor-500">
    <p:spTree>
      <p:nvGrpSpPr>
        <p:cNvPr id="1" name=""/>
        <p:cNvGrpSpPr/>
        <p:nvPr/>
      </p:nvGrpSpPr>
      <p:grpSpPr>
        <a:xfrm>
          <a:off x="0" y="0"/>
          <a:ext cx="0" cy="0"/>
          <a:chOff x="0" y="0"/>
          <a:chExt cx="0" cy="0"/>
        </a:xfrm>
      </p:grpSpPr>
      <p:sp>
        <p:nvSpPr>
          <p:cNvPr id="158" name="Google Shape;158;p38"/>
          <p:cNvSpPr/>
          <p:nvPr/>
        </p:nvSpPr>
        <p:spPr>
          <a:xfrm>
            <a:off x="0" y="1009650"/>
            <a:ext cx="12191997"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38"/>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60" name="Google Shape;160;p38"/>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Storage Classes</a:t>
            </a:r>
            <a:endParaRPr sz="1400" b="0" i="0" u="none" strike="noStrike" cap="none">
              <a:solidFill>
                <a:srgbClr val="000000"/>
              </a:solidFill>
              <a:latin typeface="Arial"/>
              <a:ea typeface="Arial"/>
              <a:cs typeface="Arial"/>
              <a:sym typeface="Arial"/>
            </a:endParaRPr>
          </a:p>
        </p:txBody>
      </p:sp>
      <p:cxnSp>
        <p:nvCxnSpPr>
          <p:cNvPr id="161" name="Google Shape;161;p38"/>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62" name="Google Shape;162;p38"/>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3" name="Google Shape;163;p38"/>
          <p:cNvSpPr txBox="1"/>
          <p:nvPr/>
        </p:nvSpPr>
        <p:spPr>
          <a:xfrm>
            <a:off x="241300" y="44196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sp>
        <p:nvSpPr>
          <p:cNvPr id="164" name="Google Shape;164;p38"/>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65" name="Google Shape;165;p38"/>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8"/>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oT-Resources_AWS-Endor-500">
  <p:cSld name="IoT-Resources_AWS-Endor-500">
    <p:spTree>
      <p:nvGrpSpPr>
        <p:cNvPr id="1" name=""/>
        <p:cNvGrpSpPr/>
        <p:nvPr/>
      </p:nvGrpSpPr>
      <p:grpSpPr>
        <a:xfrm>
          <a:off x="0" y="0"/>
          <a:ext cx="0" cy="0"/>
          <a:chOff x="0" y="0"/>
          <a:chExt cx="0" cy="0"/>
        </a:xfrm>
      </p:grpSpPr>
      <p:sp>
        <p:nvSpPr>
          <p:cNvPr id="168" name="Google Shape;168;p39"/>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IoT Resources</a:t>
            </a:r>
            <a:endParaRPr sz="1400" b="0" i="0" u="none" strike="noStrike" cap="none">
              <a:solidFill>
                <a:srgbClr val="000000"/>
              </a:solidFill>
              <a:latin typeface="Arial"/>
              <a:ea typeface="Arial"/>
              <a:cs typeface="Arial"/>
              <a:sym typeface="Arial"/>
            </a:endParaRPr>
          </a:p>
        </p:txBody>
      </p:sp>
      <p:cxnSp>
        <p:nvCxnSpPr>
          <p:cNvPr id="169" name="Google Shape;169;p39"/>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70" name="Google Shape;170;p39"/>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39"/>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2" name="Google Shape;172;p39"/>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39"/>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oT-Things_AWS-Endor-500">
  <p:cSld name="IoT-Things_AWS-Endor-500">
    <p:spTree>
      <p:nvGrpSpPr>
        <p:cNvPr id="1" name=""/>
        <p:cNvGrpSpPr/>
        <p:nvPr/>
      </p:nvGrpSpPr>
      <p:grpSpPr>
        <a:xfrm>
          <a:off x="0" y="0"/>
          <a:ext cx="0" cy="0"/>
          <a:chOff x="0" y="0"/>
          <a:chExt cx="0" cy="0"/>
        </a:xfrm>
      </p:grpSpPr>
      <p:sp>
        <p:nvSpPr>
          <p:cNvPr id="175" name="Google Shape;175;p40"/>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IoT Things</a:t>
            </a:r>
            <a:endParaRPr sz="1400" b="0" i="0" u="none" strike="noStrike" cap="none">
              <a:solidFill>
                <a:srgbClr val="000000"/>
              </a:solidFill>
              <a:latin typeface="Arial"/>
              <a:ea typeface="Arial"/>
              <a:cs typeface="Arial"/>
              <a:sym typeface="Arial"/>
            </a:endParaRPr>
          </a:p>
        </p:txBody>
      </p:sp>
      <p:cxnSp>
        <p:nvCxnSpPr>
          <p:cNvPr id="176" name="Google Shape;176;p40"/>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77" name="Google Shape;177;p40"/>
          <p:cNvSpPr/>
          <p:nvPr/>
        </p:nvSpPr>
        <p:spPr>
          <a:xfrm>
            <a:off x="0" y="0"/>
            <a:ext cx="12191999" cy="6857999"/>
          </a:xfrm>
          <a:prstGeom prst="rect">
            <a:avLst/>
          </a:prstGeom>
          <a:noFill/>
          <a:ln w="177800" cap="flat" cmpd="sng">
            <a:solidFill>
              <a:srgbClr val="7AA11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40"/>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9" name="Google Shape;179;p40"/>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40"/>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tegory_AWS-Smile-500">
  <p:cSld name="Category_AWS-Smile-500">
    <p:spTree>
      <p:nvGrpSpPr>
        <p:cNvPr id="1" name=""/>
        <p:cNvGrpSpPr/>
        <p:nvPr/>
      </p:nvGrpSpPr>
      <p:grpSpPr>
        <a:xfrm>
          <a:off x="0" y="0"/>
          <a:ext cx="0" cy="0"/>
          <a:chOff x="0" y="0"/>
          <a:chExt cx="0" cy="0"/>
        </a:xfrm>
      </p:grpSpPr>
      <p:sp>
        <p:nvSpPr>
          <p:cNvPr id="182" name="Google Shape;182;p41"/>
          <p:cNvSpPr/>
          <p:nvPr/>
        </p:nvSpPr>
        <p:spPr>
          <a:xfrm>
            <a:off x="0" y="0"/>
            <a:ext cx="12191999" cy="6857999"/>
          </a:xfrm>
          <a:prstGeom prst="rect">
            <a:avLst/>
          </a:prstGeom>
          <a:noFill/>
          <a:ln w="177800" cap="flat" cmpd="sng">
            <a:solidFill>
              <a:srgbClr val="ED7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3" name="Google Shape;183;p41"/>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4" name="Google Shape;184;p41"/>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s_AWS-Smile-500">
  <p:cSld name="Icons_AWS-Smile-500">
    <p:spTree>
      <p:nvGrpSpPr>
        <p:cNvPr id="1" name=""/>
        <p:cNvGrpSpPr/>
        <p:nvPr/>
      </p:nvGrpSpPr>
      <p:grpSpPr>
        <a:xfrm>
          <a:off x="0" y="0"/>
          <a:ext cx="0" cy="0"/>
          <a:chOff x="0" y="0"/>
          <a:chExt cx="0" cy="0"/>
        </a:xfrm>
      </p:grpSpPr>
      <p:sp>
        <p:nvSpPr>
          <p:cNvPr id="186" name="Google Shape;186;p42"/>
          <p:cNvSpPr/>
          <p:nvPr/>
        </p:nvSpPr>
        <p:spPr>
          <a:xfrm>
            <a:off x="0" y="1009650"/>
            <a:ext cx="12191997"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7" name="Google Shape;187;p42"/>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88" name="Google Shape;188;p42"/>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89" name="Google Shape;189;p42"/>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90" name="Google Shape;190;p42"/>
          <p:cNvSpPr/>
          <p:nvPr/>
        </p:nvSpPr>
        <p:spPr>
          <a:xfrm>
            <a:off x="0" y="0"/>
            <a:ext cx="12191999" cy="6857999"/>
          </a:xfrm>
          <a:prstGeom prst="rect">
            <a:avLst/>
          </a:prstGeom>
          <a:noFill/>
          <a:ln w="177800" cap="flat" cmpd="sng">
            <a:solidFill>
              <a:srgbClr val="ED7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1" name="Google Shape;191;p42"/>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2" name="Google Shape;192;p42"/>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42"/>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Res_Instances_AWS-Smile-500">
  <p:cSld name="Res_Instances_AWS-Smile-500">
    <p:spTree>
      <p:nvGrpSpPr>
        <p:cNvPr id="1" name=""/>
        <p:cNvGrpSpPr/>
        <p:nvPr/>
      </p:nvGrpSpPr>
      <p:grpSpPr>
        <a:xfrm>
          <a:off x="0" y="0"/>
          <a:ext cx="0" cy="0"/>
          <a:chOff x="0" y="0"/>
          <a:chExt cx="0" cy="0"/>
        </a:xfrm>
      </p:grpSpPr>
      <p:sp>
        <p:nvSpPr>
          <p:cNvPr id="195" name="Google Shape;195;p43"/>
          <p:cNvSpPr/>
          <p:nvPr/>
        </p:nvSpPr>
        <p:spPr>
          <a:xfrm>
            <a:off x="0" y="1009650"/>
            <a:ext cx="12191999"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6" name="Google Shape;196;p43"/>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197" name="Google Shape;197;p43"/>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198" name="Google Shape;198;p43"/>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199" name="Google Shape;199;p43"/>
          <p:cNvSpPr/>
          <p:nvPr/>
        </p:nvSpPr>
        <p:spPr>
          <a:xfrm>
            <a:off x="0" y="0"/>
            <a:ext cx="12191999" cy="6857999"/>
          </a:xfrm>
          <a:prstGeom prst="rect">
            <a:avLst/>
          </a:prstGeom>
          <a:noFill/>
          <a:ln w="177800" cap="flat" cmpd="sng">
            <a:solidFill>
              <a:srgbClr val="ED71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43"/>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01" name="Google Shape;201;p43"/>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43"/>
          <p:cNvSpPr txBox="1"/>
          <p:nvPr/>
        </p:nvSpPr>
        <p:spPr>
          <a:xfrm>
            <a:off x="241300" y="4049487"/>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Instances</a:t>
            </a:r>
            <a:endParaRPr sz="1400" b="0" i="0" u="none" strike="noStrike" cap="none">
              <a:solidFill>
                <a:srgbClr val="000000"/>
              </a:solidFill>
              <a:latin typeface="Arial"/>
              <a:ea typeface="Arial"/>
              <a:cs typeface="Arial"/>
              <a:sym typeface="Arial"/>
            </a:endParaRPr>
          </a:p>
        </p:txBody>
      </p:sp>
      <p:sp>
        <p:nvSpPr>
          <p:cNvPr id="203" name="Google Shape;203;p4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tegory_AWS-Mars-500">
  <p:cSld name="Category_AWS-Mars-500">
    <p:spTree>
      <p:nvGrpSpPr>
        <p:cNvPr id="1" name=""/>
        <p:cNvGrpSpPr/>
        <p:nvPr/>
      </p:nvGrpSpPr>
      <p:grpSpPr>
        <a:xfrm>
          <a:off x="0" y="0"/>
          <a:ext cx="0" cy="0"/>
          <a:chOff x="0" y="0"/>
          <a:chExt cx="0" cy="0"/>
        </a:xfrm>
      </p:grpSpPr>
      <p:sp>
        <p:nvSpPr>
          <p:cNvPr id="205" name="Google Shape;205;p44"/>
          <p:cNvSpPr/>
          <p:nvPr/>
        </p:nvSpPr>
        <p:spPr>
          <a:xfrm>
            <a:off x="0" y="0"/>
            <a:ext cx="12191999" cy="6857999"/>
          </a:xfrm>
          <a:prstGeom prst="rect">
            <a:avLst/>
          </a:prstGeom>
          <a:noFill/>
          <a:ln w="177800" cap="flat" cmpd="sng">
            <a:solidFill>
              <a:srgbClr val="DD34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6" name="Google Shape;206;p44"/>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07" name="Google Shape;207;p44"/>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p:cSld name="Divider Slide">
    <p:bg>
      <p:bgPr>
        <a:blipFill rotWithShape="1">
          <a:blip r:embed="rId2">
            <a:alphaModFix/>
          </a:blip>
          <a:stretch>
            <a:fillRect/>
          </a:stretch>
        </a:blipFill>
        <a:effectLst/>
      </p:bgPr>
    </p:bg>
    <p:spTree>
      <p:nvGrpSpPr>
        <p:cNvPr id="1" name=""/>
        <p:cNvGrpSpPr/>
        <p:nvPr/>
      </p:nvGrpSpPr>
      <p:grpSpPr>
        <a:xfrm>
          <a:off x="0" y="0"/>
          <a:ext cx="0" cy="0"/>
          <a:chOff x="0" y="0"/>
          <a:chExt cx="0" cy="0"/>
        </a:xfrm>
      </p:grpSpPr>
      <p:sp>
        <p:nvSpPr>
          <p:cNvPr id="39" name="Google Shape;39;p18"/>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18"/>
          <p:cNvSpPr txBox="1">
            <a:spLocks noGrp="1"/>
          </p:cNvSpPr>
          <p:nvPr>
            <p:ph type="ctrTitle"/>
          </p:nvPr>
        </p:nvSpPr>
        <p:spPr>
          <a:xfrm>
            <a:off x="336720" y="3050435"/>
            <a:ext cx="6733877" cy="840230"/>
          </a:xfrm>
          <a:prstGeom prst="rect">
            <a:avLst/>
          </a:prstGeom>
          <a:noFill/>
          <a:ln>
            <a:noFill/>
          </a:ln>
        </p:spPr>
        <p:txBody>
          <a:bodyPr spcFirstLastPara="1" wrap="square" lIns="0" tIns="45700" rIns="91425" bIns="45700" anchor="b" anchorCtr="0">
            <a:spAutoFit/>
          </a:bodyPr>
          <a:lstStyle>
            <a:lvl1pPr lvl="0" algn="l">
              <a:lnSpc>
                <a:spcPct val="90000"/>
              </a:lnSpc>
              <a:spcBef>
                <a:spcPts val="0"/>
              </a:spcBef>
              <a:spcAft>
                <a:spcPts val="0"/>
              </a:spcAft>
              <a:buSzPts val="1400"/>
              <a:buNone/>
              <a:defRPr sz="54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18"/>
          <p:cNvSpPr txBox="1">
            <a:spLocks noGrp="1"/>
          </p:cNvSpPr>
          <p:nvPr>
            <p:ph type="subTitle" idx="1"/>
          </p:nvPr>
        </p:nvSpPr>
        <p:spPr>
          <a:xfrm>
            <a:off x="336720" y="3914095"/>
            <a:ext cx="6733876" cy="480131"/>
          </a:xfrm>
          <a:prstGeom prst="rect">
            <a:avLst/>
          </a:prstGeom>
          <a:noFill/>
          <a:ln>
            <a:noFill/>
          </a:ln>
        </p:spPr>
        <p:txBody>
          <a:bodyPr spcFirstLastPara="1" wrap="square" lIns="0" tIns="45700" rIns="91425" bIns="45700" anchor="t" anchorCtr="0">
            <a:spAutoFit/>
          </a:bodyPr>
          <a:lstStyle>
            <a:lvl1pPr lvl="0" algn="l">
              <a:lnSpc>
                <a:spcPct val="100000"/>
              </a:lnSpc>
              <a:spcBef>
                <a:spcPts val="1000"/>
              </a:spcBef>
              <a:spcAft>
                <a:spcPts val="0"/>
              </a:spcAft>
              <a:buClr>
                <a:schemeClr val="lt1"/>
              </a:buClr>
              <a:buSzPts val="2800"/>
              <a:buFont typeface="Arial"/>
              <a:buNone/>
              <a:defRPr sz="2800" b="0" i="0" cap="none">
                <a:solidFill>
                  <a:schemeClr val="lt1"/>
                </a:solidFill>
              </a:defRPr>
            </a:lvl1pPr>
            <a:lvl2pPr lvl="1" algn="ctr">
              <a:lnSpc>
                <a:spcPct val="100000"/>
              </a:lnSpc>
              <a:spcBef>
                <a:spcPts val="500"/>
              </a:spcBef>
              <a:spcAft>
                <a:spcPts val="0"/>
              </a:spcAft>
              <a:buClr>
                <a:schemeClr val="dk2"/>
              </a:buClr>
              <a:buSzPts val="2000"/>
              <a:buNone/>
              <a:defRPr sz="2000"/>
            </a:lvl2pPr>
            <a:lvl3pPr lvl="2" algn="ctr">
              <a:lnSpc>
                <a:spcPct val="100000"/>
              </a:lnSpc>
              <a:spcBef>
                <a:spcPts val="500"/>
              </a:spcBef>
              <a:spcAft>
                <a:spcPts val="0"/>
              </a:spcAft>
              <a:buClr>
                <a:schemeClr val="dk2"/>
              </a:buClr>
              <a:buSzPts val="1800"/>
              <a:buNone/>
              <a:defRPr sz="1800"/>
            </a:lvl3pPr>
            <a:lvl4pPr lvl="3" algn="ctr">
              <a:lnSpc>
                <a:spcPct val="10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cons_AWS-Mars-500">
  <p:cSld name="Icons_AWS-Mars-500">
    <p:spTree>
      <p:nvGrpSpPr>
        <p:cNvPr id="1" name=""/>
        <p:cNvGrpSpPr/>
        <p:nvPr/>
      </p:nvGrpSpPr>
      <p:grpSpPr>
        <a:xfrm>
          <a:off x="0" y="0"/>
          <a:ext cx="0" cy="0"/>
          <a:chOff x="0" y="0"/>
          <a:chExt cx="0" cy="0"/>
        </a:xfrm>
      </p:grpSpPr>
      <p:sp>
        <p:nvSpPr>
          <p:cNvPr id="209" name="Google Shape;209;p45"/>
          <p:cNvSpPr/>
          <p:nvPr/>
        </p:nvSpPr>
        <p:spPr>
          <a:xfrm>
            <a:off x="0" y="1009650"/>
            <a:ext cx="12192000"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0" name="Google Shape;210;p45"/>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211" name="Google Shape;211;p45"/>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212" name="Google Shape;212;p45"/>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213" name="Google Shape;213;p45"/>
          <p:cNvSpPr/>
          <p:nvPr/>
        </p:nvSpPr>
        <p:spPr>
          <a:xfrm>
            <a:off x="0" y="0"/>
            <a:ext cx="12191999" cy="6857999"/>
          </a:xfrm>
          <a:prstGeom prst="rect">
            <a:avLst/>
          </a:prstGeom>
          <a:noFill/>
          <a:ln w="177800" cap="flat" cmpd="sng">
            <a:solidFill>
              <a:srgbClr val="DD34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4" name="Google Shape;214;p45"/>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5" name="Google Shape;215;p45"/>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45"/>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tegory_AWS-Nebula-500">
  <p:cSld name="Category_AWS-Nebula-500">
    <p:spTree>
      <p:nvGrpSpPr>
        <p:cNvPr id="1" name=""/>
        <p:cNvGrpSpPr/>
        <p:nvPr/>
      </p:nvGrpSpPr>
      <p:grpSpPr>
        <a:xfrm>
          <a:off x="0" y="0"/>
          <a:ext cx="0" cy="0"/>
          <a:chOff x="0" y="0"/>
          <a:chExt cx="0" cy="0"/>
        </a:xfrm>
      </p:grpSpPr>
      <p:sp>
        <p:nvSpPr>
          <p:cNvPr id="218" name="Google Shape;218;p46"/>
          <p:cNvSpPr/>
          <p:nvPr/>
        </p:nvSpPr>
        <p:spPr>
          <a:xfrm>
            <a:off x="0" y="0"/>
            <a:ext cx="12191999" cy="6857999"/>
          </a:xfrm>
          <a:prstGeom prst="rect">
            <a:avLst/>
          </a:prstGeom>
          <a:noFill/>
          <a:ln w="177800" cap="flat" cmpd="sng">
            <a:solidFill>
              <a:srgbClr val="C925D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46"/>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0" name="Google Shape;220;p46"/>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cons_AWS-Nebula-500">
  <p:cSld name="Icons_AWS-Nebula-500">
    <p:spTree>
      <p:nvGrpSpPr>
        <p:cNvPr id="1" name=""/>
        <p:cNvGrpSpPr/>
        <p:nvPr/>
      </p:nvGrpSpPr>
      <p:grpSpPr>
        <a:xfrm>
          <a:off x="0" y="0"/>
          <a:ext cx="0" cy="0"/>
          <a:chOff x="0" y="0"/>
          <a:chExt cx="0" cy="0"/>
        </a:xfrm>
      </p:grpSpPr>
      <p:sp>
        <p:nvSpPr>
          <p:cNvPr id="222" name="Google Shape;222;p47"/>
          <p:cNvSpPr/>
          <p:nvPr/>
        </p:nvSpPr>
        <p:spPr>
          <a:xfrm>
            <a:off x="0" y="1009650"/>
            <a:ext cx="12191996"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3" name="Google Shape;223;p47"/>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224" name="Google Shape;224;p47"/>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225" name="Google Shape;225;p47"/>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226" name="Google Shape;226;p47"/>
          <p:cNvSpPr/>
          <p:nvPr/>
        </p:nvSpPr>
        <p:spPr>
          <a:xfrm>
            <a:off x="0" y="0"/>
            <a:ext cx="12191999" cy="6857999"/>
          </a:xfrm>
          <a:prstGeom prst="rect">
            <a:avLst/>
          </a:prstGeom>
          <a:noFill/>
          <a:ln w="177800" cap="flat" cmpd="sng">
            <a:solidFill>
              <a:srgbClr val="C925D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7" name="Google Shape;227;p47"/>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28" name="Google Shape;228;p47"/>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9" name="Google Shape;229;p47"/>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Resource-Icons_AWS-Nebula-500">
  <p:cSld name="Resource-Icons_AWS-Nebula-500">
    <p:spTree>
      <p:nvGrpSpPr>
        <p:cNvPr id="1" name=""/>
        <p:cNvGrpSpPr/>
        <p:nvPr/>
      </p:nvGrpSpPr>
      <p:grpSpPr>
        <a:xfrm>
          <a:off x="0" y="0"/>
          <a:ext cx="0" cy="0"/>
          <a:chOff x="0" y="0"/>
          <a:chExt cx="0" cy="0"/>
        </a:xfrm>
      </p:grpSpPr>
      <p:sp>
        <p:nvSpPr>
          <p:cNvPr id="231" name="Google Shape;231;p48"/>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232" name="Google Shape;232;p48"/>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233" name="Google Shape;233;p48"/>
          <p:cNvSpPr/>
          <p:nvPr/>
        </p:nvSpPr>
        <p:spPr>
          <a:xfrm>
            <a:off x="0" y="0"/>
            <a:ext cx="12191999" cy="6857999"/>
          </a:xfrm>
          <a:prstGeom prst="rect">
            <a:avLst/>
          </a:prstGeom>
          <a:noFill/>
          <a:ln w="177800" cap="flat" cmpd="sng">
            <a:solidFill>
              <a:srgbClr val="C925D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48"/>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5" name="Google Shape;235;p48"/>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48"/>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tegory_AWS-Orbit-500">
  <p:cSld name="Category_AWS-Orbit-500">
    <p:spTree>
      <p:nvGrpSpPr>
        <p:cNvPr id="1" name=""/>
        <p:cNvGrpSpPr/>
        <p:nvPr/>
      </p:nvGrpSpPr>
      <p:grpSpPr>
        <a:xfrm>
          <a:off x="0" y="0"/>
          <a:ext cx="0" cy="0"/>
          <a:chOff x="0" y="0"/>
          <a:chExt cx="0" cy="0"/>
        </a:xfrm>
      </p:grpSpPr>
      <p:sp>
        <p:nvSpPr>
          <p:cNvPr id="238" name="Google Shape;238;p49"/>
          <p:cNvSpPr/>
          <p:nvPr/>
        </p:nvSpPr>
        <p:spPr>
          <a:xfrm>
            <a:off x="0" y="0"/>
            <a:ext cx="12191999" cy="6857999"/>
          </a:xfrm>
          <a:prstGeom prst="rect">
            <a:avLst/>
          </a:prstGeom>
          <a:noFill/>
          <a:ln w="177800" cap="flat" cmpd="sng">
            <a:solidFill>
              <a:srgbClr val="01A88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9" name="Google Shape;239;p49"/>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0" name="Google Shape;240;p49"/>
          <p:cNvSpPr txBox="1">
            <a:spLocks noGrp="1"/>
          </p:cNvSpPr>
          <p:nvPr>
            <p:ph type="ctrTitle"/>
          </p:nvPr>
        </p:nvSpPr>
        <p:spPr>
          <a:xfrm>
            <a:off x="291226" y="2069559"/>
            <a:ext cx="8195549" cy="225118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cons_AWS-Orbit-500">
  <p:cSld name="Icons_AWS-Orbit-500">
    <p:spTree>
      <p:nvGrpSpPr>
        <p:cNvPr id="1" name=""/>
        <p:cNvGrpSpPr/>
        <p:nvPr/>
      </p:nvGrpSpPr>
      <p:grpSpPr>
        <a:xfrm>
          <a:off x="0" y="0"/>
          <a:ext cx="0" cy="0"/>
          <a:chOff x="0" y="0"/>
          <a:chExt cx="0" cy="0"/>
        </a:xfrm>
      </p:grpSpPr>
      <p:sp>
        <p:nvSpPr>
          <p:cNvPr id="242" name="Google Shape;242;p50"/>
          <p:cNvSpPr/>
          <p:nvPr/>
        </p:nvSpPr>
        <p:spPr>
          <a:xfrm>
            <a:off x="0" y="1009650"/>
            <a:ext cx="12191996" cy="155733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3" name="Google Shape;243;p50"/>
          <p:cNvSpPr txBox="1"/>
          <p:nvPr/>
        </p:nvSpPr>
        <p:spPr>
          <a:xfrm>
            <a:off x="241300" y="1465263"/>
            <a:ext cx="1905000" cy="64452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Service Icons</a:t>
            </a:r>
            <a:endParaRPr sz="1400" b="0" i="0" u="none" strike="noStrike" cap="none">
              <a:solidFill>
                <a:srgbClr val="000000"/>
              </a:solidFill>
              <a:latin typeface="Arial"/>
              <a:ea typeface="Arial"/>
              <a:cs typeface="Arial"/>
              <a:sym typeface="Arial"/>
            </a:endParaRPr>
          </a:p>
        </p:txBody>
      </p:sp>
      <p:sp>
        <p:nvSpPr>
          <p:cNvPr id="244" name="Google Shape;244;p50"/>
          <p:cNvSpPr txBox="1"/>
          <p:nvPr/>
        </p:nvSpPr>
        <p:spPr>
          <a:xfrm>
            <a:off x="241300" y="2844800"/>
            <a:ext cx="1905000" cy="642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1600"/>
              <a:buFont typeface="Arial"/>
              <a:buNone/>
            </a:pPr>
            <a:r>
              <a:rPr lang="en-US" sz="1600" b="1" i="0" u="none" strike="noStrike" cap="none">
                <a:solidFill>
                  <a:schemeClr val="dk2"/>
                </a:solidFill>
                <a:latin typeface="Arial"/>
                <a:ea typeface="Arial"/>
                <a:cs typeface="Arial"/>
                <a:sym typeface="Arial"/>
              </a:rPr>
              <a:t>Resource Icons</a:t>
            </a:r>
            <a:endParaRPr sz="1400" b="0" i="0" u="none" strike="noStrike" cap="none">
              <a:solidFill>
                <a:srgbClr val="000000"/>
              </a:solidFill>
              <a:latin typeface="Arial"/>
              <a:ea typeface="Arial"/>
              <a:cs typeface="Arial"/>
              <a:sym typeface="Arial"/>
            </a:endParaRPr>
          </a:p>
        </p:txBody>
      </p:sp>
      <p:cxnSp>
        <p:nvCxnSpPr>
          <p:cNvPr id="245" name="Google Shape;245;p50"/>
          <p:cNvCxnSpPr/>
          <p:nvPr/>
        </p:nvCxnSpPr>
        <p:spPr>
          <a:xfrm>
            <a:off x="2225675" y="1009650"/>
            <a:ext cx="0" cy="4913313"/>
          </a:xfrm>
          <a:prstGeom prst="straightConnector1">
            <a:avLst/>
          </a:prstGeom>
          <a:noFill/>
          <a:ln w="12700" cap="flat" cmpd="sng">
            <a:solidFill>
              <a:srgbClr val="D5DBDB"/>
            </a:solidFill>
            <a:prstDash val="solid"/>
            <a:miter lim="800000"/>
            <a:headEnd type="none" w="sm" len="sm"/>
            <a:tailEnd type="none" w="sm" len="sm"/>
          </a:ln>
        </p:spPr>
      </p:cxnSp>
      <p:sp>
        <p:nvSpPr>
          <p:cNvPr id="246" name="Google Shape;246;p50"/>
          <p:cNvSpPr/>
          <p:nvPr/>
        </p:nvSpPr>
        <p:spPr>
          <a:xfrm>
            <a:off x="0" y="0"/>
            <a:ext cx="12191999" cy="6857999"/>
          </a:xfrm>
          <a:prstGeom prst="rect">
            <a:avLst/>
          </a:prstGeom>
          <a:noFill/>
          <a:ln w="177800" cap="flat" cmpd="sng">
            <a:solidFill>
              <a:srgbClr val="01A88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7" name="Google Shape;247;p50"/>
          <p:cNvSpPr txBox="1">
            <a:spLocks noGrp="1"/>
          </p:cNvSpPr>
          <p:nvPr>
            <p:ph type="title"/>
          </p:nvPr>
        </p:nvSpPr>
        <p:spPr>
          <a:xfrm>
            <a:off x="240941" y="365126"/>
            <a:ext cx="8638016"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48" name="Google Shape;248;p50"/>
          <p:cNvSpPr txBox="1">
            <a:spLocks noGrp="1"/>
          </p:cNvSpPr>
          <p:nvPr>
            <p:ph type="body" idx="1"/>
          </p:nvPr>
        </p:nvSpPr>
        <p:spPr>
          <a:xfrm>
            <a:off x="10322751" y="365125"/>
            <a:ext cx="1628307" cy="6445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50"/>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본문_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텍스트 개체 틀 39">
            <a:extLst>
              <a:ext uri="{FF2B5EF4-FFF2-40B4-BE49-F238E27FC236}">
                <a16:creationId xmlns:a16="http://schemas.microsoft.com/office/drawing/2014/main" id="{785EBA35-7F4D-6F40-9078-42B7CC52CBE5}"/>
              </a:ext>
            </a:extLst>
          </p:cNvPr>
          <p:cNvSpPr>
            <a:spLocks noGrp="1"/>
          </p:cNvSpPr>
          <p:nvPr>
            <p:ph type="body" sz="quarter" idx="10" hasCustomPrompt="1"/>
          </p:nvPr>
        </p:nvSpPr>
        <p:spPr>
          <a:xfrm>
            <a:off x="848075" y="300475"/>
            <a:ext cx="9356436" cy="449943"/>
          </a:xfrm>
          <a:prstGeom prst="rect">
            <a:avLst/>
          </a:prstGeom>
        </p:spPr>
        <p:txBody>
          <a:bodyPr lIns="0"/>
          <a:lstStyle>
            <a:lvl1pPr>
              <a:spcBef>
                <a:spcPts val="0"/>
              </a:spcBef>
              <a:buNone/>
              <a:defRPr sz="2199" b="1" i="0">
                <a:solidFill>
                  <a:schemeClr val="bg2"/>
                </a:solidFill>
                <a:latin typeface="KT서체 Bold" pitchFamily="50" charset="-127"/>
                <a:ea typeface="KT서체 Bold" pitchFamily="50" charset="-127"/>
              </a:defRPr>
            </a:lvl1pPr>
          </a:lstStyle>
          <a:p>
            <a:pPr lvl="0"/>
            <a:r>
              <a:rPr kumimoji="1" lang="ko-KR" altLang="en-US" dirty="0"/>
              <a:t>제목을 입력하세요</a:t>
            </a:r>
            <a:endParaRPr kumimoji="1" lang="x-none" altLang="en-US" dirty="0"/>
          </a:p>
        </p:txBody>
      </p:sp>
      <p:sp>
        <p:nvSpPr>
          <p:cNvPr id="7" name="텍스트 개체 틀 39">
            <a:extLst>
              <a:ext uri="{FF2B5EF4-FFF2-40B4-BE49-F238E27FC236}">
                <a16:creationId xmlns:a16="http://schemas.microsoft.com/office/drawing/2014/main" id="{8EDE89CD-62C1-A54A-8BBE-8B46692E5F69}"/>
              </a:ext>
            </a:extLst>
          </p:cNvPr>
          <p:cNvSpPr>
            <a:spLocks noGrp="1"/>
          </p:cNvSpPr>
          <p:nvPr>
            <p:ph type="body" sz="quarter" idx="11" hasCustomPrompt="1"/>
          </p:nvPr>
        </p:nvSpPr>
        <p:spPr>
          <a:xfrm>
            <a:off x="848076" y="750415"/>
            <a:ext cx="9356434" cy="388956"/>
          </a:xfrm>
          <a:prstGeom prst="rect">
            <a:avLst/>
          </a:prstGeom>
        </p:spPr>
        <p:txBody>
          <a:bodyPr lIns="0"/>
          <a:lstStyle>
            <a:lvl1pPr>
              <a:spcBef>
                <a:spcPts val="0"/>
              </a:spcBef>
              <a:buNone/>
              <a:defRPr sz="1300" b="1" i="0">
                <a:solidFill>
                  <a:schemeClr val="bg2"/>
                </a:solidFill>
                <a:latin typeface="KT서체 Bold" pitchFamily="50" charset="-127"/>
                <a:ea typeface="KT서체 Bold" pitchFamily="50" charset="-127"/>
              </a:defRPr>
            </a:lvl1pPr>
          </a:lstStyle>
          <a:p>
            <a:pPr lvl="0"/>
            <a:r>
              <a:rPr kumimoji="1" lang="ko-KR" altLang="en-US" dirty="0"/>
              <a:t>설명을 입력하세요</a:t>
            </a:r>
            <a:endParaRPr kumimoji="1" lang="x-none" altLang="en-US" dirty="0"/>
          </a:p>
        </p:txBody>
      </p:sp>
      <p:sp>
        <p:nvSpPr>
          <p:cNvPr id="8" name="텍스트 개체 틀 39">
            <a:extLst>
              <a:ext uri="{FF2B5EF4-FFF2-40B4-BE49-F238E27FC236}">
                <a16:creationId xmlns:a16="http://schemas.microsoft.com/office/drawing/2014/main" id="{0918034C-B171-8748-8602-23FA21C7CE9C}"/>
              </a:ext>
            </a:extLst>
          </p:cNvPr>
          <p:cNvSpPr>
            <a:spLocks noGrp="1"/>
          </p:cNvSpPr>
          <p:nvPr>
            <p:ph type="body" sz="quarter" idx="12" hasCustomPrompt="1"/>
          </p:nvPr>
        </p:nvSpPr>
        <p:spPr>
          <a:xfrm>
            <a:off x="164494" y="300473"/>
            <a:ext cx="683580" cy="449942"/>
          </a:xfrm>
          <a:prstGeom prst="rect">
            <a:avLst/>
          </a:prstGeom>
        </p:spPr>
        <p:txBody>
          <a:bodyPr lIns="0" tIns="46800" rIns="0" anchor="ctr" anchorCtr="0"/>
          <a:lstStyle>
            <a:lvl1pPr algn="ctr">
              <a:spcBef>
                <a:spcPts val="0"/>
              </a:spcBef>
              <a:buNone/>
              <a:defRPr sz="1400" b="1" i="0">
                <a:solidFill>
                  <a:schemeClr val="bg2"/>
                </a:solidFill>
                <a:latin typeface="KT서체 Bold" pitchFamily="50" charset="-127"/>
                <a:ea typeface="KT서체 Bold" pitchFamily="50" charset="-127"/>
              </a:defRPr>
            </a:lvl1pPr>
          </a:lstStyle>
          <a:p>
            <a:pPr lvl="0"/>
            <a:r>
              <a:rPr kumimoji="1" lang="en-US" altLang="en-US" dirty="0"/>
              <a:t>1</a:t>
            </a:r>
            <a:endParaRPr kumimoji="1" lang="x-none" altLang="en-US" dirty="0"/>
          </a:p>
        </p:txBody>
      </p:sp>
    </p:spTree>
    <p:extLst>
      <p:ext uri="{BB962C8B-B14F-4D97-AF65-F5344CB8AC3E}">
        <p14:creationId xmlns:p14="http://schemas.microsoft.com/office/powerpoint/2010/main" val="98425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rotWithShape="1">
          <a:blip r:embed="rId2">
            <a:alphaModFix/>
          </a:blip>
          <a:stretch>
            <a:fillRect/>
          </a:stretch>
        </a:blipFill>
        <a:effectLst/>
      </p:bgPr>
    </p:bg>
    <p:spTree>
      <p:nvGrpSpPr>
        <p:cNvPr id="1" name=""/>
        <p:cNvGrpSpPr/>
        <p:nvPr/>
      </p:nvGrpSpPr>
      <p:grpSpPr>
        <a:xfrm>
          <a:off x="0" y="0"/>
          <a:ext cx="0" cy="0"/>
          <a:chOff x="0" y="0"/>
          <a:chExt cx="0" cy="0"/>
        </a:xfrm>
      </p:grpSpPr>
      <p:sp>
        <p:nvSpPr>
          <p:cNvPr id="46" name="Google Shape;46;p19"/>
          <p:cNvSpPr txBox="1">
            <a:spLocks noGrp="1"/>
          </p:cNvSpPr>
          <p:nvPr>
            <p:ph type="ctrTitle"/>
          </p:nvPr>
        </p:nvSpPr>
        <p:spPr>
          <a:xfrm>
            <a:off x="336720" y="3076506"/>
            <a:ext cx="6733877" cy="840230"/>
          </a:xfrm>
          <a:prstGeom prst="rect">
            <a:avLst/>
          </a:prstGeom>
          <a:noFill/>
          <a:ln>
            <a:noFill/>
          </a:ln>
        </p:spPr>
        <p:txBody>
          <a:bodyPr spcFirstLastPara="1" wrap="square" lIns="0" tIns="45700" rIns="91425" bIns="45700" anchor="b" anchorCtr="0">
            <a:spAutoFit/>
          </a:bodyPr>
          <a:lstStyle>
            <a:lvl1pPr lvl="0" algn="l">
              <a:lnSpc>
                <a:spcPct val="90000"/>
              </a:lnSpc>
              <a:spcBef>
                <a:spcPts val="0"/>
              </a:spcBef>
              <a:spcAft>
                <a:spcPts val="0"/>
              </a:spcAft>
              <a:buSzPts val="1400"/>
              <a:buNone/>
              <a:defRPr sz="54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19"/>
          <p:cNvSpPr txBox="1">
            <a:spLocks noGrp="1"/>
          </p:cNvSpPr>
          <p:nvPr>
            <p:ph type="subTitle" idx="1"/>
          </p:nvPr>
        </p:nvSpPr>
        <p:spPr>
          <a:xfrm>
            <a:off x="336720" y="3940166"/>
            <a:ext cx="6733876" cy="480131"/>
          </a:xfrm>
          <a:prstGeom prst="rect">
            <a:avLst/>
          </a:prstGeom>
          <a:noFill/>
          <a:ln>
            <a:noFill/>
          </a:ln>
        </p:spPr>
        <p:txBody>
          <a:bodyPr spcFirstLastPara="1" wrap="square" lIns="0" tIns="45700" rIns="91425" bIns="45700" anchor="t" anchorCtr="0">
            <a:spAutoFit/>
          </a:bodyPr>
          <a:lstStyle>
            <a:lvl1pPr lvl="0" algn="l">
              <a:lnSpc>
                <a:spcPct val="100000"/>
              </a:lnSpc>
              <a:spcBef>
                <a:spcPts val="1000"/>
              </a:spcBef>
              <a:spcAft>
                <a:spcPts val="0"/>
              </a:spcAft>
              <a:buClr>
                <a:schemeClr val="lt1"/>
              </a:buClr>
              <a:buSzPts val="2800"/>
              <a:buFont typeface="Arial"/>
              <a:buNone/>
              <a:defRPr sz="2800" b="0" i="0" cap="none">
                <a:solidFill>
                  <a:schemeClr val="lt1"/>
                </a:solidFill>
              </a:defRPr>
            </a:lvl1pPr>
            <a:lvl2pPr lvl="1" algn="ctr">
              <a:lnSpc>
                <a:spcPct val="100000"/>
              </a:lnSpc>
              <a:spcBef>
                <a:spcPts val="500"/>
              </a:spcBef>
              <a:spcAft>
                <a:spcPts val="0"/>
              </a:spcAft>
              <a:buClr>
                <a:schemeClr val="dk2"/>
              </a:buClr>
              <a:buSzPts val="2000"/>
              <a:buNone/>
              <a:defRPr sz="2000"/>
            </a:lvl2pPr>
            <a:lvl3pPr lvl="2" algn="ctr">
              <a:lnSpc>
                <a:spcPct val="100000"/>
              </a:lnSpc>
              <a:spcBef>
                <a:spcPts val="500"/>
              </a:spcBef>
              <a:spcAft>
                <a:spcPts val="0"/>
              </a:spcAft>
              <a:buClr>
                <a:schemeClr val="dk2"/>
              </a:buClr>
              <a:buSzPts val="1800"/>
              <a:buNone/>
              <a:defRPr sz="1800"/>
            </a:lvl3pPr>
            <a:lvl4pPr lvl="3" algn="ctr">
              <a:lnSpc>
                <a:spcPct val="10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8" name="Google Shape;48;p19"/>
          <p:cNvPicPr preferRelativeResize="0"/>
          <p:nvPr/>
        </p:nvPicPr>
        <p:blipFill rotWithShape="1">
          <a:blip r:embed="rId3">
            <a:alphaModFix/>
          </a:blip>
          <a:srcRect/>
          <a:stretch/>
        </p:blipFill>
        <p:spPr>
          <a:xfrm>
            <a:off x="9779004" y="6264519"/>
            <a:ext cx="526093" cy="314756"/>
          </a:xfrm>
          <a:prstGeom prst="rect">
            <a:avLst/>
          </a:prstGeom>
          <a:noFill/>
          <a:ln>
            <a:noFill/>
          </a:ln>
        </p:spPr>
      </p:pic>
      <p:pic>
        <p:nvPicPr>
          <p:cNvPr id="49" name="Google Shape;49;p19" descr="Advanced Info Service (AIS) logo in transparent PNG format"/>
          <p:cNvPicPr preferRelativeResize="0"/>
          <p:nvPr/>
        </p:nvPicPr>
        <p:blipFill rotWithShape="1">
          <a:blip r:embed="rId4">
            <a:alphaModFix/>
          </a:blip>
          <a:srcRect/>
          <a:stretch/>
        </p:blipFill>
        <p:spPr>
          <a:xfrm>
            <a:off x="336720" y="364810"/>
            <a:ext cx="1036672" cy="371069"/>
          </a:xfrm>
          <a:prstGeom prst="rect">
            <a:avLst/>
          </a:prstGeom>
          <a:noFill/>
          <a:ln>
            <a:noFill/>
          </a:ln>
        </p:spPr>
      </p:pic>
      <p:grpSp>
        <p:nvGrpSpPr>
          <p:cNvPr id="50" name="Google Shape;50;p19"/>
          <p:cNvGrpSpPr/>
          <p:nvPr/>
        </p:nvGrpSpPr>
        <p:grpSpPr>
          <a:xfrm>
            <a:off x="8596407" y="6235032"/>
            <a:ext cx="828613" cy="314755"/>
            <a:chOff x="3703658" y="1151815"/>
            <a:chExt cx="3327389" cy="1263933"/>
          </a:xfrm>
        </p:grpSpPr>
        <p:sp>
          <p:nvSpPr>
            <p:cNvPr id="51" name="Google Shape;51;p19"/>
            <p:cNvSpPr/>
            <p:nvPr/>
          </p:nvSpPr>
          <p:spPr>
            <a:xfrm>
              <a:off x="5612929" y="1412442"/>
              <a:ext cx="679588" cy="1003296"/>
            </a:xfrm>
            <a:custGeom>
              <a:avLst/>
              <a:gdLst/>
              <a:ahLst/>
              <a:cxnLst/>
              <a:rect l="l" t="t" r="r" b="b"/>
              <a:pathLst>
                <a:path w="679588" h="1003296" extrusionOk="0">
                  <a:moveTo>
                    <a:pt x="570088" y="10"/>
                  </a:moveTo>
                  <a:cubicBezTo>
                    <a:pt x="557606" y="10"/>
                    <a:pt x="545627" y="4972"/>
                    <a:pt x="536643" y="14878"/>
                  </a:cubicBezTo>
                  <a:cubicBezTo>
                    <a:pt x="522326" y="31309"/>
                    <a:pt x="500755" y="66599"/>
                    <a:pt x="500755" y="143361"/>
                  </a:cubicBezTo>
                  <a:lnTo>
                    <a:pt x="500755" y="286645"/>
                  </a:lnTo>
                  <a:lnTo>
                    <a:pt x="190765" y="286645"/>
                  </a:lnTo>
                  <a:cubicBezTo>
                    <a:pt x="85429" y="286645"/>
                    <a:pt x="0" y="372218"/>
                    <a:pt x="0" y="477784"/>
                  </a:cubicBezTo>
                  <a:lnTo>
                    <a:pt x="0" y="812197"/>
                  </a:lnTo>
                  <a:cubicBezTo>
                    <a:pt x="0" y="917743"/>
                    <a:pt x="85429" y="1003297"/>
                    <a:pt x="190765" y="1003297"/>
                  </a:cubicBezTo>
                  <a:lnTo>
                    <a:pt x="453040" y="1003297"/>
                  </a:lnTo>
                  <a:cubicBezTo>
                    <a:pt x="558414" y="1003297"/>
                    <a:pt x="643804" y="917743"/>
                    <a:pt x="643804" y="812197"/>
                  </a:cubicBezTo>
                  <a:lnTo>
                    <a:pt x="643804" y="143351"/>
                  </a:lnTo>
                  <a:cubicBezTo>
                    <a:pt x="643804" y="35004"/>
                    <a:pt x="679588" y="0"/>
                    <a:pt x="679588" y="0"/>
                  </a:cubicBezTo>
                  <a:lnTo>
                    <a:pt x="570088" y="0"/>
                  </a:lnTo>
                  <a:close/>
                  <a:moveTo>
                    <a:pt x="500755" y="788308"/>
                  </a:moveTo>
                  <a:cubicBezTo>
                    <a:pt x="500755" y="827913"/>
                    <a:pt x="468736" y="859974"/>
                    <a:pt x="429225" y="859974"/>
                  </a:cubicBezTo>
                  <a:lnTo>
                    <a:pt x="214617" y="859974"/>
                  </a:lnTo>
                  <a:cubicBezTo>
                    <a:pt x="175107" y="859974"/>
                    <a:pt x="143088" y="827913"/>
                    <a:pt x="143088" y="788308"/>
                  </a:cubicBezTo>
                  <a:lnTo>
                    <a:pt x="143088" y="501644"/>
                  </a:lnTo>
                  <a:cubicBezTo>
                    <a:pt x="143088" y="462077"/>
                    <a:pt x="175107" y="429997"/>
                    <a:pt x="214617" y="429997"/>
                  </a:cubicBezTo>
                  <a:lnTo>
                    <a:pt x="500764" y="429997"/>
                  </a:lnTo>
                  <a:lnTo>
                    <a:pt x="500764" y="788308"/>
                  </a:lnTo>
                  <a:close/>
                </a:path>
              </a:pathLst>
            </a:custGeom>
            <a:solidFill>
              <a:srgbClr val="EC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19"/>
            <p:cNvSpPr/>
            <p:nvPr/>
          </p:nvSpPr>
          <p:spPr>
            <a:xfrm>
              <a:off x="6387158" y="1675199"/>
              <a:ext cx="643889" cy="740549"/>
            </a:xfrm>
            <a:custGeom>
              <a:avLst/>
              <a:gdLst/>
              <a:ahLst/>
              <a:cxnLst/>
              <a:rect l="l" t="t" r="r" b="b"/>
              <a:pathLst>
                <a:path w="643889" h="740549" extrusionOk="0">
                  <a:moveTo>
                    <a:pt x="143069" y="236458"/>
                  </a:moveTo>
                  <a:cubicBezTo>
                    <a:pt x="143069" y="196882"/>
                    <a:pt x="175126" y="164792"/>
                    <a:pt x="214627" y="164792"/>
                  </a:cubicBezTo>
                  <a:lnTo>
                    <a:pt x="453164" y="164849"/>
                  </a:lnTo>
                  <a:cubicBezTo>
                    <a:pt x="529732" y="164849"/>
                    <a:pt x="565249" y="151133"/>
                    <a:pt x="581867" y="138436"/>
                  </a:cubicBezTo>
                  <a:cubicBezTo>
                    <a:pt x="590557" y="131883"/>
                    <a:pt x="596213" y="121434"/>
                    <a:pt x="596213" y="109661"/>
                  </a:cubicBezTo>
                  <a:lnTo>
                    <a:pt x="596213" y="0"/>
                  </a:lnTo>
                  <a:cubicBezTo>
                    <a:pt x="596213" y="0"/>
                    <a:pt x="556712" y="23870"/>
                    <a:pt x="453164" y="23870"/>
                  </a:cubicBezTo>
                  <a:lnTo>
                    <a:pt x="190784" y="23870"/>
                  </a:lnTo>
                  <a:cubicBezTo>
                    <a:pt x="85410" y="23870"/>
                    <a:pt x="10" y="109404"/>
                    <a:pt x="10" y="214970"/>
                  </a:cubicBezTo>
                  <a:lnTo>
                    <a:pt x="10" y="260328"/>
                  </a:lnTo>
                  <a:cubicBezTo>
                    <a:pt x="10" y="365884"/>
                    <a:pt x="85410" y="451428"/>
                    <a:pt x="190784" y="451428"/>
                  </a:cubicBezTo>
                  <a:lnTo>
                    <a:pt x="429282" y="451428"/>
                  </a:lnTo>
                  <a:cubicBezTo>
                    <a:pt x="468783" y="451428"/>
                    <a:pt x="500802" y="483518"/>
                    <a:pt x="500802" y="523113"/>
                  </a:cubicBezTo>
                  <a:lnTo>
                    <a:pt x="500802" y="525494"/>
                  </a:lnTo>
                  <a:cubicBezTo>
                    <a:pt x="500802" y="565071"/>
                    <a:pt x="468745" y="597160"/>
                    <a:pt x="429244" y="597160"/>
                  </a:cubicBezTo>
                  <a:lnTo>
                    <a:pt x="47649" y="597218"/>
                  </a:lnTo>
                  <a:cubicBezTo>
                    <a:pt x="21296" y="597218"/>
                    <a:pt x="0" y="618611"/>
                    <a:pt x="0" y="644995"/>
                  </a:cubicBezTo>
                  <a:lnTo>
                    <a:pt x="0" y="740550"/>
                  </a:lnTo>
                  <a:lnTo>
                    <a:pt x="453078" y="740512"/>
                  </a:lnTo>
                  <a:cubicBezTo>
                    <a:pt x="558414" y="740512"/>
                    <a:pt x="643786" y="654939"/>
                    <a:pt x="643786" y="549412"/>
                  </a:cubicBezTo>
                  <a:lnTo>
                    <a:pt x="643890" y="503987"/>
                  </a:lnTo>
                  <a:cubicBezTo>
                    <a:pt x="643890" y="398421"/>
                    <a:pt x="558499" y="312896"/>
                    <a:pt x="453087" y="312896"/>
                  </a:cubicBezTo>
                  <a:lnTo>
                    <a:pt x="214627" y="312896"/>
                  </a:lnTo>
                  <a:cubicBezTo>
                    <a:pt x="175126" y="312896"/>
                    <a:pt x="143069" y="280807"/>
                    <a:pt x="143069" y="241230"/>
                  </a:cubicBezTo>
                  <a:lnTo>
                    <a:pt x="143069" y="236458"/>
                  </a:lnTo>
                  <a:close/>
                </a:path>
              </a:pathLst>
            </a:custGeom>
            <a:solidFill>
              <a:srgbClr val="EC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3" name="Google Shape;53;p19" descr="KT Corporation logo in transparent PNG and vectorized SVG formats"/>
            <p:cNvPicPr preferRelativeResize="0"/>
            <p:nvPr/>
          </p:nvPicPr>
          <p:blipFill rotWithShape="1">
            <a:blip r:embed="rId5">
              <a:alphaModFix/>
            </a:blip>
            <a:srcRect/>
            <a:stretch/>
          </p:blipFill>
          <p:spPr>
            <a:xfrm>
              <a:off x="3703658" y="1151815"/>
              <a:ext cx="1548304" cy="1263923"/>
            </a:xfrm>
            <a:prstGeom prst="rect">
              <a:avLst/>
            </a:prstGeom>
            <a:noFill/>
            <a:ln>
              <a:noFill/>
            </a:ln>
          </p:spPr>
        </p:pic>
      </p:grpSp>
      <p:pic>
        <p:nvPicPr>
          <p:cNvPr id="54" name="Google Shape;54;p19" descr="KT Corporation logo in transparent PNG and vectorized SVG formats"/>
          <p:cNvPicPr preferRelativeResize="0"/>
          <p:nvPr/>
        </p:nvPicPr>
        <p:blipFill rotWithShape="1">
          <a:blip r:embed="rId5">
            <a:alphaModFix/>
          </a:blip>
          <a:srcRect/>
          <a:stretch/>
        </p:blipFill>
        <p:spPr>
          <a:xfrm>
            <a:off x="7851177" y="6239553"/>
            <a:ext cx="380036" cy="310234"/>
          </a:xfrm>
          <a:prstGeom prst="rect">
            <a:avLst/>
          </a:prstGeom>
          <a:noFill/>
          <a:ln>
            <a:noFill/>
          </a:ln>
        </p:spPr>
      </p:pic>
      <p:pic>
        <p:nvPicPr>
          <p:cNvPr id="55" name="Google Shape;55;p19"/>
          <p:cNvPicPr preferRelativeResize="0"/>
          <p:nvPr/>
        </p:nvPicPr>
        <p:blipFill rotWithShape="1">
          <a:blip r:embed="rId6">
            <a:alphaModFix/>
          </a:blip>
          <a:srcRect/>
          <a:stretch/>
        </p:blipFill>
        <p:spPr>
          <a:xfrm>
            <a:off x="10670292" y="6229088"/>
            <a:ext cx="1184988" cy="314614"/>
          </a:xfrm>
          <a:prstGeom prst="rect">
            <a:avLst/>
          </a:prstGeom>
          <a:noFill/>
          <a:ln>
            <a:noFill/>
          </a:ln>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hat's New">
  <p:cSld name="What's New">
    <p:spTree>
      <p:nvGrpSpPr>
        <p:cNvPr id="1" name=""/>
        <p:cNvGrpSpPr/>
        <p:nvPr/>
      </p:nvGrpSpPr>
      <p:grpSpPr>
        <a:xfrm>
          <a:off x="0" y="0"/>
          <a:ext cx="0" cy="0"/>
          <a:chOff x="0" y="0"/>
          <a:chExt cx="0" cy="0"/>
        </a:xfrm>
      </p:grpSpPr>
      <p:sp>
        <p:nvSpPr>
          <p:cNvPr id="57" name="Google Shape;57;p20"/>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240584" y="1149350"/>
            <a:ext cx="11710116" cy="98425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241300" y="2273300"/>
            <a:ext cx="3602038"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1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294188" y="2273300"/>
            <a:ext cx="3603625"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1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8326438" y="2273300"/>
            <a:ext cx="3602037"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1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
        <p:cNvGrpSpPr/>
        <p:nvPr/>
      </p:nvGrpSpPr>
      <p:grpSpPr>
        <a:xfrm>
          <a:off x="0" y="0"/>
          <a:ext cx="0" cy="0"/>
          <a:chOff x="0" y="0"/>
          <a:chExt cx="0" cy="0"/>
        </a:xfrm>
      </p:grpSpPr>
      <p:sp>
        <p:nvSpPr>
          <p:cNvPr id="64" name="Google Shape;64;p21"/>
          <p:cNvSpPr txBox="1">
            <a:spLocks noGrp="1"/>
          </p:cNvSpPr>
          <p:nvPr>
            <p:ph type="title"/>
          </p:nvPr>
        </p:nvSpPr>
        <p:spPr>
          <a:xfrm>
            <a:off x="240941" y="365126"/>
            <a:ext cx="11710118" cy="64427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5" name="Google Shape;65;p21"/>
          <p:cNvSpPr txBox="1">
            <a:spLocks noGrp="1"/>
          </p:cNvSpPr>
          <p:nvPr>
            <p:ph type="body" idx="1"/>
          </p:nvPr>
        </p:nvSpPr>
        <p:spPr>
          <a:xfrm>
            <a:off x="241300" y="1176338"/>
            <a:ext cx="11709400"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24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1"/>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sub-three-col-text">
  <p:cSld name="Title-sub-three-col-text">
    <p:spTree>
      <p:nvGrpSpPr>
        <p:cNvPr id="1" name=""/>
        <p:cNvGrpSpPr/>
        <p:nvPr/>
      </p:nvGrpSpPr>
      <p:grpSpPr>
        <a:xfrm>
          <a:off x="0" y="0"/>
          <a:ext cx="0" cy="0"/>
          <a:chOff x="0" y="0"/>
          <a:chExt cx="0" cy="0"/>
        </a:xfrm>
      </p:grpSpPr>
      <p:sp>
        <p:nvSpPr>
          <p:cNvPr id="68" name="Google Shape;68;p22"/>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9" name="Google Shape;69;p22"/>
          <p:cNvSpPr txBox="1">
            <a:spLocks noGrp="1"/>
          </p:cNvSpPr>
          <p:nvPr>
            <p:ph type="body" idx="1"/>
          </p:nvPr>
        </p:nvSpPr>
        <p:spPr>
          <a:xfrm>
            <a:off x="240584" y="1149350"/>
            <a:ext cx="11710116" cy="98425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2"/>
          <p:cNvSpPr txBox="1">
            <a:spLocks noGrp="1"/>
          </p:cNvSpPr>
          <p:nvPr>
            <p:ph type="body" idx="2"/>
          </p:nvPr>
        </p:nvSpPr>
        <p:spPr>
          <a:xfrm>
            <a:off x="241300" y="2273300"/>
            <a:ext cx="3602038"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body" idx="3"/>
          </p:nvPr>
        </p:nvSpPr>
        <p:spPr>
          <a:xfrm>
            <a:off x="4294188" y="2273300"/>
            <a:ext cx="3603625"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2"/>
          <p:cNvSpPr txBox="1">
            <a:spLocks noGrp="1"/>
          </p:cNvSpPr>
          <p:nvPr>
            <p:ph type="body" idx="4"/>
          </p:nvPr>
        </p:nvSpPr>
        <p:spPr>
          <a:xfrm>
            <a:off x="8326438" y="2273300"/>
            <a:ext cx="3602037"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three-col-text">
  <p:cSld name="Title-three-col-text">
    <p:spTree>
      <p:nvGrpSpPr>
        <p:cNvPr id="1" name=""/>
        <p:cNvGrpSpPr/>
        <p:nvPr/>
      </p:nvGrpSpPr>
      <p:grpSpPr>
        <a:xfrm>
          <a:off x="0" y="0"/>
          <a:ext cx="0" cy="0"/>
          <a:chOff x="0" y="0"/>
          <a:chExt cx="0" cy="0"/>
        </a:xfrm>
      </p:grpSpPr>
      <p:sp>
        <p:nvSpPr>
          <p:cNvPr id="75" name="Google Shape;75;p23"/>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241300" y="1176338"/>
            <a:ext cx="3602038"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body" idx="2"/>
          </p:nvPr>
        </p:nvSpPr>
        <p:spPr>
          <a:xfrm>
            <a:off x="4294188" y="1176338"/>
            <a:ext cx="3603625"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3"/>
          <p:cNvSpPr txBox="1">
            <a:spLocks noGrp="1"/>
          </p:cNvSpPr>
          <p:nvPr>
            <p:ph type="body" idx="3"/>
          </p:nvPr>
        </p:nvSpPr>
        <p:spPr>
          <a:xfrm>
            <a:off x="8326438" y="1176338"/>
            <a:ext cx="3602037" cy="47259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sub-two-col-text">
  <p:cSld name="Title-sub-two-col-text">
    <p:spTree>
      <p:nvGrpSpPr>
        <p:cNvPr id="1" name=""/>
        <p:cNvGrpSpPr/>
        <p:nvPr/>
      </p:nvGrpSpPr>
      <p:grpSpPr>
        <a:xfrm>
          <a:off x="0" y="0"/>
          <a:ext cx="0" cy="0"/>
          <a:chOff x="0" y="0"/>
          <a:chExt cx="0" cy="0"/>
        </a:xfrm>
      </p:grpSpPr>
      <p:sp>
        <p:nvSpPr>
          <p:cNvPr id="81" name="Google Shape;81;p24"/>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241300" y="1149350"/>
            <a:ext cx="11709400" cy="98425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4"/>
          <p:cNvSpPr txBox="1">
            <a:spLocks noGrp="1"/>
          </p:cNvSpPr>
          <p:nvPr>
            <p:ph type="body" idx="2"/>
          </p:nvPr>
        </p:nvSpPr>
        <p:spPr>
          <a:xfrm>
            <a:off x="241300" y="2273300"/>
            <a:ext cx="5668963"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4"/>
          <p:cNvSpPr txBox="1">
            <a:spLocks noGrp="1"/>
          </p:cNvSpPr>
          <p:nvPr>
            <p:ph type="body" idx="3"/>
          </p:nvPr>
        </p:nvSpPr>
        <p:spPr>
          <a:xfrm>
            <a:off x="6281738" y="2273300"/>
            <a:ext cx="5668962" cy="358457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800"/>
            </a:lvl1pPr>
            <a:lvl2pPr marL="914400" lvl="1" indent="-228600" algn="l">
              <a:lnSpc>
                <a:spcPct val="100000"/>
              </a:lnSpc>
              <a:spcBef>
                <a:spcPts val="5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4"/>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241300" y="365125"/>
            <a:ext cx="11709400" cy="6445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chemeClr val="dk2"/>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800" b="1" i="0" u="none" strike="noStrike" cap="none">
                <a:solidFill>
                  <a:srgbClr val="161E2D"/>
                </a:solidFill>
                <a:latin typeface="Arial"/>
                <a:ea typeface="Arial"/>
                <a:cs typeface="Arial"/>
                <a:sym typeface="Arial"/>
              </a:defRPr>
            </a:lvl9pPr>
          </a:lstStyle>
          <a:p>
            <a:endParaRPr/>
          </a:p>
        </p:txBody>
      </p:sp>
      <p:sp>
        <p:nvSpPr>
          <p:cNvPr id="23" name="Google Shape;23;p16"/>
          <p:cNvSpPr txBox="1">
            <a:spLocks noGrp="1"/>
          </p:cNvSpPr>
          <p:nvPr>
            <p:ph type="body" idx="1"/>
          </p:nvPr>
        </p:nvSpPr>
        <p:spPr>
          <a:xfrm>
            <a:off x="241300" y="1176338"/>
            <a:ext cx="11709400" cy="47259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rgbClr val="000000"/>
              </a:buClr>
              <a:buSzPts val="1400"/>
              <a:buFont typeface="Arial"/>
              <a:buNone/>
              <a:defRPr sz="2400" b="0" i="0" u="none" strike="noStrike" cap="none">
                <a:solidFill>
                  <a:schemeClr val="dk2"/>
                </a:solidFill>
                <a:latin typeface="Arial"/>
                <a:ea typeface="Arial"/>
                <a:cs typeface="Arial"/>
                <a:sym typeface="Arial"/>
              </a:defRPr>
            </a:lvl1pPr>
            <a:lvl2pPr marL="914400" marR="0" lvl="1" indent="-228600" algn="l" rtl="0">
              <a:lnSpc>
                <a:spcPct val="100000"/>
              </a:lnSpc>
              <a:spcBef>
                <a:spcPts val="500"/>
              </a:spcBef>
              <a:spcAft>
                <a:spcPts val="0"/>
              </a:spcAft>
              <a:buClr>
                <a:srgbClr val="000000"/>
              </a:buClr>
              <a:buSzPts val="1400"/>
              <a:buFont typeface="Arial"/>
              <a:buNone/>
              <a:defRPr sz="2000" b="0" i="0" u="none" strike="noStrike" cap="none">
                <a:solidFill>
                  <a:schemeClr val="dk2"/>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16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16"/>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6"/>
          <p:cNvSpPr/>
          <p:nvPr/>
        </p:nvSpPr>
        <p:spPr>
          <a:xfrm>
            <a:off x="665275" y="274009"/>
            <a:ext cx="111324" cy="115333"/>
          </a:xfrm>
          <a:custGeom>
            <a:avLst/>
            <a:gdLst/>
            <a:ahLst/>
            <a:cxnLst/>
            <a:rect l="l" t="t" r="r" b="b"/>
            <a:pathLst>
              <a:path w="111324" h="115333" extrusionOk="0">
                <a:moveTo>
                  <a:pt x="52664" y="0"/>
                </a:moveTo>
                <a:cubicBezTo>
                  <a:pt x="62463" y="0"/>
                  <a:pt x="67642" y="2710"/>
                  <a:pt x="70430" y="9086"/>
                </a:cubicBezTo>
                <a:cubicBezTo>
                  <a:pt x="83656" y="38976"/>
                  <a:pt x="96960" y="68786"/>
                  <a:pt x="110106" y="98755"/>
                </a:cubicBezTo>
                <a:cubicBezTo>
                  <a:pt x="112894" y="105211"/>
                  <a:pt x="110743" y="111268"/>
                  <a:pt x="105246" y="113978"/>
                </a:cubicBezTo>
                <a:cubicBezTo>
                  <a:pt x="99111" y="117007"/>
                  <a:pt x="92339" y="114855"/>
                  <a:pt x="89073" y="108558"/>
                </a:cubicBezTo>
                <a:cubicBezTo>
                  <a:pt x="86444" y="103457"/>
                  <a:pt x="84691" y="97878"/>
                  <a:pt x="81982" y="92857"/>
                </a:cubicBezTo>
                <a:cubicBezTo>
                  <a:pt x="81026" y="91103"/>
                  <a:pt x="78318" y="89190"/>
                  <a:pt x="76406" y="89110"/>
                </a:cubicBezTo>
                <a:cubicBezTo>
                  <a:pt x="62543" y="88792"/>
                  <a:pt x="48680" y="89031"/>
                  <a:pt x="34818" y="88871"/>
                </a:cubicBezTo>
                <a:cubicBezTo>
                  <a:pt x="31551" y="88792"/>
                  <a:pt x="29799" y="89828"/>
                  <a:pt x="28604" y="92936"/>
                </a:cubicBezTo>
                <a:cubicBezTo>
                  <a:pt x="26771" y="97958"/>
                  <a:pt x="24620" y="102899"/>
                  <a:pt x="22310" y="107682"/>
                </a:cubicBezTo>
                <a:cubicBezTo>
                  <a:pt x="19203" y="114297"/>
                  <a:pt x="12829" y="116848"/>
                  <a:pt x="6615" y="114217"/>
                </a:cubicBezTo>
                <a:cubicBezTo>
                  <a:pt x="640" y="111667"/>
                  <a:pt x="-1671" y="105530"/>
                  <a:pt x="1277" y="98755"/>
                </a:cubicBezTo>
                <a:cubicBezTo>
                  <a:pt x="14422" y="68865"/>
                  <a:pt x="27727" y="38976"/>
                  <a:pt x="41032" y="9166"/>
                </a:cubicBezTo>
                <a:cubicBezTo>
                  <a:pt x="43900" y="2790"/>
                  <a:pt x="48919" y="0"/>
                  <a:pt x="52664" y="0"/>
                </a:cubicBezTo>
                <a:close/>
                <a:moveTo>
                  <a:pt x="71307" y="67191"/>
                </a:moveTo>
                <a:cubicBezTo>
                  <a:pt x="65969" y="54518"/>
                  <a:pt x="61029" y="42722"/>
                  <a:pt x="55373" y="29331"/>
                </a:cubicBezTo>
                <a:cubicBezTo>
                  <a:pt x="49716" y="42881"/>
                  <a:pt x="44777" y="54757"/>
                  <a:pt x="39518" y="67191"/>
                </a:cubicBezTo>
                <a:cubicBezTo>
                  <a:pt x="50433" y="67191"/>
                  <a:pt x="60233" y="67191"/>
                  <a:pt x="71307" y="67191"/>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 name="Google Shape;28;p16"/>
          <p:cNvSpPr/>
          <p:nvPr/>
        </p:nvSpPr>
        <p:spPr>
          <a:xfrm>
            <a:off x="847340" y="274280"/>
            <a:ext cx="88105" cy="115712"/>
          </a:xfrm>
          <a:custGeom>
            <a:avLst/>
            <a:gdLst/>
            <a:ahLst/>
            <a:cxnLst/>
            <a:rect l="l" t="t" r="r" b="b"/>
            <a:pathLst>
              <a:path w="88105" h="115712" extrusionOk="0">
                <a:moveTo>
                  <a:pt x="44120" y="48"/>
                </a:moveTo>
                <a:cubicBezTo>
                  <a:pt x="55911" y="-112"/>
                  <a:pt x="66826" y="2838"/>
                  <a:pt x="77024" y="8736"/>
                </a:cubicBezTo>
                <a:cubicBezTo>
                  <a:pt x="83716" y="12641"/>
                  <a:pt x="86026" y="19416"/>
                  <a:pt x="82601" y="25235"/>
                </a:cubicBezTo>
                <a:cubicBezTo>
                  <a:pt x="79334" y="30734"/>
                  <a:pt x="72722" y="31691"/>
                  <a:pt x="65790" y="28582"/>
                </a:cubicBezTo>
                <a:cubicBezTo>
                  <a:pt x="59337" y="25713"/>
                  <a:pt x="52565" y="23641"/>
                  <a:pt x="45793" y="21489"/>
                </a:cubicBezTo>
                <a:cubicBezTo>
                  <a:pt x="43801" y="20851"/>
                  <a:pt x="41411" y="21170"/>
                  <a:pt x="39340" y="21489"/>
                </a:cubicBezTo>
                <a:cubicBezTo>
                  <a:pt x="34002" y="22286"/>
                  <a:pt x="29142" y="24039"/>
                  <a:pt x="28106" y="30256"/>
                </a:cubicBezTo>
                <a:cubicBezTo>
                  <a:pt x="27071" y="36633"/>
                  <a:pt x="31054" y="39821"/>
                  <a:pt x="36233" y="41734"/>
                </a:cubicBezTo>
                <a:cubicBezTo>
                  <a:pt x="42367" y="43965"/>
                  <a:pt x="48741" y="45480"/>
                  <a:pt x="54955" y="47552"/>
                </a:cubicBezTo>
                <a:cubicBezTo>
                  <a:pt x="60373" y="49306"/>
                  <a:pt x="65870" y="51059"/>
                  <a:pt x="71048" y="53450"/>
                </a:cubicBezTo>
                <a:cubicBezTo>
                  <a:pt x="82680" y="58791"/>
                  <a:pt x="88337" y="68036"/>
                  <a:pt x="88098" y="80869"/>
                </a:cubicBezTo>
                <a:cubicBezTo>
                  <a:pt x="87859" y="94100"/>
                  <a:pt x="82840" y="104621"/>
                  <a:pt x="70570" y="110280"/>
                </a:cubicBezTo>
                <a:cubicBezTo>
                  <a:pt x="50892" y="119366"/>
                  <a:pt x="31612" y="116178"/>
                  <a:pt x="12730" y="107172"/>
                </a:cubicBezTo>
                <a:cubicBezTo>
                  <a:pt x="10260" y="105976"/>
                  <a:pt x="7950" y="104382"/>
                  <a:pt x="5640" y="102868"/>
                </a:cubicBezTo>
                <a:cubicBezTo>
                  <a:pt x="-17" y="98962"/>
                  <a:pt x="-1610" y="92267"/>
                  <a:pt x="1736" y="86847"/>
                </a:cubicBezTo>
                <a:cubicBezTo>
                  <a:pt x="4923" y="81666"/>
                  <a:pt x="12013" y="80630"/>
                  <a:pt x="18068" y="83659"/>
                </a:cubicBezTo>
                <a:cubicBezTo>
                  <a:pt x="25398" y="87325"/>
                  <a:pt x="32887" y="91151"/>
                  <a:pt x="40694" y="93383"/>
                </a:cubicBezTo>
                <a:cubicBezTo>
                  <a:pt x="45315" y="94738"/>
                  <a:pt x="50892" y="93622"/>
                  <a:pt x="55832" y="92745"/>
                </a:cubicBezTo>
                <a:cubicBezTo>
                  <a:pt x="60054" y="91948"/>
                  <a:pt x="63241" y="88999"/>
                  <a:pt x="63719" y="84217"/>
                </a:cubicBezTo>
                <a:cubicBezTo>
                  <a:pt x="64276" y="79115"/>
                  <a:pt x="61727" y="75608"/>
                  <a:pt x="57345" y="73935"/>
                </a:cubicBezTo>
                <a:cubicBezTo>
                  <a:pt x="50733" y="71384"/>
                  <a:pt x="43801" y="69471"/>
                  <a:pt x="37109" y="67239"/>
                </a:cubicBezTo>
                <a:cubicBezTo>
                  <a:pt x="31134" y="65247"/>
                  <a:pt x="24999" y="63413"/>
                  <a:pt x="19263" y="60863"/>
                </a:cubicBezTo>
                <a:cubicBezTo>
                  <a:pt x="-2088" y="51537"/>
                  <a:pt x="-654" y="18141"/>
                  <a:pt x="17510" y="6903"/>
                </a:cubicBezTo>
                <a:cubicBezTo>
                  <a:pt x="25716" y="1722"/>
                  <a:pt x="34560" y="-351"/>
                  <a:pt x="44120" y="48"/>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Google Shape;29;p16"/>
          <p:cNvSpPr/>
          <p:nvPr/>
        </p:nvSpPr>
        <p:spPr>
          <a:xfrm>
            <a:off x="799461" y="274798"/>
            <a:ext cx="24350" cy="114385"/>
          </a:xfrm>
          <a:custGeom>
            <a:avLst/>
            <a:gdLst/>
            <a:ahLst/>
            <a:cxnLst/>
            <a:rect l="l" t="t" r="r" b="b"/>
            <a:pathLst>
              <a:path w="24350" h="114385" extrusionOk="0">
                <a:moveTo>
                  <a:pt x="24279" y="57396"/>
                </a:moveTo>
                <a:cubicBezTo>
                  <a:pt x="24279" y="71902"/>
                  <a:pt x="24279" y="86329"/>
                  <a:pt x="24279" y="100835"/>
                </a:cubicBezTo>
                <a:cubicBezTo>
                  <a:pt x="24279" y="109443"/>
                  <a:pt x="19659" y="114465"/>
                  <a:pt x="12010" y="114385"/>
                </a:cubicBezTo>
                <a:cubicBezTo>
                  <a:pt x="4601" y="114305"/>
                  <a:pt x="60" y="109523"/>
                  <a:pt x="60" y="101074"/>
                </a:cubicBezTo>
                <a:cubicBezTo>
                  <a:pt x="-20" y="71902"/>
                  <a:pt x="-20" y="42810"/>
                  <a:pt x="60" y="13638"/>
                </a:cubicBezTo>
                <a:cubicBezTo>
                  <a:pt x="60" y="5348"/>
                  <a:pt x="4681" y="168"/>
                  <a:pt x="11771" y="8"/>
                </a:cubicBezTo>
                <a:cubicBezTo>
                  <a:pt x="19340" y="-231"/>
                  <a:pt x="24200" y="4790"/>
                  <a:pt x="24279" y="13399"/>
                </a:cubicBezTo>
                <a:cubicBezTo>
                  <a:pt x="24439" y="28064"/>
                  <a:pt x="24279" y="42730"/>
                  <a:pt x="24279" y="57396"/>
                </a:cubicBezTo>
                <a:cubicBezTo>
                  <a:pt x="24279" y="57396"/>
                  <a:pt x="24279" y="57396"/>
                  <a:pt x="24279" y="57396"/>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Google Shape;30;p16"/>
          <p:cNvSpPr/>
          <p:nvPr/>
        </p:nvSpPr>
        <p:spPr>
          <a:xfrm>
            <a:off x="336720" y="173571"/>
            <a:ext cx="429260" cy="118954"/>
          </a:xfrm>
          <a:custGeom>
            <a:avLst/>
            <a:gdLst/>
            <a:ahLst/>
            <a:cxnLst/>
            <a:rect l="l" t="t" r="r" b="b"/>
            <a:pathLst>
              <a:path w="429260" h="118954" extrusionOk="0">
                <a:moveTo>
                  <a:pt x="0" y="20175"/>
                </a:moveTo>
                <a:cubicBezTo>
                  <a:pt x="0" y="20175"/>
                  <a:pt x="97516" y="89199"/>
                  <a:pt x="205707" y="61781"/>
                </a:cubicBezTo>
                <a:cubicBezTo>
                  <a:pt x="313979" y="34442"/>
                  <a:pt x="393648" y="-10751"/>
                  <a:pt x="429261" y="2321"/>
                </a:cubicBezTo>
                <a:cubicBezTo>
                  <a:pt x="411494" y="10690"/>
                  <a:pt x="369429" y="38029"/>
                  <a:pt x="328558" y="74932"/>
                </a:cubicBezTo>
                <a:cubicBezTo>
                  <a:pt x="287767" y="111756"/>
                  <a:pt x="155754" y="173687"/>
                  <a:pt x="0" y="20175"/>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31;p16"/>
          <p:cNvSpPr/>
          <p:nvPr/>
        </p:nvSpPr>
        <p:spPr>
          <a:xfrm>
            <a:off x="393763" y="249699"/>
            <a:ext cx="233512" cy="91297"/>
          </a:xfrm>
          <a:custGeom>
            <a:avLst/>
            <a:gdLst/>
            <a:ahLst/>
            <a:cxnLst/>
            <a:rect l="l" t="t" r="r" b="b"/>
            <a:pathLst>
              <a:path w="233512" h="91297" extrusionOk="0">
                <a:moveTo>
                  <a:pt x="0" y="0"/>
                </a:moveTo>
                <a:cubicBezTo>
                  <a:pt x="0" y="0"/>
                  <a:pt x="108192" y="102740"/>
                  <a:pt x="233512" y="30926"/>
                </a:cubicBezTo>
                <a:cubicBezTo>
                  <a:pt x="222836" y="45990"/>
                  <a:pt x="123727" y="176069"/>
                  <a:pt x="0" y="0"/>
                </a:cubicBezTo>
                <a:close/>
              </a:path>
            </a:pathLst>
          </a:custGeom>
          <a:solidFill>
            <a:srgbClr val="252F3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legal/service-level-agreements/?nc1=h_ls&amp;aws-sla-cards.sort-by=item.additionalFields.serviceNameLower&amp;aws-sla-cards.sort-order=asc&amp;awsf.tech-category-filter=*al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6.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svg"/><Relationship Id="rId20"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svg"/><Relationship Id="rId5" Type="http://schemas.openxmlformats.org/officeDocument/2006/relationships/image" Target="../media/image10.sv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sv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254;p1"/>
          <p:cNvSpPr txBox="1">
            <a:spLocks noGrp="1"/>
          </p:cNvSpPr>
          <p:nvPr>
            <p:ph type="title"/>
          </p:nvPr>
        </p:nvSpPr>
        <p:spPr>
          <a:xfrm>
            <a:off x="336720" y="3076506"/>
            <a:ext cx="9771921" cy="840230"/>
          </a:xfrm>
          <a:prstGeom prst="rect">
            <a:avLst/>
          </a:prstGeom>
          <a:noFill/>
          <a:ln>
            <a:noFill/>
          </a:ln>
        </p:spPr>
        <p:txBody>
          <a:bodyPr spcFirstLastPara="1" wrap="square" lIns="0" tIns="45700" rIns="91425" bIns="45700" anchor="b" anchorCtr="0">
            <a:spAutoFit/>
          </a:bodyPr>
          <a:lstStyle/>
          <a:p>
            <a:pPr marL="0" lvl="0" indent="0" algn="l" rtl="0">
              <a:lnSpc>
                <a:spcPct val="90000"/>
              </a:lnSpc>
              <a:spcBef>
                <a:spcPts val="0"/>
              </a:spcBef>
              <a:spcAft>
                <a:spcPts val="0"/>
              </a:spcAft>
              <a:buClr>
                <a:srgbClr val="FFFFFF"/>
              </a:buClr>
              <a:buSzPts val="5400"/>
              <a:buFont typeface="Arial"/>
              <a:buNone/>
            </a:pPr>
            <a:r>
              <a:rPr lang="en-US"/>
              <a:t>PoC Topic For Clarification</a:t>
            </a:r>
            <a:endParaRPr/>
          </a:p>
        </p:txBody>
      </p:sp>
      <p:sp>
        <p:nvSpPr>
          <p:cNvPr id="255" name="Google Shape;255;p1"/>
          <p:cNvSpPr txBox="1">
            <a:spLocks noGrp="1"/>
          </p:cNvSpPr>
          <p:nvPr>
            <p:ph type="body" idx="1"/>
          </p:nvPr>
        </p:nvSpPr>
        <p:spPr>
          <a:xfrm>
            <a:off x="336720" y="3897077"/>
            <a:ext cx="6734175" cy="475615"/>
          </a:xfrm>
          <a:prstGeom prst="rect">
            <a:avLst/>
          </a:prstGeom>
          <a:noFill/>
          <a:ln>
            <a:noFill/>
          </a:ln>
        </p:spPr>
        <p:txBody>
          <a:bodyPr spcFirstLastPara="1" wrap="square" lIns="0" tIns="45700" rIns="91425" bIns="45700" anchor="t" anchorCtr="0">
            <a:spAutoFit/>
          </a:bodyPr>
          <a:lstStyle/>
          <a:p>
            <a:pPr marL="0" lvl="0" indent="0" algn="l" rtl="0">
              <a:lnSpc>
                <a:spcPct val="90000"/>
              </a:lnSpc>
              <a:spcBef>
                <a:spcPts val="0"/>
              </a:spcBef>
              <a:spcAft>
                <a:spcPts val="0"/>
              </a:spcAft>
              <a:buClr>
                <a:srgbClr val="FFFFFF"/>
              </a:buClr>
              <a:buSzPts val="2800"/>
              <a:buNone/>
            </a:pPr>
            <a:r>
              <a:rPr lang="en-US" altLang="ko-KR"/>
              <a:t>Hybrid</a:t>
            </a:r>
            <a:r>
              <a:rPr lang="en-US"/>
              <a:t> Cloud</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dgm="http://schemas.openxmlformats.org/drawingml/2006/diagram" xmlns:dsp="http://schemas.microsoft.com/office/drawing/2008/diagram">
      <p:transition xmlns:mc="http://schemas.openxmlformats.org/markup-compatibility/2006" xmlns:hp="http://schemas.haansoft.com/office/presentation/8.0" mc:Ignorable="hp" hp:hslDur="7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68" name="Google Shape;271;g2735bf8d146_0_32">
            <a:extLst>
              <a:ext uri="{FF2B5EF4-FFF2-40B4-BE49-F238E27FC236}">
                <a16:creationId xmlns:a16="http://schemas.microsoft.com/office/drawing/2014/main" id="{5B37D883-71B1-24B1-59D1-A69AB229DEC4}"/>
              </a:ext>
            </a:extLst>
          </p:cNvPr>
          <p:cNvSpPr txBox="1">
            <a:spLocks noGrp="1"/>
          </p:cNvSpPr>
          <p:nvPr>
            <p:ph type="body" idx="1"/>
          </p:nvPr>
        </p:nvSpPr>
        <p:spPr>
          <a:xfrm>
            <a:off x="241300" y="103289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ko-KR" sz="1400" b="1" i="0" u="none" strike="noStrike" dirty="0">
                <a:solidFill>
                  <a:schemeClr val="dk2"/>
                </a:solidFill>
                <a:latin typeface="Calibri"/>
                <a:ea typeface="Calibri"/>
                <a:cs typeface="Calibri"/>
                <a:sym typeface="Calibri"/>
              </a:rPr>
              <a:t>Answer</a:t>
            </a:r>
            <a:endParaRPr sz="1300" dirty="0">
              <a:latin typeface="Calibri"/>
              <a:ea typeface="Calibri"/>
              <a:cs typeface="Calibri"/>
              <a:sym typeface="Calibri"/>
            </a:endParaRPr>
          </a:p>
        </p:txBody>
      </p:sp>
      <p:sp>
        <p:nvSpPr>
          <p:cNvPr id="69" name="TextBox">
            <a:extLst>
              <a:ext uri="{FF2B5EF4-FFF2-40B4-BE49-F238E27FC236}">
                <a16:creationId xmlns:a16="http://schemas.microsoft.com/office/drawing/2014/main" id="{A951102A-E351-0BCA-92DA-B72392C19E89}"/>
              </a:ext>
            </a:extLst>
          </p:cNvPr>
          <p:cNvSpPr txBox="1"/>
          <p:nvPr/>
        </p:nvSpPr>
        <p:spPr>
          <a:xfrm>
            <a:off x="455574" y="1416471"/>
            <a:ext cx="10413365" cy="461665"/>
          </a:xfrm>
          <a:prstGeom prst="rect">
            <a:avLst/>
          </a:prstGeom>
          <a:noFill/>
        </p:spPr>
        <p:txBody>
          <a:bodyPr wrap="square">
            <a:spAutoFit/>
          </a:bodyPr>
          <a:lstStyle/>
          <a:p>
            <a:pPr lvl="0">
              <a:defRPr/>
            </a:pPr>
            <a:r>
              <a:rPr lang="en-US" altLang="ko-KR" sz="1200" b="1" dirty="0">
                <a:latin typeface="Malgun Gothic"/>
                <a:ea typeface="Malgun Gothic"/>
                <a:cs typeface="Malgun Gothic"/>
              </a:rPr>
              <a:t>Case 3: Public Cloud Outage (Main AZ)</a:t>
            </a:r>
          </a:p>
          <a:p>
            <a:pPr lvl="0">
              <a:defRPr/>
            </a:pPr>
            <a:r>
              <a:rPr lang="en-US" altLang="ko-KR" sz="1200" dirty="0">
                <a:latin typeface="Malgun Gothic"/>
                <a:ea typeface="Malgun Gothic"/>
                <a:cs typeface="Malgun Gothic"/>
              </a:rPr>
              <a:t>  =&gt; </a:t>
            </a:r>
            <a:r>
              <a:rPr lang="en" altLang="ko-KR" sz="1200" dirty="0">
                <a:latin typeface="Malgun Gothic"/>
                <a:ea typeface="Malgun Gothic"/>
              </a:rPr>
              <a:t>If the primary Availability Zone (AZ) for Small Screen goes down, it will failover service traffic to the backup AZ to ensure service reliability.</a:t>
            </a:r>
          </a:p>
        </p:txBody>
      </p:sp>
      <p:sp>
        <p:nvSpPr>
          <p:cNvPr id="4" name="Google Shape;273;p4">
            <a:extLst>
              <a:ext uri="{FF2B5EF4-FFF2-40B4-BE49-F238E27FC236}">
                <a16:creationId xmlns:a16="http://schemas.microsoft.com/office/drawing/2014/main" id="{E7C9A37C-7FF4-8A74-8F1D-AC58EBA4AC65}"/>
              </a:ext>
            </a:extLst>
          </p:cNvPr>
          <p:cNvSpPr/>
          <p:nvPr/>
        </p:nvSpPr>
        <p:spPr>
          <a:xfrm>
            <a:off x="6483333" y="4097106"/>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SzPts val="1100"/>
              <a:buNone/>
            </a:pPr>
            <a:r>
              <a:rPr lang="en-US" sz="800">
                <a:solidFill>
                  <a:schemeClr val="dk1"/>
                </a:solidFill>
              </a:rPr>
              <a:t>http://k8s-dvp-beast-3b6763e2c2-24828542.ap-southeast-1.elb.amazonaws.comMB</a:t>
            </a:r>
            <a:endParaRPr>
              <a:solidFill>
                <a:schemeClr val="dk1"/>
              </a:solidFill>
              <a:latin typeface="Malgun Gothic"/>
              <a:ea typeface="Malgun Gothic"/>
              <a:cs typeface="Malgun Gothic"/>
              <a:sym typeface="Malgun Gothic"/>
            </a:endParaRPr>
          </a:p>
        </p:txBody>
      </p:sp>
      <p:sp>
        <p:nvSpPr>
          <p:cNvPr id="5" name="Google Shape;275;p4">
            <a:extLst>
              <a:ext uri="{FF2B5EF4-FFF2-40B4-BE49-F238E27FC236}">
                <a16:creationId xmlns:a16="http://schemas.microsoft.com/office/drawing/2014/main" id="{EA42D492-6E12-5497-1B1C-4C14FF200D4B}"/>
              </a:ext>
            </a:extLst>
          </p:cNvPr>
          <p:cNvSpPr/>
          <p:nvPr/>
        </p:nvSpPr>
        <p:spPr>
          <a:xfrm>
            <a:off x="1210717" y="2786822"/>
            <a:ext cx="2283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#1</a:t>
            </a:r>
            <a:endParaRPr sz="1050">
              <a:solidFill>
                <a:srgbClr val="FFFFFF"/>
              </a:solidFill>
              <a:latin typeface="Arial"/>
              <a:ea typeface="Arial"/>
              <a:cs typeface="Arial"/>
              <a:sym typeface="Arial"/>
            </a:endParaRPr>
          </a:p>
        </p:txBody>
      </p:sp>
      <p:sp>
        <p:nvSpPr>
          <p:cNvPr id="6" name="Google Shape;276;p4">
            <a:extLst>
              <a:ext uri="{FF2B5EF4-FFF2-40B4-BE49-F238E27FC236}">
                <a16:creationId xmlns:a16="http://schemas.microsoft.com/office/drawing/2014/main" id="{BB737606-A82A-8E9D-CABC-5968A60A6E3F}"/>
              </a:ext>
            </a:extLst>
          </p:cNvPr>
          <p:cNvSpPr/>
          <p:nvPr/>
        </p:nvSpPr>
        <p:spPr>
          <a:xfrm>
            <a:off x="3598878" y="2786822"/>
            <a:ext cx="2289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#2</a:t>
            </a:r>
            <a:endParaRPr sz="1050">
              <a:solidFill>
                <a:srgbClr val="FFFFFF"/>
              </a:solidFill>
              <a:latin typeface="Arial"/>
              <a:ea typeface="Arial"/>
              <a:cs typeface="Arial"/>
              <a:sym typeface="Arial"/>
            </a:endParaRPr>
          </a:p>
        </p:txBody>
      </p:sp>
      <p:sp>
        <p:nvSpPr>
          <p:cNvPr id="7" name="Google Shape;277;p4">
            <a:extLst>
              <a:ext uri="{FF2B5EF4-FFF2-40B4-BE49-F238E27FC236}">
                <a16:creationId xmlns:a16="http://schemas.microsoft.com/office/drawing/2014/main" id="{276A453A-6125-03FC-02E6-8D5694CD36D9}"/>
              </a:ext>
            </a:extLst>
          </p:cNvPr>
          <p:cNvSpPr/>
          <p:nvPr/>
        </p:nvSpPr>
        <p:spPr>
          <a:xfrm>
            <a:off x="1210717"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8" name="Google Shape;278;p4">
            <a:extLst>
              <a:ext uri="{FF2B5EF4-FFF2-40B4-BE49-F238E27FC236}">
                <a16:creationId xmlns:a16="http://schemas.microsoft.com/office/drawing/2014/main" id="{AB4101B6-9D23-B164-60C5-78FF12A38291}"/>
              </a:ext>
            </a:extLst>
          </p:cNvPr>
          <p:cNvSpPr/>
          <p:nvPr/>
        </p:nvSpPr>
        <p:spPr>
          <a:xfrm>
            <a:off x="3539622" y="2982588"/>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9" name="Google Shape;279;p4">
            <a:extLst>
              <a:ext uri="{FF2B5EF4-FFF2-40B4-BE49-F238E27FC236}">
                <a16:creationId xmlns:a16="http://schemas.microsoft.com/office/drawing/2014/main" id="{BAD7073B-F6EF-E115-12B4-D9B06D26A788}"/>
              </a:ext>
            </a:extLst>
          </p:cNvPr>
          <p:cNvSpPr/>
          <p:nvPr/>
        </p:nvSpPr>
        <p:spPr>
          <a:xfrm>
            <a:off x="129572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10" name="Google Shape;280;p4">
            <a:extLst>
              <a:ext uri="{FF2B5EF4-FFF2-40B4-BE49-F238E27FC236}">
                <a16:creationId xmlns:a16="http://schemas.microsoft.com/office/drawing/2014/main" id="{BC190625-D0F0-F1B5-600A-7C4C221EB496}"/>
              </a:ext>
            </a:extLst>
          </p:cNvPr>
          <p:cNvSpPr/>
          <p:nvPr/>
        </p:nvSpPr>
        <p:spPr>
          <a:xfrm>
            <a:off x="1531971" y="3336368"/>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p:txBody>
      </p:sp>
      <p:sp>
        <p:nvSpPr>
          <p:cNvPr id="11" name="Google Shape;282;p4">
            <a:extLst>
              <a:ext uri="{FF2B5EF4-FFF2-40B4-BE49-F238E27FC236}">
                <a16:creationId xmlns:a16="http://schemas.microsoft.com/office/drawing/2014/main" id="{2A148197-C1EE-0810-30CD-CAB0E3C44537}"/>
              </a:ext>
            </a:extLst>
          </p:cNvPr>
          <p:cNvSpPr/>
          <p:nvPr/>
        </p:nvSpPr>
        <p:spPr>
          <a:xfrm>
            <a:off x="369024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12" name="Google Shape;283;p4">
            <a:extLst>
              <a:ext uri="{FF2B5EF4-FFF2-40B4-BE49-F238E27FC236}">
                <a16:creationId xmlns:a16="http://schemas.microsoft.com/office/drawing/2014/main" id="{6ECAF429-513D-507B-DB9A-14455C2DA344}"/>
              </a:ext>
            </a:extLst>
          </p:cNvPr>
          <p:cNvSpPr txBox="1"/>
          <p:nvPr/>
        </p:nvSpPr>
        <p:spPr>
          <a:xfrm>
            <a:off x="1677799" y="2987422"/>
            <a:ext cx="12705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#1)</a:t>
            </a:r>
            <a:endParaRPr sz="893" b="1">
              <a:solidFill>
                <a:srgbClr val="E10616"/>
              </a:solidFill>
              <a:latin typeface="Malgun Gothic"/>
              <a:ea typeface="Malgun Gothic"/>
              <a:cs typeface="Malgun Gothic"/>
              <a:sym typeface="Malgun Gothic"/>
            </a:endParaRPr>
          </a:p>
        </p:txBody>
      </p:sp>
      <p:sp>
        <p:nvSpPr>
          <p:cNvPr id="13" name="Google Shape;284;p4">
            <a:extLst>
              <a:ext uri="{FF2B5EF4-FFF2-40B4-BE49-F238E27FC236}">
                <a16:creationId xmlns:a16="http://schemas.microsoft.com/office/drawing/2014/main" id="{FEADEC11-47E1-FCAA-1D54-E6DE967C310A}"/>
              </a:ext>
            </a:extLst>
          </p:cNvPr>
          <p:cNvSpPr txBox="1"/>
          <p:nvPr/>
        </p:nvSpPr>
        <p:spPr>
          <a:xfrm>
            <a:off x="377120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#2)</a:t>
            </a:r>
            <a:endParaRPr sz="893" b="1">
              <a:solidFill>
                <a:srgbClr val="E10616"/>
              </a:solidFill>
              <a:latin typeface="Malgun Gothic"/>
              <a:ea typeface="Malgun Gothic"/>
              <a:cs typeface="Malgun Gothic"/>
              <a:sym typeface="Malgun Gothic"/>
            </a:endParaRPr>
          </a:p>
        </p:txBody>
      </p:sp>
      <p:sp>
        <p:nvSpPr>
          <p:cNvPr id="14" name="Google Shape;286;p4">
            <a:extLst>
              <a:ext uri="{FF2B5EF4-FFF2-40B4-BE49-F238E27FC236}">
                <a16:creationId xmlns:a16="http://schemas.microsoft.com/office/drawing/2014/main" id="{09B5740B-3F00-2F61-2E89-568D9B01F05D}"/>
              </a:ext>
            </a:extLst>
          </p:cNvPr>
          <p:cNvSpPr/>
          <p:nvPr/>
        </p:nvSpPr>
        <p:spPr>
          <a:xfrm>
            <a:off x="4793376"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15" name="Google Shape;287;p4">
            <a:extLst>
              <a:ext uri="{FF2B5EF4-FFF2-40B4-BE49-F238E27FC236}">
                <a16:creationId xmlns:a16="http://schemas.microsoft.com/office/drawing/2014/main" id="{BD2AC174-0C15-3FAC-C46D-51FA117702BD}"/>
              </a:ext>
            </a:extLst>
          </p:cNvPr>
          <p:cNvSpPr/>
          <p:nvPr/>
        </p:nvSpPr>
        <p:spPr>
          <a:xfrm>
            <a:off x="5135758" y="2060848"/>
            <a:ext cx="1655700" cy="342913"/>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Malgun Gothic"/>
                <a:ea typeface="Malgun Gothic"/>
                <a:cs typeface="Malgun Gothic"/>
                <a:sym typeface="Malgun Gothic"/>
              </a:rPr>
              <a:t>Client</a:t>
            </a:r>
            <a:endParaRPr sz="1800">
              <a:solidFill>
                <a:schemeClr val="dk1"/>
              </a:solidFill>
              <a:latin typeface="Malgun Gothic"/>
              <a:ea typeface="Malgun Gothic"/>
              <a:cs typeface="Malgun Gothic"/>
              <a:sym typeface="Malgun Gothic"/>
            </a:endParaRPr>
          </a:p>
        </p:txBody>
      </p:sp>
      <p:sp>
        <p:nvSpPr>
          <p:cNvPr id="16" name="Google Shape;288;p4">
            <a:extLst>
              <a:ext uri="{FF2B5EF4-FFF2-40B4-BE49-F238E27FC236}">
                <a16:creationId xmlns:a16="http://schemas.microsoft.com/office/drawing/2014/main" id="{2DD27C24-406F-44E3-2F34-E824D0FA1261}"/>
              </a:ext>
            </a:extLst>
          </p:cNvPr>
          <p:cNvSpPr/>
          <p:nvPr/>
        </p:nvSpPr>
        <p:spPr>
          <a:xfrm>
            <a:off x="6073473" y="2786822"/>
            <a:ext cx="47010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AWS</a:t>
            </a:r>
            <a:endParaRPr sz="1050">
              <a:solidFill>
                <a:srgbClr val="FFFFFF"/>
              </a:solidFill>
              <a:latin typeface="Arial"/>
              <a:ea typeface="Arial"/>
              <a:cs typeface="Arial"/>
              <a:sym typeface="Arial"/>
            </a:endParaRPr>
          </a:p>
        </p:txBody>
      </p:sp>
      <p:sp>
        <p:nvSpPr>
          <p:cNvPr id="17" name="Google Shape;289;p4">
            <a:extLst>
              <a:ext uri="{FF2B5EF4-FFF2-40B4-BE49-F238E27FC236}">
                <a16:creationId xmlns:a16="http://schemas.microsoft.com/office/drawing/2014/main" id="{265A9D55-83DC-08A5-8F2B-D27483499486}"/>
              </a:ext>
            </a:extLst>
          </p:cNvPr>
          <p:cNvSpPr/>
          <p:nvPr/>
        </p:nvSpPr>
        <p:spPr>
          <a:xfrm>
            <a:off x="6079792"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18" name="Google Shape;290;p4">
            <a:extLst>
              <a:ext uri="{FF2B5EF4-FFF2-40B4-BE49-F238E27FC236}">
                <a16:creationId xmlns:a16="http://schemas.microsoft.com/office/drawing/2014/main" id="{05DEF764-B297-7874-CE84-F580CB96BD4A}"/>
              </a:ext>
            </a:extLst>
          </p:cNvPr>
          <p:cNvSpPr/>
          <p:nvPr/>
        </p:nvSpPr>
        <p:spPr>
          <a:xfrm>
            <a:off x="6164837" y="3870646"/>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19" name="Google Shape;291;p4">
            <a:extLst>
              <a:ext uri="{FF2B5EF4-FFF2-40B4-BE49-F238E27FC236}">
                <a16:creationId xmlns:a16="http://schemas.microsoft.com/office/drawing/2014/main" id="{E941C476-91B7-DB47-66B4-2EF51C989C8F}"/>
              </a:ext>
            </a:extLst>
          </p:cNvPr>
          <p:cNvSpPr txBox="1"/>
          <p:nvPr/>
        </p:nvSpPr>
        <p:spPr>
          <a:xfrm>
            <a:off x="6245799"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#1</a:t>
            </a:r>
            <a:endParaRPr sz="893" b="1">
              <a:solidFill>
                <a:srgbClr val="E10616"/>
              </a:solidFill>
              <a:latin typeface="Malgun Gothic"/>
              <a:ea typeface="Malgun Gothic"/>
              <a:cs typeface="Malgun Gothic"/>
              <a:sym typeface="Malgun Gothic"/>
            </a:endParaRPr>
          </a:p>
        </p:txBody>
      </p:sp>
      <p:sp>
        <p:nvSpPr>
          <p:cNvPr id="20" name="Google Shape;293;p4">
            <a:extLst>
              <a:ext uri="{FF2B5EF4-FFF2-40B4-BE49-F238E27FC236}">
                <a16:creationId xmlns:a16="http://schemas.microsoft.com/office/drawing/2014/main" id="{EEA0E7D7-605C-6F0C-BD4B-25E080AD4B31}"/>
              </a:ext>
            </a:extLst>
          </p:cNvPr>
          <p:cNvSpPr/>
          <p:nvPr/>
        </p:nvSpPr>
        <p:spPr>
          <a:xfrm>
            <a:off x="8490887" y="2987280"/>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21" name="Google Shape;294;p4">
            <a:extLst>
              <a:ext uri="{FF2B5EF4-FFF2-40B4-BE49-F238E27FC236}">
                <a16:creationId xmlns:a16="http://schemas.microsoft.com/office/drawing/2014/main" id="{B2740A0A-FD1B-522F-0034-E97FF47D3057}"/>
              </a:ext>
            </a:extLst>
          </p:cNvPr>
          <p:cNvSpPr/>
          <p:nvPr/>
        </p:nvSpPr>
        <p:spPr>
          <a:xfrm>
            <a:off x="8575932" y="3870646"/>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22" name="Google Shape;295;p4">
            <a:extLst>
              <a:ext uri="{FF2B5EF4-FFF2-40B4-BE49-F238E27FC236}">
                <a16:creationId xmlns:a16="http://schemas.microsoft.com/office/drawing/2014/main" id="{EF0D9899-D790-789F-39B6-3E6599D722F8}"/>
              </a:ext>
            </a:extLst>
          </p:cNvPr>
          <p:cNvSpPr txBox="1"/>
          <p:nvPr/>
        </p:nvSpPr>
        <p:spPr>
          <a:xfrm>
            <a:off x="865689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#2</a:t>
            </a:r>
            <a:endParaRPr sz="893" b="1">
              <a:solidFill>
                <a:srgbClr val="E10616"/>
              </a:solidFill>
              <a:latin typeface="Malgun Gothic"/>
              <a:ea typeface="Malgun Gothic"/>
              <a:cs typeface="Malgun Gothic"/>
              <a:sym typeface="Malgun Gothic"/>
            </a:endParaRPr>
          </a:p>
        </p:txBody>
      </p:sp>
      <p:cxnSp>
        <p:nvCxnSpPr>
          <p:cNvPr id="23" name="Google Shape;297;p4">
            <a:extLst>
              <a:ext uri="{FF2B5EF4-FFF2-40B4-BE49-F238E27FC236}">
                <a16:creationId xmlns:a16="http://schemas.microsoft.com/office/drawing/2014/main" id="{DB9699D0-61CF-396F-E799-66226D90343E}"/>
              </a:ext>
            </a:extLst>
          </p:cNvPr>
          <p:cNvCxnSpPr>
            <a:cxnSpLocks/>
            <a:stCxn id="61" idx="2"/>
            <a:endCxn id="14" idx="2"/>
          </p:cNvCxnSpPr>
          <p:nvPr/>
        </p:nvCxnSpPr>
        <p:spPr>
          <a:xfrm rot="5400000" flipH="1" flipV="1">
            <a:off x="3513207" y="4230801"/>
            <a:ext cx="3240" cy="3461598"/>
          </a:xfrm>
          <a:prstGeom prst="bentConnector3">
            <a:avLst>
              <a:gd name="adj1" fmla="val -7055556"/>
            </a:avLst>
          </a:prstGeom>
          <a:noFill/>
          <a:ln w="15875" cap="flat" cmpd="sng">
            <a:solidFill>
              <a:srgbClr val="023F72"/>
            </a:solidFill>
            <a:prstDash val="solid"/>
            <a:round/>
            <a:headEnd type="none" w="sm" len="sm"/>
            <a:tailEnd type="triangle" w="med" len="med"/>
          </a:ln>
        </p:spPr>
      </p:cxnSp>
      <p:sp>
        <p:nvSpPr>
          <p:cNvPr id="24" name="Google Shape;298;p4">
            <a:extLst>
              <a:ext uri="{FF2B5EF4-FFF2-40B4-BE49-F238E27FC236}">
                <a16:creationId xmlns:a16="http://schemas.microsoft.com/office/drawing/2014/main" id="{3195A8F7-73F2-014A-8E34-FB1E630909B7}"/>
              </a:ext>
            </a:extLst>
          </p:cNvPr>
          <p:cNvSpPr txBox="1"/>
          <p:nvPr/>
        </p:nvSpPr>
        <p:spPr>
          <a:xfrm>
            <a:off x="2189754"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cxnSp>
        <p:nvCxnSpPr>
          <p:cNvPr id="25" name="Google Shape;301;p4">
            <a:extLst>
              <a:ext uri="{FF2B5EF4-FFF2-40B4-BE49-F238E27FC236}">
                <a16:creationId xmlns:a16="http://schemas.microsoft.com/office/drawing/2014/main" id="{F9B53029-E30E-7B20-9974-D216A2F2F37B}"/>
              </a:ext>
            </a:extLst>
          </p:cNvPr>
          <p:cNvCxnSpPr>
            <a:stCxn id="15" idx="2"/>
            <a:endCxn id="5" idx="3"/>
          </p:cNvCxnSpPr>
          <p:nvPr/>
        </p:nvCxnSpPr>
        <p:spPr>
          <a:xfrm rot="5400000">
            <a:off x="3966475" y="789794"/>
            <a:ext cx="383166" cy="36111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26" name="Google Shape;302;p4">
            <a:extLst>
              <a:ext uri="{FF2B5EF4-FFF2-40B4-BE49-F238E27FC236}">
                <a16:creationId xmlns:a16="http://schemas.microsoft.com/office/drawing/2014/main" id="{5A7C9470-C9FE-0C13-5BF4-2E28C161BF54}"/>
              </a:ext>
            </a:extLst>
          </p:cNvPr>
          <p:cNvCxnSpPr>
            <a:stCxn id="15" idx="2"/>
            <a:endCxn id="6" idx="3"/>
          </p:cNvCxnSpPr>
          <p:nvPr/>
        </p:nvCxnSpPr>
        <p:spPr>
          <a:xfrm rot="5400000">
            <a:off x="5162125" y="1985444"/>
            <a:ext cx="383166" cy="12198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27" name="Google Shape;303;p4">
            <a:extLst>
              <a:ext uri="{FF2B5EF4-FFF2-40B4-BE49-F238E27FC236}">
                <a16:creationId xmlns:a16="http://schemas.microsoft.com/office/drawing/2014/main" id="{2757ABDE-5E6D-57F8-6B78-CE6752AF592A}"/>
              </a:ext>
            </a:extLst>
          </p:cNvPr>
          <p:cNvCxnSpPr>
            <a:cxnSpLocks/>
            <a:stCxn id="15" idx="2"/>
          </p:cNvCxnSpPr>
          <p:nvPr/>
        </p:nvCxnSpPr>
        <p:spPr>
          <a:xfrm rot="16200000" flipH="1">
            <a:off x="6832711" y="1534658"/>
            <a:ext cx="725327" cy="2463532"/>
          </a:xfrm>
          <a:prstGeom prst="bentConnector3">
            <a:avLst>
              <a:gd name="adj1" fmla="val 26362"/>
            </a:avLst>
          </a:prstGeom>
          <a:noFill/>
          <a:ln w="9525" cap="flat" cmpd="sng">
            <a:solidFill>
              <a:schemeClr val="accent1"/>
            </a:solidFill>
            <a:prstDash val="solid"/>
            <a:miter lim="8000"/>
            <a:headEnd type="none" w="sm" len="sm"/>
            <a:tailEnd type="triangle" w="med" len="med"/>
          </a:ln>
        </p:spPr>
      </p:cxnSp>
      <p:sp>
        <p:nvSpPr>
          <p:cNvPr id="28" name="Google Shape;304;p4">
            <a:extLst>
              <a:ext uri="{FF2B5EF4-FFF2-40B4-BE49-F238E27FC236}">
                <a16:creationId xmlns:a16="http://schemas.microsoft.com/office/drawing/2014/main" id="{F94EEA5F-7DC1-AA78-DDC2-E62A2FB0B73B}"/>
              </a:ext>
            </a:extLst>
          </p:cNvPr>
          <p:cNvSpPr txBox="1"/>
          <p:nvPr/>
        </p:nvSpPr>
        <p:spPr>
          <a:xfrm>
            <a:off x="2878109" y="2324967"/>
            <a:ext cx="1497300" cy="261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algun Gothic"/>
                <a:ea typeface="Malgun Gothic"/>
                <a:cs typeface="Malgun Gothic"/>
                <a:sym typeface="Malgun Gothic"/>
              </a:rPr>
              <a:t>Active</a:t>
            </a:r>
            <a:endParaRPr sz="1400">
              <a:solidFill>
                <a:schemeClr val="dk1"/>
              </a:solidFill>
              <a:latin typeface="Malgun Gothic"/>
              <a:ea typeface="Malgun Gothic"/>
              <a:cs typeface="Malgun Gothic"/>
              <a:sym typeface="Malgun Gothic"/>
            </a:endParaRPr>
          </a:p>
        </p:txBody>
      </p:sp>
      <p:sp>
        <p:nvSpPr>
          <p:cNvPr id="29" name="Google Shape;305;p4">
            <a:extLst>
              <a:ext uri="{FF2B5EF4-FFF2-40B4-BE49-F238E27FC236}">
                <a16:creationId xmlns:a16="http://schemas.microsoft.com/office/drawing/2014/main" id="{2A48E336-AA6E-83FE-4B0C-79F46619BB69}"/>
              </a:ext>
            </a:extLst>
          </p:cNvPr>
          <p:cNvSpPr txBox="1"/>
          <p:nvPr/>
        </p:nvSpPr>
        <p:spPr>
          <a:xfrm>
            <a:off x="6866109" y="2324967"/>
            <a:ext cx="1497300" cy="261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algun Gothic"/>
                <a:ea typeface="Malgun Gothic"/>
                <a:cs typeface="Malgun Gothic"/>
                <a:sym typeface="Malgun Gothic"/>
              </a:rPr>
              <a:t>Active</a:t>
            </a:r>
            <a:endParaRPr sz="1400">
              <a:solidFill>
                <a:schemeClr val="dk1"/>
              </a:solidFill>
              <a:latin typeface="Malgun Gothic"/>
              <a:ea typeface="Malgun Gothic"/>
              <a:cs typeface="Malgun Gothic"/>
              <a:sym typeface="Malgun Gothic"/>
            </a:endParaRPr>
          </a:p>
        </p:txBody>
      </p:sp>
      <p:pic>
        <p:nvPicPr>
          <p:cNvPr id="30" name="Google Shape;308;p4">
            <a:extLst>
              <a:ext uri="{FF2B5EF4-FFF2-40B4-BE49-F238E27FC236}">
                <a16:creationId xmlns:a16="http://schemas.microsoft.com/office/drawing/2014/main" id="{72330157-DEB0-22EF-FF48-638E9175AF1A}"/>
              </a:ext>
            </a:extLst>
          </p:cNvPr>
          <p:cNvPicPr preferRelativeResize="0"/>
          <p:nvPr/>
        </p:nvPicPr>
        <p:blipFill rotWithShape="1">
          <a:blip r:embed="rId3">
            <a:alphaModFix/>
          </a:blip>
          <a:srcRect/>
          <a:stretch/>
        </p:blipFill>
        <p:spPr>
          <a:xfrm>
            <a:off x="6178470" y="3863520"/>
            <a:ext cx="304887" cy="204693"/>
          </a:xfrm>
          <a:prstGeom prst="rect">
            <a:avLst/>
          </a:prstGeom>
          <a:noFill/>
          <a:ln>
            <a:noFill/>
          </a:ln>
        </p:spPr>
      </p:pic>
      <p:pic>
        <p:nvPicPr>
          <p:cNvPr id="31" name="Google Shape;309;p4">
            <a:extLst>
              <a:ext uri="{FF2B5EF4-FFF2-40B4-BE49-F238E27FC236}">
                <a16:creationId xmlns:a16="http://schemas.microsoft.com/office/drawing/2014/main" id="{CECA1215-FBCF-A1CB-110C-214BA81336AF}"/>
              </a:ext>
            </a:extLst>
          </p:cNvPr>
          <p:cNvPicPr preferRelativeResize="0"/>
          <p:nvPr/>
        </p:nvPicPr>
        <p:blipFill rotWithShape="1">
          <a:blip r:embed="rId3">
            <a:alphaModFix/>
          </a:blip>
          <a:srcRect/>
          <a:stretch/>
        </p:blipFill>
        <p:spPr>
          <a:xfrm>
            <a:off x="8584533" y="3863520"/>
            <a:ext cx="304887" cy="204693"/>
          </a:xfrm>
          <a:prstGeom prst="rect">
            <a:avLst/>
          </a:prstGeom>
          <a:noFill/>
          <a:ln>
            <a:noFill/>
          </a:ln>
        </p:spPr>
      </p:pic>
      <p:cxnSp>
        <p:nvCxnSpPr>
          <p:cNvPr id="32" name="Google Shape;310;p4">
            <a:extLst>
              <a:ext uri="{FF2B5EF4-FFF2-40B4-BE49-F238E27FC236}">
                <a16:creationId xmlns:a16="http://schemas.microsoft.com/office/drawing/2014/main" id="{E3971DCD-6CD7-84E4-4A40-34D0ACC4A51B}"/>
              </a:ext>
            </a:extLst>
          </p:cNvPr>
          <p:cNvCxnSpPr>
            <a:stCxn id="9" idx="2"/>
            <a:endCxn id="14" idx="0"/>
          </p:cNvCxnSpPr>
          <p:nvPr/>
        </p:nvCxnSpPr>
        <p:spPr>
          <a:xfrm rot="16200000" flipH="1">
            <a:off x="3092560" y="3254329"/>
            <a:ext cx="1418679" cy="2887454"/>
          </a:xfrm>
          <a:prstGeom prst="bentConnector3">
            <a:avLst>
              <a:gd name="adj1" fmla="val 50000"/>
            </a:avLst>
          </a:prstGeom>
          <a:noFill/>
          <a:ln w="9525" cap="flat" cmpd="sng">
            <a:solidFill>
              <a:schemeClr val="accent1"/>
            </a:solidFill>
            <a:prstDash val="dot"/>
            <a:miter lim="8000"/>
            <a:headEnd type="none" w="sm" len="sm"/>
            <a:tailEnd type="triangle" w="med" len="med"/>
          </a:ln>
        </p:spPr>
      </p:cxnSp>
      <p:cxnSp>
        <p:nvCxnSpPr>
          <p:cNvPr id="33" name="Google Shape;311;p4">
            <a:extLst>
              <a:ext uri="{FF2B5EF4-FFF2-40B4-BE49-F238E27FC236}">
                <a16:creationId xmlns:a16="http://schemas.microsoft.com/office/drawing/2014/main" id="{D3BA1E10-A1D9-E709-9281-1F9E9DC3E48D}"/>
              </a:ext>
            </a:extLst>
          </p:cNvPr>
          <p:cNvCxnSpPr>
            <a:cxnSpLocks/>
            <a:stCxn id="9" idx="2"/>
            <a:endCxn id="39" idx="0"/>
          </p:cNvCxnSpPr>
          <p:nvPr/>
        </p:nvCxnSpPr>
        <p:spPr>
          <a:xfrm flipH="1">
            <a:off x="1784777" y="3988717"/>
            <a:ext cx="573395" cy="1169794"/>
          </a:xfrm>
          <a:prstGeom prst="straightConnector1">
            <a:avLst/>
          </a:prstGeom>
          <a:noFill/>
          <a:ln w="9525" cap="flat" cmpd="sng">
            <a:solidFill>
              <a:schemeClr val="accent1"/>
            </a:solidFill>
            <a:prstDash val="solid"/>
            <a:miter lim="8000"/>
            <a:headEnd type="none" w="sm" len="sm"/>
            <a:tailEnd type="triangle" w="med" len="med"/>
          </a:ln>
        </p:spPr>
      </p:cxnSp>
      <p:sp>
        <p:nvSpPr>
          <p:cNvPr id="34" name="Google Shape;318;p4">
            <a:extLst>
              <a:ext uri="{FF2B5EF4-FFF2-40B4-BE49-F238E27FC236}">
                <a16:creationId xmlns:a16="http://schemas.microsoft.com/office/drawing/2014/main" id="{7431A2BC-7F65-22E7-E831-383EE73ABDE7}"/>
              </a:ext>
            </a:extLst>
          </p:cNvPr>
          <p:cNvSpPr txBox="1"/>
          <p:nvPr/>
        </p:nvSpPr>
        <p:spPr>
          <a:xfrm>
            <a:off x="768580" y="515719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35" name="Google Shape;319;p4">
            <a:extLst>
              <a:ext uri="{FF2B5EF4-FFF2-40B4-BE49-F238E27FC236}">
                <a16:creationId xmlns:a16="http://schemas.microsoft.com/office/drawing/2014/main" id="{9808A3C5-609A-DB6F-A69F-2BE3D514C3D9}"/>
              </a:ext>
            </a:extLst>
          </p:cNvPr>
          <p:cNvSpPr txBox="1"/>
          <p:nvPr/>
        </p:nvSpPr>
        <p:spPr>
          <a:xfrm>
            <a:off x="5113885"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36" name="Google Shape;322;p4">
            <a:extLst>
              <a:ext uri="{FF2B5EF4-FFF2-40B4-BE49-F238E27FC236}">
                <a16:creationId xmlns:a16="http://schemas.microsoft.com/office/drawing/2014/main" id="{0D12ABCB-9B7E-852D-D64C-D7F744EA38E6}"/>
              </a:ext>
            </a:extLst>
          </p:cNvPr>
          <p:cNvSpPr/>
          <p:nvPr/>
        </p:nvSpPr>
        <p:spPr>
          <a:xfrm>
            <a:off x="3924009" y="3316560"/>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800">
              <a:solidFill>
                <a:schemeClr val="dk1"/>
              </a:solidFill>
              <a:latin typeface="Malgun Gothic"/>
              <a:ea typeface="Malgun Gothic"/>
              <a:cs typeface="Malgun Gothic"/>
              <a:sym typeface="Malgun Gothic"/>
            </a:endParaRPr>
          </a:p>
        </p:txBody>
      </p:sp>
      <p:sp>
        <p:nvSpPr>
          <p:cNvPr id="37" name="Google Shape;323;p4">
            <a:extLst>
              <a:ext uri="{FF2B5EF4-FFF2-40B4-BE49-F238E27FC236}">
                <a16:creationId xmlns:a16="http://schemas.microsoft.com/office/drawing/2014/main" id="{7214326D-2ACE-EB29-3B6E-26FD1B9CD063}"/>
              </a:ext>
            </a:extLst>
          </p:cNvPr>
          <p:cNvSpPr/>
          <p:nvPr/>
        </p:nvSpPr>
        <p:spPr>
          <a:xfrm>
            <a:off x="8866808" y="4097096"/>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38" name="Google Shape;324;p4">
            <a:extLst>
              <a:ext uri="{FF2B5EF4-FFF2-40B4-BE49-F238E27FC236}">
                <a16:creationId xmlns:a16="http://schemas.microsoft.com/office/drawing/2014/main" id="{886E738D-B091-256E-456A-C744788C1960}"/>
              </a:ext>
            </a:extLst>
          </p:cNvPr>
          <p:cNvSpPr/>
          <p:nvPr/>
        </p:nvSpPr>
        <p:spPr>
          <a:xfrm>
            <a:off x="6450933" y="4097085"/>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39" name="Google Shape;312;p4">
            <a:extLst>
              <a:ext uri="{FF2B5EF4-FFF2-40B4-BE49-F238E27FC236}">
                <a16:creationId xmlns:a16="http://schemas.microsoft.com/office/drawing/2014/main" id="{D0381DCB-7255-DB80-8537-B099E593F087}"/>
              </a:ext>
            </a:extLst>
          </p:cNvPr>
          <p:cNvSpPr/>
          <p:nvPr/>
        </p:nvSpPr>
        <p:spPr>
          <a:xfrm>
            <a:off x="1578003" y="515851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40" name="Google Shape;326;p4">
            <a:extLst>
              <a:ext uri="{FF2B5EF4-FFF2-40B4-BE49-F238E27FC236}">
                <a16:creationId xmlns:a16="http://schemas.microsoft.com/office/drawing/2014/main" id="{87BF9A96-E6DE-F9C2-94ED-5F9F20A3240A}"/>
              </a:ext>
            </a:extLst>
          </p:cNvPr>
          <p:cNvCxnSpPr>
            <a:cxnSpLocks/>
            <a:stCxn id="11" idx="2"/>
            <a:endCxn id="39" idx="0"/>
          </p:cNvCxnSpPr>
          <p:nvPr/>
        </p:nvCxnSpPr>
        <p:spPr>
          <a:xfrm flipH="1">
            <a:off x="1784777" y="3988717"/>
            <a:ext cx="2967915" cy="1169794"/>
          </a:xfrm>
          <a:prstGeom prst="straightConnector1">
            <a:avLst/>
          </a:prstGeom>
          <a:noFill/>
          <a:ln w="9525" cap="flat" cmpd="sng">
            <a:solidFill>
              <a:schemeClr val="accent1"/>
            </a:solidFill>
            <a:prstDash val="solid"/>
            <a:miter lim="8000"/>
            <a:headEnd type="none" w="sm" len="sm"/>
            <a:tailEnd type="triangle" w="med" len="med"/>
          </a:ln>
        </p:spPr>
      </p:cxnSp>
      <p:cxnSp>
        <p:nvCxnSpPr>
          <p:cNvPr id="41" name="Google Shape;327;p4">
            <a:extLst>
              <a:ext uri="{FF2B5EF4-FFF2-40B4-BE49-F238E27FC236}">
                <a16:creationId xmlns:a16="http://schemas.microsoft.com/office/drawing/2014/main" id="{D50E74B5-06C4-DF0B-56AC-D6538D115A5F}"/>
              </a:ext>
            </a:extLst>
          </p:cNvPr>
          <p:cNvCxnSpPr>
            <a:stCxn id="11" idx="2"/>
            <a:endCxn id="14" idx="0"/>
          </p:cNvCxnSpPr>
          <p:nvPr/>
        </p:nvCxnSpPr>
        <p:spPr>
          <a:xfrm rot="16200000" flipH="1">
            <a:off x="4289820" y="4451589"/>
            <a:ext cx="1418679" cy="492934"/>
          </a:xfrm>
          <a:prstGeom prst="bentConnector3">
            <a:avLst>
              <a:gd name="adj1" fmla="val 50000"/>
            </a:avLst>
          </a:prstGeom>
          <a:noFill/>
          <a:ln w="9525" cap="flat" cmpd="sng">
            <a:solidFill>
              <a:schemeClr val="accent1"/>
            </a:solidFill>
            <a:prstDash val="dot"/>
            <a:miter lim="8000"/>
            <a:headEnd type="none" w="sm" len="sm"/>
            <a:tailEnd type="triangle" w="med" len="med"/>
          </a:ln>
        </p:spPr>
      </p:cxnSp>
      <p:sp>
        <p:nvSpPr>
          <p:cNvPr id="42" name="Google Shape;281;p4">
            <a:extLst>
              <a:ext uri="{FF2B5EF4-FFF2-40B4-BE49-F238E27FC236}">
                <a16:creationId xmlns:a16="http://schemas.microsoft.com/office/drawing/2014/main" id="{952DC553-90A2-3949-774B-6E0B3A32A2C0}"/>
              </a:ext>
            </a:extLst>
          </p:cNvPr>
          <p:cNvSpPr/>
          <p:nvPr/>
        </p:nvSpPr>
        <p:spPr>
          <a:xfrm>
            <a:off x="3761853"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43" name="Google Shape;312;p4">
            <a:extLst>
              <a:ext uri="{FF2B5EF4-FFF2-40B4-BE49-F238E27FC236}">
                <a16:creationId xmlns:a16="http://schemas.microsoft.com/office/drawing/2014/main" id="{E747EA01-5272-8179-CE1D-2041A89038B9}"/>
              </a:ext>
            </a:extLst>
          </p:cNvPr>
          <p:cNvSpPr/>
          <p:nvPr/>
        </p:nvSpPr>
        <p:spPr>
          <a:xfrm>
            <a:off x="4003561" y="51571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44" name="Google Shape;327;p4">
            <a:extLst>
              <a:ext uri="{FF2B5EF4-FFF2-40B4-BE49-F238E27FC236}">
                <a16:creationId xmlns:a16="http://schemas.microsoft.com/office/drawing/2014/main" id="{28C662BA-AA1E-5F03-E0D5-B0FE0B7980A8}"/>
              </a:ext>
            </a:extLst>
          </p:cNvPr>
          <p:cNvCxnSpPr>
            <a:cxnSpLocks/>
            <a:stCxn id="39" idx="0"/>
            <a:endCxn id="43" idx="0"/>
          </p:cNvCxnSpPr>
          <p:nvPr/>
        </p:nvCxnSpPr>
        <p:spPr>
          <a:xfrm rot="5400000" flipH="1" flipV="1">
            <a:off x="2996897" y="3945073"/>
            <a:ext cx="1319" cy="2425558"/>
          </a:xfrm>
          <a:prstGeom prst="curvedConnector3">
            <a:avLst>
              <a:gd name="adj1" fmla="val 17431312"/>
            </a:avLst>
          </a:prstGeom>
          <a:noFill/>
          <a:ln w="9525" cap="flat" cmpd="sng">
            <a:solidFill>
              <a:schemeClr val="accent1"/>
            </a:solidFill>
            <a:prstDash val="dot"/>
            <a:miter lim="8000"/>
            <a:headEnd type="none" w="sm" len="sm"/>
            <a:tailEnd type="triangle" w="med" len="med"/>
          </a:ln>
        </p:spPr>
      </p:cxnSp>
      <p:sp>
        <p:nvSpPr>
          <p:cNvPr id="45" name="Google Shape;286;p4">
            <a:extLst>
              <a:ext uri="{FF2B5EF4-FFF2-40B4-BE49-F238E27FC236}">
                <a16:creationId xmlns:a16="http://schemas.microsoft.com/office/drawing/2014/main" id="{414ECEA2-9C4A-CA16-C730-FAB6784AC7EA}"/>
              </a:ext>
            </a:extLst>
          </p:cNvPr>
          <p:cNvSpPr/>
          <p:nvPr/>
        </p:nvSpPr>
        <p:spPr>
          <a:xfrm>
            <a:off x="9706302"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cxnSp>
        <p:nvCxnSpPr>
          <p:cNvPr id="46" name="Google Shape;297;p4">
            <a:extLst>
              <a:ext uri="{FF2B5EF4-FFF2-40B4-BE49-F238E27FC236}">
                <a16:creationId xmlns:a16="http://schemas.microsoft.com/office/drawing/2014/main" id="{B56697BE-98CE-8B03-EB88-74FCBE2B4CFA}"/>
              </a:ext>
            </a:extLst>
          </p:cNvPr>
          <p:cNvCxnSpPr>
            <a:cxnSpLocks/>
            <a:stCxn id="62" idx="2"/>
            <a:endCxn id="45" idx="2"/>
          </p:cNvCxnSpPr>
          <p:nvPr/>
        </p:nvCxnSpPr>
        <p:spPr>
          <a:xfrm rot="16200000" flipH="1">
            <a:off x="8392755" y="4194183"/>
            <a:ext cx="11554" cy="3520040"/>
          </a:xfrm>
          <a:prstGeom prst="bentConnector3">
            <a:avLst>
              <a:gd name="adj1" fmla="val 2078536"/>
            </a:avLst>
          </a:prstGeom>
          <a:noFill/>
          <a:ln w="15875" cap="flat" cmpd="sng">
            <a:solidFill>
              <a:srgbClr val="023F72"/>
            </a:solidFill>
            <a:prstDash val="solid"/>
            <a:round/>
            <a:headEnd type="none" w="sm" len="sm"/>
            <a:tailEnd type="triangle" w="med" len="med"/>
          </a:ln>
        </p:spPr>
      </p:cxnSp>
      <p:sp>
        <p:nvSpPr>
          <p:cNvPr id="47" name="Google Shape;312;p4">
            <a:extLst>
              <a:ext uri="{FF2B5EF4-FFF2-40B4-BE49-F238E27FC236}">
                <a16:creationId xmlns:a16="http://schemas.microsoft.com/office/drawing/2014/main" id="{26C7AA29-7A47-308F-89BD-40E99707D664}"/>
              </a:ext>
            </a:extLst>
          </p:cNvPr>
          <p:cNvSpPr/>
          <p:nvPr/>
        </p:nvSpPr>
        <p:spPr>
          <a:xfrm>
            <a:off x="6444532" y="51598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point</a:t>
            </a:r>
            <a:endParaRPr sz="400" dirty="0">
              <a:solidFill>
                <a:schemeClr val="dk1"/>
              </a:solidFill>
              <a:latin typeface="Malgun Gothic"/>
              <a:ea typeface="Malgun Gothic"/>
              <a:cs typeface="Malgun Gothic"/>
              <a:sym typeface="Malgun Gothic"/>
            </a:endParaRPr>
          </a:p>
        </p:txBody>
      </p:sp>
      <p:sp>
        <p:nvSpPr>
          <p:cNvPr id="48" name="Google Shape;281;p4">
            <a:extLst>
              <a:ext uri="{FF2B5EF4-FFF2-40B4-BE49-F238E27FC236}">
                <a16:creationId xmlns:a16="http://schemas.microsoft.com/office/drawing/2014/main" id="{F4247352-8D49-815C-3151-4619E36792E0}"/>
              </a:ext>
            </a:extLst>
          </p:cNvPr>
          <p:cNvSpPr/>
          <p:nvPr/>
        </p:nvSpPr>
        <p:spPr>
          <a:xfrm>
            <a:off x="8676514"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tx1"/>
                </a:solidFill>
                <a:latin typeface="Malgun Gothic"/>
                <a:ea typeface="Malgun Gothic"/>
                <a:cs typeface="Malgun Gothic"/>
                <a:sym typeface="Malgun Gothic"/>
              </a:rPr>
              <a:t>(</a:t>
            </a:r>
            <a:r>
              <a:rPr lang="en-US" altLang="ko-KR" sz="1050" dirty="0">
                <a:solidFill>
                  <a:schemeClr val="tx1"/>
                </a:solidFill>
                <a:latin typeface="Malgun Gothic"/>
                <a:ea typeface="Malgun Gothic"/>
                <a:cs typeface="Malgun Gothic"/>
                <a:sym typeface="Malgun Gothic"/>
              </a:rPr>
              <a:t>Secondary</a:t>
            </a:r>
            <a:r>
              <a:rPr lang="en-US" sz="1050" dirty="0">
                <a:solidFill>
                  <a:schemeClr val="tx1"/>
                </a:solidFill>
                <a:latin typeface="Malgun Gothic"/>
                <a:ea typeface="Malgun Gothic"/>
                <a:cs typeface="Malgun Gothic"/>
                <a:sym typeface="Malgun Gothic"/>
              </a:rPr>
              <a:t>)</a:t>
            </a:r>
            <a:endParaRPr sz="1050" dirty="0">
              <a:solidFill>
                <a:schemeClr val="tx1"/>
              </a:solidFill>
              <a:latin typeface="Malgun Gothic"/>
              <a:ea typeface="Malgun Gothic"/>
              <a:cs typeface="Malgun Gothic"/>
              <a:sym typeface="Malgun Gothic"/>
            </a:endParaRPr>
          </a:p>
        </p:txBody>
      </p:sp>
      <p:sp>
        <p:nvSpPr>
          <p:cNvPr id="49" name="Google Shape;312;p4">
            <a:extLst>
              <a:ext uri="{FF2B5EF4-FFF2-40B4-BE49-F238E27FC236}">
                <a16:creationId xmlns:a16="http://schemas.microsoft.com/office/drawing/2014/main" id="{343B0721-F5E1-3B7A-E3B8-9AFB93A3BC6D}"/>
              </a:ext>
            </a:extLst>
          </p:cNvPr>
          <p:cNvSpPr/>
          <p:nvPr/>
        </p:nvSpPr>
        <p:spPr>
          <a:xfrm>
            <a:off x="8918447" y="515900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point</a:t>
            </a:r>
            <a:endParaRPr lang="en-US" altLang="ko-KR" sz="400" dirty="0">
              <a:solidFill>
                <a:schemeClr val="dk1"/>
              </a:solidFill>
              <a:latin typeface="Malgun Gothic"/>
              <a:ea typeface="Malgun Gothic"/>
              <a:cs typeface="Malgun Gothic"/>
              <a:sym typeface="Malgun Gothic"/>
            </a:endParaRPr>
          </a:p>
        </p:txBody>
      </p:sp>
      <p:cxnSp>
        <p:nvCxnSpPr>
          <p:cNvPr id="51" name="Google Shape;311;p4">
            <a:extLst>
              <a:ext uri="{FF2B5EF4-FFF2-40B4-BE49-F238E27FC236}">
                <a16:creationId xmlns:a16="http://schemas.microsoft.com/office/drawing/2014/main" id="{5279627E-785C-3F29-F9FB-8FC07A4E6A43}"/>
              </a:ext>
            </a:extLst>
          </p:cNvPr>
          <p:cNvCxnSpPr>
            <a:cxnSpLocks/>
            <a:stCxn id="18" idx="2"/>
            <a:endCxn id="47" idx="0"/>
          </p:cNvCxnSpPr>
          <p:nvPr/>
        </p:nvCxnSpPr>
        <p:spPr>
          <a:xfrm flipH="1">
            <a:off x="6651306" y="4671625"/>
            <a:ext cx="575981" cy="488267"/>
          </a:xfrm>
          <a:prstGeom prst="straightConnector1">
            <a:avLst/>
          </a:prstGeom>
          <a:noFill/>
          <a:ln w="9525" cap="flat" cmpd="sng">
            <a:solidFill>
              <a:schemeClr val="accent1"/>
            </a:solidFill>
            <a:prstDash val="solid"/>
            <a:miter lim="8000"/>
            <a:headEnd type="none" w="sm" len="sm"/>
            <a:tailEnd type="triangle" w="med" len="med"/>
          </a:ln>
        </p:spPr>
      </p:cxnSp>
      <p:cxnSp>
        <p:nvCxnSpPr>
          <p:cNvPr id="52" name="Google Shape;311;p4">
            <a:extLst>
              <a:ext uri="{FF2B5EF4-FFF2-40B4-BE49-F238E27FC236}">
                <a16:creationId xmlns:a16="http://schemas.microsoft.com/office/drawing/2014/main" id="{4EB78B3B-DA35-F90D-A894-9FC2097D6317}"/>
              </a:ext>
            </a:extLst>
          </p:cNvPr>
          <p:cNvCxnSpPr>
            <a:cxnSpLocks/>
            <a:stCxn id="21" idx="2"/>
            <a:endCxn id="47" idx="0"/>
          </p:cNvCxnSpPr>
          <p:nvPr/>
        </p:nvCxnSpPr>
        <p:spPr>
          <a:xfrm flipH="1">
            <a:off x="6651306" y="4671625"/>
            <a:ext cx="2987076" cy="488267"/>
          </a:xfrm>
          <a:prstGeom prst="straightConnector1">
            <a:avLst/>
          </a:prstGeom>
          <a:noFill/>
          <a:ln w="9525" cap="flat" cmpd="sng">
            <a:solidFill>
              <a:schemeClr val="accent1"/>
            </a:solidFill>
            <a:prstDash val="solid"/>
            <a:miter lim="8000"/>
            <a:headEnd type="none" w="sm" len="sm"/>
            <a:tailEnd type="triangle" w="med" len="med"/>
          </a:ln>
        </p:spPr>
      </p:cxnSp>
      <p:cxnSp>
        <p:nvCxnSpPr>
          <p:cNvPr id="53" name="Google Shape;310;p4">
            <a:extLst>
              <a:ext uri="{FF2B5EF4-FFF2-40B4-BE49-F238E27FC236}">
                <a16:creationId xmlns:a16="http://schemas.microsoft.com/office/drawing/2014/main" id="{563F0E3C-9CB4-D30C-7051-C227F1FAAFCD}"/>
              </a:ext>
            </a:extLst>
          </p:cNvPr>
          <p:cNvCxnSpPr>
            <a:cxnSpLocks/>
            <a:stCxn id="18" idx="2"/>
            <a:endCxn id="45" idx="0"/>
          </p:cNvCxnSpPr>
          <p:nvPr/>
        </p:nvCxnSpPr>
        <p:spPr>
          <a:xfrm rot="16200000" flipH="1">
            <a:off x="8325034" y="3573877"/>
            <a:ext cx="735771" cy="2931265"/>
          </a:xfrm>
          <a:prstGeom prst="bentConnector3">
            <a:avLst>
              <a:gd name="adj1" fmla="val 18537"/>
            </a:avLst>
          </a:prstGeom>
          <a:noFill/>
          <a:ln w="9525" cap="flat" cmpd="sng">
            <a:solidFill>
              <a:schemeClr val="accent1"/>
            </a:solidFill>
            <a:prstDash val="dot"/>
            <a:miter lim="8000"/>
            <a:headEnd type="none" w="sm" len="sm"/>
            <a:tailEnd type="triangle" w="med" len="med"/>
          </a:ln>
        </p:spPr>
      </p:cxnSp>
      <p:cxnSp>
        <p:nvCxnSpPr>
          <p:cNvPr id="54" name="Google Shape;310;p4">
            <a:extLst>
              <a:ext uri="{FF2B5EF4-FFF2-40B4-BE49-F238E27FC236}">
                <a16:creationId xmlns:a16="http://schemas.microsoft.com/office/drawing/2014/main" id="{A7D238E7-1606-DE54-8BC7-F7D78BE135B8}"/>
              </a:ext>
            </a:extLst>
          </p:cNvPr>
          <p:cNvCxnSpPr>
            <a:cxnSpLocks/>
            <a:stCxn id="21" idx="2"/>
            <a:endCxn id="45" idx="0"/>
          </p:cNvCxnSpPr>
          <p:nvPr/>
        </p:nvCxnSpPr>
        <p:spPr>
          <a:xfrm rot="16200000" flipH="1">
            <a:off x="9530582" y="4779425"/>
            <a:ext cx="735771" cy="520170"/>
          </a:xfrm>
          <a:prstGeom prst="bentConnector3">
            <a:avLst>
              <a:gd name="adj1" fmla="val 18537"/>
            </a:avLst>
          </a:prstGeom>
          <a:noFill/>
          <a:ln w="9525" cap="flat" cmpd="sng">
            <a:solidFill>
              <a:schemeClr val="accent1"/>
            </a:solidFill>
            <a:prstDash val="dot"/>
            <a:miter lim="8000"/>
            <a:headEnd type="none" w="sm" len="sm"/>
            <a:tailEnd type="triangle" w="med" len="med"/>
          </a:ln>
        </p:spPr>
      </p:cxnSp>
      <p:sp>
        <p:nvSpPr>
          <p:cNvPr id="55" name="Google Shape;318;p4">
            <a:extLst>
              <a:ext uri="{FF2B5EF4-FFF2-40B4-BE49-F238E27FC236}">
                <a16:creationId xmlns:a16="http://schemas.microsoft.com/office/drawing/2014/main" id="{838F115F-D07A-AD6E-CDDC-4D1F08739041}"/>
              </a:ext>
            </a:extLst>
          </p:cNvPr>
          <p:cNvSpPr txBox="1"/>
          <p:nvPr/>
        </p:nvSpPr>
        <p:spPr>
          <a:xfrm>
            <a:off x="5962681" y="4914234"/>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56" name="Google Shape;319;p4">
            <a:extLst>
              <a:ext uri="{FF2B5EF4-FFF2-40B4-BE49-F238E27FC236}">
                <a16:creationId xmlns:a16="http://schemas.microsoft.com/office/drawing/2014/main" id="{9D429122-9E87-74CA-3D0F-2536A38026C0}"/>
              </a:ext>
            </a:extLst>
          </p:cNvPr>
          <p:cNvSpPr txBox="1"/>
          <p:nvPr/>
        </p:nvSpPr>
        <p:spPr>
          <a:xfrm>
            <a:off x="10097649"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57" name="Google Shape;298;p4">
            <a:extLst>
              <a:ext uri="{FF2B5EF4-FFF2-40B4-BE49-F238E27FC236}">
                <a16:creationId xmlns:a16="http://schemas.microsoft.com/office/drawing/2014/main" id="{76685F73-6776-30EE-57D5-936342834372}"/>
              </a:ext>
            </a:extLst>
          </p:cNvPr>
          <p:cNvSpPr txBox="1"/>
          <p:nvPr/>
        </p:nvSpPr>
        <p:spPr>
          <a:xfrm>
            <a:off x="7075444"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cxnSp>
        <p:nvCxnSpPr>
          <p:cNvPr id="58" name="Google Shape;299;p4">
            <a:extLst>
              <a:ext uri="{FF2B5EF4-FFF2-40B4-BE49-F238E27FC236}">
                <a16:creationId xmlns:a16="http://schemas.microsoft.com/office/drawing/2014/main" id="{C7F2E340-E2B0-BE79-EC97-701E2FFEA6B4}"/>
              </a:ext>
            </a:extLst>
          </p:cNvPr>
          <p:cNvCxnSpPr>
            <a:cxnSpLocks/>
            <a:stCxn id="62" idx="2"/>
            <a:endCxn id="61" idx="2"/>
          </p:cNvCxnSpPr>
          <p:nvPr/>
        </p:nvCxnSpPr>
        <p:spPr>
          <a:xfrm rot="5400000">
            <a:off x="4203873" y="3528581"/>
            <a:ext cx="14794" cy="4854484"/>
          </a:xfrm>
          <a:prstGeom prst="bentConnector3">
            <a:avLst>
              <a:gd name="adj1" fmla="val 5038651"/>
            </a:avLst>
          </a:prstGeom>
          <a:noFill/>
          <a:ln w="114300" cap="flat" cmpd="sng">
            <a:solidFill>
              <a:srgbClr val="002060"/>
            </a:solidFill>
            <a:prstDash val="solid"/>
            <a:round/>
            <a:headEnd type="none" w="med" len="med"/>
            <a:tailEnd type="none" w="med" len="med"/>
          </a:ln>
        </p:spPr>
      </p:cxnSp>
      <p:sp>
        <p:nvSpPr>
          <p:cNvPr id="59" name="Google Shape;298;p4">
            <a:extLst>
              <a:ext uri="{FF2B5EF4-FFF2-40B4-BE49-F238E27FC236}">
                <a16:creationId xmlns:a16="http://schemas.microsoft.com/office/drawing/2014/main" id="{6F84B130-C4E3-53D4-4DE0-5A210C3A82BE}"/>
              </a:ext>
            </a:extLst>
          </p:cNvPr>
          <p:cNvSpPr txBox="1"/>
          <p:nvPr/>
        </p:nvSpPr>
        <p:spPr>
          <a:xfrm>
            <a:off x="3882554" y="6344943"/>
            <a:ext cx="3162900" cy="2923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dirty="0">
                <a:solidFill>
                  <a:schemeClr val="dk1"/>
                </a:solidFill>
                <a:latin typeface="Malgun Gothic"/>
                <a:ea typeface="Malgun Gothic"/>
                <a:cs typeface="Malgun Gothic"/>
                <a:sym typeface="Malgun Gothic"/>
              </a:rPr>
              <a:t>Data Sync</a:t>
            </a:r>
            <a:r>
              <a:rPr lang="en-US" altLang="ko-KR" sz="1300" dirty="0">
                <a:solidFill>
                  <a:schemeClr val="dk1"/>
                </a:solidFill>
                <a:latin typeface="Malgun Gothic"/>
                <a:ea typeface="Malgun Gothic"/>
                <a:cs typeface="Malgun Gothic"/>
                <a:sym typeface="Malgun Gothic"/>
              </a:rPr>
              <a:t> (</a:t>
            </a:r>
            <a:r>
              <a:rPr lang="en-US" altLang="ko-KR" sz="1300" dirty="0" err="1">
                <a:solidFill>
                  <a:schemeClr val="dk1"/>
                </a:solidFill>
                <a:latin typeface="Malgun Gothic"/>
                <a:ea typeface="Malgun Gothic"/>
                <a:cs typeface="Malgun Gothic"/>
                <a:sym typeface="Malgun Gothic"/>
              </a:rPr>
              <a:t>Shareplex</a:t>
            </a:r>
            <a:r>
              <a:rPr lang="en-US" altLang="ko-KR" sz="1300" dirty="0">
                <a:solidFill>
                  <a:schemeClr val="dk1"/>
                </a:solidFill>
                <a:latin typeface="Malgun Gothic"/>
                <a:ea typeface="Malgun Gothic"/>
                <a:cs typeface="Malgun Gothic"/>
                <a:sym typeface="Malgun Gothic"/>
              </a:rPr>
              <a:t>)</a:t>
            </a:r>
            <a:endParaRPr sz="1300" dirty="0">
              <a:solidFill>
                <a:schemeClr val="dk1"/>
              </a:solidFill>
              <a:latin typeface="Malgun Gothic"/>
              <a:ea typeface="Malgun Gothic"/>
              <a:cs typeface="Malgun Gothic"/>
              <a:sym typeface="Malgun Gothic"/>
            </a:endParaRPr>
          </a:p>
        </p:txBody>
      </p:sp>
      <p:sp>
        <p:nvSpPr>
          <p:cNvPr id="61" name="직사각형 60">
            <a:extLst>
              <a:ext uri="{FF2B5EF4-FFF2-40B4-BE49-F238E27FC236}">
                <a16:creationId xmlns:a16="http://schemas.microsoft.com/office/drawing/2014/main" id="{EF329775-DCB8-BF81-1CCF-73D27E8A628A}"/>
              </a:ext>
            </a:extLst>
          </p:cNvPr>
          <p:cNvSpPr/>
          <p:nvPr/>
        </p:nvSpPr>
        <p:spPr>
          <a:xfrm>
            <a:off x="1333997" y="5414061"/>
            <a:ext cx="900062" cy="549159"/>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1500" dirty="0">
                <a:solidFill>
                  <a:schemeClr val="dk1"/>
                </a:solidFill>
                <a:latin typeface="Malgun Gothic"/>
                <a:ea typeface="Malgun Gothic"/>
                <a:sym typeface="Malgun Gothic"/>
              </a:rPr>
              <a:t>DB</a:t>
            </a:r>
          </a:p>
          <a:p>
            <a:pPr marL="0" marR="0" lvl="0" indent="0" algn="ctr" rtl="0">
              <a:spcBef>
                <a:spcPts val="0"/>
              </a:spcBef>
              <a:spcAft>
                <a:spcPts val="0"/>
              </a:spcAft>
              <a:buNone/>
            </a:pPr>
            <a:r>
              <a:rPr lang="en-US" altLang="ko-KR" sz="1100" dirty="0">
                <a:solidFill>
                  <a:schemeClr val="dk1"/>
                </a:solidFill>
                <a:latin typeface="Malgun Gothic"/>
                <a:ea typeface="Malgun Gothic"/>
                <a:sym typeface="Malgun Gothic"/>
              </a:rPr>
              <a:t>(Primary)</a:t>
            </a:r>
          </a:p>
        </p:txBody>
      </p:sp>
      <p:sp>
        <p:nvSpPr>
          <p:cNvPr id="62" name="직사각형 61">
            <a:extLst>
              <a:ext uri="{FF2B5EF4-FFF2-40B4-BE49-F238E27FC236}">
                <a16:creationId xmlns:a16="http://schemas.microsoft.com/office/drawing/2014/main" id="{FD03FFD8-4796-3945-1836-BA67BC4AD025}"/>
              </a:ext>
            </a:extLst>
          </p:cNvPr>
          <p:cNvSpPr/>
          <p:nvPr/>
        </p:nvSpPr>
        <p:spPr>
          <a:xfrm>
            <a:off x="6188481" y="5399267"/>
            <a:ext cx="900062" cy="549159"/>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1500" dirty="0">
                <a:solidFill>
                  <a:schemeClr val="dk1"/>
                </a:solidFill>
                <a:latin typeface="Malgun Gothic"/>
                <a:ea typeface="Malgun Gothic"/>
                <a:sym typeface="Malgun Gothic"/>
              </a:rPr>
              <a:t>DB</a:t>
            </a:r>
          </a:p>
          <a:p>
            <a:pPr marL="0" marR="0" lvl="0" indent="0" algn="ctr" rtl="0">
              <a:spcBef>
                <a:spcPts val="0"/>
              </a:spcBef>
              <a:spcAft>
                <a:spcPts val="0"/>
              </a:spcAft>
              <a:buNone/>
            </a:pPr>
            <a:r>
              <a:rPr lang="en-US" altLang="ko-KR" sz="1050" dirty="0">
                <a:solidFill>
                  <a:schemeClr val="dk1"/>
                </a:solidFill>
                <a:latin typeface="Malgun Gothic"/>
                <a:ea typeface="Malgun Gothic"/>
                <a:sym typeface="Malgun Gothic"/>
              </a:rPr>
              <a:t>(Primary)</a:t>
            </a:r>
          </a:p>
        </p:txBody>
      </p:sp>
      <p:cxnSp>
        <p:nvCxnSpPr>
          <p:cNvPr id="132" name="Google Shape;303;p4">
            <a:extLst>
              <a:ext uri="{FF2B5EF4-FFF2-40B4-BE49-F238E27FC236}">
                <a16:creationId xmlns:a16="http://schemas.microsoft.com/office/drawing/2014/main" id="{2DA44084-6368-C27F-CAAB-51B68B645071}"/>
              </a:ext>
            </a:extLst>
          </p:cNvPr>
          <p:cNvCxnSpPr>
            <a:cxnSpLocks/>
            <a:stCxn id="16" idx="1"/>
            <a:endCxn id="18" idx="0"/>
          </p:cNvCxnSpPr>
          <p:nvPr/>
        </p:nvCxnSpPr>
        <p:spPr>
          <a:xfrm rot="5400000">
            <a:off x="7383968" y="2830641"/>
            <a:ext cx="883324" cy="1196686"/>
          </a:xfrm>
          <a:prstGeom prst="bentConnector3">
            <a:avLst>
              <a:gd name="adj1" fmla="val 50000"/>
            </a:avLst>
          </a:prstGeom>
          <a:noFill/>
          <a:ln w="9525" cap="flat" cmpd="sng">
            <a:solidFill>
              <a:schemeClr val="accent1"/>
            </a:solidFill>
            <a:prstDash val="solid"/>
            <a:miter lim="8000"/>
            <a:headEnd type="none" w="sm" len="sm"/>
            <a:tailEnd type="triangle" w="med" len="med"/>
          </a:ln>
        </p:spPr>
      </p:cxnSp>
      <p:cxnSp>
        <p:nvCxnSpPr>
          <p:cNvPr id="135" name="Google Shape;303;p4">
            <a:extLst>
              <a:ext uri="{FF2B5EF4-FFF2-40B4-BE49-F238E27FC236}">
                <a16:creationId xmlns:a16="http://schemas.microsoft.com/office/drawing/2014/main" id="{E9EA6006-47CC-DCC5-8604-1EC88081730A}"/>
              </a:ext>
            </a:extLst>
          </p:cNvPr>
          <p:cNvCxnSpPr>
            <a:cxnSpLocks/>
            <a:stCxn id="16" idx="1"/>
            <a:endCxn id="21" idx="0"/>
          </p:cNvCxnSpPr>
          <p:nvPr/>
        </p:nvCxnSpPr>
        <p:spPr>
          <a:xfrm rot="16200000" flipH="1">
            <a:off x="8589515" y="2821779"/>
            <a:ext cx="883324" cy="1214409"/>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
        <p:nvSpPr>
          <p:cNvPr id="63" name="Google Shape;329;p4">
            <a:extLst>
              <a:ext uri="{FF2B5EF4-FFF2-40B4-BE49-F238E27FC236}">
                <a16:creationId xmlns:a16="http://schemas.microsoft.com/office/drawing/2014/main" id="{834DC04B-89E0-55C4-5C77-4D8F5A797B82}"/>
              </a:ext>
            </a:extLst>
          </p:cNvPr>
          <p:cNvSpPr/>
          <p:nvPr/>
        </p:nvSpPr>
        <p:spPr>
          <a:xfrm rot="2570557">
            <a:off x="7273895" y="3240395"/>
            <a:ext cx="630000" cy="631318"/>
          </a:xfrm>
          <a:prstGeom prst="plus">
            <a:avLst>
              <a:gd name="adj" fmla="val 37956"/>
            </a:avLst>
          </a:prstGeom>
          <a:solidFill>
            <a:srgbClr val="FF0000"/>
          </a:solidFill>
          <a:ln w="127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cxnSp>
        <p:nvCxnSpPr>
          <p:cNvPr id="142" name="Google Shape;327;p4">
            <a:extLst>
              <a:ext uri="{FF2B5EF4-FFF2-40B4-BE49-F238E27FC236}">
                <a16:creationId xmlns:a16="http://schemas.microsoft.com/office/drawing/2014/main" id="{B3F18B55-2F87-6DA1-C435-CE87A6765057}"/>
              </a:ext>
            </a:extLst>
          </p:cNvPr>
          <p:cNvCxnSpPr>
            <a:cxnSpLocks/>
            <a:stCxn id="47" idx="0"/>
            <a:endCxn id="49" idx="0"/>
          </p:cNvCxnSpPr>
          <p:nvPr/>
        </p:nvCxnSpPr>
        <p:spPr>
          <a:xfrm rot="5400000" flipH="1" flipV="1">
            <a:off x="7887818" y="3922490"/>
            <a:ext cx="891" cy="2473915"/>
          </a:xfrm>
          <a:prstGeom prst="curvedConnector3">
            <a:avLst>
              <a:gd name="adj1" fmla="val 25756566"/>
            </a:avLst>
          </a:prstGeom>
          <a:noFill/>
          <a:ln w="9525" cap="flat" cmpd="sng">
            <a:solidFill>
              <a:schemeClr val="accent1"/>
            </a:solidFill>
            <a:prstDash val="dot"/>
            <a:miter lim="8000"/>
            <a:headEnd type="none" w="sm" len="sm"/>
            <a:tailEnd type="triangle" w="med" len="med"/>
          </a:ln>
        </p:spPr>
      </p:cxnSp>
      <p:sp>
        <p:nvSpPr>
          <p:cNvPr id="50" name="직사각형 49">
            <a:extLst>
              <a:ext uri="{FF2B5EF4-FFF2-40B4-BE49-F238E27FC236}">
                <a16:creationId xmlns:a16="http://schemas.microsoft.com/office/drawing/2014/main" id="{FEEFD1A9-7CBC-DEA5-03D7-840CBA97B37B}"/>
              </a:ext>
            </a:extLst>
          </p:cNvPr>
          <p:cNvSpPr/>
          <p:nvPr/>
        </p:nvSpPr>
        <p:spPr>
          <a:xfrm>
            <a:off x="5987468" y="2357670"/>
            <a:ext cx="4864256" cy="2482409"/>
          </a:xfrm>
          <a:prstGeom prst="rect">
            <a:avLst/>
          </a:prstGeom>
          <a:solidFill>
            <a:schemeClr val="accent3">
              <a:lumMod val="20000"/>
              <a:lumOff val="80000"/>
              <a:alpha val="23780"/>
            </a:schemeClr>
          </a:solidFill>
          <a:ln w="28575">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2" name="직사각형 71">
            <a:extLst>
              <a:ext uri="{FF2B5EF4-FFF2-40B4-BE49-F238E27FC236}">
                <a16:creationId xmlns:a16="http://schemas.microsoft.com/office/drawing/2014/main" id="{00208227-1B9C-39B8-83D4-A3B1B7B051FC}"/>
              </a:ext>
            </a:extLst>
          </p:cNvPr>
          <p:cNvSpPr/>
          <p:nvPr/>
        </p:nvSpPr>
        <p:spPr>
          <a:xfrm>
            <a:off x="2365598" y="5414061"/>
            <a:ext cx="900062" cy="549159"/>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1500" dirty="0">
                <a:solidFill>
                  <a:schemeClr val="dk1"/>
                </a:solidFill>
                <a:latin typeface="Malgun Gothic"/>
                <a:ea typeface="Malgun Gothic"/>
                <a:sym typeface="Malgun Gothic"/>
              </a:rPr>
              <a:t>DB</a:t>
            </a:r>
          </a:p>
          <a:p>
            <a:pPr marL="0" marR="0" lvl="0" indent="0" algn="ctr" rtl="0">
              <a:spcBef>
                <a:spcPts val="0"/>
              </a:spcBef>
              <a:spcAft>
                <a:spcPts val="0"/>
              </a:spcAft>
              <a:buNone/>
            </a:pPr>
            <a:r>
              <a:rPr lang="en-US" altLang="ko-KR" sz="1100" dirty="0">
                <a:solidFill>
                  <a:schemeClr val="dk1"/>
                </a:solidFill>
                <a:latin typeface="Malgun Gothic"/>
                <a:ea typeface="Malgun Gothic"/>
                <a:sym typeface="Malgun Gothic"/>
              </a:rPr>
              <a:t>(</a:t>
            </a:r>
            <a:r>
              <a:rPr lang="en-US" altLang="ko-KR" sz="1100" dirty="0">
                <a:solidFill>
                  <a:schemeClr val="dk1"/>
                </a:solidFill>
                <a:latin typeface="Malgun Gothic"/>
                <a:ea typeface="Malgun Gothic"/>
                <a:cs typeface="Malgun Gothic"/>
                <a:sym typeface="Malgun Gothic"/>
              </a:rPr>
              <a:t>replica</a:t>
            </a:r>
            <a:r>
              <a:rPr lang="en-US" altLang="ko-KR" sz="1100" dirty="0">
                <a:solidFill>
                  <a:schemeClr val="dk1"/>
                </a:solidFill>
                <a:latin typeface="Malgun Gothic"/>
                <a:ea typeface="Malgun Gothic"/>
                <a:sym typeface="Malgun Gothic"/>
              </a:rPr>
              <a:t>)</a:t>
            </a:r>
          </a:p>
        </p:txBody>
      </p:sp>
      <p:sp>
        <p:nvSpPr>
          <p:cNvPr id="83" name="직사각형 82">
            <a:extLst>
              <a:ext uri="{FF2B5EF4-FFF2-40B4-BE49-F238E27FC236}">
                <a16:creationId xmlns:a16="http://schemas.microsoft.com/office/drawing/2014/main" id="{B14FEBCD-F3D2-6595-4D8A-4A083CF81EFF}"/>
              </a:ext>
            </a:extLst>
          </p:cNvPr>
          <p:cNvSpPr/>
          <p:nvPr/>
        </p:nvSpPr>
        <p:spPr>
          <a:xfrm>
            <a:off x="7211880" y="5389238"/>
            <a:ext cx="900062" cy="549159"/>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1500" dirty="0">
                <a:solidFill>
                  <a:schemeClr val="dk1"/>
                </a:solidFill>
                <a:latin typeface="Malgun Gothic"/>
                <a:ea typeface="Malgun Gothic"/>
                <a:sym typeface="Malgun Gothic"/>
              </a:rPr>
              <a:t>DB</a:t>
            </a:r>
          </a:p>
          <a:p>
            <a:pPr marL="0" marR="0" lvl="0" indent="0" algn="ctr" rtl="0">
              <a:spcBef>
                <a:spcPts val="0"/>
              </a:spcBef>
              <a:spcAft>
                <a:spcPts val="0"/>
              </a:spcAft>
              <a:buNone/>
            </a:pPr>
            <a:r>
              <a:rPr lang="en-US" altLang="ko-KR" sz="1050" dirty="0">
                <a:solidFill>
                  <a:schemeClr val="dk1"/>
                </a:solidFill>
                <a:latin typeface="Malgun Gothic"/>
                <a:ea typeface="Malgun Gothic"/>
                <a:sym typeface="Malgun Gothic"/>
              </a:rPr>
              <a:t>(</a:t>
            </a:r>
            <a:r>
              <a:rPr lang="en-US" altLang="ko-KR" sz="1050" dirty="0">
                <a:solidFill>
                  <a:schemeClr val="dk1"/>
                </a:solidFill>
                <a:latin typeface="Malgun Gothic"/>
                <a:ea typeface="Malgun Gothic"/>
                <a:cs typeface="Malgun Gothic"/>
                <a:sym typeface="Malgun Gothic"/>
              </a:rPr>
              <a:t>replica</a:t>
            </a:r>
            <a:r>
              <a:rPr lang="en-US" altLang="ko-KR" sz="1050" dirty="0">
                <a:solidFill>
                  <a:schemeClr val="dk1"/>
                </a:solidFill>
                <a:latin typeface="Malgun Gothic"/>
                <a:ea typeface="Malgun Gothic"/>
                <a:sym typeface="Malgun Gothic"/>
              </a:rPr>
              <a:t>)</a:t>
            </a:r>
          </a:p>
        </p:txBody>
      </p:sp>
      <p:cxnSp>
        <p:nvCxnSpPr>
          <p:cNvPr id="85" name="Google Shape;297;p4">
            <a:extLst>
              <a:ext uri="{FF2B5EF4-FFF2-40B4-BE49-F238E27FC236}">
                <a16:creationId xmlns:a16="http://schemas.microsoft.com/office/drawing/2014/main" id="{26FBA75F-D8A1-8A16-1811-A5FAF11EA697}"/>
              </a:ext>
            </a:extLst>
          </p:cNvPr>
          <p:cNvCxnSpPr>
            <a:cxnSpLocks/>
            <a:stCxn id="61" idx="2"/>
            <a:endCxn id="42" idx="2"/>
          </p:cNvCxnSpPr>
          <p:nvPr/>
        </p:nvCxnSpPr>
        <p:spPr>
          <a:xfrm rot="5400000" flipH="1" flipV="1">
            <a:off x="2995734" y="4744851"/>
            <a:ext cx="6662" cy="2430075"/>
          </a:xfrm>
          <a:prstGeom prst="bentConnector3">
            <a:avLst>
              <a:gd name="adj1" fmla="val -3431402"/>
            </a:avLst>
          </a:prstGeom>
          <a:noFill/>
          <a:ln w="15875" cap="flat" cmpd="sng">
            <a:solidFill>
              <a:srgbClr val="023F72"/>
            </a:solidFill>
            <a:prstDash val="solid"/>
            <a:round/>
            <a:headEnd type="none" w="sm" len="sm"/>
            <a:tailEnd type="triangle" w="med" len="med"/>
          </a:ln>
        </p:spPr>
      </p:cxnSp>
    </p:spTree>
    <p:extLst>
      <p:ext uri="{BB962C8B-B14F-4D97-AF65-F5344CB8AC3E}">
        <p14:creationId xmlns:p14="http://schemas.microsoft.com/office/powerpoint/2010/main" val="4545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68" name="Google Shape;271;g2735bf8d146_0_32">
            <a:extLst>
              <a:ext uri="{FF2B5EF4-FFF2-40B4-BE49-F238E27FC236}">
                <a16:creationId xmlns:a16="http://schemas.microsoft.com/office/drawing/2014/main" id="{5B37D883-71B1-24B1-59D1-A69AB229DEC4}"/>
              </a:ext>
            </a:extLst>
          </p:cNvPr>
          <p:cNvSpPr txBox="1">
            <a:spLocks noGrp="1"/>
          </p:cNvSpPr>
          <p:nvPr>
            <p:ph type="body" idx="1"/>
          </p:nvPr>
        </p:nvSpPr>
        <p:spPr>
          <a:xfrm>
            <a:off x="241300" y="103289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ko-KR" sz="1400" b="1" i="0" u="none" strike="noStrike" dirty="0">
                <a:solidFill>
                  <a:schemeClr val="dk2"/>
                </a:solidFill>
                <a:latin typeface="Calibri"/>
                <a:ea typeface="Calibri"/>
                <a:cs typeface="Calibri"/>
                <a:sym typeface="Calibri"/>
              </a:rPr>
              <a:t>Answer</a:t>
            </a:r>
            <a:endParaRPr sz="1300" dirty="0">
              <a:latin typeface="Calibri"/>
              <a:ea typeface="Calibri"/>
              <a:cs typeface="Calibri"/>
              <a:sym typeface="Calibri"/>
            </a:endParaRPr>
          </a:p>
        </p:txBody>
      </p:sp>
      <p:sp>
        <p:nvSpPr>
          <p:cNvPr id="69" name="TextBox">
            <a:extLst>
              <a:ext uri="{FF2B5EF4-FFF2-40B4-BE49-F238E27FC236}">
                <a16:creationId xmlns:a16="http://schemas.microsoft.com/office/drawing/2014/main" id="{A951102A-E351-0BCA-92DA-B72392C19E89}"/>
              </a:ext>
            </a:extLst>
          </p:cNvPr>
          <p:cNvSpPr txBox="1"/>
          <p:nvPr/>
        </p:nvSpPr>
        <p:spPr>
          <a:xfrm>
            <a:off x="455574" y="1416471"/>
            <a:ext cx="10413365" cy="646331"/>
          </a:xfrm>
          <a:prstGeom prst="rect">
            <a:avLst/>
          </a:prstGeom>
          <a:noFill/>
        </p:spPr>
        <p:txBody>
          <a:bodyPr wrap="square">
            <a:spAutoFit/>
          </a:bodyPr>
          <a:lstStyle/>
          <a:p>
            <a:pPr lvl="0">
              <a:defRPr/>
            </a:pPr>
            <a:r>
              <a:rPr lang="en-US" altLang="ko-KR" sz="1200" b="1" dirty="0">
                <a:latin typeface="Malgun Gothic"/>
                <a:ea typeface="Malgun Gothic"/>
                <a:cs typeface="Malgun Gothic"/>
              </a:rPr>
              <a:t>Case 4: Public Cloud Complete Outage</a:t>
            </a:r>
          </a:p>
          <a:p>
            <a:pPr lvl="0">
              <a:defRPr/>
            </a:pPr>
            <a:r>
              <a:rPr lang="en-US" altLang="ko-KR" sz="1200" dirty="0">
                <a:latin typeface="Malgun Gothic"/>
                <a:ea typeface="Malgun Gothic"/>
                <a:cs typeface="Malgun Gothic"/>
              </a:rPr>
              <a:t>  </a:t>
            </a:r>
            <a:r>
              <a:rPr lang="en-US" altLang="ko-KR" sz="1200" dirty="0">
                <a:latin typeface="Malgun Gothic"/>
                <a:ea typeface="Malgun Gothic"/>
              </a:rPr>
              <a:t>=&gt; </a:t>
            </a:r>
            <a:r>
              <a:rPr lang="en" altLang="ko-KR" sz="1200" dirty="0">
                <a:latin typeface="Malgun Gothic"/>
                <a:ea typeface="Malgun Gothic"/>
              </a:rPr>
              <a:t>In the public cloud, if both the main AZ and backup AZ for small screens go down, service traffic is failed-over to the private cloud to ensure service stability.</a:t>
            </a:r>
          </a:p>
        </p:txBody>
      </p:sp>
      <p:sp>
        <p:nvSpPr>
          <p:cNvPr id="64" name="Google Shape;273;p4">
            <a:extLst>
              <a:ext uri="{FF2B5EF4-FFF2-40B4-BE49-F238E27FC236}">
                <a16:creationId xmlns:a16="http://schemas.microsoft.com/office/drawing/2014/main" id="{661C664D-F9D1-79A7-C66C-ABFCFDB5B076}"/>
              </a:ext>
            </a:extLst>
          </p:cNvPr>
          <p:cNvSpPr/>
          <p:nvPr/>
        </p:nvSpPr>
        <p:spPr>
          <a:xfrm>
            <a:off x="6483333" y="4053562"/>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SzPts val="1100"/>
              <a:buNone/>
            </a:pPr>
            <a:r>
              <a:rPr lang="en-US" sz="800">
                <a:solidFill>
                  <a:schemeClr val="dk1"/>
                </a:solidFill>
              </a:rPr>
              <a:t>http://k8s-dvp-beast-3b6763e2c2-24828542.ap-southeast-1.elb.amazonaws.comMB</a:t>
            </a:r>
            <a:endParaRPr>
              <a:solidFill>
                <a:schemeClr val="dk1"/>
              </a:solidFill>
              <a:latin typeface="Malgun Gothic"/>
              <a:ea typeface="Malgun Gothic"/>
              <a:cs typeface="Malgun Gothic"/>
              <a:sym typeface="Malgun Gothic"/>
            </a:endParaRPr>
          </a:p>
        </p:txBody>
      </p:sp>
      <p:sp>
        <p:nvSpPr>
          <p:cNvPr id="65" name="Google Shape;275;p4">
            <a:extLst>
              <a:ext uri="{FF2B5EF4-FFF2-40B4-BE49-F238E27FC236}">
                <a16:creationId xmlns:a16="http://schemas.microsoft.com/office/drawing/2014/main" id="{EBB75730-24E9-130F-D533-DB1B231F7C7F}"/>
              </a:ext>
            </a:extLst>
          </p:cNvPr>
          <p:cNvSpPr/>
          <p:nvPr/>
        </p:nvSpPr>
        <p:spPr>
          <a:xfrm>
            <a:off x="1210717" y="2786822"/>
            <a:ext cx="2283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#1</a:t>
            </a:r>
            <a:endParaRPr sz="1050">
              <a:solidFill>
                <a:srgbClr val="FFFFFF"/>
              </a:solidFill>
              <a:latin typeface="Arial"/>
              <a:ea typeface="Arial"/>
              <a:cs typeface="Arial"/>
              <a:sym typeface="Arial"/>
            </a:endParaRPr>
          </a:p>
        </p:txBody>
      </p:sp>
      <p:sp>
        <p:nvSpPr>
          <p:cNvPr id="66" name="Google Shape;276;p4">
            <a:extLst>
              <a:ext uri="{FF2B5EF4-FFF2-40B4-BE49-F238E27FC236}">
                <a16:creationId xmlns:a16="http://schemas.microsoft.com/office/drawing/2014/main" id="{A0FF9F4E-2509-114C-DC60-3DE0971093A9}"/>
              </a:ext>
            </a:extLst>
          </p:cNvPr>
          <p:cNvSpPr/>
          <p:nvPr/>
        </p:nvSpPr>
        <p:spPr>
          <a:xfrm>
            <a:off x="3598878" y="2786822"/>
            <a:ext cx="2289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#2</a:t>
            </a:r>
            <a:endParaRPr sz="1050">
              <a:solidFill>
                <a:srgbClr val="FFFFFF"/>
              </a:solidFill>
              <a:latin typeface="Arial"/>
              <a:ea typeface="Arial"/>
              <a:cs typeface="Arial"/>
              <a:sym typeface="Arial"/>
            </a:endParaRPr>
          </a:p>
        </p:txBody>
      </p:sp>
      <p:sp>
        <p:nvSpPr>
          <p:cNvPr id="67" name="Google Shape;277;p4">
            <a:extLst>
              <a:ext uri="{FF2B5EF4-FFF2-40B4-BE49-F238E27FC236}">
                <a16:creationId xmlns:a16="http://schemas.microsoft.com/office/drawing/2014/main" id="{90B515E4-2532-03AA-023E-605E6961F7AE}"/>
              </a:ext>
            </a:extLst>
          </p:cNvPr>
          <p:cNvSpPr/>
          <p:nvPr/>
        </p:nvSpPr>
        <p:spPr>
          <a:xfrm>
            <a:off x="1210717"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70" name="Google Shape;278;p4">
            <a:extLst>
              <a:ext uri="{FF2B5EF4-FFF2-40B4-BE49-F238E27FC236}">
                <a16:creationId xmlns:a16="http://schemas.microsoft.com/office/drawing/2014/main" id="{8ED5A3DA-C120-99D9-F10A-7B501B453AAB}"/>
              </a:ext>
            </a:extLst>
          </p:cNvPr>
          <p:cNvSpPr/>
          <p:nvPr/>
        </p:nvSpPr>
        <p:spPr>
          <a:xfrm>
            <a:off x="3539622" y="2982588"/>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71" name="Google Shape;279;p4">
            <a:extLst>
              <a:ext uri="{FF2B5EF4-FFF2-40B4-BE49-F238E27FC236}">
                <a16:creationId xmlns:a16="http://schemas.microsoft.com/office/drawing/2014/main" id="{B8689EBD-0931-53FC-58CF-FAB39E52BD3F}"/>
              </a:ext>
            </a:extLst>
          </p:cNvPr>
          <p:cNvSpPr/>
          <p:nvPr/>
        </p:nvSpPr>
        <p:spPr>
          <a:xfrm>
            <a:off x="129572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72" name="Google Shape;280;p4">
            <a:extLst>
              <a:ext uri="{FF2B5EF4-FFF2-40B4-BE49-F238E27FC236}">
                <a16:creationId xmlns:a16="http://schemas.microsoft.com/office/drawing/2014/main" id="{F023EFCB-54D2-EC4B-CD1E-DD0056314865}"/>
              </a:ext>
            </a:extLst>
          </p:cNvPr>
          <p:cNvSpPr/>
          <p:nvPr/>
        </p:nvSpPr>
        <p:spPr>
          <a:xfrm>
            <a:off x="1531971" y="3336368"/>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p:txBody>
      </p:sp>
      <p:sp>
        <p:nvSpPr>
          <p:cNvPr id="73" name="Google Shape;282;p4">
            <a:extLst>
              <a:ext uri="{FF2B5EF4-FFF2-40B4-BE49-F238E27FC236}">
                <a16:creationId xmlns:a16="http://schemas.microsoft.com/office/drawing/2014/main" id="{B6A64EE8-DD06-E05D-B224-993902AB2975}"/>
              </a:ext>
            </a:extLst>
          </p:cNvPr>
          <p:cNvSpPr/>
          <p:nvPr/>
        </p:nvSpPr>
        <p:spPr>
          <a:xfrm>
            <a:off x="369024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74" name="Google Shape;283;p4">
            <a:extLst>
              <a:ext uri="{FF2B5EF4-FFF2-40B4-BE49-F238E27FC236}">
                <a16:creationId xmlns:a16="http://schemas.microsoft.com/office/drawing/2014/main" id="{2561C604-136B-FD23-58CA-8DE98D4C2054}"/>
              </a:ext>
            </a:extLst>
          </p:cNvPr>
          <p:cNvSpPr txBox="1"/>
          <p:nvPr/>
        </p:nvSpPr>
        <p:spPr>
          <a:xfrm>
            <a:off x="1677799" y="2987422"/>
            <a:ext cx="12705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#1)</a:t>
            </a:r>
            <a:endParaRPr sz="893" b="1">
              <a:solidFill>
                <a:srgbClr val="E10616"/>
              </a:solidFill>
              <a:latin typeface="Malgun Gothic"/>
              <a:ea typeface="Malgun Gothic"/>
              <a:cs typeface="Malgun Gothic"/>
              <a:sym typeface="Malgun Gothic"/>
            </a:endParaRPr>
          </a:p>
        </p:txBody>
      </p:sp>
      <p:sp>
        <p:nvSpPr>
          <p:cNvPr id="75" name="Google Shape;284;p4">
            <a:extLst>
              <a:ext uri="{FF2B5EF4-FFF2-40B4-BE49-F238E27FC236}">
                <a16:creationId xmlns:a16="http://schemas.microsoft.com/office/drawing/2014/main" id="{D5CBD95A-059C-3371-858B-42109963BEC9}"/>
              </a:ext>
            </a:extLst>
          </p:cNvPr>
          <p:cNvSpPr txBox="1"/>
          <p:nvPr/>
        </p:nvSpPr>
        <p:spPr>
          <a:xfrm>
            <a:off x="377120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#2)</a:t>
            </a:r>
            <a:endParaRPr sz="893" b="1">
              <a:solidFill>
                <a:srgbClr val="E10616"/>
              </a:solidFill>
              <a:latin typeface="Malgun Gothic"/>
              <a:ea typeface="Malgun Gothic"/>
              <a:cs typeface="Malgun Gothic"/>
              <a:sym typeface="Malgun Gothic"/>
            </a:endParaRPr>
          </a:p>
        </p:txBody>
      </p:sp>
      <p:sp>
        <p:nvSpPr>
          <p:cNvPr id="76" name="Google Shape;286;p4">
            <a:extLst>
              <a:ext uri="{FF2B5EF4-FFF2-40B4-BE49-F238E27FC236}">
                <a16:creationId xmlns:a16="http://schemas.microsoft.com/office/drawing/2014/main" id="{621F7B18-C950-E880-9E58-A818B362E374}"/>
              </a:ext>
            </a:extLst>
          </p:cNvPr>
          <p:cNvSpPr/>
          <p:nvPr/>
        </p:nvSpPr>
        <p:spPr>
          <a:xfrm>
            <a:off x="4793376"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77" name="Google Shape;287;p4">
            <a:extLst>
              <a:ext uri="{FF2B5EF4-FFF2-40B4-BE49-F238E27FC236}">
                <a16:creationId xmlns:a16="http://schemas.microsoft.com/office/drawing/2014/main" id="{2D859EDE-9E16-7A3B-A88F-CB8A7BE626A0}"/>
              </a:ext>
            </a:extLst>
          </p:cNvPr>
          <p:cNvSpPr/>
          <p:nvPr/>
        </p:nvSpPr>
        <p:spPr>
          <a:xfrm>
            <a:off x="5135758" y="2060848"/>
            <a:ext cx="1655700" cy="342913"/>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Malgun Gothic"/>
                <a:ea typeface="Malgun Gothic"/>
                <a:cs typeface="Malgun Gothic"/>
                <a:sym typeface="Malgun Gothic"/>
              </a:rPr>
              <a:t>Client</a:t>
            </a:r>
            <a:endParaRPr sz="1800">
              <a:solidFill>
                <a:schemeClr val="dk1"/>
              </a:solidFill>
              <a:latin typeface="Malgun Gothic"/>
              <a:ea typeface="Malgun Gothic"/>
              <a:cs typeface="Malgun Gothic"/>
              <a:sym typeface="Malgun Gothic"/>
            </a:endParaRPr>
          </a:p>
        </p:txBody>
      </p:sp>
      <p:sp>
        <p:nvSpPr>
          <p:cNvPr id="78" name="Google Shape;288;p4">
            <a:extLst>
              <a:ext uri="{FF2B5EF4-FFF2-40B4-BE49-F238E27FC236}">
                <a16:creationId xmlns:a16="http://schemas.microsoft.com/office/drawing/2014/main" id="{B51C4B98-B89C-A431-72C7-5E2078CF783E}"/>
              </a:ext>
            </a:extLst>
          </p:cNvPr>
          <p:cNvSpPr/>
          <p:nvPr/>
        </p:nvSpPr>
        <p:spPr>
          <a:xfrm>
            <a:off x="6073473" y="2786822"/>
            <a:ext cx="47010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AWS</a:t>
            </a:r>
            <a:endParaRPr sz="1050">
              <a:solidFill>
                <a:srgbClr val="FFFFFF"/>
              </a:solidFill>
              <a:latin typeface="Arial"/>
              <a:ea typeface="Arial"/>
              <a:cs typeface="Arial"/>
              <a:sym typeface="Arial"/>
            </a:endParaRPr>
          </a:p>
        </p:txBody>
      </p:sp>
      <p:sp>
        <p:nvSpPr>
          <p:cNvPr id="79" name="Google Shape;289;p4">
            <a:extLst>
              <a:ext uri="{FF2B5EF4-FFF2-40B4-BE49-F238E27FC236}">
                <a16:creationId xmlns:a16="http://schemas.microsoft.com/office/drawing/2014/main" id="{B0F6186C-DCD0-7B85-DB4C-EF7C5A1F8BC4}"/>
              </a:ext>
            </a:extLst>
          </p:cNvPr>
          <p:cNvSpPr/>
          <p:nvPr/>
        </p:nvSpPr>
        <p:spPr>
          <a:xfrm>
            <a:off x="6079792"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80" name="Google Shape;290;p4">
            <a:extLst>
              <a:ext uri="{FF2B5EF4-FFF2-40B4-BE49-F238E27FC236}">
                <a16:creationId xmlns:a16="http://schemas.microsoft.com/office/drawing/2014/main" id="{67951FE1-3E80-1052-4E05-7FFBB251330E}"/>
              </a:ext>
            </a:extLst>
          </p:cNvPr>
          <p:cNvSpPr/>
          <p:nvPr/>
        </p:nvSpPr>
        <p:spPr>
          <a:xfrm>
            <a:off x="6164837" y="3827102"/>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81" name="Google Shape;291;p4">
            <a:extLst>
              <a:ext uri="{FF2B5EF4-FFF2-40B4-BE49-F238E27FC236}">
                <a16:creationId xmlns:a16="http://schemas.microsoft.com/office/drawing/2014/main" id="{5C0DDCC1-CB8C-308E-41E5-A0E2C57279DC}"/>
              </a:ext>
            </a:extLst>
          </p:cNvPr>
          <p:cNvSpPr txBox="1"/>
          <p:nvPr/>
        </p:nvSpPr>
        <p:spPr>
          <a:xfrm>
            <a:off x="6245799"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#1</a:t>
            </a:r>
            <a:endParaRPr sz="893" b="1">
              <a:solidFill>
                <a:srgbClr val="E10616"/>
              </a:solidFill>
              <a:latin typeface="Malgun Gothic"/>
              <a:ea typeface="Malgun Gothic"/>
              <a:cs typeface="Malgun Gothic"/>
              <a:sym typeface="Malgun Gothic"/>
            </a:endParaRPr>
          </a:p>
        </p:txBody>
      </p:sp>
      <p:sp>
        <p:nvSpPr>
          <p:cNvPr id="82" name="Google Shape;293;p4">
            <a:extLst>
              <a:ext uri="{FF2B5EF4-FFF2-40B4-BE49-F238E27FC236}">
                <a16:creationId xmlns:a16="http://schemas.microsoft.com/office/drawing/2014/main" id="{FDF4045F-604D-66F8-8B22-B4C4E4A566FF}"/>
              </a:ext>
            </a:extLst>
          </p:cNvPr>
          <p:cNvSpPr/>
          <p:nvPr/>
        </p:nvSpPr>
        <p:spPr>
          <a:xfrm>
            <a:off x="8490887" y="2987280"/>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83" name="Google Shape;294;p4">
            <a:extLst>
              <a:ext uri="{FF2B5EF4-FFF2-40B4-BE49-F238E27FC236}">
                <a16:creationId xmlns:a16="http://schemas.microsoft.com/office/drawing/2014/main" id="{53CB6CF6-F595-A900-A701-6EB7A2DFCAB8}"/>
              </a:ext>
            </a:extLst>
          </p:cNvPr>
          <p:cNvSpPr/>
          <p:nvPr/>
        </p:nvSpPr>
        <p:spPr>
          <a:xfrm>
            <a:off x="8575932" y="3827102"/>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84" name="Google Shape;295;p4">
            <a:extLst>
              <a:ext uri="{FF2B5EF4-FFF2-40B4-BE49-F238E27FC236}">
                <a16:creationId xmlns:a16="http://schemas.microsoft.com/office/drawing/2014/main" id="{A0A5075A-0417-CEEB-5142-66D8A24ABE98}"/>
              </a:ext>
            </a:extLst>
          </p:cNvPr>
          <p:cNvSpPr txBox="1"/>
          <p:nvPr/>
        </p:nvSpPr>
        <p:spPr>
          <a:xfrm>
            <a:off x="865689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#2</a:t>
            </a:r>
            <a:endParaRPr sz="893" b="1">
              <a:solidFill>
                <a:srgbClr val="E10616"/>
              </a:solidFill>
              <a:latin typeface="Malgun Gothic"/>
              <a:ea typeface="Malgun Gothic"/>
              <a:cs typeface="Malgun Gothic"/>
              <a:sym typeface="Malgun Gothic"/>
            </a:endParaRPr>
          </a:p>
        </p:txBody>
      </p:sp>
      <p:cxnSp>
        <p:nvCxnSpPr>
          <p:cNvPr id="85" name="Google Shape;297;p4">
            <a:extLst>
              <a:ext uri="{FF2B5EF4-FFF2-40B4-BE49-F238E27FC236}">
                <a16:creationId xmlns:a16="http://schemas.microsoft.com/office/drawing/2014/main" id="{5B3A4346-8040-D613-635E-65A91B2032DD}"/>
              </a:ext>
            </a:extLst>
          </p:cNvPr>
          <p:cNvCxnSpPr>
            <a:stCxn id="116" idx="2"/>
            <a:endCxn id="76" idx="2"/>
          </p:cNvCxnSpPr>
          <p:nvPr/>
        </p:nvCxnSpPr>
        <p:spPr>
          <a:xfrm rot="16200000" flipH="1">
            <a:off x="3521781" y="4236135"/>
            <a:ext cx="3422" cy="3444267"/>
          </a:xfrm>
          <a:prstGeom prst="bentConnector3">
            <a:avLst>
              <a:gd name="adj1" fmla="val 6780304"/>
            </a:avLst>
          </a:prstGeom>
          <a:noFill/>
          <a:ln w="15875" cap="flat" cmpd="sng">
            <a:solidFill>
              <a:srgbClr val="023F72"/>
            </a:solidFill>
            <a:prstDash val="solid"/>
            <a:round/>
            <a:headEnd type="none" w="sm" len="sm"/>
            <a:tailEnd type="triangle" w="med" len="med"/>
          </a:ln>
        </p:spPr>
      </p:cxnSp>
      <p:sp>
        <p:nvSpPr>
          <p:cNvPr id="86" name="Google Shape;298;p4">
            <a:extLst>
              <a:ext uri="{FF2B5EF4-FFF2-40B4-BE49-F238E27FC236}">
                <a16:creationId xmlns:a16="http://schemas.microsoft.com/office/drawing/2014/main" id="{DBB41C89-4018-EA0F-A075-871A71690E60}"/>
              </a:ext>
            </a:extLst>
          </p:cNvPr>
          <p:cNvSpPr txBox="1"/>
          <p:nvPr/>
        </p:nvSpPr>
        <p:spPr>
          <a:xfrm>
            <a:off x="2189754"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cxnSp>
        <p:nvCxnSpPr>
          <p:cNvPr id="87" name="Google Shape;301;p4">
            <a:extLst>
              <a:ext uri="{FF2B5EF4-FFF2-40B4-BE49-F238E27FC236}">
                <a16:creationId xmlns:a16="http://schemas.microsoft.com/office/drawing/2014/main" id="{AF8E2A88-3619-2293-9866-FEBA6495997E}"/>
              </a:ext>
            </a:extLst>
          </p:cNvPr>
          <p:cNvCxnSpPr>
            <a:stCxn id="77" idx="2"/>
            <a:endCxn id="65" idx="3"/>
          </p:cNvCxnSpPr>
          <p:nvPr/>
        </p:nvCxnSpPr>
        <p:spPr>
          <a:xfrm rot="5400000">
            <a:off x="3966475" y="789794"/>
            <a:ext cx="383166" cy="36111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88" name="Google Shape;302;p4">
            <a:extLst>
              <a:ext uri="{FF2B5EF4-FFF2-40B4-BE49-F238E27FC236}">
                <a16:creationId xmlns:a16="http://schemas.microsoft.com/office/drawing/2014/main" id="{4DA077CF-35F9-4C2C-A1C1-A498B9F5394C}"/>
              </a:ext>
            </a:extLst>
          </p:cNvPr>
          <p:cNvCxnSpPr>
            <a:stCxn id="77" idx="2"/>
            <a:endCxn id="66" idx="3"/>
          </p:cNvCxnSpPr>
          <p:nvPr/>
        </p:nvCxnSpPr>
        <p:spPr>
          <a:xfrm rot="5400000">
            <a:off x="5162125" y="1985444"/>
            <a:ext cx="383166" cy="12198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sp>
        <p:nvSpPr>
          <p:cNvPr id="89" name="Google Shape;304;p4">
            <a:extLst>
              <a:ext uri="{FF2B5EF4-FFF2-40B4-BE49-F238E27FC236}">
                <a16:creationId xmlns:a16="http://schemas.microsoft.com/office/drawing/2014/main" id="{EB5D6F31-12E7-1E00-87AC-EFE21754ABA5}"/>
              </a:ext>
            </a:extLst>
          </p:cNvPr>
          <p:cNvSpPr txBox="1"/>
          <p:nvPr/>
        </p:nvSpPr>
        <p:spPr>
          <a:xfrm>
            <a:off x="2878109" y="2324967"/>
            <a:ext cx="1497300" cy="261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algun Gothic"/>
                <a:ea typeface="Malgun Gothic"/>
                <a:cs typeface="Malgun Gothic"/>
                <a:sym typeface="Malgun Gothic"/>
              </a:rPr>
              <a:t>Active</a:t>
            </a:r>
            <a:endParaRPr sz="1400">
              <a:solidFill>
                <a:schemeClr val="dk1"/>
              </a:solidFill>
              <a:latin typeface="Malgun Gothic"/>
              <a:ea typeface="Malgun Gothic"/>
              <a:cs typeface="Malgun Gothic"/>
              <a:sym typeface="Malgun Gothic"/>
            </a:endParaRPr>
          </a:p>
        </p:txBody>
      </p:sp>
      <p:pic>
        <p:nvPicPr>
          <p:cNvPr id="90" name="Google Shape;308;p4">
            <a:extLst>
              <a:ext uri="{FF2B5EF4-FFF2-40B4-BE49-F238E27FC236}">
                <a16:creationId xmlns:a16="http://schemas.microsoft.com/office/drawing/2014/main" id="{A0D4418B-7210-12C5-A15F-B8905AD2FBD7}"/>
              </a:ext>
            </a:extLst>
          </p:cNvPr>
          <p:cNvPicPr preferRelativeResize="0"/>
          <p:nvPr/>
        </p:nvPicPr>
        <p:blipFill rotWithShape="1">
          <a:blip r:embed="rId3">
            <a:alphaModFix/>
          </a:blip>
          <a:srcRect/>
          <a:stretch/>
        </p:blipFill>
        <p:spPr>
          <a:xfrm>
            <a:off x="6178470" y="3819976"/>
            <a:ext cx="304887" cy="204693"/>
          </a:xfrm>
          <a:prstGeom prst="rect">
            <a:avLst/>
          </a:prstGeom>
          <a:noFill/>
          <a:ln>
            <a:noFill/>
          </a:ln>
        </p:spPr>
      </p:pic>
      <p:pic>
        <p:nvPicPr>
          <p:cNvPr id="91" name="Google Shape;309;p4">
            <a:extLst>
              <a:ext uri="{FF2B5EF4-FFF2-40B4-BE49-F238E27FC236}">
                <a16:creationId xmlns:a16="http://schemas.microsoft.com/office/drawing/2014/main" id="{BAA9682A-E56C-D4EC-3DD6-BF1DFB9B541E}"/>
              </a:ext>
            </a:extLst>
          </p:cNvPr>
          <p:cNvPicPr preferRelativeResize="0"/>
          <p:nvPr/>
        </p:nvPicPr>
        <p:blipFill rotWithShape="1">
          <a:blip r:embed="rId3">
            <a:alphaModFix/>
          </a:blip>
          <a:srcRect/>
          <a:stretch/>
        </p:blipFill>
        <p:spPr>
          <a:xfrm>
            <a:off x="8584533" y="3819976"/>
            <a:ext cx="304887" cy="204693"/>
          </a:xfrm>
          <a:prstGeom prst="rect">
            <a:avLst/>
          </a:prstGeom>
          <a:noFill/>
          <a:ln>
            <a:noFill/>
          </a:ln>
        </p:spPr>
      </p:pic>
      <p:cxnSp>
        <p:nvCxnSpPr>
          <p:cNvPr id="92" name="Google Shape;310;p4">
            <a:extLst>
              <a:ext uri="{FF2B5EF4-FFF2-40B4-BE49-F238E27FC236}">
                <a16:creationId xmlns:a16="http://schemas.microsoft.com/office/drawing/2014/main" id="{4C31C7F0-E001-F6B3-17EC-A182C61FE84A}"/>
              </a:ext>
            </a:extLst>
          </p:cNvPr>
          <p:cNvCxnSpPr>
            <a:stCxn id="71" idx="2"/>
            <a:endCxn id="76" idx="0"/>
          </p:cNvCxnSpPr>
          <p:nvPr/>
        </p:nvCxnSpPr>
        <p:spPr>
          <a:xfrm rot="16200000" flipH="1">
            <a:off x="3092560" y="3254329"/>
            <a:ext cx="1418679" cy="2887454"/>
          </a:xfrm>
          <a:prstGeom prst="bentConnector3">
            <a:avLst>
              <a:gd name="adj1" fmla="val 50000"/>
            </a:avLst>
          </a:prstGeom>
          <a:noFill/>
          <a:ln w="9525" cap="flat" cmpd="sng">
            <a:solidFill>
              <a:schemeClr val="accent1"/>
            </a:solidFill>
            <a:prstDash val="dot"/>
            <a:miter lim="8000"/>
            <a:headEnd type="none" w="sm" len="sm"/>
            <a:tailEnd type="triangle" w="med" len="med"/>
          </a:ln>
        </p:spPr>
      </p:cxnSp>
      <p:cxnSp>
        <p:nvCxnSpPr>
          <p:cNvPr id="93" name="Google Shape;311;p4">
            <a:extLst>
              <a:ext uri="{FF2B5EF4-FFF2-40B4-BE49-F238E27FC236}">
                <a16:creationId xmlns:a16="http://schemas.microsoft.com/office/drawing/2014/main" id="{2707E16D-1489-BFED-72D0-FBA9F77EF261}"/>
              </a:ext>
            </a:extLst>
          </p:cNvPr>
          <p:cNvCxnSpPr>
            <a:cxnSpLocks/>
            <a:stCxn id="71" idx="2"/>
            <a:endCxn id="99" idx="0"/>
          </p:cNvCxnSpPr>
          <p:nvPr/>
        </p:nvCxnSpPr>
        <p:spPr>
          <a:xfrm flipH="1">
            <a:off x="1829646" y="3988717"/>
            <a:ext cx="528526" cy="1169794"/>
          </a:xfrm>
          <a:prstGeom prst="straightConnector1">
            <a:avLst/>
          </a:prstGeom>
          <a:noFill/>
          <a:ln w="9525" cap="flat" cmpd="sng">
            <a:solidFill>
              <a:schemeClr val="accent1"/>
            </a:solidFill>
            <a:prstDash val="solid"/>
            <a:miter lim="8000"/>
            <a:headEnd type="none" w="sm" len="sm"/>
            <a:tailEnd type="triangle" w="med" len="med"/>
          </a:ln>
        </p:spPr>
      </p:cxnSp>
      <p:sp>
        <p:nvSpPr>
          <p:cNvPr id="94" name="Google Shape;318;p4">
            <a:extLst>
              <a:ext uri="{FF2B5EF4-FFF2-40B4-BE49-F238E27FC236}">
                <a16:creationId xmlns:a16="http://schemas.microsoft.com/office/drawing/2014/main" id="{6D9415A0-7371-D153-EF2A-BE923AD353F7}"/>
              </a:ext>
            </a:extLst>
          </p:cNvPr>
          <p:cNvSpPr txBox="1"/>
          <p:nvPr/>
        </p:nvSpPr>
        <p:spPr>
          <a:xfrm>
            <a:off x="813449" y="515719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95" name="Google Shape;319;p4">
            <a:extLst>
              <a:ext uri="{FF2B5EF4-FFF2-40B4-BE49-F238E27FC236}">
                <a16:creationId xmlns:a16="http://schemas.microsoft.com/office/drawing/2014/main" id="{F80CC45C-3567-046F-86CE-A2606AE274E4}"/>
              </a:ext>
            </a:extLst>
          </p:cNvPr>
          <p:cNvSpPr txBox="1"/>
          <p:nvPr/>
        </p:nvSpPr>
        <p:spPr>
          <a:xfrm>
            <a:off x="5113885"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96" name="Google Shape;322;p4">
            <a:extLst>
              <a:ext uri="{FF2B5EF4-FFF2-40B4-BE49-F238E27FC236}">
                <a16:creationId xmlns:a16="http://schemas.microsoft.com/office/drawing/2014/main" id="{B29F02CE-DB33-76D4-5061-93129D8028DD}"/>
              </a:ext>
            </a:extLst>
          </p:cNvPr>
          <p:cNvSpPr/>
          <p:nvPr/>
        </p:nvSpPr>
        <p:spPr>
          <a:xfrm>
            <a:off x="3924009" y="3316560"/>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800">
              <a:solidFill>
                <a:schemeClr val="dk1"/>
              </a:solidFill>
              <a:latin typeface="Malgun Gothic"/>
              <a:ea typeface="Malgun Gothic"/>
              <a:cs typeface="Malgun Gothic"/>
              <a:sym typeface="Malgun Gothic"/>
            </a:endParaRPr>
          </a:p>
        </p:txBody>
      </p:sp>
      <p:sp>
        <p:nvSpPr>
          <p:cNvPr id="97" name="Google Shape;323;p4">
            <a:extLst>
              <a:ext uri="{FF2B5EF4-FFF2-40B4-BE49-F238E27FC236}">
                <a16:creationId xmlns:a16="http://schemas.microsoft.com/office/drawing/2014/main" id="{62DAAD0F-057A-E4E7-0C7F-ECFEC8C6EEE2}"/>
              </a:ext>
            </a:extLst>
          </p:cNvPr>
          <p:cNvSpPr/>
          <p:nvPr/>
        </p:nvSpPr>
        <p:spPr>
          <a:xfrm>
            <a:off x="8866808" y="4053552"/>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98" name="Google Shape;324;p4">
            <a:extLst>
              <a:ext uri="{FF2B5EF4-FFF2-40B4-BE49-F238E27FC236}">
                <a16:creationId xmlns:a16="http://schemas.microsoft.com/office/drawing/2014/main" id="{B54DF612-3E2F-A963-4BA1-706EA7AD7C99}"/>
              </a:ext>
            </a:extLst>
          </p:cNvPr>
          <p:cNvSpPr/>
          <p:nvPr/>
        </p:nvSpPr>
        <p:spPr>
          <a:xfrm>
            <a:off x="6450933" y="4053541"/>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99" name="Google Shape;312;p4">
            <a:extLst>
              <a:ext uri="{FF2B5EF4-FFF2-40B4-BE49-F238E27FC236}">
                <a16:creationId xmlns:a16="http://schemas.microsoft.com/office/drawing/2014/main" id="{EFF90190-2FE6-E70A-31BE-D86196CD3548}"/>
              </a:ext>
            </a:extLst>
          </p:cNvPr>
          <p:cNvSpPr/>
          <p:nvPr/>
        </p:nvSpPr>
        <p:spPr>
          <a:xfrm>
            <a:off x="1622872" y="515851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100" name="Google Shape;326;p4">
            <a:extLst>
              <a:ext uri="{FF2B5EF4-FFF2-40B4-BE49-F238E27FC236}">
                <a16:creationId xmlns:a16="http://schemas.microsoft.com/office/drawing/2014/main" id="{98F60B4C-2284-F504-2C64-681B104279C4}"/>
              </a:ext>
            </a:extLst>
          </p:cNvPr>
          <p:cNvCxnSpPr>
            <a:cxnSpLocks/>
            <a:stCxn id="73" idx="2"/>
            <a:endCxn id="99" idx="0"/>
          </p:cNvCxnSpPr>
          <p:nvPr/>
        </p:nvCxnSpPr>
        <p:spPr>
          <a:xfrm flipH="1">
            <a:off x="1829646" y="3988717"/>
            <a:ext cx="2923046" cy="1169794"/>
          </a:xfrm>
          <a:prstGeom prst="straightConnector1">
            <a:avLst/>
          </a:prstGeom>
          <a:noFill/>
          <a:ln w="9525" cap="flat" cmpd="sng">
            <a:solidFill>
              <a:schemeClr val="accent1"/>
            </a:solidFill>
            <a:prstDash val="solid"/>
            <a:miter lim="8000"/>
            <a:headEnd type="none" w="sm" len="sm"/>
            <a:tailEnd type="triangle" w="med" len="med"/>
          </a:ln>
        </p:spPr>
      </p:cxnSp>
      <p:cxnSp>
        <p:nvCxnSpPr>
          <p:cNvPr id="101" name="Google Shape;327;p4">
            <a:extLst>
              <a:ext uri="{FF2B5EF4-FFF2-40B4-BE49-F238E27FC236}">
                <a16:creationId xmlns:a16="http://schemas.microsoft.com/office/drawing/2014/main" id="{1F83F0BD-3277-CD7B-D617-A83408EC74E1}"/>
              </a:ext>
            </a:extLst>
          </p:cNvPr>
          <p:cNvCxnSpPr>
            <a:stCxn id="73" idx="2"/>
            <a:endCxn id="76" idx="0"/>
          </p:cNvCxnSpPr>
          <p:nvPr/>
        </p:nvCxnSpPr>
        <p:spPr>
          <a:xfrm rot="16200000" flipH="1">
            <a:off x="4289820" y="4451589"/>
            <a:ext cx="1418679" cy="492934"/>
          </a:xfrm>
          <a:prstGeom prst="bentConnector3">
            <a:avLst>
              <a:gd name="adj1" fmla="val 50000"/>
            </a:avLst>
          </a:prstGeom>
          <a:noFill/>
          <a:ln w="9525" cap="flat" cmpd="sng">
            <a:solidFill>
              <a:schemeClr val="accent1"/>
            </a:solidFill>
            <a:prstDash val="dot"/>
            <a:miter lim="8000"/>
            <a:headEnd type="none" w="sm" len="sm"/>
            <a:tailEnd type="triangle" w="med" len="med"/>
          </a:ln>
        </p:spPr>
      </p:cxnSp>
      <p:sp>
        <p:nvSpPr>
          <p:cNvPr id="102" name="Google Shape;281;p4">
            <a:extLst>
              <a:ext uri="{FF2B5EF4-FFF2-40B4-BE49-F238E27FC236}">
                <a16:creationId xmlns:a16="http://schemas.microsoft.com/office/drawing/2014/main" id="{C8BB75B9-7100-394B-A89B-2C4A25DD0492}"/>
              </a:ext>
            </a:extLst>
          </p:cNvPr>
          <p:cNvSpPr/>
          <p:nvPr/>
        </p:nvSpPr>
        <p:spPr>
          <a:xfrm>
            <a:off x="3761853"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103" name="Google Shape;312;p4">
            <a:extLst>
              <a:ext uri="{FF2B5EF4-FFF2-40B4-BE49-F238E27FC236}">
                <a16:creationId xmlns:a16="http://schemas.microsoft.com/office/drawing/2014/main" id="{5354149F-BD06-0AC9-C244-C94ADE55CDCD}"/>
              </a:ext>
            </a:extLst>
          </p:cNvPr>
          <p:cNvSpPr/>
          <p:nvPr/>
        </p:nvSpPr>
        <p:spPr>
          <a:xfrm>
            <a:off x="4003561" y="51571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104" name="Google Shape;327;p4">
            <a:extLst>
              <a:ext uri="{FF2B5EF4-FFF2-40B4-BE49-F238E27FC236}">
                <a16:creationId xmlns:a16="http://schemas.microsoft.com/office/drawing/2014/main" id="{4F9F6C99-549D-34DB-DF54-26447A273E07}"/>
              </a:ext>
            </a:extLst>
          </p:cNvPr>
          <p:cNvCxnSpPr>
            <a:cxnSpLocks/>
            <a:stCxn id="99" idx="0"/>
            <a:endCxn id="103" idx="0"/>
          </p:cNvCxnSpPr>
          <p:nvPr/>
        </p:nvCxnSpPr>
        <p:spPr>
          <a:xfrm rot="5400000" flipH="1" flipV="1">
            <a:off x="3019331" y="3967508"/>
            <a:ext cx="1319" cy="2380689"/>
          </a:xfrm>
          <a:prstGeom prst="curvedConnector3">
            <a:avLst>
              <a:gd name="adj1" fmla="val 17431312"/>
            </a:avLst>
          </a:prstGeom>
          <a:noFill/>
          <a:ln w="9525" cap="flat" cmpd="sng">
            <a:solidFill>
              <a:schemeClr val="accent1"/>
            </a:solidFill>
            <a:prstDash val="dot"/>
            <a:miter lim="8000"/>
            <a:headEnd type="none" w="sm" len="sm"/>
            <a:tailEnd type="triangle" w="med" len="med"/>
          </a:ln>
        </p:spPr>
      </p:cxnSp>
      <p:sp>
        <p:nvSpPr>
          <p:cNvPr id="105" name="Google Shape;286;p4">
            <a:extLst>
              <a:ext uri="{FF2B5EF4-FFF2-40B4-BE49-F238E27FC236}">
                <a16:creationId xmlns:a16="http://schemas.microsoft.com/office/drawing/2014/main" id="{622E92E6-4501-9FE3-394C-0CC6BC7404AD}"/>
              </a:ext>
            </a:extLst>
          </p:cNvPr>
          <p:cNvSpPr/>
          <p:nvPr/>
        </p:nvSpPr>
        <p:spPr>
          <a:xfrm>
            <a:off x="9706302"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106" name="Google Shape;312;p4">
            <a:extLst>
              <a:ext uri="{FF2B5EF4-FFF2-40B4-BE49-F238E27FC236}">
                <a16:creationId xmlns:a16="http://schemas.microsoft.com/office/drawing/2014/main" id="{A9667E26-1552-AEDA-39EE-D10D285F2491}"/>
              </a:ext>
            </a:extLst>
          </p:cNvPr>
          <p:cNvSpPr/>
          <p:nvPr/>
        </p:nvSpPr>
        <p:spPr>
          <a:xfrm>
            <a:off x="6444595" y="51598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point</a:t>
            </a:r>
            <a:endParaRPr sz="400" dirty="0">
              <a:solidFill>
                <a:schemeClr val="dk1"/>
              </a:solidFill>
              <a:latin typeface="Malgun Gothic"/>
              <a:ea typeface="Malgun Gothic"/>
              <a:cs typeface="Malgun Gothic"/>
              <a:sym typeface="Malgun Gothic"/>
            </a:endParaRPr>
          </a:p>
        </p:txBody>
      </p:sp>
      <p:sp>
        <p:nvSpPr>
          <p:cNvPr id="107" name="Google Shape;281;p4">
            <a:extLst>
              <a:ext uri="{FF2B5EF4-FFF2-40B4-BE49-F238E27FC236}">
                <a16:creationId xmlns:a16="http://schemas.microsoft.com/office/drawing/2014/main" id="{5A178966-6715-4A76-19DD-C9770277EBF1}"/>
              </a:ext>
            </a:extLst>
          </p:cNvPr>
          <p:cNvSpPr/>
          <p:nvPr/>
        </p:nvSpPr>
        <p:spPr>
          <a:xfrm>
            <a:off x="8676514"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108" name="Google Shape;312;p4">
            <a:extLst>
              <a:ext uri="{FF2B5EF4-FFF2-40B4-BE49-F238E27FC236}">
                <a16:creationId xmlns:a16="http://schemas.microsoft.com/office/drawing/2014/main" id="{F6A138CD-BC99-D501-477D-3BCBE6901B00}"/>
              </a:ext>
            </a:extLst>
          </p:cNvPr>
          <p:cNvSpPr/>
          <p:nvPr/>
        </p:nvSpPr>
        <p:spPr>
          <a:xfrm>
            <a:off x="8918447" y="515900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point</a:t>
            </a:r>
            <a:endParaRPr lang="en-US" altLang="ko-KR" sz="400" dirty="0">
              <a:solidFill>
                <a:schemeClr val="dk1"/>
              </a:solidFill>
              <a:latin typeface="Malgun Gothic"/>
              <a:ea typeface="Malgun Gothic"/>
              <a:cs typeface="Malgun Gothic"/>
              <a:sym typeface="Malgun Gothic"/>
            </a:endParaRPr>
          </a:p>
        </p:txBody>
      </p:sp>
      <p:cxnSp>
        <p:nvCxnSpPr>
          <p:cNvPr id="109" name="Google Shape;327;p4">
            <a:extLst>
              <a:ext uri="{FF2B5EF4-FFF2-40B4-BE49-F238E27FC236}">
                <a16:creationId xmlns:a16="http://schemas.microsoft.com/office/drawing/2014/main" id="{A528EEB9-4DC8-3E11-0619-D42B029E382D}"/>
              </a:ext>
            </a:extLst>
          </p:cNvPr>
          <p:cNvCxnSpPr>
            <a:cxnSpLocks/>
            <a:stCxn id="106" idx="0"/>
            <a:endCxn id="108" idx="0"/>
          </p:cNvCxnSpPr>
          <p:nvPr/>
        </p:nvCxnSpPr>
        <p:spPr>
          <a:xfrm rot="5400000" flipH="1" flipV="1">
            <a:off x="7887850" y="3922521"/>
            <a:ext cx="891" cy="2473852"/>
          </a:xfrm>
          <a:prstGeom prst="curvedConnector3">
            <a:avLst>
              <a:gd name="adj1" fmla="val 25756566"/>
            </a:avLst>
          </a:prstGeom>
          <a:noFill/>
          <a:ln w="9525" cap="flat" cmpd="sng">
            <a:solidFill>
              <a:schemeClr val="accent1"/>
            </a:solidFill>
            <a:prstDash val="dot"/>
            <a:miter lim="8000"/>
            <a:headEnd type="none" w="sm" len="sm"/>
            <a:tailEnd type="triangle" w="med" len="med"/>
          </a:ln>
        </p:spPr>
      </p:cxnSp>
      <p:cxnSp>
        <p:nvCxnSpPr>
          <p:cNvPr id="110" name="Google Shape;311;p4">
            <a:extLst>
              <a:ext uri="{FF2B5EF4-FFF2-40B4-BE49-F238E27FC236}">
                <a16:creationId xmlns:a16="http://schemas.microsoft.com/office/drawing/2014/main" id="{CD9298C4-25BB-F8AA-9092-56BF06F775EA}"/>
              </a:ext>
            </a:extLst>
          </p:cNvPr>
          <p:cNvCxnSpPr>
            <a:cxnSpLocks/>
            <a:stCxn id="80" idx="2"/>
            <a:endCxn id="106" idx="0"/>
          </p:cNvCxnSpPr>
          <p:nvPr/>
        </p:nvCxnSpPr>
        <p:spPr>
          <a:xfrm flipH="1">
            <a:off x="6651369" y="4628081"/>
            <a:ext cx="575918" cy="531811"/>
          </a:xfrm>
          <a:prstGeom prst="straightConnector1">
            <a:avLst/>
          </a:prstGeom>
          <a:noFill/>
          <a:ln w="9525" cap="flat" cmpd="sng">
            <a:solidFill>
              <a:schemeClr val="accent1"/>
            </a:solidFill>
            <a:prstDash val="solid"/>
            <a:miter lim="8000"/>
            <a:headEnd type="none" w="sm" len="sm"/>
            <a:tailEnd type="triangle" w="med" len="med"/>
          </a:ln>
        </p:spPr>
      </p:cxnSp>
      <p:cxnSp>
        <p:nvCxnSpPr>
          <p:cNvPr id="111" name="Google Shape;311;p4">
            <a:extLst>
              <a:ext uri="{FF2B5EF4-FFF2-40B4-BE49-F238E27FC236}">
                <a16:creationId xmlns:a16="http://schemas.microsoft.com/office/drawing/2014/main" id="{4314D0FF-DEA8-0D06-3DBC-FACDEB056729}"/>
              </a:ext>
            </a:extLst>
          </p:cNvPr>
          <p:cNvCxnSpPr>
            <a:cxnSpLocks/>
            <a:stCxn id="83" idx="2"/>
            <a:endCxn id="106" idx="0"/>
          </p:cNvCxnSpPr>
          <p:nvPr/>
        </p:nvCxnSpPr>
        <p:spPr>
          <a:xfrm flipH="1">
            <a:off x="6651369" y="4628081"/>
            <a:ext cx="2987013" cy="531811"/>
          </a:xfrm>
          <a:prstGeom prst="straightConnector1">
            <a:avLst/>
          </a:prstGeom>
          <a:noFill/>
          <a:ln w="9525" cap="flat" cmpd="sng">
            <a:solidFill>
              <a:schemeClr val="accent1"/>
            </a:solidFill>
            <a:prstDash val="solid"/>
            <a:miter lim="8000"/>
            <a:headEnd type="none" w="sm" len="sm"/>
            <a:tailEnd type="triangle" w="med" len="med"/>
          </a:ln>
        </p:spPr>
      </p:cxnSp>
      <p:cxnSp>
        <p:nvCxnSpPr>
          <p:cNvPr id="112" name="Google Shape;310;p4">
            <a:extLst>
              <a:ext uri="{FF2B5EF4-FFF2-40B4-BE49-F238E27FC236}">
                <a16:creationId xmlns:a16="http://schemas.microsoft.com/office/drawing/2014/main" id="{6B18D15B-065B-4DF7-EADD-4ABEDB9BB74C}"/>
              </a:ext>
            </a:extLst>
          </p:cNvPr>
          <p:cNvCxnSpPr>
            <a:cxnSpLocks/>
            <a:stCxn id="80" idx="2"/>
            <a:endCxn id="105" idx="0"/>
          </p:cNvCxnSpPr>
          <p:nvPr/>
        </p:nvCxnSpPr>
        <p:spPr>
          <a:xfrm rot="16200000" flipH="1">
            <a:off x="8303262" y="3552105"/>
            <a:ext cx="779315" cy="2931265"/>
          </a:xfrm>
          <a:prstGeom prst="bentConnector3">
            <a:avLst>
              <a:gd name="adj1" fmla="val 17733"/>
            </a:avLst>
          </a:prstGeom>
          <a:noFill/>
          <a:ln w="9525" cap="flat" cmpd="sng">
            <a:solidFill>
              <a:schemeClr val="accent1"/>
            </a:solidFill>
            <a:prstDash val="dot"/>
            <a:miter lim="8000"/>
            <a:headEnd type="none" w="sm" len="sm"/>
            <a:tailEnd type="triangle" w="med" len="med"/>
          </a:ln>
        </p:spPr>
      </p:cxnSp>
      <p:cxnSp>
        <p:nvCxnSpPr>
          <p:cNvPr id="113" name="Google Shape;310;p4">
            <a:extLst>
              <a:ext uri="{FF2B5EF4-FFF2-40B4-BE49-F238E27FC236}">
                <a16:creationId xmlns:a16="http://schemas.microsoft.com/office/drawing/2014/main" id="{7B7B3E26-C1F7-71B1-4E58-1E2BABEC68BA}"/>
              </a:ext>
            </a:extLst>
          </p:cNvPr>
          <p:cNvCxnSpPr>
            <a:cxnSpLocks/>
            <a:stCxn id="83" idx="2"/>
            <a:endCxn id="105" idx="0"/>
          </p:cNvCxnSpPr>
          <p:nvPr/>
        </p:nvCxnSpPr>
        <p:spPr>
          <a:xfrm rot="16200000" flipH="1">
            <a:off x="9508810" y="4757653"/>
            <a:ext cx="779315" cy="520170"/>
          </a:xfrm>
          <a:prstGeom prst="bentConnector3">
            <a:avLst>
              <a:gd name="adj1" fmla="val 17733"/>
            </a:avLst>
          </a:prstGeom>
          <a:noFill/>
          <a:ln w="9525" cap="flat" cmpd="sng">
            <a:solidFill>
              <a:schemeClr val="accent1"/>
            </a:solidFill>
            <a:prstDash val="dot"/>
            <a:miter lim="8000"/>
            <a:headEnd type="none" w="sm" len="sm"/>
            <a:tailEnd type="triangle" w="med" len="med"/>
          </a:ln>
        </p:spPr>
      </p:cxnSp>
      <p:sp>
        <p:nvSpPr>
          <p:cNvPr id="114" name="Google Shape;318;p4">
            <a:extLst>
              <a:ext uri="{FF2B5EF4-FFF2-40B4-BE49-F238E27FC236}">
                <a16:creationId xmlns:a16="http://schemas.microsoft.com/office/drawing/2014/main" id="{8FA8F569-E751-4C66-9413-78D2684F15E3}"/>
              </a:ext>
            </a:extLst>
          </p:cNvPr>
          <p:cNvSpPr txBox="1"/>
          <p:nvPr/>
        </p:nvSpPr>
        <p:spPr>
          <a:xfrm>
            <a:off x="5900187" y="494109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115" name="Google Shape;319;p4">
            <a:extLst>
              <a:ext uri="{FF2B5EF4-FFF2-40B4-BE49-F238E27FC236}">
                <a16:creationId xmlns:a16="http://schemas.microsoft.com/office/drawing/2014/main" id="{C5B0CF9F-7246-D087-DF84-F4EDFA216B95}"/>
              </a:ext>
            </a:extLst>
          </p:cNvPr>
          <p:cNvSpPr txBox="1"/>
          <p:nvPr/>
        </p:nvSpPr>
        <p:spPr>
          <a:xfrm>
            <a:off x="10097649"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116" name="Google Shape;281;p4">
            <a:extLst>
              <a:ext uri="{FF2B5EF4-FFF2-40B4-BE49-F238E27FC236}">
                <a16:creationId xmlns:a16="http://schemas.microsoft.com/office/drawing/2014/main" id="{E4008EF1-81A2-44DB-7804-0E6AF10663B6}"/>
              </a:ext>
            </a:extLst>
          </p:cNvPr>
          <p:cNvSpPr/>
          <p:nvPr/>
        </p:nvSpPr>
        <p:spPr>
          <a:xfrm>
            <a:off x="1349109"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sp>
        <p:nvSpPr>
          <p:cNvPr id="117" name="Google Shape;281;p4">
            <a:extLst>
              <a:ext uri="{FF2B5EF4-FFF2-40B4-BE49-F238E27FC236}">
                <a16:creationId xmlns:a16="http://schemas.microsoft.com/office/drawing/2014/main" id="{B48A35BF-C9E0-7275-2A72-8688E195EA31}"/>
              </a:ext>
            </a:extLst>
          </p:cNvPr>
          <p:cNvSpPr/>
          <p:nvPr/>
        </p:nvSpPr>
        <p:spPr>
          <a:xfrm>
            <a:off x="6187403" y="5403973"/>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cxnSp>
        <p:nvCxnSpPr>
          <p:cNvPr id="128" name="Google Shape;303;p4">
            <a:extLst>
              <a:ext uri="{FF2B5EF4-FFF2-40B4-BE49-F238E27FC236}">
                <a16:creationId xmlns:a16="http://schemas.microsoft.com/office/drawing/2014/main" id="{E9DB4B73-02C1-E2B6-9331-891135881BB3}"/>
              </a:ext>
            </a:extLst>
          </p:cNvPr>
          <p:cNvCxnSpPr>
            <a:cxnSpLocks/>
            <a:stCxn id="78" idx="1"/>
            <a:endCxn id="80" idx="0"/>
          </p:cNvCxnSpPr>
          <p:nvPr/>
        </p:nvCxnSpPr>
        <p:spPr>
          <a:xfrm rot="5400000">
            <a:off x="7405740" y="2808869"/>
            <a:ext cx="839780" cy="1196686"/>
          </a:xfrm>
          <a:prstGeom prst="bentConnector3">
            <a:avLst>
              <a:gd name="adj1" fmla="val 50000"/>
            </a:avLst>
          </a:prstGeom>
          <a:noFill/>
          <a:ln w="9525" cap="flat" cmpd="sng">
            <a:solidFill>
              <a:schemeClr val="accent1"/>
            </a:solidFill>
            <a:prstDash val="solid"/>
            <a:miter lim="8000"/>
            <a:headEnd type="none" w="sm" len="sm"/>
            <a:tailEnd type="triangle" w="med" len="med"/>
          </a:ln>
        </p:spPr>
      </p:cxnSp>
      <p:cxnSp>
        <p:nvCxnSpPr>
          <p:cNvPr id="131" name="Google Shape;303;p4">
            <a:extLst>
              <a:ext uri="{FF2B5EF4-FFF2-40B4-BE49-F238E27FC236}">
                <a16:creationId xmlns:a16="http://schemas.microsoft.com/office/drawing/2014/main" id="{8D0F7493-50C0-23E1-4B12-406EDA2513EA}"/>
              </a:ext>
            </a:extLst>
          </p:cNvPr>
          <p:cNvCxnSpPr>
            <a:cxnSpLocks/>
            <a:stCxn id="78" idx="1"/>
            <a:endCxn id="83" idx="0"/>
          </p:cNvCxnSpPr>
          <p:nvPr/>
        </p:nvCxnSpPr>
        <p:spPr>
          <a:xfrm rot="16200000" flipH="1">
            <a:off x="8611287" y="2800007"/>
            <a:ext cx="839780" cy="1214409"/>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
        <p:nvSpPr>
          <p:cNvPr id="118" name="Google Shape;329;p4">
            <a:extLst>
              <a:ext uri="{FF2B5EF4-FFF2-40B4-BE49-F238E27FC236}">
                <a16:creationId xmlns:a16="http://schemas.microsoft.com/office/drawing/2014/main" id="{7AF0910A-F0A3-9420-E28F-B9DBB33D0A22}"/>
              </a:ext>
            </a:extLst>
          </p:cNvPr>
          <p:cNvSpPr/>
          <p:nvPr/>
        </p:nvSpPr>
        <p:spPr>
          <a:xfrm rot="2570557">
            <a:off x="7397151" y="3215387"/>
            <a:ext cx="630000" cy="631318"/>
          </a:xfrm>
          <a:prstGeom prst="plus">
            <a:avLst>
              <a:gd name="adj" fmla="val 37956"/>
            </a:avLst>
          </a:prstGeom>
          <a:solidFill>
            <a:srgbClr val="FF0000"/>
          </a:solidFill>
          <a:ln w="127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19" name="Google Shape;329;p4">
            <a:extLst>
              <a:ext uri="{FF2B5EF4-FFF2-40B4-BE49-F238E27FC236}">
                <a16:creationId xmlns:a16="http://schemas.microsoft.com/office/drawing/2014/main" id="{D0CC7010-79E5-61EE-E831-DAC973CBD9E3}"/>
              </a:ext>
            </a:extLst>
          </p:cNvPr>
          <p:cNvSpPr/>
          <p:nvPr/>
        </p:nvSpPr>
        <p:spPr>
          <a:xfrm rot="2570557">
            <a:off x="9259635" y="3227694"/>
            <a:ext cx="630000" cy="631318"/>
          </a:xfrm>
          <a:prstGeom prst="plus">
            <a:avLst>
              <a:gd name="adj" fmla="val 37956"/>
            </a:avLst>
          </a:prstGeom>
          <a:solidFill>
            <a:srgbClr val="FF0000"/>
          </a:solidFill>
          <a:ln w="127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35" name="Google Shape;298;p4">
            <a:extLst>
              <a:ext uri="{FF2B5EF4-FFF2-40B4-BE49-F238E27FC236}">
                <a16:creationId xmlns:a16="http://schemas.microsoft.com/office/drawing/2014/main" id="{1E966352-7895-0794-06BF-AD9E9574D3B0}"/>
              </a:ext>
            </a:extLst>
          </p:cNvPr>
          <p:cNvSpPr txBox="1"/>
          <p:nvPr/>
        </p:nvSpPr>
        <p:spPr>
          <a:xfrm>
            <a:off x="3626759" y="6344943"/>
            <a:ext cx="3162900" cy="2923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dirty="0">
                <a:solidFill>
                  <a:schemeClr val="dk1"/>
                </a:solidFill>
                <a:latin typeface="Malgun Gothic"/>
                <a:ea typeface="Malgun Gothic"/>
                <a:cs typeface="Malgun Gothic"/>
                <a:sym typeface="Malgun Gothic"/>
              </a:rPr>
              <a:t>Data Sync</a:t>
            </a:r>
            <a:r>
              <a:rPr lang="en-US" altLang="ko-KR" sz="1300" dirty="0">
                <a:solidFill>
                  <a:schemeClr val="dk1"/>
                </a:solidFill>
                <a:latin typeface="Malgun Gothic"/>
                <a:ea typeface="Malgun Gothic"/>
                <a:cs typeface="Malgun Gothic"/>
                <a:sym typeface="Malgun Gothic"/>
              </a:rPr>
              <a:t> (</a:t>
            </a:r>
            <a:r>
              <a:rPr lang="en-US" altLang="ko-KR" sz="1300" dirty="0" err="1">
                <a:solidFill>
                  <a:schemeClr val="dk1"/>
                </a:solidFill>
                <a:latin typeface="Malgun Gothic"/>
                <a:ea typeface="Malgun Gothic"/>
                <a:cs typeface="Malgun Gothic"/>
                <a:sym typeface="Malgun Gothic"/>
              </a:rPr>
              <a:t>Shareplex</a:t>
            </a:r>
            <a:r>
              <a:rPr lang="en-US" altLang="ko-KR" sz="1300" dirty="0">
                <a:solidFill>
                  <a:schemeClr val="dk1"/>
                </a:solidFill>
                <a:latin typeface="Malgun Gothic"/>
                <a:ea typeface="Malgun Gothic"/>
                <a:cs typeface="Malgun Gothic"/>
                <a:sym typeface="Malgun Gothic"/>
              </a:rPr>
              <a:t>)</a:t>
            </a:r>
            <a:endParaRPr sz="1300" dirty="0">
              <a:solidFill>
                <a:schemeClr val="dk1"/>
              </a:solidFill>
              <a:latin typeface="Malgun Gothic"/>
              <a:ea typeface="Malgun Gothic"/>
              <a:cs typeface="Malgun Gothic"/>
              <a:sym typeface="Malgun Gothic"/>
            </a:endParaRPr>
          </a:p>
        </p:txBody>
      </p:sp>
      <p:sp>
        <p:nvSpPr>
          <p:cNvPr id="3" name="직사각형 2">
            <a:extLst>
              <a:ext uri="{FF2B5EF4-FFF2-40B4-BE49-F238E27FC236}">
                <a16:creationId xmlns:a16="http://schemas.microsoft.com/office/drawing/2014/main" id="{66A6C789-178C-D15F-9CF0-66B6257A5E0A}"/>
              </a:ext>
            </a:extLst>
          </p:cNvPr>
          <p:cNvSpPr/>
          <p:nvPr/>
        </p:nvSpPr>
        <p:spPr>
          <a:xfrm>
            <a:off x="5987468" y="2338511"/>
            <a:ext cx="4864256" cy="2482409"/>
          </a:xfrm>
          <a:prstGeom prst="rect">
            <a:avLst/>
          </a:prstGeom>
          <a:solidFill>
            <a:schemeClr val="accent3">
              <a:lumMod val="20000"/>
              <a:lumOff val="80000"/>
              <a:alpha val="23780"/>
            </a:schemeClr>
          </a:solidFill>
          <a:ln w="28575">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Google Shape;286;p4">
            <a:extLst>
              <a:ext uri="{FF2B5EF4-FFF2-40B4-BE49-F238E27FC236}">
                <a16:creationId xmlns:a16="http://schemas.microsoft.com/office/drawing/2014/main" id="{CF38E0D0-2E8B-191E-7491-C16008C80824}"/>
              </a:ext>
            </a:extLst>
          </p:cNvPr>
          <p:cNvSpPr/>
          <p:nvPr/>
        </p:nvSpPr>
        <p:spPr>
          <a:xfrm>
            <a:off x="2408707"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17" name="Google Shape;281;p4">
            <a:extLst>
              <a:ext uri="{FF2B5EF4-FFF2-40B4-BE49-F238E27FC236}">
                <a16:creationId xmlns:a16="http://schemas.microsoft.com/office/drawing/2014/main" id="{770AE26D-973F-0414-38D2-67CE016E6D14}"/>
              </a:ext>
            </a:extLst>
          </p:cNvPr>
          <p:cNvSpPr/>
          <p:nvPr/>
        </p:nvSpPr>
        <p:spPr>
          <a:xfrm>
            <a:off x="7227286" y="5403973"/>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a:t>
            </a:r>
            <a:r>
              <a:rPr lang="en-US" altLang="ko-KR" sz="1100" dirty="0">
                <a:solidFill>
                  <a:schemeClr val="dk1"/>
                </a:solidFill>
                <a:latin typeface="Malgun Gothic"/>
                <a:ea typeface="Malgun Gothic"/>
                <a:cs typeface="Malgun Gothic"/>
                <a:sym typeface="Malgun Gothic"/>
              </a:rPr>
              <a:t>replica</a:t>
            </a:r>
            <a:r>
              <a:rPr lang="en-US" sz="1100" dirty="0">
                <a:solidFill>
                  <a:schemeClr val="dk1"/>
                </a:solidFill>
                <a:latin typeface="Malgun Gothic"/>
                <a:ea typeface="Malgun Gothic"/>
                <a:cs typeface="Malgun Gothic"/>
                <a:sym typeface="Malgun Gothic"/>
              </a:rPr>
              <a:t>)</a:t>
            </a:r>
            <a:endParaRPr sz="1100" dirty="0">
              <a:solidFill>
                <a:schemeClr val="dk1"/>
              </a:solidFill>
              <a:latin typeface="Malgun Gothic"/>
              <a:ea typeface="Malgun Gothic"/>
              <a:cs typeface="Malgun Gothic"/>
              <a:sym typeface="Malgun Gothic"/>
            </a:endParaRPr>
          </a:p>
        </p:txBody>
      </p:sp>
      <p:cxnSp>
        <p:nvCxnSpPr>
          <p:cNvPr id="18" name="Google Shape;297;p4">
            <a:extLst>
              <a:ext uri="{FF2B5EF4-FFF2-40B4-BE49-F238E27FC236}">
                <a16:creationId xmlns:a16="http://schemas.microsoft.com/office/drawing/2014/main" id="{F2BDD467-1DD1-B045-F1F0-DADDB8BEEEC7}"/>
              </a:ext>
            </a:extLst>
          </p:cNvPr>
          <p:cNvCxnSpPr>
            <a:cxnSpLocks/>
            <a:stCxn id="116" idx="2"/>
            <a:endCxn id="10" idx="2"/>
          </p:cNvCxnSpPr>
          <p:nvPr/>
        </p:nvCxnSpPr>
        <p:spPr>
          <a:xfrm rot="16200000" flipH="1">
            <a:off x="2329447" y="5428470"/>
            <a:ext cx="3422" cy="1059598"/>
          </a:xfrm>
          <a:prstGeom prst="bentConnector3">
            <a:avLst>
              <a:gd name="adj1" fmla="val 6780304"/>
            </a:avLst>
          </a:prstGeom>
          <a:noFill/>
          <a:ln w="15875" cap="flat" cmpd="sng">
            <a:solidFill>
              <a:srgbClr val="023F72"/>
            </a:solidFill>
            <a:prstDash val="solid"/>
            <a:round/>
            <a:headEnd type="none" w="sm" len="sm"/>
            <a:tailEnd type="triangle" w="med" len="med"/>
          </a:ln>
        </p:spPr>
      </p:cxnSp>
      <p:cxnSp>
        <p:nvCxnSpPr>
          <p:cNvPr id="24" name="Google Shape;299;p4">
            <a:extLst>
              <a:ext uri="{FF2B5EF4-FFF2-40B4-BE49-F238E27FC236}">
                <a16:creationId xmlns:a16="http://schemas.microsoft.com/office/drawing/2014/main" id="{78316F93-D0B6-0F05-5601-E822B6D2EB84}"/>
              </a:ext>
            </a:extLst>
          </p:cNvPr>
          <p:cNvCxnSpPr>
            <a:cxnSpLocks/>
          </p:cNvCxnSpPr>
          <p:nvPr/>
        </p:nvCxnSpPr>
        <p:spPr>
          <a:xfrm rot="5400000">
            <a:off x="4203873" y="3528581"/>
            <a:ext cx="14794" cy="4854484"/>
          </a:xfrm>
          <a:prstGeom prst="bentConnector3">
            <a:avLst>
              <a:gd name="adj1" fmla="val 5038651"/>
            </a:avLst>
          </a:prstGeom>
          <a:noFill/>
          <a:ln w="114300" cap="flat" cmpd="sng">
            <a:solidFill>
              <a:srgbClr val="002060"/>
            </a:solidFill>
            <a:prstDash val="solid"/>
            <a:round/>
            <a:headEnd type="none" w="med" len="med"/>
            <a:tailEnd type="none" w="med" len="med"/>
          </a:ln>
        </p:spPr>
      </p:cxnSp>
    </p:spTree>
    <p:extLst>
      <p:ext uri="{BB962C8B-B14F-4D97-AF65-F5344CB8AC3E}">
        <p14:creationId xmlns:p14="http://schemas.microsoft.com/office/powerpoint/2010/main" val="265874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68" name="Google Shape;271;g2735bf8d146_0_32">
            <a:extLst>
              <a:ext uri="{FF2B5EF4-FFF2-40B4-BE49-F238E27FC236}">
                <a16:creationId xmlns:a16="http://schemas.microsoft.com/office/drawing/2014/main" id="{5B37D883-71B1-24B1-59D1-A69AB229DEC4}"/>
              </a:ext>
            </a:extLst>
          </p:cNvPr>
          <p:cNvSpPr txBox="1">
            <a:spLocks noGrp="1"/>
          </p:cNvSpPr>
          <p:nvPr>
            <p:ph type="body" idx="1"/>
          </p:nvPr>
        </p:nvSpPr>
        <p:spPr>
          <a:xfrm>
            <a:off x="241300" y="103289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ko-KR" sz="1400" b="1" i="0" u="none" strike="noStrike" dirty="0">
                <a:solidFill>
                  <a:schemeClr val="dk2"/>
                </a:solidFill>
                <a:latin typeface="Calibri"/>
                <a:ea typeface="Calibri"/>
                <a:cs typeface="Calibri"/>
                <a:sym typeface="Calibri"/>
              </a:rPr>
              <a:t>Answer</a:t>
            </a:r>
            <a:endParaRPr sz="1300" dirty="0">
              <a:latin typeface="Calibri"/>
              <a:ea typeface="Calibri"/>
              <a:cs typeface="Calibri"/>
              <a:sym typeface="Calibri"/>
            </a:endParaRPr>
          </a:p>
        </p:txBody>
      </p:sp>
      <p:sp>
        <p:nvSpPr>
          <p:cNvPr id="69" name="TextBox">
            <a:extLst>
              <a:ext uri="{FF2B5EF4-FFF2-40B4-BE49-F238E27FC236}">
                <a16:creationId xmlns:a16="http://schemas.microsoft.com/office/drawing/2014/main" id="{A951102A-E351-0BCA-92DA-B72392C19E89}"/>
              </a:ext>
            </a:extLst>
          </p:cNvPr>
          <p:cNvSpPr txBox="1"/>
          <p:nvPr/>
        </p:nvSpPr>
        <p:spPr>
          <a:xfrm>
            <a:off x="455574" y="1416471"/>
            <a:ext cx="10413365" cy="461665"/>
          </a:xfrm>
          <a:prstGeom prst="rect">
            <a:avLst/>
          </a:prstGeom>
          <a:noFill/>
        </p:spPr>
        <p:txBody>
          <a:bodyPr wrap="square">
            <a:spAutoFit/>
          </a:bodyPr>
          <a:lstStyle/>
          <a:p>
            <a:pPr lvl="0">
              <a:defRPr/>
            </a:pPr>
            <a:r>
              <a:rPr lang="en-US" altLang="ko-KR" sz="1200" b="1" dirty="0">
                <a:latin typeface="Malgun Gothic"/>
                <a:ea typeface="Malgun Gothic"/>
                <a:cs typeface="Malgun Gothic"/>
              </a:rPr>
              <a:t>Case 5: Private Cloud Outage (Main Site)</a:t>
            </a:r>
          </a:p>
          <a:p>
            <a:pPr lvl="0">
              <a:defRPr/>
            </a:pPr>
            <a:r>
              <a:rPr lang="en-US" altLang="ko-KR" sz="1200" dirty="0">
                <a:latin typeface="Malgun Gothic"/>
                <a:ea typeface="Malgun Gothic"/>
              </a:rPr>
              <a:t>  =&gt; </a:t>
            </a:r>
            <a:r>
              <a:rPr lang="en" altLang="ko-KR" sz="1200" dirty="0">
                <a:latin typeface="Malgun Gothic"/>
                <a:ea typeface="Malgun Gothic"/>
              </a:rPr>
              <a:t>If the main site of Private Cloud Big Screen goes down, it fails-0verts to the backup site to ensure service stability.</a:t>
            </a:r>
          </a:p>
        </p:txBody>
      </p:sp>
      <p:sp>
        <p:nvSpPr>
          <p:cNvPr id="3" name="Google Shape;273;p4">
            <a:extLst>
              <a:ext uri="{FF2B5EF4-FFF2-40B4-BE49-F238E27FC236}">
                <a16:creationId xmlns:a16="http://schemas.microsoft.com/office/drawing/2014/main" id="{1AB4A5C6-2E94-C6C7-71B2-14AE16D1D277}"/>
              </a:ext>
            </a:extLst>
          </p:cNvPr>
          <p:cNvSpPr/>
          <p:nvPr/>
        </p:nvSpPr>
        <p:spPr>
          <a:xfrm>
            <a:off x="6483333" y="3972275"/>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SzPts val="1100"/>
              <a:buNone/>
            </a:pPr>
            <a:r>
              <a:rPr lang="en-US" sz="800">
                <a:solidFill>
                  <a:schemeClr val="dk1"/>
                </a:solidFill>
              </a:rPr>
              <a:t>http://k8s-dvp-beast-3b6763e2c2-24828542.ap-southeast-1.elb.amazonaws.comMB</a:t>
            </a:r>
            <a:endParaRPr>
              <a:solidFill>
                <a:schemeClr val="dk1"/>
              </a:solidFill>
              <a:latin typeface="Malgun Gothic"/>
              <a:ea typeface="Malgun Gothic"/>
              <a:cs typeface="Malgun Gothic"/>
              <a:sym typeface="Malgun Gothic"/>
            </a:endParaRPr>
          </a:p>
        </p:txBody>
      </p:sp>
      <p:sp>
        <p:nvSpPr>
          <p:cNvPr id="4" name="Google Shape;275;p4">
            <a:extLst>
              <a:ext uri="{FF2B5EF4-FFF2-40B4-BE49-F238E27FC236}">
                <a16:creationId xmlns:a16="http://schemas.microsoft.com/office/drawing/2014/main" id="{5A15F1FD-D2F7-6F4F-AE05-5AF7F9E4BA8C}"/>
              </a:ext>
            </a:extLst>
          </p:cNvPr>
          <p:cNvSpPr/>
          <p:nvPr/>
        </p:nvSpPr>
        <p:spPr>
          <a:xfrm>
            <a:off x="1210717" y="2786822"/>
            <a:ext cx="2283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#1</a:t>
            </a:r>
            <a:endParaRPr sz="1050">
              <a:solidFill>
                <a:srgbClr val="FFFFFF"/>
              </a:solidFill>
              <a:latin typeface="Arial"/>
              <a:ea typeface="Arial"/>
              <a:cs typeface="Arial"/>
              <a:sym typeface="Arial"/>
            </a:endParaRPr>
          </a:p>
        </p:txBody>
      </p:sp>
      <p:sp>
        <p:nvSpPr>
          <p:cNvPr id="5" name="Google Shape;276;p4">
            <a:extLst>
              <a:ext uri="{FF2B5EF4-FFF2-40B4-BE49-F238E27FC236}">
                <a16:creationId xmlns:a16="http://schemas.microsoft.com/office/drawing/2014/main" id="{B4A92F40-690A-924C-F12D-D296C0495D07}"/>
              </a:ext>
            </a:extLst>
          </p:cNvPr>
          <p:cNvSpPr/>
          <p:nvPr/>
        </p:nvSpPr>
        <p:spPr>
          <a:xfrm>
            <a:off x="3598878" y="2786822"/>
            <a:ext cx="2289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#2</a:t>
            </a:r>
            <a:endParaRPr sz="1050">
              <a:solidFill>
                <a:srgbClr val="FFFFFF"/>
              </a:solidFill>
              <a:latin typeface="Arial"/>
              <a:ea typeface="Arial"/>
              <a:cs typeface="Arial"/>
              <a:sym typeface="Arial"/>
            </a:endParaRPr>
          </a:p>
        </p:txBody>
      </p:sp>
      <p:sp>
        <p:nvSpPr>
          <p:cNvPr id="6" name="Google Shape;277;p4">
            <a:extLst>
              <a:ext uri="{FF2B5EF4-FFF2-40B4-BE49-F238E27FC236}">
                <a16:creationId xmlns:a16="http://schemas.microsoft.com/office/drawing/2014/main" id="{F6E2CF16-B1A4-682F-BA6E-3ACC4A799A0B}"/>
              </a:ext>
            </a:extLst>
          </p:cNvPr>
          <p:cNvSpPr/>
          <p:nvPr/>
        </p:nvSpPr>
        <p:spPr>
          <a:xfrm>
            <a:off x="1210717"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7" name="Google Shape;278;p4">
            <a:extLst>
              <a:ext uri="{FF2B5EF4-FFF2-40B4-BE49-F238E27FC236}">
                <a16:creationId xmlns:a16="http://schemas.microsoft.com/office/drawing/2014/main" id="{FA821F0E-3762-4A32-2BDC-960C650A0902}"/>
              </a:ext>
            </a:extLst>
          </p:cNvPr>
          <p:cNvSpPr/>
          <p:nvPr/>
        </p:nvSpPr>
        <p:spPr>
          <a:xfrm>
            <a:off x="3539622" y="2982588"/>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8" name="Google Shape;279;p4">
            <a:extLst>
              <a:ext uri="{FF2B5EF4-FFF2-40B4-BE49-F238E27FC236}">
                <a16:creationId xmlns:a16="http://schemas.microsoft.com/office/drawing/2014/main" id="{F4A010B6-9EBB-A166-857E-2FB2CD51845A}"/>
              </a:ext>
            </a:extLst>
          </p:cNvPr>
          <p:cNvSpPr/>
          <p:nvPr/>
        </p:nvSpPr>
        <p:spPr>
          <a:xfrm>
            <a:off x="129572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9" name="Google Shape;280;p4">
            <a:extLst>
              <a:ext uri="{FF2B5EF4-FFF2-40B4-BE49-F238E27FC236}">
                <a16:creationId xmlns:a16="http://schemas.microsoft.com/office/drawing/2014/main" id="{BD29C034-3184-C4BE-BF9F-56F64E279805}"/>
              </a:ext>
            </a:extLst>
          </p:cNvPr>
          <p:cNvSpPr/>
          <p:nvPr/>
        </p:nvSpPr>
        <p:spPr>
          <a:xfrm>
            <a:off x="1531971" y="3336368"/>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p:txBody>
      </p:sp>
      <p:sp>
        <p:nvSpPr>
          <p:cNvPr id="10" name="Google Shape;282;p4">
            <a:extLst>
              <a:ext uri="{FF2B5EF4-FFF2-40B4-BE49-F238E27FC236}">
                <a16:creationId xmlns:a16="http://schemas.microsoft.com/office/drawing/2014/main" id="{D7B90D0D-BA5D-83DA-38D9-40CC7B0E01BC}"/>
              </a:ext>
            </a:extLst>
          </p:cNvPr>
          <p:cNvSpPr/>
          <p:nvPr/>
        </p:nvSpPr>
        <p:spPr>
          <a:xfrm>
            <a:off x="369024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11" name="Google Shape;283;p4">
            <a:extLst>
              <a:ext uri="{FF2B5EF4-FFF2-40B4-BE49-F238E27FC236}">
                <a16:creationId xmlns:a16="http://schemas.microsoft.com/office/drawing/2014/main" id="{34B617FC-6B00-DEA7-C005-18FD4514F803}"/>
              </a:ext>
            </a:extLst>
          </p:cNvPr>
          <p:cNvSpPr txBox="1"/>
          <p:nvPr/>
        </p:nvSpPr>
        <p:spPr>
          <a:xfrm>
            <a:off x="1677799" y="2987422"/>
            <a:ext cx="12705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#1)</a:t>
            </a:r>
            <a:endParaRPr sz="893" b="1">
              <a:solidFill>
                <a:srgbClr val="E10616"/>
              </a:solidFill>
              <a:latin typeface="Malgun Gothic"/>
              <a:ea typeface="Malgun Gothic"/>
              <a:cs typeface="Malgun Gothic"/>
              <a:sym typeface="Malgun Gothic"/>
            </a:endParaRPr>
          </a:p>
        </p:txBody>
      </p:sp>
      <p:sp>
        <p:nvSpPr>
          <p:cNvPr id="12" name="Google Shape;284;p4">
            <a:extLst>
              <a:ext uri="{FF2B5EF4-FFF2-40B4-BE49-F238E27FC236}">
                <a16:creationId xmlns:a16="http://schemas.microsoft.com/office/drawing/2014/main" id="{3F064BE6-1161-284B-6FCB-298F65128103}"/>
              </a:ext>
            </a:extLst>
          </p:cNvPr>
          <p:cNvSpPr txBox="1"/>
          <p:nvPr/>
        </p:nvSpPr>
        <p:spPr>
          <a:xfrm>
            <a:off x="377120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#2)</a:t>
            </a:r>
            <a:endParaRPr sz="893" b="1">
              <a:solidFill>
                <a:srgbClr val="E10616"/>
              </a:solidFill>
              <a:latin typeface="Malgun Gothic"/>
              <a:ea typeface="Malgun Gothic"/>
              <a:cs typeface="Malgun Gothic"/>
              <a:sym typeface="Malgun Gothic"/>
            </a:endParaRPr>
          </a:p>
        </p:txBody>
      </p:sp>
      <p:sp>
        <p:nvSpPr>
          <p:cNvPr id="13" name="Google Shape;286;p4">
            <a:extLst>
              <a:ext uri="{FF2B5EF4-FFF2-40B4-BE49-F238E27FC236}">
                <a16:creationId xmlns:a16="http://schemas.microsoft.com/office/drawing/2014/main" id="{3ABABF44-7AEB-9B44-25ED-5E74660CBBD3}"/>
              </a:ext>
            </a:extLst>
          </p:cNvPr>
          <p:cNvSpPr/>
          <p:nvPr/>
        </p:nvSpPr>
        <p:spPr>
          <a:xfrm>
            <a:off x="4793376"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14" name="Google Shape;287;p4">
            <a:extLst>
              <a:ext uri="{FF2B5EF4-FFF2-40B4-BE49-F238E27FC236}">
                <a16:creationId xmlns:a16="http://schemas.microsoft.com/office/drawing/2014/main" id="{869513C3-C34C-B706-0DD8-C229C715FF83}"/>
              </a:ext>
            </a:extLst>
          </p:cNvPr>
          <p:cNvSpPr/>
          <p:nvPr/>
        </p:nvSpPr>
        <p:spPr>
          <a:xfrm>
            <a:off x="5135758" y="2060848"/>
            <a:ext cx="1655700" cy="342913"/>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Malgun Gothic"/>
                <a:ea typeface="Malgun Gothic"/>
                <a:cs typeface="Malgun Gothic"/>
                <a:sym typeface="Malgun Gothic"/>
              </a:rPr>
              <a:t>Client</a:t>
            </a:r>
            <a:endParaRPr sz="1800">
              <a:solidFill>
                <a:schemeClr val="dk1"/>
              </a:solidFill>
              <a:latin typeface="Malgun Gothic"/>
              <a:ea typeface="Malgun Gothic"/>
              <a:cs typeface="Malgun Gothic"/>
              <a:sym typeface="Malgun Gothic"/>
            </a:endParaRPr>
          </a:p>
        </p:txBody>
      </p:sp>
      <p:sp>
        <p:nvSpPr>
          <p:cNvPr id="15" name="Google Shape;288;p4">
            <a:extLst>
              <a:ext uri="{FF2B5EF4-FFF2-40B4-BE49-F238E27FC236}">
                <a16:creationId xmlns:a16="http://schemas.microsoft.com/office/drawing/2014/main" id="{E7BC31D2-CD15-A30C-82F1-BC2C8552517E}"/>
              </a:ext>
            </a:extLst>
          </p:cNvPr>
          <p:cNvSpPr/>
          <p:nvPr/>
        </p:nvSpPr>
        <p:spPr>
          <a:xfrm>
            <a:off x="6073473" y="2786822"/>
            <a:ext cx="47010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AWS</a:t>
            </a:r>
            <a:endParaRPr sz="1050">
              <a:solidFill>
                <a:srgbClr val="FFFFFF"/>
              </a:solidFill>
              <a:latin typeface="Arial"/>
              <a:ea typeface="Arial"/>
              <a:cs typeface="Arial"/>
              <a:sym typeface="Arial"/>
            </a:endParaRPr>
          </a:p>
        </p:txBody>
      </p:sp>
      <p:sp>
        <p:nvSpPr>
          <p:cNvPr id="16" name="Google Shape;289;p4">
            <a:extLst>
              <a:ext uri="{FF2B5EF4-FFF2-40B4-BE49-F238E27FC236}">
                <a16:creationId xmlns:a16="http://schemas.microsoft.com/office/drawing/2014/main" id="{741F8405-7E11-4348-A90B-D12DEB3BEA8D}"/>
              </a:ext>
            </a:extLst>
          </p:cNvPr>
          <p:cNvSpPr/>
          <p:nvPr/>
        </p:nvSpPr>
        <p:spPr>
          <a:xfrm>
            <a:off x="6079792"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17" name="Google Shape;290;p4">
            <a:extLst>
              <a:ext uri="{FF2B5EF4-FFF2-40B4-BE49-F238E27FC236}">
                <a16:creationId xmlns:a16="http://schemas.microsoft.com/office/drawing/2014/main" id="{EC423E58-DDF3-A5AA-4A4F-756E807D3F3F}"/>
              </a:ext>
            </a:extLst>
          </p:cNvPr>
          <p:cNvSpPr/>
          <p:nvPr/>
        </p:nvSpPr>
        <p:spPr>
          <a:xfrm>
            <a:off x="6164837" y="3745815"/>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18" name="Google Shape;291;p4">
            <a:extLst>
              <a:ext uri="{FF2B5EF4-FFF2-40B4-BE49-F238E27FC236}">
                <a16:creationId xmlns:a16="http://schemas.microsoft.com/office/drawing/2014/main" id="{E43D4B9B-BAED-273F-FE17-B4ECF0BC10A6}"/>
              </a:ext>
            </a:extLst>
          </p:cNvPr>
          <p:cNvSpPr txBox="1"/>
          <p:nvPr/>
        </p:nvSpPr>
        <p:spPr>
          <a:xfrm>
            <a:off x="6245799"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#1</a:t>
            </a:r>
            <a:endParaRPr sz="893" b="1">
              <a:solidFill>
                <a:srgbClr val="E10616"/>
              </a:solidFill>
              <a:latin typeface="Malgun Gothic"/>
              <a:ea typeface="Malgun Gothic"/>
              <a:cs typeface="Malgun Gothic"/>
              <a:sym typeface="Malgun Gothic"/>
            </a:endParaRPr>
          </a:p>
        </p:txBody>
      </p:sp>
      <p:sp>
        <p:nvSpPr>
          <p:cNvPr id="19" name="Google Shape;293;p4">
            <a:extLst>
              <a:ext uri="{FF2B5EF4-FFF2-40B4-BE49-F238E27FC236}">
                <a16:creationId xmlns:a16="http://schemas.microsoft.com/office/drawing/2014/main" id="{8202295C-9A0A-A5E4-9B72-E3CD31C635FB}"/>
              </a:ext>
            </a:extLst>
          </p:cNvPr>
          <p:cNvSpPr/>
          <p:nvPr/>
        </p:nvSpPr>
        <p:spPr>
          <a:xfrm>
            <a:off x="8490887" y="2987280"/>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20" name="Google Shape;294;p4">
            <a:extLst>
              <a:ext uri="{FF2B5EF4-FFF2-40B4-BE49-F238E27FC236}">
                <a16:creationId xmlns:a16="http://schemas.microsoft.com/office/drawing/2014/main" id="{0C507ED7-EE3F-633A-EB69-DC708CC226A4}"/>
              </a:ext>
            </a:extLst>
          </p:cNvPr>
          <p:cNvSpPr/>
          <p:nvPr/>
        </p:nvSpPr>
        <p:spPr>
          <a:xfrm>
            <a:off x="8575932" y="3745815"/>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21" name="Google Shape;295;p4">
            <a:extLst>
              <a:ext uri="{FF2B5EF4-FFF2-40B4-BE49-F238E27FC236}">
                <a16:creationId xmlns:a16="http://schemas.microsoft.com/office/drawing/2014/main" id="{686008C8-C33B-6EB0-DC2F-E1DD9C3DA724}"/>
              </a:ext>
            </a:extLst>
          </p:cNvPr>
          <p:cNvSpPr txBox="1"/>
          <p:nvPr/>
        </p:nvSpPr>
        <p:spPr>
          <a:xfrm>
            <a:off x="865689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dirty="0">
                <a:solidFill>
                  <a:srgbClr val="E10616"/>
                </a:solidFill>
                <a:latin typeface="Malgun Gothic"/>
                <a:ea typeface="Malgun Gothic"/>
                <a:cs typeface="Malgun Gothic"/>
                <a:sym typeface="Malgun Gothic"/>
              </a:rPr>
              <a:t>Availability Zone #2</a:t>
            </a:r>
            <a:endParaRPr sz="893" b="1" dirty="0">
              <a:solidFill>
                <a:srgbClr val="E10616"/>
              </a:solidFill>
              <a:latin typeface="Malgun Gothic"/>
              <a:ea typeface="Malgun Gothic"/>
              <a:cs typeface="Malgun Gothic"/>
              <a:sym typeface="Malgun Gothic"/>
            </a:endParaRPr>
          </a:p>
        </p:txBody>
      </p:sp>
      <p:cxnSp>
        <p:nvCxnSpPr>
          <p:cNvPr id="22" name="Google Shape;297;p4">
            <a:extLst>
              <a:ext uri="{FF2B5EF4-FFF2-40B4-BE49-F238E27FC236}">
                <a16:creationId xmlns:a16="http://schemas.microsoft.com/office/drawing/2014/main" id="{0980BF52-64A2-EB57-D312-1381AF7479A2}"/>
              </a:ext>
            </a:extLst>
          </p:cNvPr>
          <p:cNvCxnSpPr>
            <a:cxnSpLocks/>
            <a:stCxn id="128" idx="2"/>
            <a:endCxn id="13" idx="2"/>
          </p:cNvCxnSpPr>
          <p:nvPr/>
        </p:nvCxnSpPr>
        <p:spPr>
          <a:xfrm rot="16200000" flipH="1">
            <a:off x="3503715" y="4218069"/>
            <a:ext cx="3424" cy="3480398"/>
          </a:xfrm>
          <a:prstGeom prst="bentConnector3">
            <a:avLst>
              <a:gd name="adj1" fmla="val 6776402"/>
            </a:avLst>
          </a:prstGeom>
          <a:noFill/>
          <a:ln w="15875" cap="flat" cmpd="sng">
            <a:solidFill>
              <a:srgbClr val="023F72"/>
            </a:solidFill>
            <a:prstDash val="solid"/>
            <a:round/>
            <a:headEnd type="none" w="sm" len="sm"/>
            <a:tailEnd type="triangle" w="med" len="med"/>
          </a:ln>
        </p:spPr>
      </p:cxnSp>
      <p:sp>
        <p:nvSpPr>
          <p:cNvPr id="23" name="Google Shape;298;p4">
            <a:extLst>
              <a:ext uri="{FF2B5EF4-FFF2-40B4-BE49-F238E27FC236}">
                <a16:creationId xmlns:a16="http://schemas.microsoft.com/office/drawing/2014/main" id="{9AD49A22-29F3-BBDB-B475-C5AE52F0F175}"/>
              </a:ext>
            </a:extLst>
          </p:cNvPr>
          <p:cNvSpPr txBox="1"/>
          <p:nvPr/>
        </p:nvSpPr>
        <p:spPr>
          <a:xfrm>
            <a:off x="2108792"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cxnSp>
        <p:nvCxnSpPr>
          <p:cNvPr id="24" name="Google Shape;302;p4">
            <a:extLst>
              <a:ext uri="{FF2B5EF4-FFF2-40B4-BE49-F238E27FC236}">
                <a16:creationId xmlns:a16="http://schemas.microsoft.com/office/drawing/2014/main" id="{42F4CC8F-74C7-FC3B-69B9-035F3F108D69}"/>
              </a:ext>
            </a:extLst>
          </p:cNvPr>
          <p:cNvCxnSpPr>
            <a:stCxn id="14" idx="2"/>
            <a:endCxn id="5" idx="3"/>
          </p:cNvCxnSpPr>
          <p:nvPr/>
        </p:nvCxnSpPr>
        <p:spPr>
          <a:xfrm rot="5400000">
            <a:off x="5162125" y="1985444"/>
            <a:ext cx="383166" cy="12198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25" name="Google Shape;303;p4">
            <a:extLst>
              <a:ext uri="{FF2B5EF4-FFF2-40B4-BE49-F238E27FC236}">
                <a16:creationId xmlns:a16="http://schemas.microsoft.com/office/drawing/2014/main" id="{C69FB583-8A86-D791-54F7-C317CCCA9912}"/>
              </a:ext>
            </a:extLst>
          </p:cNvPr>
          <p:cNvCxnSpPr>
            <a:stCxn id="14" idx="2"/>
            <a:endCxn id="15" idx="3"/>
          </p:cNvCxnSpPr>
          <p:nvPr/>
        </p:nvCxnSpPr>
        <p:spPr>
          <a:xfrm rot="16200000" flipH="1">
            <a:off x="7002175" y="1365194"/>
            <a:ext cx="383166" cy="24603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sp>
        <p:nvSpPr>
          <p:cNvPr id="26" name="Google Shape;304;p4">
            <a:extLst>
              <a:ext uri="{FF2B5EF4-FFF2-40B4-BE49-F238E27FC236}">
                <a16:creationId xmlns:a16="http://schemas.microsoft.com/office/drawing/2014/main" id="{26E2F236-F1D5-F3DE-636D-E5FE32D39463}"/>
              </a:ext>
            </a:extLst>
          </p:cNvPr>
          <p:cNvSpPr txBox="1"/>
          <p:nvPr/>
        </p:nvSpPr>
        <p:spPr>
          <a:xfrm>
            <a:off x="4481513" y="2324967"/>
            <a:ext cx="1497300" cy="261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dirty="0">
                <a:solidFill>
                  <a:schemeClr val="dk1"/>
                </a:solidFill>
                <a:latin typeface="Malgun Gothic"/>
                <a:ea typeface="Malgun Gothic"/>
                <a:cs typeface="Malgun Gothic"/>
                <a:sym typeface="Malgun Gothic"/>
              </a:rPr>
              <a:t>Active</a:t>
            </a:r>
            <a:endParaRPr sz="1400" dirty="0">
              <a:solidFill>
                <a:schemeClr val="dk1"/>
              </a:solidFill>
              <a:latin typeface="Malgun Gothic"/>
              <a:ea typeface="Malgun Gothic"/>
              <a:cs typeface="Malgun Gothic"/>
              <a:sym typeface="Malgun Gothic"/>
            </a:endParaRPr>
          </a:p>
        </p:txBody>
      </p:sp>
      <p:sp>
        <p:nvSpPr>
          <p:cNvPr id="27" name="Google Shape;305;p4">
            <a:extLst>
              <a:ext uri="{FF2B5EF4-FFF2-40B4-BE49-F238E27FC236}">
                <a16:creationId xmlns:a16="http://schemas.microsoft.com/office/drawing/2014/main" id="{7229F58B-57A1-FA49-7565-09EEDA3CC3F5}"/>
              </a:ext>
            </a:extLst>
          </p:cNvPr>
          <p:cNvSpPr txBox="1"/>
          <p:nvPr/>
        </p:nvSpPr>
        <p:spPr>
          <a:xfrm>
            <a:off x="6866109" y="2324967"/>
            <a:ext cx="1497300" cy="261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algun Gothic"/>
                <a:ea typeface="Malgun Gothic"/>
                <a:cs typeface="Malgun Gothic"/>
                <a:sym typeface="Malgun Gothic"/>
              </a:rPr>
              <a:t>Active</a:t>
            </a:r>
            <a:endParaRPr sz="1400">
              <a:solidFill>
                <a:schemeClr val="dk1"/>
              </a:solidFill>
              <a:latin typeface="Malgun Gothic"/>
              <a:ea typeface="Malgun Gothic"/>
              <a:cs typeface="Malgun Gothic"/>
              <a:sym typeface="Malgun Gothic"/>
            </a:endParaRPr>
          </a:p>
        </p:txBody>
      </p:sp>
      <p:pic>
        <p:nvPicPr>
          <p:cNvPr id="28" name="Google Shape;308;p4">
            <a:extLst>
              <a:ext uri="{FF2B5EF4-FFF2-40B4-BE49-F238E27FC236}">
                <a16:creationId xmlns:a16="http://schemas.microsoft.com/office/drawing/2014/main" id="{C43420EF-85F9-F93B-DBBA-54B312B8E0C2}"/>
              </a:ext>
            </a:extLst>
          </p:cNvPr>
          <p:cNvPicPr preferRelativeResize="0"/>
          <p:nvPr/>
        </p:nvPicPr>
        <p:blipFill rotWithShape="1">
          <a:blip r:embed="rId3">
            <a:alphaModFix/>
          </a:blip>
          <a:srcRect/>
          <a:stretch/>
        </p:blipFill>
        <p:spPr>
          <a:xfrm>
            <a:off x="6178470" y="3738689"/>
            <a:ext cx="304887" cy="204693"/>
          </a:xfrm>
          <a:prstGeom prst="rect">
            <a:avLst/>
          </a:prstGeom>
          <a:noFill/>
          <a:ln>
            <a:noFill/>
          </a:ln>
        </p:spPr>
      </p:pic>
      <p:pic>
        <p:nvPicPr>
          <p:cNvPr id="29" name="Google Shape;309;p4">
            <a:extLst>
              <a:ext uri="{FF2B5EF4-FFF2-40B4-BE49-F238E27FC236}">
                <a16:creationId xmlns:a16="http://schemas.microsoft.com/office/drawing/2014/main" id="{8D2189E2-780E-2CBF-59FC-0D99E3A2E264}"/>
              </a:ext>
            </a:extLst>
          </p:cNvPr>
          <p:cNvPicPr preferRelativeResize="0"/>
          <p:nvPr/>
        </p:nvPicPr>
        <p:blipFill rotWithShape="1">
          <a:blip r:embed="rId3">
            <a:alphaModFix/>
          </a:blip>
          <a:srcRect/>
          <a:stretch/>
        </p:blipFill>
        <p:spPr>
          <a:xfrm>
            <a:off x="8584533" y="3738689"/>
            <a:ext cx="304887" cy="204693"/>
          </a:xfrm>
          <a:prstGeom prst="rect">
            <a:avLst/>
          </a:prstGeom>
          <a:noFill/>
          <a:ln>
            <a:noFill/>
          </a:ln>
        </p:spPr>
      </p:pic>
      <p:cxnSp>
        <p:nvCxnSpPr>
          <p:cNvPr id="30" name="Google Shape;310;p4">
            <a:extLst>
              <a:ext uri="{FF2B5EF4-FFF2-40B4-BE49-F238E27FC236}">
                <a16:creationId xmlns:a16="http://schemas.microsoft.com/office/drawing/2014/main" id="{09467497-B5C5-D7D7-0A6A-CBFD7E6CDA94}"/>
              </a:ext>
            </a:extLst>
          </p:cNvPr>
          <p:cNvCxnSpPr>
            <a:stCxn id="8" idx="2"/>
            <a:endCxn id="13" idx="0"/>
          </p:cNvCxnSpPr>
          <p:nvPr/>
        </p:nvCxnSpPr>
        <p:spPr>
          <a:xfrm rot="16200000" flipH="1">
            <a:off x="3092560" y="3254329"/>
            <a:ext cx="1418679" cy="2887454"/>
          </a:xfrm>
          <a:prstGeom prst="bentConnector3">
            <a:avLst>
              <a:gd name="adj1" fmla="val 50000"/>
            </a:avLst>
          </a:prstGeom>
          <a:noFill/>
          <a:ln w="9525" cap="flat" cmpd="sng">
            <a:solidFill>
              <a:schemeClr val="accent1"/>
            </a:solidFill>
            <a:prstDash val="dot"/>
            <a:miter lim="8000"/>
            <a:headEnd type="none" w="sm" len="sm"/>
            <a:tailEnd type="triangle" w="med" len="med"/>
          </a:ln>
        </p:spPr>
      </p:cxnSp>
      <p:cxnSp>
        <p:nvCxnSpPr>
          <p:cNvPr id="31" name="Google Shape;311;p4">
            <a:extLst>
              <a:ext uri="{FF2B5EF4-FFF2-40B4-BE49-F238E27FC236}">
                <a16:creationId xmlns:a16="http://schemas.microsoft.com/office/drawing/2014/main" id="{EA98B9CB-BA6B-3A8D-4273-050390B4CC0D}"/>
              </a:ext>
            </a:extLst>
          </p:cNvPr>
          <p:cNvCxnSpPr>
            <a:cxnSpLocks/>
            <a:stCxn id="8" idx="2"/>
            <a:endCxn id="37" idx="0"/>
          </p:cNvCxnSpPr>
          <p:nvPr/>
        </p:nvCxnSpPr>
        <p:spPr>
          <a:xfrm flipH="1">
            <a:off x="1765977" y="3988717"/>
            <a:ext cx="592195" cy="1169794"/>
          </a:xfrm>
          <a:prstGeom prst="straightConnector1">
            <a:avLst/>
          </a:prstGeom>
          <a:noFill/>
          <a:ln w="9525" cap="flat" cmpd="sng">
            <a:solidFill>
              <a:schemeClr val="accent1"/>
            </a:solidFill>
            <a:prstDash val="solid"/>
            <a:miter lim="8000"/>
            <a:headEnd type="none" w="sm" len="sm"/>
            <a:tailEnd type="triangle" w="med" len="med"/>
          </a:ln>
        </p:spPr>
      </p:cxnSp>
      <p:sp>
        <p:nvSpPr>
          <p:cNvPr id="32" name="Google Shape;318;p4">
            <a:extLst>
              <a:ext uri="{FF2B5EF4-FFF2-40B4-BE49-F238E27FC236}">
                <a16:creationId xmlns:a16="http://schemas.microsoft.com/office/drawing/2014/main" id="{842141AC-86E9-4F44-A072-B94322DC0CD2}"/>
              </a:ext>
            </a:extLst>
          </p:cNvPr>
          <p:cNvSpPr txBox="1"/>
          <p:nvPr/>
        </p:nvSpPr>
        <p:spPr>
          <a:xfrm>
            <a:off x="4345743" y="515719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33" name="Google Shape;319;p4">
            <a:extLst>
              <a:ext uri="{FF2B5EF4-FFF2-40B4-BE49-F238E27FC236}">
                <a16:creationId xmlns:a16="http://schemas.microsoft.com/office/drawing/2014/main" id="{9FFCBF84-559E-8D3F-91BC-FC675F5CB2CC}"/>
              </a:ext>
            </a:extLst>
          </p:cNvPr>
          <p:cNvSpPr txBox="1"/>
          <p:nvPr/>
        </p:nvSpPr>
        <p:spPr>
          <a:xfrm>
            <a:off x="5113885"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34" name="Google Shape;322;p4">
            <a:extLst>
              <a:ext uri="{FF2B5EF4-FFF2-40B4-BE49-F238E27FC236}">
                <a16:creationId xmlns:a16="http://schemas.microsoft.com/office/drawing/2014/main" id="{125D5600-EE91-E920-55DF-2A03CFF6F723}"/>
              </a:ext>
            </a:extLst>
          </p:cNvPr>
          <p:cNvSpPr/>
          <p:nvPr/>
        </p:nvSpPr>
        <p:spPr>
          <a:xfrm>
            <a:off x="3924009" y="3316560"/>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800">
              <a:solidFill>
                <a:schemeClr val="dk1"/>
              </a:solidFill>
              <a:latin typeface="Malgun Gothic"/>
              <a:ea typeface="Malgun Gothic"/>
              <a:cs typeface="Malgun Gothic"/>
              <a:sym typeface="Malgun Gothic"/>
            </a:endParaRPr>
          </a:p>
        </p:txBody>
      </p:sp>
      <p:sp>
        <p:nvSpPr>
          <p:cNvPr id="35" name="Google Shape;323;p4">
            <a:extLst>
              <a:ext uri="{FF2B5EF4-FFF2-40B4-BE49-F238E27FC236}">
                <a16:creationId xmlns:a16="http://schemas.microsoft.com/office/drawing/2014/main" id="{3CA21C40-7880-A69B-A519-A3AB55619E2F}"/>
              </a:ext>
            </a:extLst>
          </p:cNvPr>
          <p:cNvSpPr/>
          <p:nvPr/>
        </p:nvSpPr>
        <p:spPr>
          <a:xfrm>
            <a:off x="8866808" y="3972265"/>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36" name="Google Shape;324;p4">
            <a:extLst>
              <a:ext uri="{FF2B5EF4-FFF2-40B4-BE49-F238E27FC236}">
                <a16:creationId xmlns:a16="http://schemas.microsoft.com/office/drawing/2014/main" id="{EB599031-221E-4676-4BA9-E836E4C96CEC}"/>
              </a:ext>
            </a:extLst>
          </p:cNvPr>
          <p:cNvSpPr/>
          <p:nvPr/>
        </p:nvSpPr>
        <p:spPr>
          <a:xfrm>
            <a:off x="6450933" y="3972254"/>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37" name="Google Shape;312;p4">
            <a:extLst>
              <a:ext uri="{FF2B5EF4-FFF2-40B4-BE49-F238E27FC236}">
                <a16:creationId xmlns:a16="http://schemas.microsoft.com/office/drawing/2014/main" id="{D938652A-9482-F0D8-701C-591193C22DB6}"/>
              </a:ext>
            </a:extLst>
          </p:cNvPr>
          <p:cNvSpPr/>
          <p:nvPr/>
        </p:nvSpPr>
        <p:spPr>
          <a:xfrm>
            <a:off x="1559203" y="515851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38" name="Google Shape;326;p4">
            <a:extLst>
              <a:ext uri="{FF2B5EF4-FFF2-40B4-BE49-F238E27FC236}">
                <a16:creationId xmlns:a16="http://schemas.microsoft.com/office/drawing/2014/main" id="{1CE7410E-97F4-AC71-0C29-A789CF38E805}"/>
              </a:ext>
            </a:extLst>
          </p:cNvPr>
          <p:cNvCxnSpPr>
            <a:cxnSpLocks/>
            <a:stCxn id="10" idx="2"/>
            <a:endCxn id="37" idx="0"/>
          </p:cNvCxnSpPr>
          <p:nvPr/>
        </p:nvCxnSpPr>
        <p:spPr>
          <a:xfrm flipH="1">
            <a:off x="1765977" y="3988717"/>
            <a:ext cx="2986715" cy="1169794"/>
          </a:xfrm>
          <a:prstGeom prst="straightConnector1">
            <a:avLst/>
          </a:prstGeom>
          <a:noFill/>
          <a:ln w="9525" cap="flat" cmpd="sng">
            <a:solidFill>
              <a:schemeClr val="accent1"/>
            </a:solidFill>
            <a:prstDash val="solid"/>
            <a:miter lim="8000"/>
            <a:headEnd type="none" w="sm" len="sm"/>
            <a:tailEnd type="triangle" w="med" len="med"/>
          </a:ln>
        </p:spPr>
      </p:cxnSp>
      <p:cxnSp>
        <p:nvCxnSpPr>
          <p:cNvPr id="39" name="Google Shape;327;p4">
            <a:extLst>
              <a:ext uri="{FF2B5EF4-FFF2-40B4-BE49-F238E27FC236}">
                <a16:creationId xmlns:a16="http://schemas.microsoft.com/office/drawing/2014/main" id="{15C0C8F2-AD5A-3AAA-1A37-BA808D66777D}"/>
              </a:ext>
            </a:extLst>
          </p:cNvPr>
          <p:cNvCxnSpPr>
            <a:stCxn id="10" idx="2"/>
            <a:endCxn id="13" idx="0"/>
          </p:cNvCxnSpPr>
          <p:nvPr/>
        </p:nvCxnSpPr>
        <p:spPr>
          <a:xfrm rot="16200000" flipH="1">
            <a:off x="4289820" y="4451589"/>
            <a:ext cx="1418679" cy="492934"/>
          </a:xfrm>
          <a:prstGeom prst="bentConnector3">
            <a:avLst>
              <a:gd name="adj1" fmla="val 50000"/>
            </a:avLst>
          </a:prstGeom>
          <a:noFill/>
          <a:ln w="9525" cap="flat" cmpd="sng">
            <a:solidFill>
              <a:schemeClr val="accent1"/>
            </a:solidFill>
            <a:prstDash val="dot"/>
            <a:miter lim="8000"/>
            <a:headEnd type="none" w="sm" len="sm"/>
            <a:tailEnd type="triangle" w="med" len="med"/>
          </a:ln>
        </p:spPr>
      </p:cxnSp>
      <p:sp>
        <p:nvSpPr>
          <p:cNvPr id="40" name="Google Shape;281;p4">
            <a:extLst>
              <a:ext uri="{FF2B5EF4-FFF2-40B4-BE49-F238E27FC236}">
                <a16:creationId xmlns:a16="http://schemas.microsoft.com/office/drawing/2014/main" id="{3B35625E-86FE-0FDA-C80C-136D70D4F411}"/>
              </a:ext>
            </a:extLst>
          </p:cNvPr>
          <p:cNvSpPr/>
          <p:nvPr/>
        </p:nvSpPr>
        <p:spPr>
          <a:xfrm>
            <a:off x="3761853"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tx1"/>
                </a:solidFill>
                <a:latin typeface="Malgun Gothic"/>
                <a:ea typeface="Malgun Gothic"/>
                <a:cs typeface="Malgun Gothic"/>
                <a:sym typeface="Malgun Gothic"/>
              </a:rPr>
              <a:t>(</a:t>
            </a:r>
            <a:r>
              <a:rPr lang="en-US" altLang="ko-KR" sz="1050" dirty="0">
                <a:solidFill>
                  <a:schemeClr val="tx1"/>
                </a:solidFill>
                <a:latin typeface="Malgun Gothic"/>
                <a:ea typeface="Malgun Gothic"/>
                <a:cs typeface="Malgun Gothic"/>
                <a:sym typeface="Malgun Gothic"/>
              </a:rPr>
              <a:t>Secondary</a:t>
            </a:r>
            <a:r>
              <a:rPr lang="en-US" sz="1050" dirty="0">
                <a:solidFill>
                  <a:schemeClr val="tx1"/>
                </a:solidFill>
                <a:latin typeface="Malgun Gothic"/>
                <a:ea typeface="Malgun Gothic"/>
                <a:cs typeface="Malgun Gothic"/>
                <a:sym typeface="Malgun Gothic"/>
              </a:rPr>
              <a:t>)</a:t>
            </a:r>
            <a:endParaRPr sz="1050" dirty="0">
              <a:solidFill>
                <a:schemeClr val="tx1"/>
              </a:solidFill>
              <a:latin typeface="Malgun Gothic"/>
              <a:ea typeface="Malgun Gothic"/>
              <a:cs typeface="Malgun Gothic"/>
              <a:sym typeface="Malgun Gothic"/>
            </a:endParaRPr>
          </a:p>
        </p:txBody>
      </p:sp>
      <p:sp>
        <p:nvSpPr>
          <p:cNvPr id="41" name="Google Shape;312;p4">
            <a:extLst>
              <a:ext uri="{FF2B5EF4-FFF2-40B4-BE49-F238E27FC236}">
                <a16:creationId xmlns:a16="http://schemas.microsoft.com/office/drawing/2014/main" id="{DCB18408-56FB-3FFC-4069-7E43DB40BF34}"/>
              </a:ext>
            </a:extLst>
          </p:cNvPr>
          <p:cNvSpPr/>
          <p:nvPr/>
        </p:nvSpPr>
        <p:spPr>
          <a:xfrm>
            <a:off x="4003561" y="51571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sp>
        <p:nvSpPr>
          <p:cNvPr id="43" name="Google Shape;286;p4">
            <a:extLst>
              <a:ext uri="{FF2B5EF4-FFF2-40B4-BE49-F238E27FC236}">
                <a16:creationId xmlns:a16="http://schemas.microsoft.com/office/drawing/2014/main" id="{E5D36C1B-1AF5-0D94-9EB0-AE0C0E596C1A}"/>
              </a:ext>
            </a:extLst>
          </p:cNvPr>
          <p:cNvSpPr/>
          <p:nvPr/>
        </p:nvSpPr>
        <p:spPr>
          <a:xfrm>
            <a:off x="9706302"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cxnSp>
        <p:nvCxnSpPr>
          <p:cNvPr id="44" name="Google Shape;297;p4">
            <a:extLst>
              <a:ext uri="{FF2B5EF4-FFF2-40B4-BE49-F238E27FC236}">
                <a16:creationId xmlns:a16="http://schemas.microsoft.com/office/drawing/2014/main" id="{E2BFF8C9-CFF9-9424-04AE-8BE9DD3EE5FA}"/>
              </a:ext>
            </a:extLst>
          </p:cNvPr>
          <p:cNvCxnSpPr>
            <a:cxnSpLocks/>
            <a:stCxn id="133" idx="2"/>
            <a:endCxn id="43" idx="2"/>
          </p:cNvCxnSpPr>
          <p:nvPr/>
        </p:nvCxnSpPr>
        <p:spPr>
          <a:xfrm rot="16200000" flipH="1">
            <a:off x="8393379" y="4194807"/>
            <a:ext cx="4316" cy="3526029"/>
          </a:xfrm>
          <a:prstGeom prst="bentConnector3">
            <a:avLst>
              <a:gd name="adj1" fmla="val 5396571"/>
            </a:avLst>
          </a:prstGeom>
          <a:noFill/>
          <a:ln w="15875" cap="flat" cmpd="sng">
            <a:solidFill>
              <a:srgbClr val="023F72"/>
            </a:solidFill>
            <a:prstDash val="solid"/>
            <a:round/>
            <a:headEnd type="none" w="sm" len="sm"/>
            <a:tailEnd type="triangle" w="med" len="med"/>
          </a:ln>
        </p:spPr>
      </p:cxnSp>
      <p:sp>
        <p:nvSpPr>
          <p:cNvPr id="45" name="Google Shape;312;p4">
            <a:extLst>
              <a:ext uri="{FF2B5EF4-FFF2-40B4-BE49-F238E27FC236}">
                <a16:creationId xmlns:a16="http://schemas.microsoft.com/office/drawing/2014/main" id="{34602215-9806-3233-A456-0A9CD995442E}"/>
              </a:ext>
            </a:extLst>
          </p:cNvPr>
          <p:cNvSpPr/>
          <p:nvPr/>
        </p:nvSpPr>
        <p:spPr>
          <a:xfrm>
            <a:off x="6425750" y="51598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point</a:t>
            </a:r>
            <a:endParaRPr sz="400" dirty="0">
              <a:solidFill>
                <a:schemeClr val="dk1"/>
              </a:solidFill>
              <a:latin typeface="Malgun Gothic"/>
              <a:ea typeface="Malgun Gothic"/>
              <a:cs typeface="Malgun Gothic"/>
              <a:sym typeface="Malgun Gothic"/>
            </a:endParaRPr>
          </a:p>
        </p:txBody>
      </p:sp>
      <p:sp>
        <p:nvSpPr>
          <p:cNvPr id="46" name="Google Shape;281;p4">
            <a:extLst>
              <a:ext uri="{FF2B5EF4-FFF2-40B4-BE49-F238E27FC236}">
                <a16:creationId xmlns:a16="http://schemas.microsoft.com/office/drawing/2014/main" id="{AD879B40-2AEC-732E-AF30-DEE5F948E780}"/>
              </a:ext>
            </a:extLst>
          </p:cNvPr>
          <p:cNvSpPr/>
          <p:nvPr/>
        </p:nvSpPr>
        <p:spPr>
          <a:xfrm>
            <a:off x="8676514"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47" name="Google Shape;312;p4">
            <a:extLst>
              <a:ext uri="{FF2B5EF4-FFF2-40B4-BE49-F238E27FC236}">
                <a16:creationId xmlns:a16="http://schemas.microsoft.com/office/drawing/2014/main" id="{D6DE73B0-9BAF-9A20-C406-092985D8DB5B}"/>
              </a:ext>
            </a:extLst>
          </p:cNvPr>
          <p:cNvSpPr/>
          <p:nvPr/>
        </p:nvSpPr>
        <p:spPr>
          <a:xfrm>
            <a:off x="8918447" y="515900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point</a:t>
            </a:r>
            <a:endParaRPr lang="en-US" altLang="ko-KR" sz="400" dirty="0">
              <a:solidFill>
                <a:schemeClr val="dk1"/>
              </a:solidFill>
              <a:latin typeface="Malgun Gothic"/>
              <a:ea typeface="Malgun Gothic"/>
              <a:cs typeface="Malgun Gothic"/>
              <a:sym typeface="Malgun Gothic"/>
            </a:endParaRPr>
          </a:p>
        </p:txBody>
      </p:sp>
      <p:cxnSp>
        <p:nvCxnSpPr>
          <p:cNvPr id="48" name="Google Shape;327;p4">
            <a:extLst>
              <a:ext uri="{FF2B5EF4-FFF2-40B4-BE49-F238E27FC236}">
                <a16:creationId xmlns:a16="http://schemas.microsoft.com/office/drawing/2014/main" id="{24838E3C-D0FA-CA7A-7562-75B1BADE3AA4}"/>
              </a:ext>
            </a:extLst>
          </p:cNvPr>
          <p:cNvCxnSpPr>
            <a:cxnSpLocks/>
            <a:stCxn id="45" idx="0"/>
            <a:endCxn id="47" idx="0"/>
          </p:cNvCxnSpPr>
          <p:nvPr/>
        </p:nvCxnSpPr>
        <p:spPr>
          <a:xfrm rot="5400000" flipH="1" flipV="1">
            <a:off x="7878427" y="3913099"/>
            <a:ext cx="891" cy="2492697"/>
          </a:xfrm>
          <a:prstGeom prst="curvedConnector3">
            <a:avLst>
              <a:gd name="adj1" fmla="val 25756566"/>
            </a:avLst>
          </a:prstGeom>
          <a:noFill/>
          <a:ln w="9525" cap="flat" cmpd="sng">
            <a:solidFill>
              <a:schemeClr val="accent1"/>
            </a:solidFill>
            <a:prstDash val="dot"/>
            <a:miter lim="8000"/>
            <a:headEnd type="none" w="sm" len="sm"/>
            <a:tailEnd type="triangle" w="med" len="med"/>
          </a:ln>
        </p:spPr>
      </p:cxnSp>
      <p:cxnSp>
        <p:nvCxnSpPr>
          <p:cNvPr id="49" name="Google Shape;311;p4">
            <a:extLst>
              <a:ext uri="{FF2B5EF4-FFF2-40B4-BE49-F238E27FC236}">
                <a16:creationId xmlns:a16="http://schemas.microsoft.com/office/drawing/2014/main" id="{99A4F053-CBC9-B30F-66FC-3F42372D0325}"/>
              </a:ext>
            </a:extLst>
          </p:cNvPr>
          <p:cNvCxnSpPr>
            <a:cxnSpLocks/>
            <a:stCxn id="17" idx="2"/>
            <a:endCxn id="45" idx="0"/>
          </p:cNvCxnSpPr>
          <p:nvPr/>
        </p:nvCxnSpPr>
        <p:spPr>
          <a:xfrm flipH="1">
            <a:off x="6632524" y="4546794"/>
            <a:ext cx="594763" cy="613098"/>
          </a:xfrm>
          <a:prstGeom prst="straightConnector1">
            <a:avLst/>
          </a:prstGeom>
          <a:noFill/>
          <a:ln w="9525" cap="flat" cmpd="sng">
            <a:solidFill>
              <a:schemeClr val="accent1"/>
            </a:solidFill>
            <a:prstDash val="solid"/>
            <a:miter lim="8000"/>
            <a:headEnd type="none" w="sm" len="sm"/>
            <a:tailEnd type="triangle" w="med" len="med"/>
          </a:ln>
        </p:spPr>
      </p:cxnSp>
      <p:cxnSp>
        <p:nvCxnSpPr>
          <p:cNvPr id="50" name="Google Shape;311;p4">
            <a:extLst>
              <a:ext uri="{FF2B5EF4-FFF2-40B4-BE49-F238E27FC236}">
                <a16:creationId xmlns:a16="http://schemas.microsoft.com/office/drawing/2014/main" id="{05CE6D76-3270-85CC-8FDE-CC6FE911BCA8}"/>
              </a:ext>
            </a:extLst>
          </p:cNvPr>
          <p:cNvCxnSpPr>
            <a:cxnSpLocks/>
            <a:stCxn id="20" idx="2"/>
            <a:endCxn id="45" idx="0"/>
          </p:cNvCxnSpPr>
          <p:nvPr/>
        </p:nvCxnSpPr>
        <p:spPr>
          <a:xfrm flipH="1">
            <a:off x="6632524" y="4546794"/>
            <a:ext cx="3005858" cy="613098"/>
          </a:xfrm>
          <a:prstGeom prst="straightConnector1">
            <a:avLst/>
          </a:prstGeom>
          <a:noFill/>
          <a:ln w="9525" cap="flat" cmpd="sng">
            <a:solidFill>
              <a:schemeClr val="accent1"/>
            </a:solidFill>
            <a:prstDash val="solid"/>
            <a:miter lim="8000"/>
            <a:headEnd type="none" w="sm" len="sm"/>
            <a:tailEnd type="triangle" w="med" len="med"/>
          </a:ln>
        </p:spPr>
      </p:cxnSp>
      <p:cxnSp>
        <p:nvCxnSpPr>
          <p:cNvPr id="51" name="Google Shape;310;p4">
            <a:extLst>
              <a:ext uri="{FF2B5EF4-FFF2-40B4-BE49-F238E27FC236}">
                <a16:creationId xmlns:a16="http://schemas.microsoft.com/office/drawing/2014/main" id="{F04E961F-EA51-F6B9-11AB-0FE06366422B}"/>
              </a:ext>
            </a:extLst>
          </p:cNvPr>
          <p:cNvCxnSpPr>
            <a:cxnSpLocks/>
            <a:stCxn id="17" idx="2"/>
            <a:endCxn id="43" idx="0"/>
          </p:cNvCxnSpPr>
          <p:nvPr/>
        </p:nvCxnSpPr>
        <p:spPr>
          <a:xfrm rot="16200000" flipH="1">
            <a:off x="8262618" y="3511462"/>
            <a:ext cx="860602" cy="2931265"/>
          </a:xfrm>
          <a:prstGeom prst="bentConnector3">
            <a:avLst>
              <a:gd name="adj1" fmla="val 21312"/>
            </a:avLst>
          </a:prstGeom>
          <a:noFill/>
          <a:ln w="9525" cap="flat" cmpd="sng">
            <a:solidFill>
              <a:schemeClr val="accent1"/>
            </a:solidFill>
            <a:prstDash val="dot"/>
            <a:miter lim="8000"/>
            <a:headEnd type="none" w="sm" len="sm"/>
            <a:tailEnd type="triangle" w="med" len="med"/>
          </a:ln>
        </p:spPr>
      </p:cxnSp>
      <p:cxnSp>
        <p:nvCxnSpPr>
          <p:cNvPr id="52" name="Google Shape;310;p4">
            <a:extLst>
              <a:ext uri="{FF2B5EF4-FFF2-40B4-BE49-F238E27FC236}">
                <a16:creationId xmlns:a16="http://schemas.microsoft.com/office/drawing/2014/main" id="{C8205D95-E375-5122-61AF-C9EB1B920DD4}"/>
              </a:ext>
            </a:extLst>
          </p:cNvPr>
          <p:cNvCxnSpPr>
            <a:cxnSpLocks/>
            <a:stCxn id="20" idx="2"/>
            <a:endCxn id="43" idx="0"/>
          </p:cNvCxnSpPr>
          <p:nvPr/>
        </p:nvCxnSpPr>
        <p:spPr>
          <a:xfrm rot="16200000" flipH="1">
            <a:off x="9468166" y="4717010"/>
            <a:ext cx="860602" cy="520170"/>
          </a:xfrm>
          <a:prstGeom prst="bentConnector3">
            <a:avLst>
              <a:gd name="adj1" fmla="val 21312"/>
            </a:avLst>
          </a:prstGeom>
          <a:noFill/>
          <a:ln w="9525" cap="flat" cmpd="sng">
            <a:solidFill>
              <a:schemeClr val="accent1"/>
            </a:solidFill>
            <a:prstDash val="dot"/>
            <a:miter lim="8000"/>
            <a:headEnd type="none" w="sm" len="sm"/>
            <a:tailEnd type="triangle" w="med" len="med"/>
          </a:ln>
        </p:spPr>
      </p:cxnSp>
      <p:sp>
        <p:nvSpPr>
          <p:cNvPr id="53" name="Google Shape;318;p4">
            <a:extLst>
              <a:ext uri="{FF2B5EF4-FFF2-40B4-BE49-F238E27FC236}">
                <a16:creationId xmlns:a16="http://schemas.microsoft.com/office/drawing/2014/main" id="{BC213637-74AD-5BC4-0A77-E6A6A5536974}"/>
              </a:ext>
            </a:extLst>
          </p:cNvPr>
          <p:cNvSpPr txBox="1"/>
          <p:nvPr/>
        </p:nvSpPr>
        <p:spPr>
          <a:xfrm>
            <a:off x="5954119" y="48841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54" name="Google Shape;319;p4">
            <a:extLst>
              <a:ext uri="{FF2B5EF4-FFF2-40B4-BE49-F238E27FC236}">
                <a16:creationId xmlns:a16="http://schemas.microsoft.com/office/drawing/2014/main" id="{B613D295-5E32-7B80-9F43-197F1F3E0862}"/>
              </a:ext>
            </a:extLst>
          </p:cNvPr>
          <p:cNvSpPr txBox="1"/>
          <p:nvPr/>
        </p:nvSpPr>
        <p:spPr>
          <a:xfrm>
            <a:off x="10097649"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55" name="Google Shape;298;p4">
            <a:extLst>
              <a:ext uri="{FF2B5EF4-FFF2-40B4-BE49-F238E27FC236}">
                <a16:creationId xmlns:a16="http://schemas.microsoft.com/office/drawing/2014/main" id="{C0006D6F-2D09-BB81-9068-F936285B954E}"/>
              </a:ext>
            </a:extLst>
          </p:cNvPr>
          <p:cNvSpPr txBox="1"/>
          <p:nvPr/>
        </p:nvSpPr>
        <p:spPr>
          <a:xfrm>
            <a:off x="7109952"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sp>
        <p:nvSpPr>
          <p:cNvPr id="58" name="Google Shape;298;p4">
            <a:extLst>
              <a:ext uri="{FF2B5EF4-FFF2-40B4-BE49-F238E27FC236}">
                <a16:creationId xmlns:a16="http://schemas.microsoft.com/office/drawing/2014/main" id="{C4CC8D4D-A1DE-8621-A2FD-06639BA2FF98}"/>
              </a:ext>
            </a:extLst>
          </p:cNvPr>
          <p:cNvSpPr txBox="1"/>
          <p:nvPr/>
        </p:nvSpPr>
        <p:spPr>
          <a:xfrm>
            <a:off x="3690242" y="6427888"/>
            <a:ext cx="3162900" cy="2923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dirty="0">
                <a:solidFill>
                  <a:schemeClr val="dk1"/>
                </a:solidFill>
                <a:latin typeface="Malgun Gothic"/>
                <a:ea typeface="Malgun Gothic"/>
                <a:cs typeface="Malgun Gothic"/>
                <a:sym typeface="Malgun Gothic"/>
              </a:rPr>
              <a:t>Data Sync</a:t>
            </a:r>
            <a:r>
              <a:rPr lang="en-US" altLang="ko-KR" sz="1300" dirty="0">
                <a:solidFill>
                  <a:schemeClr val="dk1"/>
                </a:solidFill>
                <a:latin typeface="Malgun Gothic"/>
                <a:ea typeface="Malgun Gothic"/>
                <a:cs typeface="Malgun Gothic"/>
                <a:sym typeface="Malgun Gothic"/>
              </a:rPr>
              <a:t> (</a:t>
            </a:r>
            <a:r>
              <a:rPr lang="en-US" altLang="ko-KR" sz="1300" dirty="0" err="1">
                <a:solidFill>
                  <a:schemeClr val="dk1"/>
                </a:solidFill>
                <a:latin typeface="Malgun Gothic"/>
                <a:ea typeface="Malgun Gothic"/>
                <a:cs typeface="Malgun Gothic"/>
                <a:sym typeface="Malgun Gothic"/>
              </a:rPr>
              <a:t>Shareplex</a:t>
            </a:r>
            <a:r>
              <a:rPr lang="en-US" altLang="ko-KR" sz="1300" dirty="0">
                <a:solidFill>
                  <a:schemeClr val="dk1"/>
                </a:solidFill>
                <a:latin typeface="Malgun Gothic"/>
                <a:ea typeface="Malgun Gothic"/>
                <a:cs typeface="Malgun Gothic"/>
                <a:sym typeface="Malgun Gothic"/>
              </a:rPr>
              <a:t>)</a:t>
            </a:r>
            <a:endParaRPr sz="1300" dirty="0">
              <a:solidFill>
                <a:schemeClr val="dk1"/>
              </a:solidFill>
              <a:latin typeface="Malgun Gothic"/>
              <a:ea typeface="Malgun Gothic"/>
              <a:cs typeface="Malgun Gothic"/>
              <a:sym typeface="Malgun Gothic"/>
            </a:endParaRPr>
          </a:p>
        </p:txBody>
      </p:sp>
      <p:cxnSp>
        <p:nvCxnSpPr>
          <p:cNvPr id="62" name="Google Shape;302;p4">
            <a:extLst>
              <a:ext uri="{FF2B5EF4-FFF2-40B4-BE49-F238E27FC236}">
                <a16:creationId xmlns:a16="http://schemas.microsoft.com/office/drawing/2014/main" id="{C2FCDDA6-D081-984A-2CC6-1BAAFAC0B9B1}"/>
              </a:ext>
            </a:extLst>
          </p:cNvPr>
          <p:cNvCxnSpPr>
            <a:cxnSpLocks/>
            <a:stCxn id="14" idx="2"/>
            <a:endCxn id="4" idx="3"/>
          </p:cNvCxnSpPr>
          <p:nvPr/>
        </p:nvCxnSpPr>
        <p:spPr>
          <a:xfrm rot="5400000">
            <a:off x="3966533" y="789746"/>
            <a:ext cx="383061" cy="3611091"/>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
        <p:nvSpPr>
          <p:cNvPr id="59" name="Google Shape;329;p4">
            <a:extLst>
              <a:ext uri="{FF2B5EF4-FFF2-40B4-BE49-F238E27FC236}">
                <a16:creationId xmlns:a16="http://schemas.microsoft.com/office/drawing/2014/main" id="{94A52866-C2F0-3258-7C27-FF1DE082DB0C}"/>
              </a:ext>
            </a:extLst>
          </p:cNvPr>
          <p:cNvSpPr/>
          <p:nvPr/>
        </p:nvSpPr>
        <p:spPr>
          <a:xfrm rot="2570557">
            <a:off x="2023021" y="2208538"/>
            <a:ext cx="630000" cy="631318"/>
          </a:xfrm>
          <a:prstGeom prst="plus">
            <a:avLst>
              <a:gd name="adj" fmla="val 37956"/>
            </a:avLst>
          </a:prstGeom>
          <a:solidFill>
            <a:srgbClr val="FF0000"/>
          </a:solidFill>
          <a:ln w="127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28" name="직사각형 127">
            <a:extLst>
              <a:ext uri="{FF2B5EF4-FFF2-40B4-BE49-F238E27FC236}">
                <a16:creationId xmlns:a16="http://schemas.microsoft.com/office/drawing/2014/main" id="{24BF664F-78CF-5C98-79C8-952A7B986C7A}"/>
              </a:ext>
            </a:extLst>
          </p:cNvPr>
          <p:cNvSpPr/>
          <p:nvPr/>
        </p:nvSpPr>
        <p:spPr>
          <a:xfrm>
            <a:off x="1312977" y="5413997"/>
            <a:ext cx="904501" cy="542559"/>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1500" dirty="0">
                <a:solidFill>
                  <a:schemeClr val="dk1"/>
                </a:solidFill>
                <a:latin typeface="Malgun Gothic"/>
                <a:ea typeface="Malgun Gothic"/>
                <a:sym typeface="Malgun Gothic"/>
              </a:rPr>
              <a:t>DB</a:t>
            </a:r>
          </a:p>
          <a:p>
            <a:pPr marL="0" marR="0" lvl="0" indent="0" algn="ctr" rtl="0">
              <a:spcBef>
                <a:spcPts val="0"/>
              </a:spcBef>
              <a:spcAft>
                <a:spcPts val="0"/>
              </a:spcAft>
              <a:buNone/>
            </a:pPr>
            <a:r>
              <a:rPr lang="en-US" altLang="ko-KR" sz="1100" dirty="0">
                <a:solidFill>
                  <a:schemeClr val="dk1"/>
                </a:solidFill>
                <a:latin typeface="Malgun Gothic"/>
                <a:ea typeface="Malgun Gothic"/>
                <a:cs typeface="Malgun Gothic"/>
                <a:sym typeface="Malgun Gothic"/>
              </a:rPr>
              <a:t>(Primary)</a:t>
            </a:r>
          </a:p>
        </p:txBody>
      </p:sp>
      <p:sp>
        <p:nvSpPr>
          <p:cNvPr id="133" name="직사각형 132">
            <a:extLst>
              <a:ext uri="{FF2B5EF4-FFF2-40B4-BE49-F238E27FC236}">
                <a16:creationId xmlns:a16="http://schemas.microsoft.com/office/drawing/2014/main" id="{57846D73-54E6-9266-605E-CEE12892215E}"/>
              </a:ext>
            </a:extLst>
          </p:cNvPr>
          <p:cNvSpPr/>
          <p:nvPr/>
        </p:nvSpPr>
        <p:spPr>
          <a:xfrm>
            <a:off x="6180272" y="5413105"/>
            <a:ext cx="904501" cy="542559"/>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1500" dirty="0">
                <a:solidFill>
                  <a:schemeClr val="dk1"/>
                </a:solidFill>
                <a:latin typeface="Malgun Gothic"/>
                <a:ea typeface="Malgun Gothic"/>
                <a:sym typeface="Malgun Gothic"/>
              </a:rPr>
              <a:t>DB</a:t>
            </a:r>
          </a:p>
          <a:p>
            <a:pPr marL="0" marR="0" lvl="0" indent="0" algn="ctr" rtl="0">
              <a:spcBef>
                <a:spcPts val="0"/>
              </a:spcBef>
              <a:spcAft>
                <a:spcPts val="0"/>
              </a:spcAft>
              <a:buNone/>
            </a:pPr>
            <a:r>
              <a:rPr lang="en-US" altLang="ko-KR" sz="1100" dirty="0">
                <a:solidFill>
                  <a:schemeClr val="dk1"/>
                </a:solidFill>
                <a:latin typeface="Malgun Gothic"/>
                <a:ea typeface="Malgun Gothic"/>
                <a:cs typeface="Malgun Gothic"/>
                <a:sym typeface="Malgun Gothic"/>
              </a:rPr>
              <a:t>(Primary)</a:t>
            </a:r>
          </a:p>
        </p:txBody>
      </p:sp>
      <p:cxnSp>
        <p:nvCxnSpPr>
          <p:cNvPr id="134" name="Google Shape;299;p4">
            <a:extLst>
              <a:ext uri="{FF2B5EF4-FFF2-40B4-BE49-F238E27FC236}">
                <a16:creationId xmlns:a16="http://schemas.microsoft.com/office/drawing/2014/main" id="{A439B5C1-D2FA-AEF4-7003-5543AD6CEDF3}"/>
              </a:ext>
            </a:extLst>
          </p:cNvPr>
          <p:cNvCxnSpPr>
            <a:cxnSpLocks/>
            <a:stCxn id="133" idx="2"/>
            <a:endCxn id="128" idx="2"/>
          </p:cNvCxnSpPr>
          <p:nvPr/>
        </p:nvCxnSpPr>
        <p:spPr>
          <a:xfrm rot="5400000">
            <a:off x="4198430" y="3522463"/>
            <a:ext cx="892" cy="4867295"/>
          </a:xfrm>
          <a:prstGeom prst="bentConnector3">
            <a:avLst>
              <a:gd name="adj1" fmla="val 87033744"/>
            </a:avLst>
          </a:prstGeom>
          <a:noFill/>
          <a:ln w="114300" cap="flat" cmpd="sng">
            <a:solidFill>
              <a:srgbClr val="002060"/>
            </a:solidFill>
            <a:prstDash val="solid"/>
            <a:round/>
            <a:headEnd type="none" w="med" len="med"/>
            <a:tailEnd type="none" w="med" len="med"/>
          </a:ln>
        </p:spPr>
      </p:cxnSp>
      <p:sp>
        <p:nvSpPr>
          <p:cNvPr id="42" name="직사각형 41">
            <a:extLst>
              <a:ext uri="{FF2B5EF4-FFF2-40B4-BE49-F238E27FC236}">
                <a16:creationId xmlns:a16="http://schemas.microsoft.com/office/drawing/2014/main" id="{DF2D189D-73AB-D3E6-F38A-68FBA63268A0}"/>
              </a:ext>
            </a:extLst>
          </p:cNvPr>
          <p:cNvSpPr/>
          <p:nvPr/>
        </p:nvSpPr>
        <p:spPr>
          <a:xfrm>
            <a:off x="1190203" y="2263640"/>
            <a:ext cx="4864256" cy="2482409"/>
          </a:xfrm>
          <a:prstGeom prst="rect">
            <a:avLst/>
          </a:prstGeom>
          <a:solidFill>
            <a:schemeClr val="accent3">
              <a:lumMod val="20000"/>
              <a:lumOff val="80000"/>
              <a:alpha val="23780"/>
            </a:schemeClr>
          </a:solidFill>
          <a:ln w="28575">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65" name="Google Shape;303;p4">
            <a:extLst>
              <a:ext uri="{FF2B5EF4-FFF2-40B4-BE49-F238E27FC236}">
                <a16:creationId xmlns:a16="http://schemas.microsoft.com/office/drawing/2014/main" id="{D4E84A5B-E637-B6C2-61D6-267CEB3EFB7E}"/>
              </a:ext>
            </a:extLst>
          </p:cNvPr>
          <p:cNvCxnSpPr>
            <a:cxnSpLocks/>
            <a:stCxn id="15" idx="1"/>
            <a:endCxn id="17" idx="0"/>
          </p:cNvCxnSpPr>
          <p:nvPr/>
        </p:nvCxnSpPr>
        <p:spPr>
          <a:xfrm rot="5400000">
            <a:off x="7446384" y="2768225"/>
            <a:ext cx="758493" cy="1196686"/>
          </a:xfrm>
          <a:prstGeom prst="bentConnector3">
            <a:avLst>
              <a:gd name="adj1" fmla="val 50000"/>
            </a:avLst>
          </a:prstGeom>
          <a:noFill/>
          <a:ln w="9525" cap="flat" cmpd="sng">
            <a:solidFill>
              <a:schemeClr val="accent1"/>
            </a:solidFill>
            <a:prstDash val="solid"/>
            <a:miter lim="8000"/>
            <a:headEnd type="none" w="sm" len="sm"/>
            <a:tailEnd type="triangle" w="med" len="med"/>
          </a:ln>
        </p:spPr>
      </p:cxnSp>
      <p:cxnSp>
        <p:nvCxnSpPr>
          <p:cNvPr id="70" name="Google Shape;303;p4">
            <a:extLst>
              <a:ext uri="{FF2B5EF4-FFF2-40B4-BE49-F238E27FC236}">
                <a16:creationId xmlns:a16="http://schemas.microsoft.com/office/drawing/2014/main" id="{A4E79EF9-05E2-618E-F0F7-5726F8FF60B5}"/>
              </a:ext>
            </a:extLst>
          </p:cNvPr>
          <p:cNvCxnSpPr>
            <a:cxnSpLocks/>
            <a:stCxn id="15" idx="1"/>
            <a:endCxn id="20" idx="0"/>
          </p:cNvCxnSpPr>
          <p:nvPr/>
        </p:nvCxnSpPr>
        <p:spPr>
          <a:xfrm rot="16200000" flipH="1">
            <a:off x="8651931" y="2759363"/>
            <a:ext cx="758493" cy="1214409"/>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
        <p:nvSpPr>
          <p:cNvPr id="78" name="Google Shape;286;p4">
            <a:extLst>
              <a:ext uri="{FF2B5EF4-FFF2-40B4-BE49-F238E27FC236}">
                <a16:creationId xmlns:a16="http://schemas.microsoft.com/office/drawing/2014/main" id="{130919D6-3047-F988-96ED-7B1E194652F3}"/>
              </a:ext>
            </a:extLst>
          </p:cNvPr>
          <p:cNvSpPr/>
          <p:nvPr/>
        </p:nvSpPr>
        <p:spPr>
          <a:xfrm>
            <a:off x="2444741" y="541044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84" name="Google Shape;286;p4">
            <a:extLst>
              <a:ext uri="{FF2B5EF4-FFF2-40B4-BE49-F238E27FC236}">
                <a16:creationId xmlns:a16="http://schemas.microsoft.com/office/drawing/2014/main" id="{784605F7-2CCC-1678-34D8-3E2F87C53B16}"/>
              </a:ext>
            </a:extLst>
          </p:cNvPr>
          <p:cNvSpPr/>
          <p:nvPr/>
        </p:nvSpPr>
        <p:spPr>
          <a:xfrm>
            <a:off x="7296158" y="5407499"/>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cxnSp>
        <p:nvCxnSpPr>
          <p:cNvPr id="86" name="Google Shape;297;p4">
            <a:extLst>
              <a:ext uri="{FF2B5EF4-FFF2-40B4-BE49-F238E27FC236}">
                <a16:creationId xmlns:a16="http://schemas.microsoft.com/office/drawing/2014/main" id="{8E91974F-FF40-42F6-8BD3-B288D59963EF}"/>
              </a:ext>
            </a:extLst>
          </p:cNvPr>
          <p:cNvCxnSpPr>
            <a:cxnSpLocks/>
            <a:stCxn id="133" idx="2"/>
            <a:endCxn id="84" idx="2"/>
          </p:cNvCxnSpPr>
          <p:nvPr/>
        </p:nvCxnSpPr>
        <p:spPr>
          <a:xfrm rot="16200000" flipH="1">
            <a:off x="7188256" y="5399930"/>
            <a:ext cx="4419" cy="1115885"/>
          </a:xfrm>
          <a:prstGeom prst="bentConnector3">
            <a:avLst>
              <a:gd name="adj1" fmla="val 5273116"/>
            </a:avLst>
          </a:prstGeom>
          <a:noFill/>
          <a:ln w="15875" cap="flat" cmpd="sng">
            <a:solidFill>
              <a:srgbClr val="023F72"/>
            </a:solidFill>
            <a:prstDash val="solid"/>
            <a:round/>
            <a:headEnd type="none" w="sm" len="sm"/>
            <a:tailEnd type="triangle" w="med" len="med"/>
          </a:ln>
        </p:spPr>
      </p:cxnSp>
      <p:cxnSp>
        <p:nvCxnSpPr>
          <p:cNvPr id="89" name="Google Shape;297;p4">
            <a:extLst>
              <a:ext uri="{FF2B5EF4-FFF2-40B4-BE49-F238E27FC236}">
                <a16:creationId xmlns:a16="http://schemas.microsoft.com/office/drawing/2014/main" id="{99E0AD25-8CC6-5E98-7EDA-A6DABEB60F9C}"/>
              </a:ext>
            </a:extLst>
          </p:cNvPr>
          <p:cNvCxnSpPr>
            <a:cxnSpLocks/>
            <a:stCxn id="128" idx="2"/>
            <a:endCxn id="78" idx="2"/>
          </p:cNvCxnSpPr>
          <p:nvPr/>
        </p:nvCxnSpPr>
        <p:spPr>
          <a:xfrm rot="16200000" flipH="1">
            <a:off x="2327873" y="5393910"/>
            <a:ext cx="6472" cy="1131763"/>
          </a:xfrm>
          <a:prstGeom prst="bentConnector3">
            <a:avLst>
              <a:gd name="adj1" fmla="val 3632138"/>
            </a:avLst>
          </a:prstGeom>
          <a:noFill/>
          <a:ln w="15875" cap="flat" cmpd="sng">
            <a:solidFill>
              <a:srgbClr val="023F72"/>
            </a:solidFill>
            <a:prstDash val="solid"/>
            <a:round/>
            <a:headEnd type="none" w="sm" len="sm"/>
            <a:tailEnd type="triangle" w="med" len="med"/>
          </a:ln>
        </p:spPr>
      </p:cxnSp>
    </p:spTree>
    <p:extLst>
      <p:ext uri="{BB962C8B-B14F-4D97-AF65-F5344CB8AC3E}">
        <p14:creationId xmlns:p14="http://schemas.microsoft.com/office/powerpoint/2010/main" val="19486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68" name="Google Shape;271;g2735bf8d146_0_32">
            <a:extLst>
              <a:ext uri="{FF2B5EF4-FFF2-40B4-BE49-F238E27FC236}">
                <a16:creationId xmlns:a16="http://schemas.microsoft.com/office/drawing/2014/main" id="{5B37D883-71B1-24B1-59D1-A69AB229DEC4}"/>
              </a:ext>
            </a:extLst>
          </p:cNvPr>
          <p:cNvSpPr txBox="1">
            <a:spLocks noGrp="1"/>
          </p:cNvSpPr>
          <p:nvPr>
            <p:ph type="body" idx="1"/>
          </p:nvPr>
        </p:nvSpPr>
        <p:spPr>
          <a:xfrm>
            <a:off x="241300" y="103289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ko-KR" sz="1400" b="1" i="0" u="none" strike="noStrike" dirty="0">
                <a:solidFill>
                  <a:schemeClr val="dk2"/>
                </a:solidFill>
                <a:latin typeface="Calibri"/>
                <a:ea typeface="Calibri"/>
                <a:cs typeface="Calibri"/>
                <a:sym typeface="Calibri"/>
              </a:rPr>
              <a:t>Answer</a:t>
            </a:r>
            <a:endParaRPr sz="1300" dirty="0">
              <a:latin typeface="Calibri"/>
              <a:ea typeface="Calibri"/>
              <a:cs typeface="Calibri"/>
              <a:sym typeface="Calibri"/>
            </a:endParaRPr>
          </a:p>
        </p:txBody>
      </p:sp>
      <p:sp>
        <p:nvSpPr>
          <p:cNvPr id="69" name="TextBox">
            <a:extLst>
              <a:ext uri="{FF2B5EF4-FFF2-40B4-BE49-F238E27FC236}">
                <a16:creationId xmlns:a16="http://schemas.microsoft.com/office/drawing/2014/main" id="{A951102A-E351-0BCA-92DA-B72392C19E89}"/>
              </a:ext>
            </a:extLst>
          </p:cNvPr>
          <p:cNvSpPr txBox="1"/>
          <p:nvPr/>
        </p:nvSpPr>
        <p:spPr>
          <a:xfrm>
            <a:off x="455574" y="1416471"/>
            <a:ext cx="10413365" cy="461665"/>
          </a:xfrm>
          <a:prstGeom prst="rect">
            <a:avLst/>
          </a:prstGeom>
          <a:noFill/>
        </p:spPr>
        <p:txBody>
          <a:bodyPr wrap="square">
            <a:spAutoFit/>
          </a:bodyPr>
          <a:lstStyle/>
          <a:p>
            <a:pPr lvl="0">
              <a:defRPr/>
            </a:pPr>
            <a:r>
              <a:rPr lang="en-US" altLang="ko-KR" sz="1200" b="1" dirty="0">
                <a:latin typeface="Malgun Gothic"/>
                <a:ea typeface="Malgun Gothic"/>
                <a:cs typeface="Malgun Gothic"/>
              </a:rPr>
              <a:t>Case 6: Private Cloud Complete Outage</a:t>
            </a:r>
          </a:p>
          <a:p>
            <a:pPr lvl="0">
              <a:defRPr/>
            </a:pPr>
            <a:r>
              <a:rPr lang="en-US" altLang="ko-KR" sz="1200" dirty="0">
                <a:latin typeface="Malgun Gothic"/>
                <a:ea typeface="Malgun Gothic"/>
                <a:cs typeface="Malgun Gothic"/>
              </a:rPr>
              <a:t>  =&gt; If both sites for Big Screen in the private cloud go down, they automatically fail-over to the public cloud to ensure service stability.</a:t>
            </a:r>
            <a:endParaRPr lang="ko-KR" altLang="en-US" sz="1200" dirty="0">
              <a:latin typeface="Malgun Gothic"/>
              <a:ea typeface="Malgun Gothic"/>
              <a:cs typeface="Malgun Gothic"/>
            </a:endParaRPr>
          </a:p>
        </p:txBody>
      </p:sp>
      <p:sp>
        <p:nvSpPr>
          <p:cNvPr id="62" name="Google Shape;273;p4">
            <a:extLst>
              <a:ext uri="{FF2B5EF4-FFF2-40B4-BE49-F238E27FC236}">
                <a16:creationId xmlns:a16="http://schemas.microsoft.com/office/drawing/2014/main" id="{BC7257DD-0709-D870-E2B2-0D6293A21E46}"/>
              </a:ext>
            </a:extLst>
          </p:cNvPr>
          <p:cNvSpPr/>
          <p:nvPr/>
        </p:nvSpPr>
        <p:spPr>
          <a:xfrm>
            <a:off x="6483333" y="4033513"/>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SzPts val="1100"/>
              <a:buNone/>
            </a:pPr>
            <a:r>
              <a:rPr lang="en-US" sz="800">
                <a:solidFill>
                  <a:schemeClr val="dk1"/>
                </a:solidFill>
              </a:rPr>
              <a:t>http://k8s-dvp-beast-3b6763e2c2-24828542.ap-southeast-1.elb.amazonaws.comMB</a:t>
            </a:r>
            <a:endParaRPr>
              <a:solidFill>
                <a:schemeClr val="dk1"/>
              </a:solidFill>
              <a:latin typeface="Malgun Gothic"/>
              <a:ea typeface="Malgun Gothic"/>
              <a:cs typeface="Malgun Gothic"/>
              <a:sym typeface="Malgun Gothic"/>
            </a:endParaRPr>
          </a:p>
        </p:txBody>
      </p:sp>
      <p:sp>
        <p:nvSpPr>
          <p:cNvPr id="63" name="Google Shape;275;p4">
            <a:extLst>
              <a:ext uri="{FF2B5EF4-FFF2-40B4-BE49-F238E27FC236}">
                <a16:creationId xmlns:a16="http://schemas.microsoft.com/office/drawing/2014/main" id="{48CC2AEB-9EF7-3CAB-E3BA-2C12EBDAD1B2}"/>
              </a:ext>
            </a:extLst>
          </p:cNvPr>
          <p:cNvSpPr/>
          <p:nvPr/>
        </p:nvSpPr>
        <p:spPr>
          <a:xfrm>
            <a:off x="1210717" y="2786822"/>
            <a:ext cx="2283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#1</a:t>
            </a:r>
            <a:endParaRPr sz="1050">
              <a:solidFill>
                <a:srgbClr val="FFFFFF"/>
              </a:solidFill>
              <a:latin typeface="Arial"/>
              <a:ea typeface="Arial"/>
              <a:cs typeface="Arial"/>
              <a:sym typeface="Arial"/>
            </a:endParaRPr>
          </a:p>
        </p:txBody>
      </p:sp>
      <p:sp>
        <p:nvSpPr>
          <p:cNvPr id="64" name="Google Shape;276;p4">
            <a:extLst>
              <a:ext uri="{FF2B5EF4-FFF2-40B4-BE49-F238E27FC236}">
                <a16:creationId xmlns:a16="http://schemas.microsoft.com/office/drawing/2014/main" id="{D3441B38-4073-B83D-4522-8EA1415DBFAC}"/>
              </a:ext>
            </a:extLst>
          </p:cNvPr>
          <p:cNvSpPr/>
          <p:nvPr/>
        </p:nvSpPr>
        <p:spPr>
          <a:xfrm>
            <a:off x="3598878" y="2786822"/>
            <a:ext cx="2289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#2</a:t>
            </a:r>
            <a:endParaRPr sz="1050">
              <a:solidFill>
                <a:srgbClr val="FFFFFF"/>
              </a:solidFill>
              <a:latin typeface="Arial"/>
              <a:ea typeface="Arial"/>
              <a:cs typeface="Arial"/>
              <a:sym typeface="Arial"/>
            </a:endParaRPr>
          </a:p>
        </p:txBody>
      </p:sp>
      <p:sp>
        <p:nvSpPr>
          <p:cNvPr id="65" name="Google Shape;277;p4">
            <a:extLst>
              <a:ext uri="{FF2B5EF4-FFF2-40B4-BE49-F238E27FC236}">
                <a16:creationId xmlns:a16="http://schemas.microsoft.com/office/drawing/2014/main" id="{A4082E41-5799-AF4A-27F8-403E6D79B0A2}"/>
              </a:ext>
            </a:extLst>
          </p:cNvPr>
          <p:cNvSpPr/>
          <p:nvPr/>
        </p:nvSpPr>
        <p:spPr>
          <a:xfrm>
            <a:off x="1210717"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66" name="Google Shape;278;p4">
            <a:extLst>
              <a:ext uri="{FF2B5EF4-FFF2-40B4-BE49-F238E27FC236}">
                <a16:creationId xmlns:a16="http://schemas.microsoft.com/office/drawing/2014/main" id="{4FE9E617-E415-43D3-588B-B22C17A40D02}"/>
              </a:ext>
            </a:extLst>
          </p:cNvPr>
          <p:cNvSpPr/>
          <p:nvPr/>
        </p:nvSpPr>
        <p:spPr>
          <a:xfrm>
            <a:off x="3539622" y="2982588"/>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67" name="Google Shape;279;p4">
            <a:extLst>
              <a:ext uri="{FF2B5EF4-FFF2-40B4-BE49-F238E27FC236}">
                <a16:creationId xmlns:a16="http://schemas.microsoft.com/office/drawing/2014/main" id="{78A9DF8E-BB55-A199-F68D-E97A51FA301E}"/>
              </a:ext>
            </a:extLst>
          </p:cNvPr>
          <p:cNvSpPr/>
          <p:nvPr/>
        </p:nvSpPr>
        <p:spPr>
          <a:xfrm>
            <a:off x="129572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70" name="Google Shape;280;p4">
            <a:extLst>
              <a:ext uri="{FF2B5EF4-FFF2-40B4-BE49-F238E27FC236}">
                <a16:creationId xmlns:a16="http://schemas.microsoft.com/office/drawing/2014/main" id="{383CED9D-5A23-5649-44A7-CE69FE3B00A8}"/>
              </a:ext>
            </a:extLst>
          </p:cNvPr>
          <p:cNvSpPr/>
          <p:nvPr/>
        </p:nvSpPr>
        <p:spPr>
          <a:xfrm>
            <a:off x="1531971" y="3336368"/>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p:txBody>
      </p:sp>
      <p:sp>
        <p:nvSpPr>
          <p:cNvPr id="71" name="Google Shape;282;p4">
            <a:extLst>
              <a:ext uri="{FF2B5EF4-FFF2-40B4-BE49-F238E27FC236}">
                <a16:creationId xmlns:a16="http://schemas.microsoft.com/office/drawing/2014/main" id="{9BF4C829-C42A-7481-1749-D7ECE153B2D5}"/>
              </a:ext>
            </a:extLst>
          </p:cNvPr>
          <p:cNvSpPr/>
          <p:nvPr/>
        </p:nvSpPr>
        <p:spPr>
          <a:xfrm>
            <a:off x="369024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72" name="Google Shape;283;p4">
            <a:extLst>
              <a:ext uri="{FF2B5EF4-FFF2-40B4-BE49-F238E27FC236}">
                <a16:creationId xmlns:a16="http://schemas.microsoft.com/office/drawing/2014/main" id="{98A2660F-B0B9-CAFD-3076-F3EDFA8532AE}"/>
              </a:ext>
            </a:extLst>
          </p:cNvPr>
          <p:cNvSpPr txBox="1"/>
          <p:nvPr/>
        </p:nvSpPr>
        <p:spPr>
          <a:xfrm>
            <a:off x="1677799" y="2987422"/>
            <a:ext cx="12705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#1)</a:t>
            </a:r>
            <a:endParaRPr sz="893" b="1">
              <a:solidFill>
                <a:srgbClr val="E10616"/>
              </a:solidFill>
              <a:latin typeface="Malgun Gothic"/>
              <a:ea typeface="Malgun Gothic"/>
              <a:cs typeface="Malgun Gothic"/>
              <a:sym typeface="Malgun Gothic"/>
            </a:endParaRPr>
          </a:p>
        </p:txBody>
      </p:sp>
      <p:sp>
        <p:nvSpPr>
          <p:cNvPr id="73" name="Google Shape;284;p4">
            <a:extLst>
              <a:ext uri="{FF2B5EF4-FFF2-40B4-BE49-F238E27FC236}">
                <a16:creationId xmlns:a16="http://schemas.microsoft.com/office/drawing/2014/main" id="{3E6F7283-DA0A-0F5E-656E-4BFFE5D21BA2}"/>
              </a:ext>
            </a:extLst>
          </p:cNvPr>
          <p:cNvSpPr txBox="1"/>
          <p:nvPr/>
        </p:nvSpPr>
        <p:spPr>
          <a:xfrm>
            <a:off x="377120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#2)</a:t>
            </a:r>
            <a:endParaRPr sz="893" b="1">
              <a:solidFill>
                <a:srgbClr val="E10616"/>
              </a:solidFill>
              <a:latin typeface="Malgun Gothic"/>
              <a:ea typeface="Malgun Gothic"/>
              <a:cs typeface="Malgun Gothic"/>
              <a:sym typeface="Malgun Gothic"/>
            </a:endParaRPr>
          </a:p>
        </p:txBody>
      </p:sp>
      <p:sp>
        <p:nvSpPr>
          <p:cNvPr id="74" name="Google Shape;286;p4">
            <a:extLst>
              <a:ext uri="{FF2B5EF4-FFF2-40B4-BE49-F238E27FC236}">
                <a16:creationId xmlns:a16="http://schemas.microsoft.com/office/drawing/2014/main" id="{F204FF51-17F1-BDDB-4295-1F5F474AE58B}"/>
              </a:ext>
            </a:extLst>
          </p:cNvPr>
          <p:cNvSpPr/>
          <p:nvPr/>
        </p:nvSpPr>
        <p:spPr>
          <a:xfrm>
            <a:off x="4793376"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75" name="Google Shape;287;p4">
            <a:extLst>
              <a:ext uri="{FF2B5EF4-FFF2-40B4-BE49-F238E27FC236}">
                <a16:creationId xmlns:a16="http://schemas.microsoft.com/office/drawing/2014/main" id="{E417EB97-AE5A-90D4-66DB-2922DB3CF4A1}"/>
              </a:ext>
            </a:extLst>
          </p:cNvPr>
          <p:cNvSpPr/>
          <p:nvPr/>
        </p:nvSpPr>
        <p:spPr>
          <a:xfrm>
            <a:off x="5135758" y="2060848"/>
            <a:ext cx="1655700" cy="342913"/>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Malgun Gothic"/>
                <a:ea typeface="Malgun Gothic"/>
                <a:cs typeface="Malgun Gothic"/>
                <a:sym typeface="Malgun Gothic"/>
              </a:rPr>
              <a:t>Client</a:t>
            </a:r>
            <a:endParaRPr sz="1800">
              <a:solidFill>
                <a:schemeClr val="dk1"/>
              </a:solidFill>
              <a:latin typeface="Malgun Gothic"/>
              <a:ea typeface="Malgun Gothic"/>
              <a:cs typeface="Malgun Gothic"/>
              <a:sym typeface="Malgun Gothic"/>
            </a:endParaRPr>
          </a:p>
        </p:txBody>
      </p:sp>
      <p:sp>
        <p:nvSpPr>
          <p:cNvPr id="76" name="Google Shape;288;p4">
            <a:extLst>
              <a:ext uri="{FF2B5EF4-FFF2-40B4-BE49-F238E27FC236}">
                <a16:creationId xmlns:a16="http://schemas.microsoft.com/office/drawing/2014/main" id="{A6EE5351-B9AB-EF0C-636B-1075FB850E73}"/>
              </a:ext>
            </a:extLst>
          </p:cNvPr>
          <p:cNvSpPr/>
          <p:nvPr/>
        </p:nvSpPr>
        <p:spPr>
          <a:xfrm>
            <a:off x="6073473" y="2786822"/>
            <a:ext cx="47010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AWS</a:t>
            </a:r>
            <a:endParaRPr sz="1050">
              <a:solidFill>
                <a:srgbClr val="FFFFFF"/>
              </a:solidFill>
              <a:latin typeface="Arial"/>
              <a:ea typeface="Arial"/>
              <a:cs typeface="Arial"/>
              <a:sym typeface="Arial"/>
            </a:endParaRPr>
          </a:p>
        </p:txBody>
      </p:sp>
      <p:sp>
        <p:nvSpPr>
          <p:cNvPr id="77" name="Google Shape;289;p4">
            <a:extLst>
              <a:ext uri="{FF2B5EF4-FFF2-40B4-BE49-F238E27FC236}">
                <a16:creationId xmlns:a16="http://schemas.microsoft.com/office/drawing/2014/main" id="{788031E1-C292-704C-B898-A1D324D96855}"/>
              </a:ext>
            </a:extLst>
          </p:cNvPr>
          <p:cNvSpPr/>
          <p:nvPr/>
        </p:nvSpPr>
        <p:spPr>
          <a:xfrm>
            <a:off x="6079792"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78" name="Google Shape;290;p4">
            <a:extLst>
              <a:ext uri="{FF2B5EF4-FFF2-40B4-BE49-F238E27FC236}">
                <a16:creationId xmlns:a16="http://schemas.microsoft.com/office/drawing/2014/main" id="{F041E4A3-C460-E2F3-A06B-D011B9F162F7}"/>
              </a:ext>
            </a:extLst>
          </p:cNvPr>
          <p:cNvSpPr/>
          <p:nvPr/>
        </p:nvSpPr>
        <p:spPr>
          <a:xfrm>
            <a:off x="6164837" y="3807053"/>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79" name="Google Shape;291;p4">
            <a:extLst>
              <a:ext uri="{FF2B5EF4-FFF2-40B4-BE49-F238E27FC236}">
                <a16:creationId xmlns:a16="http://schemas.microsoft.com/office/drawing/2014/main" id="{A840A791-14B0-CF84-8E52-BF576911404F}"/>
              </a:ext>
            </a:extLst>
          </p:cNvPr>
          <p:cNvSpPr txBox="1"/>
          <p:nvPr/>
        </p:nvSpPr>
        <p:spPr>
          <a:xfrm>
            <a:off x="6245799"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#1</a:t>
            </a:r>
            <a:endParaRPr sz="893" b="1">
              <a:solidFill>
                <a:srgbClr val="E10616"/>
              </a:solidFill>
              <a:latin typeface="Malgun Gothic"/>
              <a:ea typeface="Malgun Gothic"/>
              <a:cs typeface="Malgun Gothic"/>
              <a:sym typeface="Malgun Gothic"/>
            </a:endParaRPr>
          </a:p>
        </p:txBody>
      </p:sp>
      <p:sp>
        <p:nvSpPr>
          <p:cNvPr id="80" name="Google Shape;293;p4">
            <a:extLst>
              <a:ext uri="{FF2B5EF4-FFF2-40B4-BE49-F238E27FC236}">
                <a16:creationId xmlns:a16="http://schemas.microsoft.com/office/drawing/2014/main" id="{B7923502-51C7-A8BB-6FDC-65873EBB6975}"/>
              </a:ext>
            </a:extLst>
          </p:cNvPr>
          <p:cNvSpPr/>
          <p:nvPr/>
        </p:nvSpPr>
        <p:spPr>
          <a:xfrm>
            <a:off x="8490887" y="2987280"/>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81" name="Google Shape;294;p4">
            <a:extLst>
              <a:ext uri="{FF2B5EF4-FFF2-40B4-BE49-F238E27FC236}">
                <a16:creationId xmlns:a16="http://schemas.microsoft.com/office/drawing/2014/main" id="{15086231-282D-7C89-0D20-5230CE07A4BD}"/>
              </a:ext>
            </a:extLst>
          </p:cNvPr>
          <p:cNvSpPr/>
          <p:nvPr/>
        </p:nvSpPr>
        <p:spPr>
          <a:xfrm>
            <a:off x="8575932" y="3807053"/>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82" name="Google Shape;295;p4">
            <a:extLst>
              <a:ext uri="{FF2B5EF4-FFF2-40B4-BE49-F238E27FC236}">
                <a16:creationId xmlns:a16="http://schemas.microsoft.com/office/drawing/2014/main" id="{046FB8E1-75EE-2F88-3C15-560A62A6616B}"/>
              </a:ext>
            </a:extLst>
          </p:cNvPr>
          <p:cNvSpPr txBox="1"/>
          <p:nvPr/>
        </p:nvSpPr>
        <p:spPr>
          <a:xfrm>
            <a:off x="865689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#2</a:t>
            </a:r>
            <a:endParaRPr sz="893" b="1">
              <a:solidFill>
                <a:srgbClr val="E10616"/>
              </a:solidFill>
              <a:latin typeface="Malgun Gothic"/>
              <a:ea typeface="Malgun Gothic"/>
              <a:cs typeface="Malgun Gothic"/>
              <a:sym typeface="Malgun Gothic"/>
            </a:endParaRPr>
          </a:p>
        </p:txBody>
      </p:sp>
      <p:cxnSp>
        <p:nvCxnSpPr>
          <p:cNvPr id="83" name="Google Shape;303;p4">
            <a:extLst>
              <a:ext uri="{FF2B5EF4-FFF2-40B4-BE49-F238E27FC236}">
                <a16:creationId xmlns:a16="http://schemas.microsoft.com/office/drawing/2014/main" id="{E7040D37-E25D-EF76-A6D2-A3495BCF8E5A}"/>
              </a:ext>
            </a:extLst>
          </p:cNvPr>
          <p:cNvCxnSpPr>
            <a:stCxn id="75" idx="2"/>
            <a:endCxn id="76" idx="3"/>
          </p:cNvCxnSpPr>
          <p:nvPr/>
        </p:nvCxnSpPr>
        <p:spPr>
          <a:xfrm rot="16200000" flipH="1">
            <a:off x="7002175" y="1365194"/>
            <a:ext cx="383166" cy="24603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sp>
        <p:nvSpPr>
          <p:cNvPr id="84" name="Google Shape;305;p4">
            <a:extLst>
              <a:ext uri="{FF2B5EF4-FFF2-40B4-BE49-F238E27FC236}">
                <a16:creationId xmlns:a16="http://schemas.microsoft.com/office/drawing/2014/main" id="{25BCF548-5F90-387C-6807-207F73B3D1B2}"/>
              </a:ext>
            </a:extLst>
          </p:cNvPr>
          <p:cNvSpPr txBox="1"/>
          <p:nvPr/>
        </p:nvSpPr>
        <p:spPr>
          <a:xfrm>
            <a:off x="6866109" y="2324967"/>
            <a:ext cx="1497300" cy="261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algun Gothic"/>
                <a:ea typeface="Malgun Gothic"/>
                <a:cs typeface="Malgun Gothic"/>
                <a:sym typeface="Malgun Gothic"/>
              </a:rPr>
              <a:t>Active</a:t>
            </a:r>
            <a:endParaRPr sz="1400">
              <a:solidFill>
                <a:schemeClr val="dk1"/>
              </a:solidFill>
              <a:latin typeface="Malgun Gothic"/>
              <a:ea typeface="Malgun Gothic"/>
              <a:cs typeface="Malgun Gothic"/>
              <a:sym typeface="Malgun Gothic"/>
            </a:endParaRPr>
          </a:p>
        </p:txBody>
      </p:sp>
      <p:pic>
        <p:nvPicPr>
          <p:cNvPr id="85" name="Google Shape;308;p4">
            <a:extLst>
              <a:ext uri="{FF2B5EF4-FFF2-40B4-BE49-F238E27FC236}">
                <a16:creationId xmlns:a16="http://schemas.microsoft.com/office/drawing/2014/main" id="{B8487A06-11DE-185B-0482-6B6A7B5C2509}"/>
              </a:ext>
            </a:extLst>
          </p:cNvPr>
          <p:cNvPicPr preferRelativeResize="0"/>
          <p:nvPr/>
        </p:nvPicPr>
        <p:blipFill rotWithShape="1">
          <a:blip r:embed="rId3">
            <a:alphaModFix/>
          </a:blip>
          <a:srcRect/>
          <a:stretch/>
        </p:blipFill>
        <p:spPr>
          <a:xfrm>
            <a:off x="6178470" y="3799927"/>
            <a:ext cx="304887" cy="204693"/>
          </a:xfrm>
          <a:prstGeom prst="rect">
            <a:avLst/>
          </a:prstGeom>
          <a:noFill/>
          <a:ln>
            <a:noFill/>
          </a:ln>
        </p:spPr>
      </p:pic>
      <p:pic>
        <p:nvPicPr>
          <p:cNvPr id="86" name="Google Shape;309;p4">
            <a:extLst>
              <a:ext uri="{FF2B5EF4-FFF2-40B4-BE49-F238E27FC236}">
                <a16:creationId xmlns:a16="http://schemas.microsoft.com/office/drawing/2014/main" id="{795DD0D7-65B4-EBB7-0D5B-67D5D52538EC}"/>
              </a:ext>
            </a:extLst>
          </p:cNvPr>
          <p:cNvPicPr preferRelativeResize="0"/>
          <p:nvPr/>
        </p:nvPicPr>
        <p:blipFill rotWithShape="1">
          <a:blip r:embed="rId3">
            <a:alphaModFix/>
          </a:blip>
          <a:srcRect/>
          <a:stretch/>
        </p:blipFill>
        <p:spPr>
          <a:xfrm>
            <a:off x="8584533" y="3799927"/>
            <a:ext cx="304887" cy="204693"/>
          </a:xfrm>
          <a:prstGeom prst="rect">
            <a:avLst/>
          </a:prstGeom>
          <a:noFill/>
          <a:ln>
            <a:noFill/>
          </a:ln>
        </p:spPr>
      </p:pic>
      <p:cxnSp>
        <p:nvCxnSpPr>
          <p:cNvPr id="87" name="Google Shape;310;p4">
            <a:extLst>
              <a:ext uri="{FF2B5EF4-FFF2-40B4-BE49-F238E27FC236}">
                <a16:creationId xmlns:a16="http://schemas.microsoft.com/office/drawing/2014/main" id="{05DAC69E-FDD4-28BF-E11B-8A3AB18FCD02}"/>
              </a:ext>
            </a:extLst>
          </p:cNvPr>
          <p:cNvCxnSpPr>
            <a:stCxn id="67" idx="2"/>
            <a:endCxn id="74" idx="0"/>
          </p:cNvCxnSpPr>
          <p:nvPr/>
        </p:nvCxnSpPr>
        <p:spPr>
          <a:xfrm rot="16200000" flipH="1">
            <a:off x="3092560" y="3254329"/>
            <a:ext cx="1418679" cy="2887454"/>
          </a:xfrm>
          <a:prstGeom prst="bentConnector3">
            <a:avLst>
              <a:gd name="adj1" fmla="val 50000"/>
            </a:avLst>
          </a:prstGeom>
          <a:noFill/>
          <a:ln w="9525" cap="flat" cmpd="sng">
            <a:solidFill>
              <a:schemeClr val="accent1"/>
            </a:solidFill>
            <a:prstDash val="dot"/>
            <a:miter lim="8000"/>
            <a:headEnd type="none" w="sm" len="sm"/>
            <a:tailEnd type="triangle" w="med" len="med"/>
          </a:ln>
        </p:spPr>
      </p:cxnSp>
      <p:cxnSp>
        <p:nvCxnSpPr>
          <p:cNvPr id="88" name="Google Shape;311;p4">
            <a:extLst>
              <a:ext uri="{FF2B5EF4-FFF2-40B4-BE49-F238E27FC236}">
                <a16:creationId xmlns:a16="http://schemas.microsoft.com/office/drawing/2014/main" id="{9045D41F-69EB-665F-BAF4-881D2319C787}"/>
              </a:ext>
            </a:extLst>
          </p:cNvPr>
          <p:cNvCxnSpPr>
            <a:cxnSpLocks/>
            <a:stCxn id="67" idx="2"/>
            <a:endCxn id="94" idx="0"/>
          </p:cNvCxnSpPr>
          <p:nvPr/>
        </p:nvCxnSpPr>
        <p:spPr>
          <a:xfrm>
            <a:off x="2358172" y="3988717"/>
            <a:ext cx="1497" cy="1169794"/>
          </a:xfrm>
          <a:prstGeom prst="straightConnector1">
            <a:avLst/>
          </a:prstGeom>
          <a:noFill/>
          <a:ln w="9525" cap="flat" cmpd="sng">
            <a:solidFill>
              <a:schemeClr val="accent1"/>
            </a:solidFill>
            <a:prstDash val="solid"/>
            <a:miter lim="8000"/>
            <a:headEnd type="none" w="sm" len="sm"/>
            <a:tailEnd type="triangle" w="med" len="med"/>
          </a:ln>
        </p:spPr>
      </p:cxnSp>
      <p:sp>
        <p:nvSpPr>
          <p:cNvPr id="89" name="Google Shape;318;p4">
            <a:extLst>
              <a:ext uri="{FF2B5EF4-FFF2-40B4-BE49-F238E27FC236}">
                <a16:creationId xmlns:a16="http://schemas.microsoft.com/office/drawing/2014/main" id="{ABADCC49-E995-C390-D885-00A3459A329B}"/>
              </a:ext>
            </a:extLst>
          </p:cNvPr>
          <p:cNvSpPr txBox="1"/>
          <p:nvPr/>
        </p:nvSpPr>
        <p:spPr>
          <a:xfrm>
            <a:off x="1343472" y="515719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90" name="Google Shape;319;p4">
            <a:extLst>
              <a:ext uri="{FF2B5EF4-FFF2-40B4-BE49-F238E27FC236}">
                <a16:creationId xmlns:a16="http://schemas.microsoft.com/office/drawing/2014/main" id="{5A4B999F-A0C8-2692-5D71-7CD75E394A5A}"/>
              </a:ext>
            </a:extLst>
          </p:cNvPr>
          <p:cNvSpPr txBox="1"/>
          <p:nvPr/>
        </p:nvSpPr>
        <p:spPr>
          <a:xfrm>
            <a:off x="5113885"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91" name="Google Shape;322;p4">
            <a:extLst>
              <a:ext uri="{FF2B5EF4-FFF2-40B4-BE49-F238E27FC236}">
                <a16:creationId xmlns:a16="http://schemas.microsoft.com/office/drawing/2014/main" id="{A6F1F696-2E13-9A16-8098-3CF94C854B39}"/>
              </a:ext>
            </a:extLst>
          </p:cNvPr>
          <p:cNvSpPr/>
          <p:nvPr/>
        </p:nvSpPr>
        <p:spPr>
          <a:xfrm>
            <a:off x="3924009" y="3316560"/>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800">
              <a:solidFill>
                <a:schemeClr val="dk1"/>
              </a:solidFill>
              <a:latin typeface="Malgun Gothic"/>
              <a:ea typeface="Malgun Gothic"/>
              <a:cs typeface="Malgun Gothic"/>
              <a:sym typeface="Malgun Gothic"/>
            </a:endParaRPr>
          </a:p>
        </p:txBody>
      </p:sp>
      <p:sp>
        <p:nvSpPr>
          <p:cNvPr id="92" name="Google Shape;323;p4">
            <a:extLst>
              <a:ext uri="{FF2B5EF4-FFF2-40B4-BE49-F238E27FC236}">
                <a16:creationId xmlns:a16="http://schemas.microsoft.com/office/drawing/2014/main" id="{632A8290-44BD-A71A-A1EF-910700C89E7B}"/>
              </a:ext>
            </a:extLst>
          </p:cNvPr>
          <p:cNvSpPr/>
          <p:nvPr/>
        </p:nvSpPr>
        <p:spPr>
          <a:xfrm>
            <a:off x="8866808" y="4033503"/>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93" name="Google Shape;324;p4">
            <a:extLst>
              <a:ext uri="{FF2B5EF4-FFF2-40B4-BE49-F238E27FC236}">
                <a16:creationId xmlns:a16="http://schemas.microsoft.com/office/drawing/2014/main" id="{C75180DE-2D12-28B5-8E48-64CBDDFB8C8D}"/>
              </a:ext>
            </a:extLst>
          </p:cNvPr>
          <p:cNvSpPr/>
          <p:nvPr/>
        </p:nvSpPr>
        <p:spPr>
          <a:xfrm>
            <a:off x="6450933" y="4033492"/>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94" name="Google Shape;312;p4">
            <a:extLst>
              <a:ext uri="{FF2B5EF4-FFF2-40B4-BE49-F238E27FC236}">
                <a16:creationId xmlns:a16="http://schemas.microsoft.com/office/drawing/2014/main" id="{12D0FA92-5349-E64F-A452-03C67EA33CD0}"/>
              </a:ext>
            </a:extLst>
          </p:cNvPr>
          <p:cNvSpPr/>
          <p:nvPr/>
        </p:nvSpPr>
        <p:spPr>
          <a:xfrm>
            <a:off x="2152895" y="515851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95" name="Google Shape;326;p4">
            <a:extLst>
              <a:ext uri="{FF2B5EF4-FFF2-40B4-BE49-F238E27FC236}">
                <a16:creationId xmlns:a16="http://schemas.microsoft.com/office/drawing/2014/main" id="{56E69DF7-6550-C5C9-C051-2E1D7F21DB71}"/>
              </a:ext>
            </a:extLst>
          </p:cNvPr>
          <p:cNvCxnSpPr>
            <a:cxnSpLocks/>
            <a:stCxn id="71" idx="2"/>
            <a:endCxn id="94" idx="0"/>
          </p:cNvCxnSpPr>
          <p:nvPr/>
        </p:nvCxnSpPr>
        <p:spPr>
          <a:xfrm flipH="1">
            <a:off x="2359669" y="3988717"/>
            <a:ext cx="2393023" cy="1169794"/>
          </a:xfrm>
          <a:prstGeom prst="straightConnector1">
            <a:avLst/>
          </a:prstGeom>
          <a:noFill/>
          <a:ln w="9525" cap="flat" cmpd="sng">
            <a:solidFill>
              <a:schemeClr val="accent1"/>
            </a:solidFill>
            <a:prstDash val="solid"/>
            <a:miter lim="8000"/>
            <a:headEnd type="none" w="sm" len="sm"/>
            <a:tailEnd type="triangle" w="med" len="med"/>
          </a:ln>
        </p:spPr>
      </p:cxnSp>
      <p:cxnSp>
        <p:nvCxnSpPr>
          <p:cNvPr id="96" name="Google Shape;327;p4">
            <a:extLst>
              <a:ext uri="{FF2B5EF4-FFF2-40B4-BE49-F238E27FC236}">
                <a16:creationId xmlns:a16="http://schemas.microsoft.com/office/drawing/2014/main" id="{2A3D6300-7242-005F-EF5B-FF5C26BA6A82}"/>
              </a:ext>
            </a:extLst>
          </p:cNvPr>
          <p:cNvCxnSpPr>
            <a:stCxn id="71" idx="2"/>
            <a:endCxn id="74" idx="0"/>
          </p:cNvCxnSpPr>
          <p:nvPr/>
        </p:nvCxnSpPr>
        <p:spPr>
          <a:xfrm rot="16200000" flipH="1">
            <a:off x="4289820" y="4451589"/>
            <a:ext cx="1418679" cy="492934"/>
          </a:xfrm>
          <a:prstGeom prst="bentConnector3">
            <a:avLst>
              <a:gd name="adj1" fmla="val 50000"/>
            </a:avLst>
          </a:prstGeom>
          <a:noFill/>
          <a:ln w="9525" cap="flat" cmpd="sng">
            <a:solidFill>
              <a:schemeClr val="accent1"/>
            </a:solidFill>
            <a:prstDash val="dot"/>
            <a:miter lim="8000"/>
            <a:headEnd type="none" w="sm" len="sm"/>
            <a:tailEnd type="triangle" w="med" len="med"/>
          </a:ln>
        </p:spPr>
      </p:cxnSp>
      <p:sp>
        <p:nvSpPr>
          <p:cNvPr id="97" name="Google Shape;281;p4">
            <a:extLst>
              <a:ext uri="{FF2B5EF4-FFF2-40B4-BE49-F238E27FC236}">
                <a16:creationId xmlns:a16="http://schemas.microsoft.com/office/drawing/2014/main" id="{BE47A685-B4D4-2DBF-4FE5-C508F2A35175}"/>
              </a:ext>
            </a:extLst>
          </p:cNvPr>
          <p:cNvSpPr/>
          <p:nvPr/>
        </p:nvSpPr>
        <p:spPr>
          <a:xfrm>
            <a:off x="3761853"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98" name="Google Shape;312;p4">
            <a:extLst>
              <a:ext uri="{FF2B5EF4-FFF2-40B4-BE49-F238E27FC236}">
                <a16:creationId xmlns:a16="http://schemas.microsoft.com/office/drawing/2014/main" id="{6DABC2EF-0846-B531-5308-C478CD776A68}"/>
              </a:ext>
            </a:extLst>
          </p:cNvPr>
          <p:cNvSpPr/>
          <p:nvPr/>
        </p:nvSpPr>
        <p:spPr>
          <a:xfrm>
            <a:off x="4003561" y="51571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99" name="Google Shape;327;p4">
            <a:extLst>
              <a:ext uri="{FF2B5EF4-FFF2-40B4-BE49-F238E27FC236}">
                <a16:creationId xmlns:a16="http://schemas.microsoft.com/office/drawing/2014/main" id="{3B05E55E-0A11-1B78-A319-35341A00D60C}"/>
              </a:ext>
            </a:extLst>
          </p:cNvPr>
          <p:cNvCxnSpPr>
            <a:cxnSpLocks/>
            <a:stCxn id="94" idx="0"/>
            <a:endCxn id="98" idx="0"/>
          </p:cNvCxnSpPr>
          <p:nvPr/>
        </p:nvCxnSpPr>
        <p:spPr>
          <a:xfrm rot="5400000" flipH="1" flipV="1">
            <a:off x="3284343" y="4232519"/>
            <a:ext cx="1319" cy="1850666"/>
          </a:xfrm>
          <a:prstGeom prst="curvedConnector3">
            <a:avLst>
              <a:gd name="adj1" fmla="val 17431312"/>
            </a:avLst>
          </a:prstGeom>
          <a:noFill/>
          <a:ln w="9525" cap="flat" cmpd="sng">
            <a:solidFill>
              <a:schemeClr val="accent1"/>
            </a:solidFill>
            <a:prstDash val="dot"/>
            <a:miter lim="8000"/>
            <a:headEnd type="none" w="sm" len="sm"/>
            <a:tailEnd type="triangle" w="med" len="med"/>
          </a:ln>
        </p:spPr>
      </p:cxnSp>
      <p:sp>
        <p:nvSpPr>
          <p:cNvPr id="100" name="Google Shape;286;p4">
            <a:extLst>
              <a:ext uri="{FF2B5EF4-FFF2-40B4-BE49-F238E27FC236}">
                <a16:creationId xmlns:a16="http://schemas.microsoft.com/office/drawing/2014/main" id="{EB2AD5A2-DAB5-5B6D-1E63-8B35E904295C}"/>
              </a:ext>
            </a:extLst>
          </p:cNvPr>
          <p:cNvSpPr/>
          <p:nvPr/>
        </p:nvSpPr>
        <p:spPr>
          <a:xfrm>
            <a:off x="9706302"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cxnSp>
        <p:nvCxnSpPr>
          <p:cNvPr id="101" name="Google Shape;297;p4">
            <a:extLst>
              <a:ext uri="{FF2B5EF4-FFF2-40B4-BE49-F238E27FC236}">
                <a16:creationId xmlns:a16="http://schemas.microsoft.com/office/drawing/2014/main" id="{995E92BF-3E3C-67E7-0F28-B1F7DCDE44F1}"/>
              </a:ext>
            </a:extLst>
          </p:cNvPr>
          <p:cNvCxnSpPr>
            <a:stCxn id="114" idx="2"/>
            <a:endCxn id="100" idx="2"/>
          </p:cNvCxnSpPr>
          <p:nvPr/>
        </p:nvCxnSpPr>
        <p:spPr>
          <a:xfrm rot="16200000" flipH="1">
            <a:off x="8689691" y="4491118"/>
            <a:ext cx="3423" cy="2934299"/>
          </a:xfrm>
          <a:prstGeom prst="bentConnector3">
            <a:avLst>
              <a:gd name="adj1" fmla="val 6778352"/>
            </a:avLst>
          </a:prstGeom>
          <a:noFill/>
          <a:ln w="15875" cap="flat" cmpd="sng">
            <a:solidFill>
              <a:srgbClr val="023F72"/>
            </a:solidFill>
            <a:prstDash val="solid"/>
            <a:round/>
            <a:headEnd type="none" w="sm" len="sm"/>
            <a:tailEnd type="triangle" w="med" len="med"/>
          </a:ln>
        </p:spPr>
      </p:cxnSp>
      <p:sp>
        <p:nvSpPr>
          <p:cNvPr id="102" name="Google Shape;312;p4">
            <a:extLst>
              <a:ext uri="{FF2B5EF4-FFF2-40B4-BE49-F238E27FC236}">
                <a16:creationId xmlns:a16="http://schemas.microsoft.com/office/drawing/2014/main" id="{55FF47A4-402F-A79D-2C33-6BCBF29D6B9D}"/>
              </a:ext>
            </a:extLst>
          </p:cNvPr>
          <p:cNvSpPr/>
          <p:nvPr/>
        </p:nvSpPr>
        <p:spPr>
          <a:xfrm>
            <a:off x="7029195" y="51598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point</a:t>
            </a:r>
            <a:endParaRPr sz="400" dirty="0">
              <a:solidFill>
                <a:schemeClr val="dk1"/>
              </a:solidFill>
              <a:latin typeface="Malgun Gothic"/>
              <a:ea typeface="Malgun Gothic"/>
              <a:cs typeface="Malgun Gothic"/>
              <a:sym typeface="Malgun Gothic"/>
            </a:endParaRPr>
          </a:p>
        </p:txBody>
      </p:sp>
      <p:sp>
        <p:nvSpPr>
          <p:cNvPr id="103" name="Google Shape;281;p4">
            <a:extLst>
              <a:ext uri="{FF2B5EF4-FFF2-40B4-BE49-F238E27FC236}">
                <a16:creationId xmlns:a16="http://schemas.microsoft.com/office/drawing/2014/main" id="{305B7A61-F645-A190-3BB3-E6EDDF4E9802}"/>
              </a:ext>
            </a:extLst>
          </p:cNvPr>
          <p:cNvSpPr/>
          <p:nvPr/>
        </p:nvSpPr>
        <p:spPr>
          <a:xfrm>
            <a:off x="8676514"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104" name="Google Shape;312;p4">
            <a:extLst>
              <a:ext uri="{FF2B5EF4-FFF2-40B4-BE49-F238E27FC236}">
                <a16:creationId xmlns:a16="http://schemas.microsoft.com/office/drawing/2014/main" id="{5BB0844E-6DEE-DFEC-7EA5-5F7F839BA5E5}"/>
              </a:ext>
            </a:extLst>
          </p:cNvPr>
          <p:cNvSpPr/>
          <p:nvPr/>
        </p:nvSpPr>
        <p:spPr>
          <a:xfrm>
            <a:off x="8918447" y="515900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point</a:t>
            </a:r>
            <a:endParaRPr lang="en-US" altLang="ko-KR" sz="400" dirty="0">
              <a:solidFill>
                <a:schemeClr val="dk1"/>
              </a:solidFill>
              <a:latin typeface="Malgun Gothic"/>
              <a:ea typeface="Malgun Gothic"/>
              <a:cs typeface="Malgun Gothic"/>
              <a:sym typeface="Malgun Gothic"/>
            </a:endParaRPr>
          </a:p>
        </p:txBody>
      </p:sp>
      <p:cxnSp>
        <p:nvCxnSpPr>
          <p:cNvPr id="105" name="Google Shape;327;p4">
            <a:extLst>
              <a:ext uri="{FF2B5EF4-FFF2-40B4-BE49-F238E27FC236}">
                <a16:creationId xmlns:a16="http://schemas.microsoft.com/office/drawing/2014/main" id="{C2960C24-D711-7BFB-065C-D8E588FC4AAF}"/>
              </a:ext>
            </a:extLst>
          </p:cNvPr>
          <p:cNvCxnSpPr>
            <a:cxnSpLocks/>
            <a:stCxn id="102" idx="0"/>
            <a:endCxn id="104" idx="0"/>
          </p:cNvCxnSpPr>
          <p:nvPr/>
        </p:nvCxnSpPr>
        <p:spPr>
          <a:xfrm rot="5400000" flipH="1" flipV="1">
            <a:off x="8180150" y="4214821"/>
            <a:ext cx="891" cy="1889252"/>
          </a:xfrm>
          <a:prstGeom prst="curvedConnector3">
            <a:avLst>
              <a:gd name="adj1" fmla="val 25756566"/>
            </a:avLst>
          </a:prstGeom>
          <a:noFill/>
          <a:ln w="9525" cap="flat" cmpd="sng">
            <a:solidFill>
              <a:schemeClr val="accent1"/>
            </a:solidFill>
            <a:prstDash val="dot"/>
            <a:miter lim="8000"/>
            <a:headEnd type="none" w="sm" len="sm"/>
            <a:tailEnd type="triangle" w="med" len="med"/>
          </a:ln>
        </p:spPr>
      </p:cxnSp>
      <p:cxnSp>
        <p:nvCxnSpPr>
          <p:cNvPr id="106" name="Google Shape;311;p4">
            <a:extLst>
              <a:ext uri="{FF2B5EF4-FFF2-40B4-BE49-F238E27FC236}">
                <a16:creationId xmlns:a16="http://schemas.microsoft.com/office/drawing/2014/main" id="{560945D8-D041-D093-6323-A76345A08750}"/>
              </a:ext>
            </a:extLst>
          </p:cNvPr>
          <p:cNvCxnSpPr>
            <a:cxnSpLocks/>
            <a:stCxn id="78" idx="2"/>
            <a:endCxn id="102" idx="0"/>
          </p:cNvCxnSpPr>
          <p:nvPr/>
        </p:nvCxnSpPr>
        <p:spPr>
          <a:xfrm>
            <a:off x="7227287" y="4608032"/>
            <a:ext cx="8682" cy="551860"/>
          </a:xfrm>
          <a:prstGeom prst="straightConnector1">
            <a:avLst/>
          </a:prstGeom>
          <a:noFill/>
          <a:ln w="9525" cap="flat" cmpd="sng">
            <a:solidFill>
              <a:schemeClr val="accent1"/>
            </a:solidFill>
            <a:prstDash val="solid"/>
            <a:miter lim="8000"/>
            <a:headEnd type="none" w="sm" len="sm"/>
            <a:tailEnd type="triangle" w="med" len="med"/>
          </a:ln>
        </p:spPr>
      </p:cxnSp>
      <p:cxnSp>
        <p:nvCxnSpPr>
          <p:cNvPr id="107" name="Google Shape;311;p4">
            <a:extLst>
              <a:ext uri="{FF2B5EF4-FFF2-40B4-BE49-F238E27FC236}">
                <a16:creationId xmlns:a16="http://schemas.microsoft.com/office/drawing/2014/main" id="{F21AF90A-DCA7-BF90-B6A9-0FB62EA7289D}"/>
              </a:ext>
            </a:extLst>
          </p:cNvPr>
          <p:cNvCxnSpPr>
            <a:cxnSpLocks/>
            <a:stCxn id="81" idx="2"/>
            <a:endCxn id="102" idx="0"/>
          </p:cNvCxnSpPr>
          <p:nvPr/>
        </p:nvCxnSpPr>
        <p:spPr>
          <a:xfrm flipH="1">
            <a:off x="7235969" y="4608032"/>
            <a:ext cx="2402413" cy="551860"/>
          </a:xfrm>
          <a:prstGeom prst="straightConnector1">
            <a:avLst/>
          </a:prstGeom>
          <a:noFill/>
          <a:ln w="9525" cap="flat" cmpd="sng">
            <a:solidFill>
              <a:schemeClr val="accent1"/>
            </a:solidFill>
            <a:prstDash val="solid"/>
            <a:miter lim="8000"/>
            <a:headEnd type="none" w="sm" len="sm"/>
            <a:tailEnd type="triangle" w="med" len="med"/>
          </a:ln>
        </p:spPr>
      </p:cxnSp>
      <p:cxnSp>
        <p:nvCxnSpPr>
          <p:cNvPr id="108" name="Google Shape;310;p4">
            <a:extLst>
              <a:ext uri="{FF2B5EF4-FFF2-40B4-BE49-F238E27FC236}">
                <a16:creationId xmlns:a16="http://schemas.microsoft.com/office/drawing/2014/main" id="{34703697-137B-5F9D-D696-D98D86E9083C}"/>
              </a:ext>
            </a:extLst>
          </p:cNvPr>
          <p:cNvCxnSpPr>
            <a:cxnSpLocks/>
            <a:stCxn id="78" idx="2"/>
            <a:endCxn id="100" idx="0"/>
          </p:cNvCxnSpPr>
          <p:nvPr/>
        </p:nvCxnSpPr>
        <p:spPr>
          <a:xfrm rot="16200000" flipH="1">
            <a:off x="8293237" y="3542081"/>
            <a:ext cx="799364" cy="2931265"/>
          </a:xfrm>
          <a:prstGeom prst="bentConnector3">
            <a:avLst>
              <a:gd name="adj1" fmla="val 23690"/>
            </a:avLst>
          </a:prstGeom>
          <a:noFill/>
          <a:ln w="9525" cap="flat" cmpd="sng">
            <a:solidFill>
              <a:schemeClr val="accent1"/>
            </a:solidFill>
            <a:prstDash val="dot"/>
            <a:miter lim="8000"/>
            <a:headEnd type="none" w="sm" len="sm"/>
            <a:tailEnd type="triangle" w="med" len="med"/>
          </a:ln>
        </p:spPr>
      </p:cxnSp>
      <p:cxnSp>
        <p:nvCxnSpPr>
          <p:cNvPr id="109" name="Google Shape;310;p4">
            <a:extLst>
              <a:ext uri="{FF2B5EF4-FFF2-40B4-BE49-F238E27FC236}">
                <a16:creationId xmlns:a16="http://schemas.microsoft.com/office/drawing/2014/main" id="{05FFBA0D-5894-85C8-7E9B-5BE3BB7AD9DC}"/>
              </a:ext>
            </a:extLst>
          </p:cNvPr>
          <p:cNvCxnSpPr>
            <a:cxnSpLocks/>
            <a:stCxn id="81" idx="2"/>
            <a:endCxn id="100" idx="0"/>
          </p:cNvCxnSpPr>
          <p:nvPr/>
        </p:nvCxnSpPr>
        <p:spPr>
          <a:xfrm rot="16200000" flipH="1">
            <a:off x="9498785" y="4747629"/>
            <a:ext cx="799364" cy="520170"/>
          </a:xfrm>
          <a:prstGeom prst="bentConnector3">
            <a:avLst>
              <a:gd name="adj1" fmla="val 24834"/>
            </a:avLst>
          </a:prstGeom>
          <a:noFill/>
          <a:ln w="9525" cap="flat" cmpd="sng">
            <a:solidFill>
              <a:schemeClr val="accent1"/>
            </a:solidFill>
            <a:prstDash val="dot"/>
            <a:miter lim="8000"/>
            <a:headEnd type="none" w="sm" len="sm"/>
            <a:tailEnd type="triangle" w="med" len="med"/>
          </a:ln>
        </p:spPr>
      </p:cxnSp>
      <p:sp>
        <p:nvSpPr>
          <p:cNvPr id="110" name="Google Shape;318;p4">
            <a:extLst>
              <a:ext uri="{FF2B5EF4-FFF2-40B4-BE49-F238E27FC236}">
                <a16:creationId xmlns:a16="http://schemas.microsoft.com/office/drawing/2014/main" id="{7C91F311-D592-0CB7-3C0F-570E5DE306BD}"/>
              </a:ext>
            </a:extLst>
          </p:cNvPr>
          <p:cNvSpPr txBox="1"/>
          <p:nvPr/>
        </p:nvSpPr>
        <p:spPr>
          <a:xfrm>
            <a:off x="6277805" y="515719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111" name="Google Shape;319;p4">
            <a:extLst>
              <a:ext uri="{FF2B5EF4-FFF2-40B4-BE49-F238E27FC236}">
                <a16:creationId xmlns:a16="http://schemas.microsoft.com/office/drawing/2014/main" id="{7B097429-D042-C6D4-A3F7-9D39DE9BCB10}"/>
              </a:ext>
            </a:extLst>
          </p:cNvPr>
          <p:cNvSpPr txBox="1"/>
          <p:nvPr/>
        </p:nvSpPr>
        <p:spPr>
          <a:xfrm>
            <a:off x="10097649"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112" name="Google Shape;298;p4">
            <a:extLst>
              <a:ext uri="{FF2B5EF4-FFF2-40B4-BE49-F238E27FC236}">
                <a16:creationId xmlns:a16="http://schemas.microsoft.com/office/drawing/2014/main" id="{FD8A58A9-4F67-DD47-D972-366083BFA9A8}"/>
              </a:ext>
            </a:extLst>
          </p:cNvPr>
          <p:cNvSpPr txBox="1"/>
          <p:nvPr/>
        </p:nvSpPr>
        <p:spPr>
          <a:xfrm>
            <a:off x="7109952"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sp>
        <p:nvSpPr>
          <p:cNvPr id="113" name="Google Shape;281;p4">
            <a:extLst>
              <a:ext uri="{FF2B5EF4-FFF2-40B4-BE49-F238E27FC236}">
                <a16:creationId xmlns:a16="http://schemas.microsoft.com/office/drawing/2014/main" id="{86113D77-B0F7-49E4-6211-3B1D751CB896}"/>
              </a:ext>
            </a:extLst>
          </p:cNvPr>
          <p:cNvSpPr/>
          <p:nvPr/>
        </p:nvSpPr>
        <p:spPr>
          <a:xfrm>
            <a:off x="1879132"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sp>
        <p:nvSpPr>
          <p:cNvPr id="114" name="Google Shape;281;p4">
            <a:extLst>
              <a:ext uri="{FF2B5EF4-FFF2-40B4-BE49-F238E27FC236}">
                <a16:creationId xmlns:a16="http://schemas.microsoft.com/office/drawing/2014/main" id="{C91DBAED-01D5-81B3-C2E5-4042001A3C0A}"/>
              </a:ext>
            </a:extLst>
          </p:cNvPr>
          <p:cNvSpPr/>
          <p:nvPr/>
        </p:nvSpPr>
        <p:spPr>
          <a:xfrm>
            <a:off x="6772003" y="5403973"/>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cxnSp>
        <p:nvCxnSpPr>
          <p:cNvPr id="118" name="Google Shape;303;p4">
            <a:extLst>
              <a:ext uri="{FF2B5EF4-FFF2-40B4-BE49-F238E27FC236}">
                <a16:creationId xmlns:a16="http://schemas.microsoft.com/office/drawing/2014/main" id="{D62D5E9C-FDFB-188F-868C-E0936FE28BA8}"/>
              </a:ext>
            </a:extLst>
          </p:cNvPr>
          <p:cNvCxnSpPr>
            <a:cxnSpLocks/>
            <a:stCxn id="75" idx="2"/>
            <a:endCxn id="64" idx="3"/>
          </p:cNvCxnSpPr>
          <p:nvPr/>
        </p:nvCxnSpPr>
        <p:spPr>
          <a:xfrm rot="5400000">
            <a:off x="5162113" y="1985326"/>
            <a:ext cx="383061" cy="1219930"/>
          </a:xfrm>
          <a:prstGeom prst="bentConnector3">
            <a:avLst>
              <a:gd name="adj1" fmla="val 50000"/>
            </a:avLst>
          </a:prstGeom>
          <a:noFill/>
          <a:ln w="9525" cap="flat" cmpd="sng">
            <a:solidFill>
              <a:schemeClr val="accent1"/>
            </a:solidFill>
            <a:prstDash val="solid"/>
            <a:miter lim="8000"/>
            <a:headEnd type="none" w="sm" len="sm"/>
            <a:tailEnd type="triangle" w="med" len="med"/>
          </a:ln>
        </p:spPr>
      </p:cxnSp>
      <p:cxnSp>
        <p:nvCxnSpPr>
          <p:cNvPr id="121" name="Google Shape;303;p4">
            <a:extLst>
              <a:ext uri="{FF2B5EF4-FFF2-40B4-BE49-F238E27FC236}">
                <a16:creationId xmlns:a16="http://schemas.microsoft.com/office/drawing/2014/main" id="{95CEAE15-C317-A6E6-874B-CD3E9D92837B}"/>
              </a:ext>
            </a:extLst>
          </p:cNvPr>
          <p:cNvCxnSpPr>
            <a:cxnSpLocks/>
            <a:stCxn id="75" idx="2"/>
            <a:endCxn id="63" idx="3"/>
          </p:cNvCxnSpPr>
          <p:nvPr/>
        </p:nvCxnSpPr>
        <p:spPr>
          <a:xfrm rot="5400000">
            <a:off x="3966533" y="789746"/>
            <a:ext cx="383061" cy="3611091"/>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
        <p:nvSpPr>
          <p:cNvPr id="115" name="Google Shape;329;p4">
            <a:extLst>
              <a:ext uri="{FF2B5EF4-FFF2-40B4-BE49-F238E27FC236}">
                <a16:creationId xmlns:a16="http://schemas.microsoft.com/office/drawing/2014/main" id="{C3B302F3-CDAA-4B8A-3C18-40F91ABBABE8}"/>
              </a:ext>
            </a:extLst>
          </p:cNvPr>
          <p:cNvSpPr/>
          <p:nvPr/>
        </p:nvSpPr>
        <p:spPr>
          <a:xfrm rot="2570557">
            <a:off x="2035443" y="2195324"/>
            <a:ext cx="630000" cy="631318"/>
          </a:xfrm>
          <a:prstGeom prst="plus">
            <a:avLst>
              <a:gd name="adj" fmla="val 37956"/>
            </a:avLst>
          </a:prstGeom>
          <a:solidFill>
            <a:srgbClr val="FF0000"/>
          </a:solidFill>
          <a:ln w="127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16" name="Google Shape;329;p4">
            <a:extLst>
              <a:ext uri="{FF2B5EF4-FFF2-40B4-BE49-F238E27FC236}">
                <a16:creationId xmlns:a16="http://schemas.microsoft.com/office/drawing/2014/main" id="{5EAB1535-B8E5-1807-ED0B-716B201FA818}"/>
              </a:ext>
            </a:extLst>
          </p:cNvPr>
          <p:cNvSpPr/>
          <p:nvPr/>
        </p:nvSpPr>
        <p:spPr>
          <a:xfrm rot="2570557">
            <a:off x="4435208" y="2197992"/>
            <a:ext cx="630000" cy="631318"/>
          </a:xfrm>
          <a:prstGeom prst="plus">
            <a:avLst>
              <a:gd name="adj" fmla="val 37956"/>
            </a:avLst>
          </a:prstGeom>
          <a:solidFill>
            <a:srgbClr val="FF0000"/>
          </a:solidFill>
          <a:ln w="12700" cap="flat" cmpd="sng">
            <a:solidFill>
              <a:srgbClr val="FF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3" name="직사각형 2">
            <a:extLst>
              <a:ext uri="{FF2B5EF4-FFF2-40B4-BE49-F238E27FC236}">
                <a16:creationId xmlns:a16="http://schemas.microsoft.com/office/drawing/2014/main" id="{5A078847-C4E2-2CA8-438E-D4007CD127EE}"/>
              </a:ext>
            </a:extLst>
          </p:cNvPr>
          <p:cNvSpPr/>
          <p:nvPr/>
        </p:nvSpPr>
        <p:spPr>
          <a:xfrm>
            <a:off x="1095052" y="2291943"/>
            <a:ext cx="4864256" cy="2482409"/>
          </a:xfrm>
          <a:prstGeom prst="rect">
            <a:avLst/>
          </a:prstGeom>
          <a:solidFill>
            <a:schemeClr val="accent3">
              <a:lumMod val="20000"/>
              <a:lumOff val="80000"/>
              <a:alpha val="23780"/>
            </a:schemeClr>
          </a:solidFill>
          <a:ln w="28575">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0" name="Google Shape;303;p4">
            <a:extLst>
              <a:ext uri="{FF2B5EF4-FFF2-40B4-BE49-F238E27FC236}">
                <a16:creationId xmlns:a16="http://schemas.microsoft.com/office/drawing/2014/main" id="{99EE1871-9CA5-8471-97EB-50301C6DD83E}"/>
              </a:ext>
            </a:extLst>
          </p:cNvPr>
          <p:cNvCxnSpPr>
            <a:cxnSpLocks/>
            <a:stCxn id="76" idx="1"/>
            <a:endCxn id="78" idx="0"/>
          </p:cNvCxnSpPr>
          <p:nvPr/>
        </p:nvCxnSpPr>
        <p:spPr>
          <a:xfrm rot="5400000">
            <a:off x="7415765" y="2798844"/>
            <a:ext cx="819731" cy="1196686"/>
          </a:xfrm>
          <a:prstGeom prst="bentConnector3">
            <a:avLst>
              <a:gd name="adj1" fmla="val 50000"/>
            </a:avLst>
          </a:prstGeom>
          <a:noFill/>
          <a:ln w="9525" cap="flat" cmpd="sng">
            <a:solidFill>
              <a:schemeClr val="accent1"/>
            </a:solidFill>
            <a:prstDash val="solid"/>
            <a:miter lim="8000"/>
            <a:headEnd type="none" w="sm" len="sm"/>
            <a:tailEnd type="triangle" w="med" len="med"/>
          </a:ln>
        </p:spPr>
      </p:cxnSp>
      <p:cxnSp>
        <p:nvCxnSpPr>
          <p:cNvPr id="14" name="Google Shape;303;p4">
            <a:extLst>
              <a:ext uri="{FF2B5EF4-FFF2-40B4-BE49-F238E27FC236}">
                <a16:creationId xmlns:a16="http://schemas.microsoft.com/office/drawing/2014/main" id="{E7C0AC65-D8D2-69D4-0963-7067B6FC53F9}"/>
              </a:ext>
            </a:extLst>
          </p:cNvPr>
          <p:cNvCxnSpPr>
            <a:cxnSpLocks/>
            <a:stCxn id="76" idx="1"/>
            <a:endCxn id="81" idx="0"/>
          </p:cNvCxnSpPr>
          <p:nvPr/>
        </p:nvCxnSpPr>
        <p:spPr>
          <a:xfrm rot="16200000" flipH="1">
            <a:off x="8621312" y="2789982"/>
            <a:ext cx="819731" cy="1214409"/>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Tree>
    <p:extLst>
      <p:ext uri="{BB962C8B-B14F-4D97-AF65-F5344CB8AC3E}">
        <p14:creationId xmlns:p14="http://schemas.microsoft.com/office/powerpoint/2010/main" val="3887886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14</a:t>
            </a:fld>
            <a:endParaRPr/>
          </a:p>
        </p:txBody>
      </p:sp>
      <p:sp>
        <p:nvSpPr>
          <p:cNvPr id="4" name="Google Shape;271;g2735bf8d146_0_32"/>
          <p:cNvSpPr txBox="1">
            <a:spLocks noGrp="1"/>
          </p:cNvSpPr>
          <p:nvPr>
            <p:ph type="body" idx="1"/>
          </p:nvPr>
        </p:nvSpPr>
        <p:spPr>
          <a:xfrm>
            <a:off x="241300" y="117633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i="0" u="none" strike="noStrike">
                <a:solidFill>
                  <a:schemeClr val="dk2"/>
                </a:solidFill>
                <a:latin typeface="Calibri"/>
                <a:ea typeface="Calibri"/>
                <a:cs typeface="Calibri"/>
                <a:sym typeface="Calibri"/>
              </a:rPr>
              <a:t>Clarification Point</a:t>
            </a:r>
            <a:endParaRPr sz="1300">
              <a:latin typeface="Calibri"/>
              <a:ea typeface="Calibri"/>
              <a:cs typeface="Calibri"/>
              <a:sym typeface="Calibri"/>
            </a:endParaRPr>
          </a:p>
        </p:txBody>
      </p:sp>
      <p:sp>
        <p:nvSpPr>
          <p:cNvPr id="5" name="TextBox"/>
          <p:cNvSpPr txBox="1"/>
          <p:nvPr/>
        </p:nvSpPr>
        <p:spPr>
          <a:xfrm>
            <a:off x="455574" y="1559911"/>
            <a:ext cx="10413365" cy="457200"/>
          </a:xfrm>
          <a:prstGeom prst="rect">
            <a:avLst/>
          </a:prstGeom>
          <a:noFill/>
        </p:spPr>
        <p:txBody>
          <a:bodyPr wrap="square">
            <a:spAutoFit/>
          </a:bodyPr>
          <a:lstStyle/>
          <a:p>
            <a:r>
              <a:rPr lang="en-US" altLang="ko-KR" sz="1200" dirty="0">
                <a:latin typeface="Malgun Gothic"/>
                <a:ea typeface="Malgun Gothic"/>
                <a:cs typeface="Malgun Gothic"/>
              </a:rPr>
              <a:t>Explain in more detail whether Traffic can be cut across infrastructures. For example, if on-premise goes down, can it switch to on-cloud? If the cloud goes down, can it switch to on-premise? Or if the capacity of on-premise is not enough, can it be expanded to the cloud? And vice versa.</a:t>
            </a:r>
            <a:endParaRPr lang="ko-KR" altLang="en-US" sz="1200" dirty="0">
              <a:latin typeface="Malgun Gothic"/>
              <a:ea typeface="Malgun Gothic"/>
              <a:cs typeface="Malgun Gothic"/>
            </a:endParaRPr>
          </a:p>
        </p:txBody>
      </p:sp>
      <p:sp>
        <p:nvSpPr>
          <p:cNvPr id="6" name="Google Shape;271;g2735bf8d146_0_32"/>
          <p:cNvSpPr txBox="1"/>
          <p:nvPr/>
        </p:nvSpPr>
        <p:spPr>
          <a:xfrm>
            <a:off x="241300" y="2339023"/>
            <a:ext cx="11709300" cy="1301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1pPr>
            <a:lvl2pPr marL="914400" marR="0" lvl="1" indent="-228600" algn="l" rtl="0">
              <a:lnSpc>
                <a:spcPct val="100000"/>
              </a:lnSpc>
              <a:spcBef>
                <a:spcPts val="500"/>
              </a:spcBef>
              <a:spcAft>
                <a:spcPts val="0"/>
              </a:spcAft>
              <a:buClr>
                <a:srgbClr val="000000"/>
              </a:buClr>
              <a:buSzPts val="1400"/>
              <a:buFont typeface="Arial"/>
              <a:buNone/>
              <a:defRPr sz="2000" b="0" i="0" u="none" strike="noStrike">
                <a:solidFill>
                  <a:schemeClr val="dk2"/>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1600" b="0" i="0" u="none" strike="noStrik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9pPr>
          </a:lstStyle>
          <a:p>
            <a:pPr marL="0" lvl="0" indent="0" algn="l" rtl="0">
              <a:lnSpc>
                <a:spcPct val="100000"/>
              </a:lnSpc>
              <a:spcBef>
                <a:spcPts val="0"/>
              </a:spcBef>
              <a:spcAft>
                <a:spcPts val="0"/>
              </a:spcAft>
              <a:buSzPts val="1400"/>
              <a:buNone/>
            </a:pPr>
            <a:r>
              <a:rPr lang="en-US" altLang="ko-KR" sz="1400" b="1" i="0" u="none" strike="noStrike">
                <a:solidFill>
                  <a:schemeClr val="dk2"/>
                </a:solidFill>
                <a:latin typeface="Calibri"/>
                <a:ea typeface="Calibri"/>
                <a:cs typeface="Calibri"/>
                <a:sym typeface="Calibri"/>
              </a:rPr>
              <a:t>Answer</a:t>
            </a:r>
            <a:endParaRPr sz="1300">
              <a:latin typeface="Calibri"/>
              <a:ea typeface="Calibri"/>
              <a:cs typeface="Calibri"/>
              <a:sym typeface="Calibri"/>
            </a:endParaRPr>
          </a:p>
        </p:txBody>
      </p:sp>
      <p:sp>
        <p:nvSpPr>
          <p:cNvPr id="7" name="TextBox"/>
          <p:cNvSpPr txBox="1"/>
          <p:nvPr/>
        </p:nvSpPr>
        <p:spPr>
          <a:xfrm>
            <a:off x="455574" y="2722596"/>
            <a:ext cx="10413365" cy="640080"/>
          </a:xfrm>
          <a:prstGeom prst="rect">
            <a:avLst/>
          </a:prstGeom>
          <a:noFill/>
        </p:spPr>
        <p:txBody>
          <a:bodyPr wrap="square">
            <a:spAutoFit/>
          </a:bodyPr>
          <a:lstStyle/>
          <a:p>
            <a:pPr lvl="0">
              <a:defRPr/>
            </a:pPr>
            <a:r>
              <a:rPr lang="en-US" altLang="ko-KR" sz="1200">
                <a:latin typeface="Malgun Gothic"/>
                <a:ea typeface="Malgun Gothic"/>
                <a:cs typeface="Malgun Gothic"/>
              </a:rPr>
              <a:t>On-premise and public cloud are designed in an Active-Active structure, so there is no downtime when one zone goes down.</a:t>
            </a:r>
            <a:br>
              <a:rPr lang="en-US" altLang="ko-KR" sz="1200">
                <a:latin typeface="Malgun Gothic"/>
                <a:ea typeface="Malgun Gothic"/>
                <a:cs typeface="Malgun Gothic"/>
              </a:rPr>
            </a:br>
            <a:endParaRPr lang="en-US" altLang="ko-KR" sz="1200">
              <a:latin typeface="Malgun Gothic"/>
              <a:ea typeface="Malgun Gothic"/>
              <a:cs typeface="Malgun Gothic"/>
            </a:endParaRPr>
          </a:p>
          <a:p>
            <a:pPr lvl="0">
              <a:defRPr/>
            </a:pPr>
            <a:r>
              <a:rPr lang="en-US" altLang="ko-KR" sz="1200">
                <a:latin typeface="Malgun Gothic"/>
                <a:ea typeface="Malgun Gothic"/>
                <a:cs typeface="Malgun Gothic"/>
              </a:rPr>
              <a:t>Provides services to operate normally in other zones.</a:t>
            </a:r>
            <a:endParaRPr lang="ko-KR" altLang="en-US" sz="1200">
              <a:latin typeface="Malgun Gothic"/>
              <a:ea typeface="Malgun Gothic"/>
              <a:cs typeface="Malgun Gothic"/>
            </a:endParaRPr>
          </a:p>
        </p:txBody>
      </p:sp>
    </p:spTree>
    <p:extLst>
      <p:ext uri="{BB962C8B-B14F-4D97-AF65-F5344CB8AC3E}">
        <p14:creationId xmlns:p14="http://schemas.microsoft.com/office/powerpoint/2010/main" val="236452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15</a:t>
            </a:fld>
            <a:endParaRPr/>
          </a:p>
        </p:txBody>
      </p:sp>
      <p:sp>
        <p:nvSpPr>
          <p:cNvPr id="4" name="Google Shape;271;g2735bf8d146_0_32"/>
          <p:cNvSpPr txBox="1">
            <a:spLocks noGrp="1"/>
          </p:cNvSpPr>
          <p:nvPr>
            <p:ph type="body" idx="1"/>
          </p:nvPr>
        </p:nvSpPr>
        <p:spPr>
          <a:xfrm>
            <a:off x="241300" y="117633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i="0" u="none" strike="noStrike">
                <a:solidFill>
                  <a:schemeClr val="dk2"/>
                </a:solidFill>
                <a:latin typeface="Calibri"/>
                <a:ea typeface="Calibri"/>
                <a:cs typeface="Calibri"/>
                <a:sym typeface="Calibri"/>
              </a:rPr>
              <a:t>Clarification Point</a:t>
            </a:r>
            <a:endParaRPr sz="1400">
              <a:latin typeface="Calibri"/>
              <a:ea typeface="Calibri"/>
              <a:cs typeface="Calibri"/>
              <a:sym typeface="Calibri"/>
            </a:endParaRPr>
          </a:p>
          <a:p>
            <a:pPr marL="0" lvl="0" indent="0" algn="l" rtl="0">
              <a:lnSpc>
                <a:spcPct val="100000"/>
              </a:lnSpc>
              <a:spcBef>
                <a:spcPts val="0"/>
              </a:spcBef>
              <a:spcAft>
                <a:spcPts val="0"/>
              </a:spcAft>
              <a:buSzPts val="1400"/>
              <a:buNone/>
            </a:pPr>
            <a:endParaRPr sz="1300">
              <a:latin typeface="Calibri"/>
              <a:ea typeface="Calibri"/>
              <a:cs typeface="Calibri"/>
              <a:sym typeface="Calibri"/>
            </a:endParaRPr>
          </a:p>
        </p:txBody>
      </p:sp>
      <p:sp>
        <p:nvSpPr>
          <p:cNvPr id="5" name="TextBox"/>
          <p:cNvSpPr txBox="1"/>
          <p:nvPr/>
        </p:nvSpPr>
        <p:spPr>
          <a:xfrm>
            <a:off x="455574" y="1559911"/>
            <a:ext cx="10413365" cy="457200"/>
          </a:xfrm>
          <a:prstGeom prst="rect">
            <a:avLst/>
          </a:prstGeom>
          <a:noFill/>
        </p:spPr>
        <p:txBody>
          <a:bodyPr wrap="square">
            <a:spAutoFit/>
          </a:bodyPr>
          <a:lstStyle/>
          <a:p>
            <a:pPr lvl="0">
              <a:defRPr/>
            </a:pPr>
            <a:r>
              <a:rPr lang="en-US" altLang="ko-KR" sz="1200">
                <a:latin typeface="Malgun Gothic"/>
                <a:ea typeface="Malgun Gothic"/>
                <a:cs typeface="Malgun Gothic"/>
              </a:rPr>
              <a:t>Clearly outline any additional implementation costs associated with the deployment, including the need for additional licenses, software, or other components. If any additional costs or licensing requirements are applicable, provide a detailed breakdown of these expenses.</a:t>
            </a:r>
            <a:endParaRPr lang="ko-KR" altLang="en-US" sz="1200">
              <a:latin typeface="Malgun Gothic"/>
              <a:ea typeface="Malgun Gothic"/>
              <a:cs typeface="Malgun Gothic"/>
            </a:endParaRPr>
          </a:p>
        </p:txBody>
      </p:sp>
      <p:sp>
        <p:nvSpPr>
          <p:cNvPr id="6" name="Google Shape;271;g2735bf8d146_0_32"/>
          <p:cNvSpPr txBox="1"/>
          <p:nvPr/>
        </p:nvSpPr>
        <p:spPr>
          <a:xfrm>
            <a:off x="241300" y="2339023"/>
            <a:ext cx="11709300" cy="1301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1pPr>
            <a:lvl2pPr marL="914400" marR="0" lvl="1" indent="-228600" algn="l" rtl="0">
              <a:lnSpc>
                <a:spcPct val="100000"/>
              </a:lnSpc>
              <a:spcBef>
                <a:spcPts val="500"/>
              </a:spcBef>
              <a:spcAft>
                <a:spcPts val="0"/>
              </a:spcAft>
              <a:buClr>
                <a:srgbClr val="000000"/>
              </a:buClr>
              <a:buSzPts val="1400"/>
              <a:buFont typeface="Arial"/>
              <a:buNone/>
              <a:defRPr sz="2000" b="0" i="0" u="none" strike="noStrike">
                <a:solidFill>
                  <a:schemeClr val="dk2"/>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1600" b="0" i="0" u="none" strike="noStrik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9pPr>
          </a:lstStyle>
          <a:p>
            <a:pPr marL="0" lvl="0" indent="0" algn="l" rtl="0">
              <a:lnSpc>
                <a:spcPct val="100000"/>
              </a:lnSpc>
              <a:spcBef>
                <a:spcPts val="0"/>
              </a:spcBef>
              <a:spcAft>
                <a:spcPts val="0"/>
              </a:spcAft>
              <a:buSzPts val="1400"/>
              <a:buNone/>
            </a:pPr>
            <a:r>
              <a:rPr lang="en-US" altLang="ko-KR" sz="1400" b="1" i="0" u="none" strike="noStrike">
                <a:solidFill>
                  <a:schemeClr val="dk2"/>
                </a:solidFill>
                <a:latin typeface="Calibri"/>
                <a:ea typeface="Calibri"/>
                <a:cs typeface="Calibri"/>
                <a:sym typeface="Calibri"/>
              </a:rPr>
              <a:t>Answer</a:t>
            </a:r>
            <a:endParaRPr sz="1300">
              <a:latin typeface="Calibri"/>
              <a:ea typeface="Calibri"/>
              <a:cs typeface="Calibri"/>
              <a:sym typeface="Calibri"/>
            </a:endParaRPr>
          </a:p>
        </p:txBody>
      </p:sp>
      <p:sp>
        <p:nvSpPr>
          <p:cNvPr id="7" name="TextBox"/>
          <p:cNvSpPr txBox="1"/>
          <p:nvPr/>
        </p:nvSpPr>
        <p:spPr>
          <a:xfrm>
            <a:off x="455574" y="2722596"/>
            <a:ext cx="10413365" cy="274320"/>
          </a:xfrm>
          <a:prstGeom prst="rect">
            <a:avLst/>
          </a:prstGeom>
          <a:noFill/>
        </p:spPr>
        <p:txBody>
          <a:bodyPr wrap="square">
            <a:spAutoFit/>
          </a:bodyPr>
          <a:lstStyle/>
          <a:p>
            <a:pPr lvl="0">
              <a:defRPr/>
            </a:pPr>
            <a:r>
              <a:rPr lang="en-US" altLang="ko-KR" sz="1200" dirty="0">
                <a:latin typeface="Malgun Gothic"/>
                <a:ea typeface="Malgun Gothic"/>
                <a:cs typeface="Malgun Gothic"/>
              </a:rPr>
              <a:t>After further review, we will share additional licenses if necessary.</a:t>
            </a:r>
            <a:endParaRPr lang="ko-KR" altLang="en-US" sz="1200" dirty="0">
              <a:latin typeface="Malgun Gothic"/>
              <a:ea typeface="Malgun Gothic"/>
              <a:cs typeface="Malgun Gothic"/>
            </a:endParaRPr>
          </a:p>
        </p:txBody>
      </p:sp>
    </p:spTree>
    <p:extLst>
      <p:ext uri="{BB962C8B-B14F-4D97-AF65-F5344CB8AC3E}">
        <p14:creationId xmlns:p14="http://schemas.microsoft.com/office/powerpoint/2010/main" val="99463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16</a:t>
            </a:fld>
            <a:endParaRPr/>
          </a:p>
        </p:txBody>
      </p:sp>
      <p:sp>
        <p:nvSpPr>
          <p:cNvPr id="4" name="Google Shape;271;g2735bf8d146_0_32"/>
          <p:cNvSpPr txBox="1">
            <a:spLocks noGrp="1"/>
          </p:cNvSpPr>
          <p:nvPr>
            <p:ph type="body" idx="1"/>
          </p:nvPr>
        </p:nvSpPr>
        <p:spPr>
          <a:xfrm>
            <a:off x="241300" y="117633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i="0" u="none" strike="noStrike">
                <a:solidFill>
                  <a:schemeClr val="dk2"/>
                </a:solidFill>
                <a:latin typeface="Calibri"/>
                <a:ea typeface="Calibri"/>
                <a:cs typeface="Calibri"/>
                <a:sym typeface="Calibri"/>
              </a:rPr>
              <a:t>Clarification Point</a:t>
            </a:r>
            <a:endParaRPr sz="1400">
              <a:latin typeface="Calibri"/>
              <a:ea typeface="Calibri"/>
              <a:cs typeface="Calibri"/>
              <a:sym typeface="Calibri"/>
            </a:endParaRPr>
          </a:p>
          <a:p>
            <a:pPr marL="0" lvl="0" indent="0" algn="l" rtl="0">
              <a:lnSpc>
                <a:spcPct val="100000"/>
              </a:lnSpc>
              <a:spcBef>
                <a:spcPts val="0"/>
              </a:spcBef>
              <a:spcAft>
                <a:spcPts val="0"/>
              </a:spcAft>
              <a:buSzPts val="1400"/>
              <a:buNone/>
            </a:pPr>
            <a:endParaRPr sz="1300">
              <a:latin typeface="Calibri"/>
              <a:ea typeface="Calibri"/>
              <a:cs typeface="Calibri"/>
              <a:sym typeface="Calibri"/>
            </a:endParaRPr>
          </a:p>
        </p:txBody>
      </p:sp>
      <p:sp>
        <p:nvSpPr>
          <p:cNvPr id="5" name="TextBox"/>
          <p:cNvSpPr txBox="1"/>
          <p:nvPr/>
        </p:nvSpPr>
        <p:spPr>
          <a:xfrm>
            <a:off x="455574" y="1559911"/>
            <a:ext cx="10413365" cy="274320"/>
          </a:xfrm>
          <a:prstGeom prst="rect">
            <a:avLst/>
          </a:prstGeom>
          <a:noFill/>
        </p:spPr>
        <p:txBody>
          <a:bodyPr wrap="square">
            <a:spAutoFit/>
          </a:bodyPr>
          <a:lstStyle/>
          <a:p>
            <a:pPr lvl="0">
              <a:defRPr/>
            </a:pPr>
            <a:r>
              <a:rPr lang="en-US" altLang="ko-KR" sz="1200">
                <a:latin typeface="Malgun Gothic"/>
                <a:ea typeface="Malgun Gothic"/>
                <a:cs typeface="Malgun Gothic"/>
              </a:rPr>
              <a:t>Explain the mechanism for deploying and synchronizing databases in detail, and what type of database cluster will be used.</a:t>
            </a:r>
            <a:endParaRPr lang="ko-KR" altLang="en-US" sz="1200">
              <a:latin typeface="Malgun Gothic"/>
              <a:ea typeface="Malgun Gothic"/>
              <a:cs typeface="Malgun Gothic"/>
            </a:endParaRPr>
          </a:p>
        </p:txBody>
      </p:sp>
      <p:sp>
        <p:nvSpPr>
          <p:cNvPr id="6" name="Google Shape;271;g2735bf8d146_0_32"/>
          <p:cNvSpPr txBox="1"/>
          <p:nvPr/>
        </p:nvSpPr>
        <p:spPr>
          <a:xfrm>
            <a:off x="241300" y="2339023"/>
            <a:ext cx="11709300" cy="1301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1pPr>
            <a:lvl2pPr marL="914400" marR="0" lvl="1" indent="-228600" algn="l" rtl="0">
              <a:lnSpc>
                <a:spcPct val="100000"/>
              </a:lnSpc>
              <a:spcBef>
                <a:spcPts val="500"/>
              </a:spcBef>
              <a:spcAft>
                <a:spcPts val="0"/>
              </a:spcAft>
              <a:buClr>
                <a:srgbClr val="000000"/>
              </a:buClr>
              <a:buSzPts val="1400"/>
              <a:buFont typeface="Arial"/>
              <a:buNone/>
              <a:defRPr sz="2000" b="0" i="0" u="none" strike="noStrike">
                <a:solidFill>
                  <a:schemeClr val="dk2"/>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1600" b="0" i="0" u="none" strike="noStrik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9pPr>
          </a:lstStyle>
          <a:p>
            <a:pPr marL="0" lvl="0" indent="0" algn="l" rtl="0">
              <a:lnSpc>
                <a:spcPct val="100000"/>
              </a:lnSpc>
              <a:spcBef>
                <a:spcPts val="0"/>
              </a:spcBef>
              <a:spcAft>
                <a:spcPts val="0"/>
              </a:spcAft>
              <a:buSzPts val="1400"/>
              <a:buNone/>
            </a:pPr>
            <a:r>
              <a:rPr lang="en-US" altLang="ko-KR" sz="1400" b="1" i="0" u="none" strike="noStrike">
                <a:solidFill>
                  <a:schemeClr val="dk2"/>
                </a:solidFill>
                <a:latin typeface="Calibri"/>
                <a:ea typeface="Calibri"/>
                <a:cs typeface="Calibri"/>
                <a:sym typeface="Calibri"/>
              </a:rPr>
              <a:t>Answer</a:t>
            </a:r>
            <a:endParaRPr sz="1300">
              <a:latin typeface="Calibri"/>
              <a:ea typeface="Calibri"/>
              <a:cs typeface="Calibri"/>
              <a:sym typeface="Calibri"/>
            </a:endParaRPr>
          </a:p>
        </p:txBody>
      </p:sp>
      <p:sp>
        <p:nvSpPr>
          <p:cNvPr id="7" name="TextBox"/>
          <p:cNvSpPr txBox="1"/>
          <p:nvPr/>
        </p:nvSpPr>
        <p:spPr>
          <a:xfrm>
            <a:off x="455574" y="2722596"/>
            <a:ext cx="10413365" cy="646331"/>
          </a:xfrm>
          <a:prstGeom prst="rect">
            <a:avLst/>
          </a:prstGeom>
          <a:noFill/>
        </p:spPr>
        <p:txBody>
          <a:bodyPr wrap="square">
            <a:spAutoFit/>
          </a:bodyPr>
          <a:lstStyle/>
          <a:p>
            <a:pPr lvl="0">
              <a:defRPr/>
            </a:pPr>
            <a:r>
              <a:rPr lang="en-US" altLang="ko-KR" sz="1200" dirty="0">
                <a:latin typeface="Malgun Gothic"/>
                <a:ea typeface="Malgun Gothic"/>
                <a:cs typeface="Malgun Gothic"/>
              </a:rPr>
              <a:t>Public Cloud and Private Cloud configure databases as Master/Slave respectively and perform data synchronization through data replication.</a:t>
            </a:r>
          </a:p>
          <a:p>
            <a:pPr lvl="0">
              <a:defRPr/>
            </a:pPr>
            <a:endParaRPr lang="en-US" altLang="ko-KR" sz="1200" dirty="0">
              <a:latin typeface="Malgun Gothic"/>
              <a:ea typeface="Malgun Gothic"/>
              <a:cs typeface="Malgun Gothic"/>
            </a:endParaRPr>
          </a:p>
          <a:p>
            <a:pPr lvl="0">
              <a:defRPr/>
            </a:pPr>
            <a:r>
              <a:rPr lang="en-US" altLang="ko-KR" sz="1200" dirty="0">
                <a:latin typeface="Malgun Gothic"/>
                <a:ea typeface="Malgun Gothic"/>
                <a:cs typeface="Malgun Gothic"/>
              </a:rPr>
              <a:t>Data synchronization between public cloud and private is configured through </a:t>
            </a:r>
            <a:r>
              <a:rPr lang="en-US" altLang="ko-KR" sz="1200" dirty="0" err="1">
                <a:latin typeface="Malgun Gothic"/>
                <a:ea typeface="Malgun Gothic"/>
                <a:cs typeface="Malgun Gothic"/>
              </a:rPr>
              <a:t>Shareplex</a:t>
            </a:r>
            <a:r>
              <a:rPr lang="en-US" altLang="ko-KR" sz="1200" dirty="0">
                <a:latin typeface="Malgun Gothic"/>
                <a:ea typeface="Malgun Gothic"/>
                <a:cs typeface="Malgun Gothic"/>
              </a:rPr>
              <a:t> Solution.</a:t>
            </a:r>
            <a:endParaRPr lang="ko-KR" altLang="en-US" sz="1200" dirty="0">
              <a:latin typeface="Malgun Gothic"/>
              <a:ea typeface="Malgun Gothic"/>
              <a:cs typeface="Malgun Gothic"/>
            </a:endParaRPr>
          </a:p>
        </p:txBody>
      </p:sp>
    </p:spTree>
    <p:extLst>
      <p:ext uri="{BB962C8B-B14F-4D97-AF65-F5344CB8AC3E}">
        <p14:creationId xmlns:p14="http://schemas.microsoft.com/office/powerpoint/2010/main" val="361066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17</a:t>
            </a:fld>
            <a:endParaRPr/>
          </a:p>
        </p:txBody>
      </p:sp>
      <p:sp>
        <p:nvSpPr>
          <p:cNvPr id="4" name="Google Shape;271;g2735bf8d146_0_32"/>
          <p:cNvSpPr txBox="1">
            <a:spLocks noGrp="1"/>
          </p:cNvSpPr>
          <p:nvPr>
            <p:ph type="body" idx="1"/>
          </p:nvPr>
        </p:nvSpPr>
        <p:spPr>
          <a:xfrm>
            <a:off x="241300" y="117633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i="0" u="none" strike="noStrike">
                <a:solidFill>
                  <a:schemeClr val="dk2"/>
                </a:solidFill>
                <a:latin typeface="Calibri"/>
                <a:ea typeface="Calibri"/>
                <a:cs typeface="Calibri"/>
                <a:sym typeface="Calibri"/>
              </a:rPr>
              <a:t>Clarification Point</a:t>
            </a:r>
            <a:endParaRPr sz="1400">
              <a:latin typeface="Calibri"/>
              <a:ea typeface="Calibri"/>
              <a:cs typeface="Calibri"/>
              <a:sym typeface="Calibri"/>
            </a:endParaRPr>
          </a:p>
          <a:p>
            <a:pPr marL="0" lvl="0" indent="0" algn="l" rtl="0">
              <a:lnSpc>
                <a:spcPct val="100000"/>
              </a:lnSpc>
              <a:spcBef>
                <a:spcPts val="0"/>
              </a:spcBef>
              <a:spcAft>
                <a:spcPts val="0"/>
              </a:spcAft>
              <a:buSzPts val="1400"/>
              <a:buNone/>
            </a:pPr>
            <a:endParaRPr sz="1300">
              <a:latin typeface="Calibri"/>
              <a:ea typeface="Calibri"/>
              <a:cs typeface="Calibri"/>
              <a:sym typeface="Calibri"/>
            </a:endParaRPr>
          </a:p>
        </p:txBody>
      </p:sp>
      <p:sp>
        <p:nvSpPr>
          <p:cNvPr id="5" name="TextBox"/>
          <p:cNvSpPr txBox="1"/>
          <p:nvPr/>
        </p:nvSpPr>
        <p:spPr>
          <a:xfrm>
            <a:off x="455574" y="1559911"/>
            <a:ext cx="10413365" cy="457200"/>
          </a:xfrm>
          <a:prstGeom prst="rect">
            <a:avLst/>
          </a:prstGeom>
          <a:noFill/>
        </p:spPr>
        <p:txBody>
          <a:bodyPr wrap="square">
            <a:spAutoFit/>
          </a:bodyPr>
          <a:lstStyle/>
          <a:p>
            <a:pPr lvl="0">
              <a:defRPr/>
            </a:pPr>
            <a:r>
              <a:rPr lang="en-US" altLang="ko-KR" sz="1200">
                <a:latin typeface="Malgun Gothic"/>
                <a:ea typeface="Malgun Gothic"/>
                <a:cs typeface="Malgun Gothic"/>
              </a:rPr>
              <a:t>Is it possible to containerize this application? If it is delivered as a monolithic application, how will failover be handled? (Will it scale fast enough?) Will it meet SLA requirements? (We would like it to be containerized because AIS operations need to continue for years 2-7.)</a:t>
            </a:r>
            <a:endParaRPr lang="ko-KR" altLang="en-US" sz="1200">
              <a:latin typeface="Malgun Gothic"/>
              <a:ea typeface="Malgun Gothic"/>
              <a:cs typeface="Malgun Gothic"/>
            </a:endParaRPr>
          </a:p>
        </p:txBody>
      </p:sp>
      <p:sp>
        <p:nvSpPr>
          <p:cNvPr id="6" name="Google Shape;271;g2735bf8d146_0_32"/>
          <p:cNvSpPr txBox="1"/>
          <p:nvPr/>
        </p:nvSpPr>
        <p:spPr>
          <a:xfrm>
            <a:off x="241300" y="2339023"/>
            <a:ext cx="11709300" cy="1301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1pPr>
            <a:lvl2pPr marL="914400" marR="0" lvl="1" indent="-228600" algn="l" rtl="0">
              <a:lnSpc>
                <a:spcPct val="100000"/>
              </a:lnSpc>
              <a:spcBef>
                <a:spcPts val="500"/>
              </a:spcBef>
              <a:spcAft>
                <a:spcPts val="0"/>
              </a:spcAft>
              <a:buClr>
                <a:srgbClr val="000000"/>
              </a:buClr>
              <a:buSzPts val="1400"/>
              <a:buFont typeface="Arial"/>
              <a:buNone/>
              <a:defRPr sz="2000" b="0" i="0" u="none" strike="noStrike">
                <a:solidFill>
                  <a:schemeClr val="dk2"/>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1600" b="0" i="0" u="none" strike="noStrik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9pPr>
          </a:lstStyle>
          <a:p>
            <a:pPr marL="0" lvl="0" indent="0" algn="l" rtl="0">
              <a:lnSpc>
                <a:spcPct val="100000"/>
              </a:lnSpc>
              <a:spcBef>
                <a:spcPts val="0"/>
              </a:spcBef>
              <a:spcAft>
                <a:spcPts val="0"/>
              </a:spcAft>
              <a:buSzPts val="1400"/>
              <a:buNone/>
            </a:pPr>
            <a:r>
              <a:rPr lang="en-US" altLang="ko-KR" sz="1400" b="1" i="0" u="none" strike="noStrike">
                <a:solidFill>
                  <a:schemeClr val="dk2"/>
                </a:solidFill>
                <a:latin typeface="Calibri"/>
                <a:ea typeface="Calibri"/>
                <a:cs typeface="Calibri"/>
                <a:sym typeface="Calibri"/>
              </a:rPr>
              <a:t>Answer</a:t>
            </a:r>
            <a:endParaRPr sz="1300">
              <a:latin typeface="Calibri"/>
              <a:ea typeface="Calibri"/>
              <a:cs typeface="Calibri"/>
              <a:sym typeface="Calibri"/>
            </a:endParaRPr>
          </a:p>
        </p:txBody>
      </p:sp>
      <p:sp>
        <p:nvSpPr>
          <p:cNvPr id="7" name="TextBox"/>
          <p:cNvSpPr txBox="1"/>
          <p:nvPr/>
        </p:nvSpPr>
        <p:spPr>
          <a:xfrm>
            <a:off x="455574" y="2722596"/>
            <a:ext cx="10413365" cy="2862322"/>
          </a:xfrm>
          <a:prstGeom prst="rect">
            <a:avLst/>
          </a:prstGeom>
          <a:noFill/>
        </p:spPr>
        <p:txBody>
          <a:bodyPr wrap="square">
            <a:spAutoFit/>
          </a:bodyPr>
          <a:lstStyle/>
          <a:p>
            <a:pPr lvl="0">
              <a:defRPr/>
            </a:pPr>
            <a:r>
              <a:rPr lang="en-US" altLang="ko-KR" sz="1200" dirty="0">
                <a:latin typeface="Malgun Gothic"/>
                <a:ea typeface="Malgun Gothic"/>
                <a:cs typeface="Malgun Gothic"/>
              </a:rPr>
              <a:t>We plan to containerize the application and apply it.</a:t>
            </a:r>
          </a:p>
          <a:p>
            <a:pPr lvl="0">
              <a:defRPr/>
            </a:pPr>
            <a:endParaRPr lang="en-US" altLang="ko-KR" sz="1200" dirty="0">
              <a:latin typeface="Malgun Gothic"/>
              <a:ea typeface="Malgun Gothic"/>
              <a:cs typeface="Malgun Gothic"/>
            </a:endParaRPr>
          </a:p>
          <a:p>
            <a:pPr lvl="0">
              <a:defRPr/>
            </a:pPr>
            <a:r>
              <a:rPr lang="en-US" altLang="ko-KR" sz="1200" dirty="0">
                <a:latin typeface="Malgun Gothic"/>
                <a:ea typeface="Malgun Gothic"/>
                <a:cs typeface="Malgun Gothic"/>
              </a:rPr>
              <a:t>- Failure handling measures</a:t>
            </a:r>
          </a:p>
          <a:p>
            <a:pPr lvl="0">
              <a:defRPr/>
            </a:pPr>
            <a:endParaRPr lang="en-US" altLang="ko-KR" sz="1200" dirty="0">
              <a:latin typeface="Malgun Gothic"/>
              <a:ea typeface="Malgun Gothic"/>
              <a:cs typeface="Malgun Gothic"/>
            </a:endParaRPr>
          </a:p>
          <a:p>
            <a:pPr lvl="0">
              <a:defRPr/>
            </a:pPr>
            <a:r>
              <a:rPr lang="en-US" altLang="ko-KR" sz="1200" dirty="0">
                <a:latin typeface="Malgun Gothic"/>
                <a:ea typeface="Malgun Gothic"/>
                <a:cs typeface="Malgun Gothic"/>
              </a:rPr>
              <a:t>. Use orchestration tools: Provides high availability that is unique to using Kubernetes. Kubernetes provides automatic recovery and failover.</a:t>
            </a:r>
          </a:p>
          <a:p>
            <a:pPr lvl="0">
              <a:defRPr/>
            </a:pPr>
            <a:endParaRPr lang="en-US" altLang="ko-KR" sz="1200" dirty="0">
              <a:latin typeface="Malgun Gothic"/>
              <a:ea typeface="Malgun Gothic"/>
              <a:cs typeface="Malgun Gothic"/>
            </a:endParaRPr>
          </a:p>
          <a:p>
            <a:pPr lvl="0">
              <a:defRPr/>
            </a:pPr>
            <a:r>
              <a:rPr lang="en-US" altLang="ko-KR" sz="1200" dirty="0">
                <a:latin typeface="Malgun Gothic"/>
                <a:ea typeface="Malgun Gothic"/>
                <a:cs typeface="Malgun Gothic"/>
              </a:rPr>
              <a:t>. Load balancing: Set up load balancing using Nginx or Kubernetes' Ingress Controller.</a:t>
            </a:r>
          </a:p>
          <a:p>
            <a:pPr lvl="0">
              <a:defRPr/>
            </a:pPr>
            <a:endParaRPr lang="en-US" altLang="ko-KR" sz="1200" dirty="0">
              <a:latin typeface="Malgun Gothic"/>
              <a:ea typeface="Malgun Gothic"/>
              <a:cs typeface="Malgun Gothic"/>
            </a:endParaRPr>
          </a:p>
          <a:p>
            <a:pPr lvl="0">
              <a:defRPr/>
            </a:pPr>
            <a:r>
              <a:rPr lang="en-US" altLang="ko-KR" sz="1200" dirty="0">
                <a:latin typeface="Malgun Gothic"/>
                <a:ea typeface="Malgun Gothic"/>
                <a:cs typeface="Malgun Gothic"/>
              </a:rPr>
              <a:t>. Maintenance: Use Kubernetes' Liveness and Readiness Probes to monitor container health and automatically remove unhealthy containers.</a:t>
            </a:r>
          </a:p>
          <a:p>
            <a:pPr lvl="0">
              <a:defRPr/>
            </a:pPr>
            <a:endParaRPr lang="en-US" altLang="ko-KR" sz="1200" dirty="0">
              <a:latin typeface="Malgun Gothic"/>
              <a:ea typeface="Malgun Gothic"/>
              <a:cs typeface="Malgun Gothic"/>
            </a:endParaRPr>
          </a:p>
          <a:p>
            <a:pPr lvl="0">
              <a:defRPr/>
            </a:pPr>
            <a:r>
              <a:rPr lang="en-US" altLang="ko-KR" sz="1200" dirty="0">
                <a:latin typeface="Malgun Gothic"/>
                <a:ea typeface="Malgun Gothic"/>
                <a:cs typeface="Malgun Gothic"/>
              </a:rPr>
              <a:t>- Scalability and SLA summary</a:t>
            </a:r>
          </a:p>
          <a:p>
            <a:pPr lvl="0">
              <a:defRPr/>
            </a:pPr>
            <a:endParaRPr lang="en-US" altLang="ko-KR" sz="1200" dirty="0">
              <a:latin typeface="Malgun Gothic"/>
              <a:ea typeface="Malgun Gothic"/>
              <a:cs typeface="Malgun Gothic"/>
            </a:endParaRPr>
          </a:p>
          <a:p>
            <a:pPr lvl="0">
              <a:defRPr/>
            </a:pPr>
            <a:r>
              <a:rPr lang="en-US" altLang="ko-KR" sz="1200" dirty="0">
                <a:latin typeface="Malgun Gothic"/>
                <a:ea typeface="Malgun Gothic"/>
                <a:cs typeface="Malgun Gothic"/>
              </a:rPr>
              <a:t>. Auto Scaling: Use Kubernetes' horizontal pod </a:t>
            </a:r>
            <a:r>
              <a:rPr lang="en-US" altLang="ko-KR" sz="1200" dirty="0" err="1">
                <a:latin typeface="Malgun Gothic"/>
                <a:ea typeface="Malgun Gothic"/>
                <a:cs typeface="Malgun Gothic"/>
              </a:rPr>
              <a:t>autoscaler</a:t>
            </a:r>
            <a:r>
              <a:rPr lang="en-US" altLang="ko-KR" sz="1200" dirty="0">
                <a:latin typeface="Malgun Gothic"/>
                <a:ea typeface="Malgun Gothic"/>
                <a:cs typeface="Malgun Gothic"/>
              </a:rPr>
              <a:t> to automatically scale out as you launch or scale out.</a:t>
            </a:r>
          </a:p>
          <a:p>
            <a:pPr lvl="0">
              <a:defRPr/>
            </a:pPr>
            <a:endParaRPr lang="en-US" altLang="ko-KR" sz="1200" dirty="0">
              <a:latin typeface="Malgun Gothic"/>
              <a:ea typeface="Malgun Gothic"/>
              <a:cs typeface="Malgun Gothic"/>
            </a:endParaRPr>
          </a:p>
          <a:p>
            <a:pPr lvl="0">
              <a:defRPr/>
            </a:pPr>
            <a:r>
              <a:rPr lang="en-US" altLang="ko-KR" sz="1200" dirty="0">
                <a:latin typeface="Malgun Gothic"/>
                <a:ea typeface="Malgun Gothic"/>
                <a:cs typeface="Malgun Gothic"/>
              </a:rPr>
              <a:t>. Monitoring and Logging: Checked through a dashboard that monitors the status of each system.</a:t>
            </a:r>
            <a:endParaRPr lang="ko-KR" altLang="en-US" sz="1200" dirty="0">
              <a:latin typeface="Malgun Gothic"/>
              <a:ea typeface="Malgun Gothic"/>
              <a:cs typeface="Malgun Gothic"/>
            </a:endParaRPr>
          </a:p>
        </p:txBody>
      </p:sp>
    </p:spTree>
    <p:extLst>
      <p:ext uri="{BB962C8B-B14F-4D97-AF65-F5344CB8AC3E}">
        <p14:creationId xmlns:p14="http://schemas.microsoft.com/office/powerpoint/2010/main" val="148734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2e5f06411d4_0_53"/>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dirty="0"/>
              <a:t>TOPIC: High Availability</a:t>
            </a:r>
            <a:r>
              <a:rPr lang="en-US" altLang="ko-KR" dirty="0"/>
              <a:t>(Additional)</a:t>
            </a:r>
            <a:endParaRPr dirty="0"/>
          </a:p>
        </p:txBody>
      </p:sp>
      <p:sp>
        <p:nvSpPr>
          <p:cNvPr id="411" name="Google Shape;411;g2e5f06411d4_0_53"/>
          <p:cNvSpPr txBox="1">
            <a:spLocks noGrp="1"/>
          </p:cNvSpPr>
          <p:nvPr>
            <p:ph type="sldNum" idx="12"/>
          </p:nvPr>
        </p:nvSpPr>
        <p:spPr>
          <a:xfrm>
            <a:off x="8897633"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18</a:t>
            </a:fld>
            <a:endParaRPr dirty="0"/>
          </a:p>
        </p:txBody>
      </p:sp>
      <p:sp>
        <p:nvSpPr>
          <p:cNvPr id="412" name="Google Shape;412;g2e5f06411d4_0_53"/>
          <p:cNvSpPr txBox="1">
            <a:spLocks noGrp="1"/>
          </p:cNvSpPr>
          <p:nvPr>
            <p:ph type="body" idx="1"/>
          </p:nvPr>
        </p:nvSpPr>
        <p:spPr>
          <a:xfrm>
            <a:off x="241300" y="117633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dirty="0">
                <a:latin typeface="Calibri"/>
                <a:ea typeface="Calibri"/>
                <a:cs typeface="Calibri"/>
                <a:sym typeface="Calibri"/>
              </a:rPr>
              <a:t>Clarification Point  </a:t>
            </a:r>
            <a:endParaRPr lang="en" dirty="0">
              <a:latin typeface="Calibri"/>
              <a:ea typeface="Calibri"/>
              <a:cs typeface="Calibri"/>
              <a:sym typeface="Calibri"/>
            </a:endParaRPr>
          </a:p>
          <a:p>
            <a:pPr marL="114300" lvl="0" indent="0" algn="l" rtl="0">
              <a:lnSpc>
                <a:spcPct val="100000"/>
              </a:lnSpc>
              <a:spcBef>
                <a:spcPts val="1000"/>
              </a:spcBef>
              <a:spcAft>
                <a:spcPts val="0"/>
              </a:spcAft>
              <a:buSzPts val="1400"/>
              <a:buNone/>
            </a:pPr>
            <a:r>
              <a:rPr lang="en-US" sz="1300" dirty="0">
                <a:latin typeface="Calibri"/>
                <a:ea typeface="Calibri"/>
                <a:cs typeface="Calibri"/>
                <a:sym typeface="Calibri"/>
              </a:rPr>
              <a:t>3. </a:t>
            </a:r>
            <a:r>
              <a:rPr lang="en" sz="1300" dirty="0">
                <a:solidFill>
                  <a:schemeClr val="dk1"/>
                </a:solidFill>
                <a:highlight>
                  <a:srgbClr val="FFFFFF"/>
                </a:highlight>
                <a:latin typeface="Calibri"/>
                <a:ea typeface="Calibri"/>
                <a:cs typeface="Calibri"/>
                <a:sym typeface="Calibri"/>
              </a:rPr>
              <a:t>What is the expected overall availability percentage for the proposed solution?</a:t>
            </a:r>
            <a:endParaRPr lang="en" sz="1400" dirty="0">
              <a:latin typeface="Calibri"/>
              <a:ea typeface="Calibri"/>
              <a:cs typeface="Calibri"/>
              <a:sym typeface="Calibri"/>
            </a:endParaRPr>
          </a:p>
        </p:txBody>
      </p:sp>
      <p:cxnSp>
        <p:nvCxnSpPr>
          <p:cNvPr id="413" name="Google Shape;413;g2e5f06411d4_0_53"/>
          <p:cNvCxnSpPr/>
          <p:nvPr/>
        </p:nvCxnSpPr>
        <p:spPr>
          <a:xfrm>
            <a:off x="314632" y="1833506"/>
            <a:ext cx="11540700" cy="0"/>
          </a:xfrm>
          <a:prstGeom prst="straightConnector1">
            <a:avLst/>
          </a:prstGeom>
          <a:noFill/>
          <a:ln w="9525" cap="rnd" cmpd="sng">
            <a:solidFill>
              <a:schemeClr val="dk2"/>
            </a:solidFill>
            <a:prstDash val="solid"/>
            <a:miter lim="800000"/>
            <a:headEnd type="none" w="sm" len="sm"/>
            <a:tailEnd type="none" w="sm" len="sm"/>
          </a:ln>
        </p:spPr>
      </p:cxnSp>
      <p:sp>
        <p:nvSpPr>
          <p:cNvPr id="453" name="Google Shape;453;g2e5f06411d4_0_53"/>
          <p:cNvSpPr txBox="1"/>
          <p:nvPr/>
        </p:nvSpPr>
        <p:spPr>
          <a:xfrm>
            <a:off x="809250" y="7458889"/>
            <a:ext cx="4663800" cy="209592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We will respond to the EKS availability ratio proposed by AWS Public Cloud.</a:t>
            </a:r>
          </a:p>
          <a:p>
            <a:pPr marL="0" lvl="0" indent="0" algn="l" rtl="0">
              <a:lnSpc>
                <a:spcPct val="115000"/>
              </a:lnSpc>
              <a:spcBef>
                <a:spcPts val="0"/>
              </a:spcBef>
              <a:spcAft>
                <a:spcPts val="0"/>
              </a:spcAft>
              <a:buClr>
                <a:schemeClr val="dk1"/>
              </a:buClr>
              <a:buSzPts val="1100"/>
              <a:buFont typeface="Arial"/>
              <a:buNone/>
            </a:pPr>
            <a:endParaRPr lang="en-US"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Currently, the EKS guarantees 99.95% of the availability of on-premises private cloud services.</a:t>
            </a:r>
          </a:p>
          <a:p>
            <a:pPr marL="0" lvl="0" indent="0" algn="l" rtl="0">
              <a:lnSpc>
                <a:spcPct val="115000"/>
              </a:lnSpc>
              <a:spcBef>
                <a:spcPts val="0"/>
              </a:spcBef>
              <a:spcAft>
                <a:spcPts val="0"/>
              </a:spcAft>
              <a:buClr>
                <a:schemeClr val="dk1"/>
              </a:buClr>
              <a:buSzPts val="1100"/>
              <a:buFont typeface="Arial"/>
              <a:buNone/>
            </a:pPr>
            <a:endParaRPr lang="en-US"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Calibri"/>
                <a:ea typeface="Calibri"/>
                <a:cs typeface="Calibri"/>
                <a:sym typeface="Calibri"/>
              </a:rPr>
              <a:t>Even on-premises systems designed forecast-based capacity are configured with n neutralization through the Kubernetes cluster to ensure their availability.</a:t>
            </a:r>
            <a:endParaRPr sz="1200" dirty="0">
              <a:solidFill>
                <a:schemeClr val="dk1"/>
              </a:solidFill>
              <a:latin typeface="Calibri"/>
              <a:ea typeface="Calibri"/>
              <a:cs typeface="Calibri"/>
              <a:sym typeface="Calibri"/>
            </a:endParaRPr>
          </a:p>
        </p:txBody>
      </p:sp>
      <p:grpSp>
        <p:nvGrpSpPr>
          <p:cNvPr id="397" name="그룹 396">
            <a:extLst>
              <a:ext uri="{FF2B5EF4-FFF2-40B4-BE49-F238E27FC236}">
                <a16:creationId xmlns:a16="http://schemas.microsoft.com/office/drawing/2014/main" id="{D693D299-618D-4C9B-BD1C-D8F09F0E592D}"/>
              </a:ext>
            </a:extLst>
          </p:cNvPr>
          <p:cNvGrpSpPr/>
          <p:nvPr/>
        </p:nvGrpSpPr>
        <p:grpSpPr>
          <a:xfrm>
            <a:off x="6276459" y="2811768"/>
            <a:ext cx="6356875" cy="3621852"/>
            <a:chOff x="7221672" y="2687810"/>
            <a:chExt cx="6356875" cy="3621852"/>
          </a:xfrm>
        </p:grpSpPr>
        <p:sp>
          <p:nvSpPr>
            <p:cNvPr id="487" name="Google Shape;541;g2e5f06411d4_0_53">
              <a:extLst>
                <a:ext uri="{FF2B5EF4-FFF2-40B4-BE49-F238E27FC236}">
                  <a16:creationId xmlns:a16="http://schemas.microsoft.com/office/drawing/2014/main" id="{DDB49EF8-D7BE-A35E-F15F-E4064E6361A8}"/>
                </a:ext>
              </a:extLst>
            </p:cNvPr>
            <p:cNvSpPr/>
            <p:nvPr/>
          </p:nvSpPr>
          <p:spPr>
            <a:xfrm>
              <a:off x="7221672" y="3481010"/>
              <a:ext cx="9903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EC2 Instance</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99.5%</a:t>
              </a:r>
              <a:endParaRPr sz="900" b="0" i="0" u="none" strike="noStrike" cap="none">
                <a:solidFill>
                  <a:srgbClr val="000000"/>
                </a:solidFill>
                <a:latin typeface="Arial"/>
                <a:ea typeface="Arial"/>
                <a:cs typeface="Arial"/>
                <a:sym typeface="Arial"/>
              </a:endParaRPr>
            </a:p>
          </p:txBody>
        </p:sp>
        <p:sp>
          <p:nvSpPr>
            <p:cNvPr id="488" name="Google Shape;542;g2e5f06411d4_0_53">
              <a:extLst>
                <a:ext uri="{FF2B5EF4-FFF2-40B4-BE49-F238E27FC236}">
                  <a16:creationId xmlns:a16="http://schemas.microsoft.com/office/drawing/2014/main" id="{9F808736-8DAB-2D27-2159-9F268771A1B8}"/>
                </a:ext>
              </a:extLst>
            </p:cNvPr>
            <p:cNvSpPr/>
            <p:nvPr/>
          </p:nvSpPr>
          <p:spPr>
            <a:xfrm>
              <a:off x="8350224" y="3481010"/>
              <a:ext cx="9903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EC2 Instance</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99.5%</a:t>
              </a:r>
              <a:endParaRPr sz="900" b="0" i="0" u="none" strike="noStrike" cap="none">
                <a:solidFill>
                  <a:srgbClr val="000000"/>
                </a:solidFill>
                <a:latin typeface="Arial"/>
                <a:ea typeface="Arial"/>
                <a:cs typeface="Arial"/>
                <a:sym typeface="Arial"/>
              </a:endParaRPr>
            </a:p>
          </p:txBody>
        </p:sp>
        <p:sp>
          <p:nvSpPr>
            <p:cNvPr id="489" name="Google Shape;543;g2e5f06411d4_0_53">
              <a:extLst>
                <a:ext uri="{FF2B5EF4-FFF2-40B4-BE49-F238E27FC236}">
                  <a16:creationId xmlns:a16="http://schemas.microsoft.com/office/drawing/2014/main" id="{C66519B7-08FC-6767-0221-D9BC1D995BB3}"/>
                </a:ext>
              </a:extLst>
            </p:cNvPr>
            <p:cNvSpPr/>
            <p:nvPr/>
          </p:nvSpPr>
          <p:spPr>
            <a:xfrm>
              <a:off x="9478777" y="3481010"/>
              <a:ext cx="9903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EC2 Instance</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99.5%</a:t>
              </a:r>
              <a:endParaRPr sz="900" b="0" i="0" u="none" strike="noStrike" cap="none">
                <a:solidFill>
                  <a:srgbClr val="000000"/>
                </a:solidFill>
                <a:latin typeface="Arial"/>
                <a:ea typeface="Arial"/>
                <a:cs typeface="Arial"/>
                <a:sym typeface="Arial"/>
              </a:endParaRPr>
            </a:p>
          </p:txBody>
        </p:sp>
        <p:sp>
          <p:nvSpPr>
            <p:cNvPr id="490" name="Google Shape;544;g2e5f06411d4_0_53">
              <a:extLst>
                <a:ext uri="{FF2B5EF4-FFF2-40B4-BE49-F238E27FC236}">
                  <a16:creationId xmlns:a16="http://schemas.microsoft.com/office/drawing/2014/main" id="{A89BDEBE-0EE1-38EE-9B68-1A68B9D573EC}"/>
                </a:ext>
              </a:extLst>
            </p:cNvPr>
            <p:cNvSpPr/>
            <p:nvPr/>
          </p:nvSpPr>
          <p:spPr>
            <a:xfrm>
              <a:off x="10607329" y="3481010"/>
              <a:ext cx="9903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EC2 Instance</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99.5%</a:t>
              </a:r>
              <a:endParaRPr sz="900" b="0" i="0" u="none" strike="noStrike" cap="none">
                <a:solidFill>
                  <a:srgbClr val="000000"/>
                </a:solidFill>
                <a:latin typeface="Arial"/>
                <a:ea typeface="Arial"/>
                <a:cs typeface="Arial"/>
                <a:sym typeface="Arial"/>
              </a:endParaRPr>
            </a:p>
          </p:txBody>
        </p:sp>
        <p:sp>
          <p:nvSpPr>
            <p:cNvPr id="491" name="Google Shape;545;g2e5f06411d4_0_53">
              <a:extLst>
                <a:ext uri="{FF2B5EF4-FFF2-40B4-BE49-F238E27FC236}">
                  <a16:creationId xmlns:a16="http://schemas.microsoft.com/office/drawing/2014/main" id="{1C60DA1D-0DDA-F41E-2884-824B1CB0ED35}"/>
                </a:ext>
              </a:extLst>
            </p:cNvPr>
            <p:cNvSpPr/>
            <p:nvPr/>
          </p:nvSpPr>
          <p:spPr>
            <a:xfrm>
              <a:off x="7221672" y="2687810"/>
              <a:ext cx="43758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EKS Cluster (Managed)</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1000">
                  <a:solidFill>
                    <a:schemeClr val="dk2"/>
                  </a:solidFill>
                </a:rPr>
                <a:t> ≥ </a:t>
              </a:r>
              <a:r>
                <a:rPr lang="en-US" sz="900" b="0" i="0" u="none" strike="noStrike" cap="none">
                  <a:solidFill>
                    <a:srgbClr val="000000"/>
                  </a:solidFill>
                  <a:latin typeface="Arial"/>
                  <a:ea typeface="Arial"/>
                  <a:cs typeface="Arial"/>
                  <a:sym typeface="Arial"/>
                </a:rPr>
                <a:t>99.95%</a:t>
              </a:r>
              <a:endParaRPr sz="900" b="0" i="0" u="none" strike="noStrike" cap="none">
                <a:solidFill>
                  <a:srgbClr val="000000"/>
                </a:solidFill>
                <a:latin typeface="Arial"/>
                <a:ea typeface="Arial"/>
                <a:cs typeface="Arial"/>
                <a:sym typeface="Arial"/>
              </a:endParaRPr>
            </a:p>
          </p:txBody>
        </p:sp>
        <p:sp>
          <p:nvSpPr>
            <p:cNvPr id="492" name="Google Shape;546;g2e5f06411d4_0_53">
              <a:extLst>
                <a:ext uri="{FF2B5EF4-FFF2-40B4-BE49-F238E27FC236}">
                  <a16:creationId xmlns:a16="http://schemas.microsoft.com/office/drawing/2014/main" id="{C63726C6-A314-C9BF-C401-9F6AC897631E}"/>
                </a:ext>
              </a:extLst>
            </p:cNvPr>
            <p:cNvSpPr/>
            <p:nvPr/>
          </p:nvSpPr>
          <p:spPr>
            <a:xfrm>
              <a:off x="7221672" y="4619913"/>
              <a:ext cx="990318" cy="7448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RDS Instacne</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99.5%</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highlight>
                    <a:srgbClr val="FFFF00"/>
                  </a:highlight>
                  <a:latin typeface="Arial"/>
                  <a:ea typeface="Arial"/>
                  <a:cs typeface="Arial"/>
                  <a:sym typeface="Arial"/>
                </a:rPr>
                <a:t>(Primary)</a:t>
              </a:r>
              <a:endParaRPr sz="900" b="0" i="0" u="none" strike="noStrike" cap="none">
                <a:solidFill>
                  <a:srgbClr val="000000"/>
                </a:solidFill>
                <a:highlight>
                  <a:srgbClr val="FFFF00"/>
                </a:highlight>
                <a:latin typeface="Arial"/>
                <a:ea typeface="Arial"/>
                <a:cs typeface="Arial"/>
                <a:sym typeface="Arial"/>
              </a:endParaRPr>
            </a:p>
          </p:txBody>
        </p:sp>
        <p:sp>
          <p:nvSpPr>
            <p:cNvPr id="493" name="Google Shape;547;g2e5f06411d4_0_53">
              <a:extLst>
                <a:ext uri="{FF2B5EF4-FFF2-40B4-BE49-F238E27FC236}">
                  <a16:creationId xmlns:a16="http://schemas.microsoft.com/office/drawing/2014/main" id="{5B3636E4-C437-0156-0B75-F9F26A4E038F}"/>
                </a:ext>
              </a:extLst>
            </p:cNvPr>
            <p:cNvSpPr/>
            <p:nvPr/>
          </p:nvSpPr>
          <p:spPr>
            <a:xfrm>
              <a:off x="8350224" y="4619913"/>
              <a:ext cx="990318" cy="7448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RDS Instacne</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99.5%</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highlight>
                    <a:schemeClr val="accent6"/>
                  </a:highlight>
                  <a:latin typeface="Arial"/>
                  <a:ea typeface="Arial"/>
                  <a:cs typeface="Arial"/>
                  <a:sym typeface="Arial"/>
                </a:rPr>
                <a:t>(Standby)</a:t>
              </a:r>
              <a:endParaRPr sz="900" b="0" i="0" u="none" strike="noStrike" cap="none">
                <a:solidFill>
                  <a:schemeClr val="lt1"/>
                </a:solidFill>
                <a:highlight>
                  <a:schemeClr val="accent6"/>
                </a:highlight>
                <a:latin typeface="Arial"/>
                <a:ea typeface="Arial"/>
                <a:cs typeface="Arial"/>
                <a:sym typeface="Arial"/>
              </a:endParaRPr>
            </a:p>
          </p:txBody>
        </p:sp>
        <p:sp>
          <p:nvSpPr>
            <p:cNvPr id="494" name="Google Shape;548;g2e5f06411d4_0_53">
              <a:extLst>
                <a:ext uri="{FF2B5EF4-FFF2-40B4-BE49-F238E27FC236}">
                  <a16:creationId xmlns:a16="http://schemas.microsoft.com/office/drawing/2014/main" id="{428FB8C6-165C-D51D-AB6A-95A11B07606F}"/>
                </a:ext>
              </a:extLst>
            </p:cNvPr>
            <p:cNvSpPr/>
            <p:nvPr/>
          </p:nvSpPr>
          <p:spPr>
            <a:xfrm>
              <a:off x="9478777" y="4619913"/>
              <a:ext cx="990318" cy="7448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RDS Instacne</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99.5%</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lt1"/>
                  </a:solidFill>
                  <a:highlight>
                    <a:schemeClr val="accent2"/>
                  </a:highlight>
                  <a:latin typeface="Arial"/>
                  <a:ea typeface="Arial"/>
                  <a:cs typeface="Arial"/>
                  <a:sym typeface="Arial"/>
                </a:rPr>
                <a:t>(Read Replica)</a:t>
              </a:r>
              <a:endParaRPr sz="900" b="0" i="0" u="none" strike="noStrike" cap="none">
                <a:solidFill>
                  <a:schemeClr val="lt1"/>
                </a:solidFill>
                <a:highlight>
                  <a:schemeClr val="accent2"/>
                </a:highlight>
                <a:latin typeface="Arial"/>
                <a:ea typeface="Arial"/>
                <a:cs typeface="Arial"/>
                <a:sym typeface="Arial"/>
              </a:endParaRPr>
            </a:p>
          </p:txBody>
        </p:sp>
        <p:sp>
          <p:nvSpPr>
            <p:cNvPr id="495" name="Google Shape;549;g2e5f06411d4_0_53">
              <a:extLst>
                <a:ext uri="{FF2B5EF4-FFF2-40B4-BE49-F238E27FC236}">
                  <a16:creationId xmlns:a16="http://schemas.microsoft.com/office/drawing/2014/main" id="{B8CC98BD-8FAE-883D-A1F0-C9B722DD36BC}"/>
                </a:ext>
              </a:extLst>
            </p:cNvPr>
            <p:cNvSpPr/>
            <p:nvPr/>
          </p:nvSpPr>
          <p:spPr>
            <a:xfrm>
              <a:off x="10607329" y="4619913"/>
              <a:ext cx="990318" cy="7448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RDS Instacne</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99.5%</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r>
                <a:rPr lang="en-US" sz="900" b="0" i="0" u="none" strike="noStrike" cap="none">
                  <a:solidFill>
                    <a:schemeClr val="lt1"/>
                  </a:solidFill>
                  <a:highlight>
                    <a:schemeClr val="accent2"/>
                  </a:highlight>
                  <a:latin typeface="Arial"/>
                  <a:ea typeface="Arial"/>
                  <a:cs typeface="Arial"/>
                  <a:sym typeface="Arial"/>
                </a:rPr>
                <a:t>(Read Replica)</a:t>
              </a:r>
              <a:endParaRPr sz="900" b="0" i="0" u="none" strike="noStrike" cap="none">
                <a:solidFill>
                  <a:schemeClr val="lt1"/>
                </a:solidFill>
                <a:highlight>
                  <a:schemeClr val="accent2"/>
                </a:highlight>
                <a:latin typeface="Arial"/>
                <a:ea typeface="Arial"/>
                <a:cs typeface="Arial"/>
                <a:sym typeface="Arial"/>
              </a:endParaRPr>
            </a:p>
          </p:txBody>
        </p:sp>
        <p:sp>
          <p:nvSpPr>
            <p:cNvPr id="496" name="Google Shape;550;g2e5f06411d4_0_53">
              <a:extLst>
                <a:ext uri="{FF2B5EF4-FFF2-40B4-BE49-F238E27FC236}">
                  <a16:creationId xmlns:a16="http://schemas.microsoft.com/office/drawing/2014/main" id="{172ABEBF-5C7D-B912-4924-E8A899ED3C93}"/>
                </a:ext>
              </a:extLst>
            </p:cNvPr>
            <p:cNvSpPr/>
            <p:nvPr/>
          </p:nvSpPr>
          <p:spPr>
            <a:xfrm>
              <a:off x="7221672" y="5596110"/>
              <a:ext cx="43758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Arial"/>
                  <a:ea typeface="Arial"/>
                  <a:cs typeface="Arial"/>
                  <a:sym typeface="Arial"/>
                </a:rPr>
                <a:t>RDS Cluster (Managed)</a:t>
              </a:r>
              <a:endParaRPr sz="9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900"/>
                <a:buFont typeface="Arial"/>
                <a:buNone/>
              </a:pPr>
              <a:r>
                <a:rPr lang="en-US" sz="1000">
                  <a:solidFill>
                    <a:schemeClr val="dk2"/>
                  </a:solidFill>
                </a:rPr>
                <a:t> ≥ </a:t>
              </a:r>
              <a:r>
                <a:rPr lang="en-US" sz="900" b="0" i="0" u="none" strike="noStrike" cap="none">
                  <a:solidFill>
                    <a:srgbClr val="000000"/>
                  </a:solidFill>
                  <a:latin typeface="Arial"/>
                  <a:ea typeface="Arial"/>
                  <a:cs typeface="Arial"/>
                  <a:sym typeface="Arial"/>
                </a:rPr>
                <a:t>99.95%</a:t>
              </a:r>
              <a:endParaRPr sz="900" b="0" i="0" u="none" strike="noStrike" cap="none">
                <a:solidFill>
                  <a:srgbClr val="000000"/>
                </a:solidFill>
                <a:latin typeface="Arial"/>
                <a:ea typeface="Arial"/>
                <a:cs typeface="Arial"/>
                <a:sym typeface="Arial"/>
              </a:endParaRPr>
            </a:p>
          </p:txBody>
        </p:sp>
        <p:cxnSp>
          <p:nvCxnSpPr>
            <p:cNvPr id="497" name="Google Shape;551;g2e5f06411d4_0_53">
              <a:extLst>
                <a:ext uri="{FF2B5EF4-FFF2-40B4-BE49-F238E27FC236}">
                  <a16:creationId xmlns:a16="http://schemas.microsoft.com/office/drawing/2014/main" id="{920853CC-5053-19AE-9CFB-4EAAC805A6D6}"/>
                </a:ext>
              </a:extLst>
            </p:cNvPr>
            <p:cNvCxnSpPr>
              <a:stCxn id="491" idx="2"/>
              <a:endCxn id="487" idx="0"/>
            </p:cNvCxnSpPr>
            <p:nvPr/>
          </p:nvCxnSpPr>
          <p:spPr>
            <a:xfrm rot="5400000">
              <a:off x="8401422" y="2472860"/>
              <a:ext cx="323700" cy="16926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498" name="Google Shape;552;g2e5f06411d4_0_53">
              <a:extLst>
                <a:ext uri="{FF2B5EF4-FFF2-40B4-BE49-F238E27FC236}">
                  <a16:creationId xmlns:a16="http://schemas.microsoft.com/office/drawing/2014/main" id="{689AEBC8-B492-FCC5-CF52-043791FCD83F}"/>
                </a:ext>
              </a:extLst>
            </p:cNvPr>
            <p:cNvCxnSpPr>
              <a:stCxn id="490" idx="0"/>
              <a:endCxn id="491" idx="2"/>
            </p:cNvCxnSpPr>
            <p:nvPr/>
          </p:nvCxnSpPr>
          <p:spPr>
            <a:xfrm rot="5400000" flipH="1">
              <a:off x="10094179" y="2472710"/>
              <a:ext cx="323700" cy="16929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499" name="Google Shape;553;g2e5f06411d4_0_53">
              <a:extLst>
                <a:ext uri="{FF2B5EF4-FFF2-40B4-BE49-F238E27FC236}">
                  <a16:creationId xmlns:a16="http://schemas.microsoft.com/office/drawing/2014/main" id="{FC24F6D5-DCC8-9D05-CF42-AD3249A72668}"/>
                </a:ext>
              </a:extLst>
            </p:cNvPr>
            <p:cNvCxnSpPr>
              <a:stCxn id="489" idx="0"/>
              <a:endCxn id="491" idx="2"/>
            </p:cNvCxnSpPr>
            <p:nvPr/>
          </p:nvCxnSpPr>
          <p:spPr>
            <a:xfrm rot="5400000" flipH="1">
              <a:off x="9529927" y="3037010"/>
              <a:ext cx="323700" cy="564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500" name="Google Shape;554;g2e5f06411d4_0_53">
              <a:extLst>
                <a:ext uri="{FF2B5EF4-FFF2-40B4-BE49-F238E27FC236}">
                  <a16:creationId xmlns:a16="http://schemas.microsoft.com/office/drawing/2014/main" id="{0AAD5A41-3105-DE58-9569-51AFB9ECB8C0}"/>
                </a:ext>
              </a:extLst>
            </p:cNvPr>
            <p:cNvCxnSpPr>
              <a:stCxn id="488" idx="0"/>
              <a:endCxn id="491" idx="2"/>
            </p:cNvCxnSpPr>
            <p:nvPr/>
          </p:nvCxnSpPr>
          <p:spPr>
            <a:xfrm rot="-5400000">
              <a:off x="8965674" y="3037010"/>
              <a:ext cx="323700" cy="564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501" name="Google Shape;555;g2e5f06411d4_0_53">
              <a:extLst>
                <a:ext uri="{FF2B5EF4-FFF2-40B4-BE49-F238E27FC236}">
                  <a16:creationId xmlns:a16="http://schemas.microsoft.com/office/drawing/2014/main" id="{AE8BC73E-3D02-58D7-0D45-885A220811F3}"/>
                </a:ext>
              </a:extLst>
            </p:cNvPr>
            <p:cNvCxnSpPr>
              <a:stCxn id="496" idx="0"/>
              <a:endCxn id="492" idx="3"/>
            </p:cNvCxnSpPr>
            <p:nvPr/>
          </p:nvCxnSpPr>
          <p:spPr>
            <a:xfrm rot="5400000" flipH="1">
              <a:off x="8447622" y="4634160"/>
              <a:ext cx="231300" cy="1692600"/>
            </a:xfrm>
            <a:prstGeom prst="bentConnector3">
              <a:avLst>
                <a:gd name="adj1" fmla="val 50016"/>
              </a:avLst>
            </a:prstGeom>
            <a:noFill/>
            <a:ln w="9525" cap="flat" cmpd="sng">
              <a:solidFill>
                <a:schemeClr val="dk2"/>
              </a:solidFill>
              <a:prstDash val="solid"/>
              <a:round/>
              <a:headEnd type="none" w="sm" len="sm"/>
              <a:tailEnd type="none" w="sm" len="sm"/>
            </a:ln>
          </p:spPr>
        </p:cxnSp>
        <p:cxnSp>
          <p:nvCxnSpPr>
            <p:cNvPr id="502" name="Google Shape;556;g2e5f06411d4_0_53">
              <a:extLst>
                <a:ext uri="{FF2B5EF4-FFF2-40B4-BE49-F238E27FC236}">
                  <a16:creationId xmlns:a16="http://schemas.microsoft.com/office/drawing/2014/main" id="{9999904B-C462-9472-19D6-934207AE1945}"/>
                </a:ext>
              </a:extLst>
            </p:cNvPr>
            <p:cNvCxnSpPr>
              <a:stCxn id="496" idx="0"/>
              <a:endCxn id="493" idx="3"/>
            </p:cNvCxnSpPr>
            <p:nvPr/>
          </p:nvCxnSpPr>
          <p:spPr>
            <a:xfrm rot="5400000" flipH="1">
              <a:off x="9011772" y="5198310"/>
              <a:ext cx="231300" cy="564300"/>
            </a:xfrm>
            <a:prstGeom prst="bentConnector3">
              <a:avLst>
                <a:gd name="adj1" fmla="val 50016"/>
              </a:avLst>
            </a:prstGeom>
            <a:noFill/>
            <a:ln w="9525" cap="flat" cmpd="sng">
              <a:solidFill>
                <a:schemeClr val="dk2"/>
              </a:solidFill>
              <a:prstDash val="solid"/>
              <a:round/>
              <a:headEnd type="none" w="sm" len="sm"/>
              <a:tailEnd type="none" w="sm" len="sm"/>
            </a:ln>
          </p:spPr>
        </p:cxnSp>
        <p:cxnSp>
          <p:nvCxnSpPr>
            <p:cNvPr id="503" name="Google Shape;557;g2e5f06411d4_0_53">
              <a:extLst>
                <a:ext uri="{FF2B5EF4-FFF2-40B4-BE49-F238E27FC236}">
                  <a16:creationId xmlns:a16="http://schemas.microsoft.com/office/drawing/2014/main" id="{FB696A29-CA7F-1A7D-44FA-16C9E1063B1C}"/>
                </a:ext>
              </a:extLst>
            </p:cNvPr>
            <p:cNvCxnSpPr>
              <a:stCxn id="496" idx="0"/>
              <a:endCxn id="494" idx="3"/>
            </p:cNvCxnSpPr>
            <p:nvPr/>
          </p:nvCxnSpPr>
          <p:spPr>
            <a:xfrm rot="-5400000">
              <a:off x="9576072" y="5198310"/>
              <a:ext cx="231300" cy="564300"/>
            </a:xfrm>
            <a:prstGeom prst="bentConnector3">
              <a:avLst>
                <a:gd name="adj1" fmla="val 50016"/>
              </a:avLst>
            </a:prstGeom>
            <a:noFill/>
            <a:ln w="9525" cap="flat" cmpd="sng">
              <a:solidFill>
                <a:schemeClr val="dk2"/>
              </a:solidFill>
              <a:prstDash val="solid"/>
              <a:round/>
              <a:headEnd type="none" w="sm" len="sm"/>
              <a:tailEnd type="none" w="sm" len="sm"/>
            </a:ln>
          </p:spPr>
        </p:cxnSp>
        <p:cxnSp>
          <p:nvCxnSpPr>
            <p:cNvPr id="504" name="Google Shape;558;g2e5f06411d4_0_53">
              <a:extLst>
                <a:ext uri="{FF2B5EF4-FFF2-40B4-BE49-F238E27FC236}">
                  <a16:creationId xmlns:a16="http://schemas.microsoft.com/office/drawing/2014/main" id="{BD6B8A54-9C1A-9C79-BE2B-6C8823BCD9E4}"/>
                </a:ext>
              </a:extLst>
            </p:cNvPr>
            <p:cNvCxnSpPr>
              <a:stCxn id="496" idx="0"/>
              <a:endCxn id="495" idx="3"/>
            </p:cNvCxnSpPr>
            <p:nvPr/>
          </p:nvCxnSpPr>
          <p:spPr>
            <a:xfrm rot="-5400000">
              <a:off x="10140372" y="4634010"/>
              <a:ext cx="231300" cy="1692900"/>
            </a:xfrm>
            <a:prstGeom prst="bentConnector3">
              <a:avLst>
                <a:gd name="adj1" fmla="val 50016"/>
              </a:avLst>
            </a:prstGeom>
            <a:noFill/>
            <a:ln w="9525" cap="flat" cmpd="sng">
              <a:solidFill>
                <a:schemeClr val="dk2"/>
              </a:solidFill>
              <a:prstDash val="solid"/>
              <a:round/>
              <a:headEnd type="none" w="sm" len="sm"/>
              <a:tailEnd type="none" w="sm" len="sm"/>
            </a:ln>
          </p:spPr>
        </p:cxnSp>
        <p:cxnSp>
          <p:nvCxnSpPr>
            <p:cNvPr id="505" name="Google Shape;559;g2e5f06411d4_0_53">
              <a:extLst>
                <a:ext uri="{FF2B5EF4-FFF2-40B4-BE49-F238E27FC236}">
                  <a16:creationId xmlns:a16="http://schemas.microsoft.com/office/drawing/2014/main" id="{20E6B78F-5F60-7DC2-436B-DAD9A9C13DF1}"/>
                </a:ext>
              </a:extLst>
            </p:cNvPr>
            <p:cNvCxnSpPr>
              <a:stCxn id="487" idx="2"/>
              <a:endCxn id="492" idx="1"/>
            </p:cNvCxnSpPr>
            <p:nvPr/>
          </p:nvCxnSpPr>
          <p:spPr>
            <a:xfrm>
              <a:off x="7716822" y="3950510"/>
              <a:ext cx="0" cy="669300"/>
            </a:xfrm>
            <a:prstGeom prst="straightConnector1">
              <a:avLst/>
            </a:prstGeom>
            <a:noFill/>
            <a:ln w="9525" cap="flat" cmpd="sng">
              <a:solidFill>
                <a:schemeClr val="dk2"/>
              </a:solidFill>
              <a:prstDash val="solid"/>
              <a:round/>
              <a:headEnd type="none" w="sm" len="sm"/>
              <a:tailEnd type="triangle" w="med" len="med"/>
            </a:ln>
          </p:spPr>
        </p:cxnSp>
        <p:cxnSp>
          <p:nvCxnSpPr>
            <p:cNvPr id="506" name="Google Shape;560;g2e5f06411d4_0_53">
              <a:extLst>
                <a:ext uri="{FF2B5EF4-FFF2-40B4-BE49-F238E27FC236}">
                  <a16:creationId xmlns:a16="http://schemas.microsoft.com/office/drawing/2014/main" id="{64E5490E-D09E-3EFA-605D-AF4AD750A6EC}"/>
                </a:ext>
              </a:extLst>
            </p:cNvPr>
            <p:cNvCxnSpPr>
              <a:stCxn id="488" idx="2"/>
              <a:endCxn id="493" idx="1"/>
            </p:cNvCxnSpPr>
            <p:nvPr/>
          </p:nvCxnSpPr>
          <p:spPr>
            <a:xfrm>
              <a:off x="8845374" y="3950510"/>
              <a:ext cx="0" cy="669300"/>
            </a:xfrm>
            <a:prstGeom prst="straightConnector1">
              <a:avLst/>
            </a:prstGeom>
            <a:noFill/>
            <a:ln w="9525" cap="flat" cmpd="sng">
              <a:solidFill>
                <a:schemeClr val="dk2"/>
              </a:solidFill>
              <a:prstDash val="solid"/>
              <a:round/>
              <a:headEnd type="none" w="sm" len="sm"/>
              <a:tailEnd type="triangle" w="med" len="med"/>
            </a:ln>
          </p:spPr>
        </p:cxnSp>
        <p:cxnSp>
          <p:nvCxnSpPr>
            <p:cNvPr id="507" name="Google Shape;561;g2e5f06411d4_0_53">
              <a:extLst>
                <a:ext uri="{FF2B5EF4-FFF2-40B4-BE49-F238E27FC236}">
                  <a16:creationId xmlns:a16="http://schemas.microsoft.com/office/drawing/2014/main" id="{3B73171D-E6E0-6891-189A-7FBAA53F3D39}"/>
                </a:ext>
              </a:extLst>
            </p:cNvPr>
            <p:cNvCxnSpPr/>
            <p:nvPr/>
          </p:nvCxnSpPr>
          <p:spPr>
            <a:xfrm>
              <a:off x="9973922" y="3950510"/>
              <a:ext cx="0" cy="669300"/>
            </a:xfrm>
            <a:prstGeom prst="straightConnector1">
              <a:avLst/>
            </a:prstGeom>
            <a:noFill/>
            <a:ln w="9525" cap="flat" cmpd="sng">
              <a:solidFill>
                <a:schemeClr val="dk2"/>
              </a:solidFill>
              <a:prstDash val="solid"/>
              <a:round/>
              <a:headEnd type="none" w="sm" len="sm"/>
              <a:tailEnd type="triangle" w="med" len="med"/>
            </a:ln>
          </p:spPr>
        </p:cxnSp>
        <p:cxnSp>
          <p:nvCxnSpPr>
            <p:cNvPr id="508" name="Google Shape;562;g2e5f06411d4_0_53">
              <a:extLst>
                <a:ext uri="{FF2B5EF4-FFF2-40B4-BE49-F238E27FC236}">
                  <a16:creationId xmlns:a16="http://schemas.microsoft.com/office/drawing/2014/main" id="{3F720122-32AF-608B-EAF0-D4EFC1B1BEDA}"/>
                </a:ext>
              </a:extLst>
            </p:cNvPr>
            <p:cNvCxnSpPr/>
            <p:nvPr/>
          </p:nvCxnSpPr>
          <p:spPr>
            <a:xfrm>
              <a:off x="11102481" y="3950510"/>
              <a:ext cx="0" cy="669300"/>
            </a:xfrm>
            <a:prstGeom prst="straightConnector1">
              <a:avLst/>
            </a:prstGeom>
            <a:noFill/>
            <a:ln w="9525" cap="flat" cmpd="sng">
              <a:solidFill>
                <a:schemeClr val="dk2"/>
              </a:solidFill>
              <a:prstDash val="solid"/>
              <a:round/>
              <a:headEnd type="none" w="sm" len="sm"/>
              <a:tailEnd type="triangle" w="med" len="med"/>
            </a:ln>
          </p:spPr>
        </p:cxnSp>
        <p:cxnSp>
          <p:nvCxnSpPr>
            <p:cNvPr id="509" name="Google Shape;563;g2e5f06411d4_0_53">
              <a:extLst>
                <a:ext uri="{FF2B5EF4-FFF2-40B4-BE49-F238E27FC236}">
                  <a16:creationId xmlns:a16="http://schemas.microsoft.com/office/drawing/2014/main" id="{715A0793-B8A9-6ABC-29BF-93F05E761F29}"/>
                </a:ext>
              </a:extLst>
            </p:cNvPr>
            <p:cNvCxnSpPr>
              <a:stCxn id="487" idx="2"/>
              <a:endCxn id="493" idx="1"/>
            </p:cNvCxnSpPr>
            <p:nvPr/>
          </p:nvCxnSpPr>
          <p:spPr>
            <a:xfrm>
              <a:off x="7716822" y="3950510"/>
              <a:ext cx="1128600" cy="669300"/>
            </a:xfrm>
            <a:prstGeom prst="straightConnector1">
              <a:avLst/>
            </a:prstGeom>
            <a:noFill/>
            <a:ln w="9525" cap="flat" cmpd="sng">
              <a:solidFill>
                <a:schemeClr val="dk2"/>
              </a:solidFill>
              <a:prstDash val="solid"/>
              <a:round/>
              <a:headEnd type="none" w="sm" len="sm"/>
              <a:tailEnd type="triangle" w="med" len="med"/>
            </a:ln>
          </p:spPr>
        </p:cxnSp>
        <p:cxnSp>
          <p:nvCxnSpPr>
            <p:cNvPr id="510" name="Google Shape;564;g2e5f06411d4_0_53">
              <a:extLst>
                <a:ext uri="{FF2B5EF4-FFF2-40B4-BE49-F238E27FC236}">
                  <a16:creationId xmlns:a16="http://schemas.microsoft.com/office/drawing/2014/main" id="{3B70AE1F-3366-5D73-9C08-BEB0A5073310}"/>
                </a:ext>
              </a:extLst>
            </p:cNvPr>
            <p:cNvCxnSpPr>
              <a:stCxn id="488" idx="2"/>
              <a:endCxn id="494" idx="1"/>
            </p:cNvCxnSpPr>
            <p:nvPr/>
          </p:nvCxnSpPr>
          <p:spPr>
            <a:xfrm>
              <a:off x="8845374" y="3950510"/>
              <a:ext cx="1128600" cy="669300"/>
            </a:xfrm>
            <a:prstGeom prst="straightConnector1">
              <a:avLst/>
            </a:prstGeom>
            <a:noFill/>
            <a:ln w="9525" cap="flat" cmpd="sng">
              <a:solidFill>
                <a:schemeClr val="dk2"/>
              </a:solidFill>
              <a:prstDash val="solid"/>
              <a:round/>
              <a:headEnd type="none" w="sm" len="sm"/>
              <a:tailEnd type="triangle" w="med" len="med"/>
            </a:ln>
          </p:spPr>
        </p:cxnSp>
        <p:cxnSp>
          <p:nvCxnSpPr>
            <p:cNvPr id="511" name="Google Shape;565;g2e5f06411d4_0_53">
              <a:extLst>
                <a:ext uri="{FF2B5EF4-FFF2-40B4-BE49-F238E27FC236}">
                  <a16:creationId xmlns:a16="http://schemas.microsoft.com/office/drawing/2014/main" id="{F742FB9E-3377-A2FD-4D27-1323B69B2864}"/>
                </a:ext>
              </a:extLst>
            </p:cNvPr>
            <p:cNvCxnSpPr>
              <a:stCxn id="489" idx="2"/>
              <a:endCxn id="495" idx="1"/>
            </p:cNvCxnSpPr>
            <p:nvPr/>
          </p:nvCxnSpPr>
          <p:spPr>
            <a:xfrm>
              <a:off x="9973927" y="3950510"/>
              <a:ext cx="1128600" cy="669300"/>
            </a:xfrm>
            <a:prstGeom prst="straightConnector1">
              <a:avLst/>
            </a:prstGeom>
            <a:noFill/>
            <a:ln w="9525" cap="flat" cmpd="sng">
              <a:solidFill>
                <a:schemeClr val="dk2"/>
              </a:solidFill>
              <a:prstDash val="solid"/>
              <a:round/>
              <a:headEnd type="none" w="sm" len="sm"/>
              <a:tailEnd type="triangle" w="med" len="med"/>
            </a:ln>
          </p:spPr>
        </p:cxnSp>
        <p:cxnSp>
          <p:nvCxnSpPr>
            <p:cNvPr id="384" name="Google Shape;566;g2e5f06411d4_0_53">
              <a:extLst>
                <a:ext uri="{FF2B5EF4-FFF2-40B4-BE49-F238E27FC236}">
                  <a16:creationId xmlns:a16="http://schemas.microsoft.com/office/drawing/2014/main" id="{9E570DE1-9B54-2C07-5873-DEFE2F0A78D4}"/>
                </a:ext>
              </a:extLst>
            </p:cNvPr>
            <p:cNvCxnSpPr>
              <a:stCxn id="490" idx="2"/>
              <a:endCxn id="494" idx="1"/>
            </p:cNvCxnSpPr>
            <p:nvPr/>
          </p:nvCxnSpPr>
          <p:spPr>
            <a:xfrm flipH="1">
              <a:off x="9973879" y="3950510"/>
              <a:ext cx="1128600" cy="669300"/>
            </a:xfrm>
            <a:prstGeom prst="straightConnector1">
              <a:avLst/>
            </a:prstGeom>
            <a:noFill/>
            <a:ln w="9525" cap="flat" cmpd="sng">
              <a:solidFill>
                <a:schemeClr val="dk2"/>
              </a:solidFill>
              <a:prstDash val="solid"/>
              <a:round/>
              <a:headEnd type="none" w="sm" len="sm"/>
              <a:tailEnd type="triangle" w="med" len="med"/>
            </a:ln>
          </p:spPr>
        </p:cxnSp>
        <p:cxnSp>
          <p:nvCxnSpPr>
            <p:cNvPr id="385" name="Google Shape;567;g2e5f06411d4_0_53">
              <a:extLst>
                <a:ext uri="{FF2B5EF4-FFF2-40B4-BE49-F238E27FC236}">
                  <a16:creationId xmlns:a16="http://schemas.microsoft.com/office/drawing/2014/main" id="{D4C69A5E-5CDE-BB8B-3616-7531F6E96F5E}"/>
                </a:ext>
              </a:extLst>
            </p:cNvPr>
            <p:cNvCxnSpPr>
              <a:stCxn id="489" idx="2"/>
              <a:endCxn id="493" idx="1"/>
            </p:cNvCxnSpPr>
            <p:nvPr/>
          </p:nvCxnSpPr>
          <p:spPr>
            <a:xfrm flipH="1">
              <a:off x="8845327" y="3950510"/>
              <a:ext cx="1128600" cy="669300"/>
            </a:xfrm>
            <a:prstGeom prst="straightConnector1">
              <a:avLst/>
            </a:prstGeom>
            <a:noFill/>
            <a:ln w="9525" cap="flat" cmpd="sng">
              <a:solidFill>
                <a:schemeClr val="dk2"/>
              </a:solidFill>
              <a:prstDash val="solid"/>
              <a:round/>
              <a:headEnd type="none" w="sm" len="sm"/>
              <a:tailEnd type="triangle" w="med" len="med"/>
            </a:ln>
          </p:spPr>
        </p:cxnSp>
        <p:cxnSp>
          <p:nvCxnSpPr>
            <p:cNvPr id="386" name="Google Shape;568;g2e5f06411d4_0_53">
              <a:extLst>
                <a:ext uri="{FF2B5EF4-FFF2-40B4-BE49-F238E27FC236}">
                  <a16:creationId xmlns:a16="http://schemas.microsoft.com/office/drawing/2014/main" id="{1D727640-298A-159D-8BB6-585E50F7E0E9}"/>
                </a:ext>
              </a:extLst>
            </p:cNvPr>
            <p:cNvCxnSpPr>
              <a:stCxn id="488" idx="2"/>
              <a:endCxn id="492" idx="1"/>
            </p:cNvCxnSpPr>
            <p:nvPr/>
          </p:nvCxnSpPr>
          <p:spPr>
            <a:xfrm flipH="1">
              <a:off x="7716774" y="3950510"/>
              <a:ext cx="1128600" cy="669300"/>
            </a:xfrm>
            <a:prstGeom prst="straightConnector1">
              <a:avLst/>
            </a:prstGeom>
            <a:noFill/>
            <a:ln w="9525" cap="flat" cmpd="sng">
              <a:solidFill>
                <a:schemeClr val="dk2"/>
              </a:solidFill>
              <a:prstDash val="solid"/>
              <a:round/>
              <a:headEnd type="none" w="sm" len="sm"/>
              <a:tailEnd type="triangle" w="med" len="med"/>
            </a:ln>
          </p:spPr>
        </p:cxnSp>
        <p:cxnSp>
          <p:nvCxnSpPr>
            <p:cNvPr id="387" name="Google Shape;569;g2e5f06411d4_0_53">
              <a:extLst>
                <a:ext uri="{FF2B5EF4-FFF2-40B4-BE49-F238E27FC236}">
                  <a16:creationId xmlns:a16="http://schemas.microsoft.com/office/drawing/2014/main" id="{ED21DFA8-3648-88DF-3C48-6EC6914F74BC}"/>
                </a:ext>
              </a:extLst>
            </p:cNvPr>
            <p:cNvCxnSpPr>
              <a:stCxn id="488" idx="2"/>
              <a:endCxn id="495" idx="1"/>
            </p:cNvCxnSpPr>
            <p:nvPr/>
          </p:nvCxnSpPr>
          <p:spPr>
            <a:xfrm>
              <a:off x="8845374" y="3950510"/>
              <a:ext cx="2257200" cy="669300"/>
            </a:xfrm>
            <a:prstGeom prst="straightConnector1">
              <a:avLst/>
            </a:prstGeom>
            <a:noFill/>
            <a:ln w="9525" cap="flat" cmpd="sng">
              <a:solidFill>
                <a:schemeClr val="dk2"/>
              </a:solidFill>
              <a:prstDash val="solid"/>
              <a:round/>
              <a:headEnd type="none" w="sm" len="sm"/>
              <a:tailEnd type="triangle" w="med" len="med"/>
            </a:ln>
          </p:spPr>
        </p:cxnSp>
        <p:cxnSp>
          <p:nvCxnSpPr>
            <p:cNvPr id="388" name="Google Shape;570;g2e5f06411d4_0_53">
              <a:extLst>
                <a:ext uri="{FF2B5EF4-FFF2-40B4-BE49-F238E27FC236}">
                  <a16:creationId xmlns:a16="http://schemas.microsoft.com/office/drawing/2014/main" id="{34FC5468-2C78-C522-D38E-F9FDAF9AC115}"/>
                </a:ext>
              </a:extLst>
            </p:cNvPr>
            <p:cNvCxnSpPr>
              <a:stCxn id="487" idx="2"/>
              <a:endCxn id="495" idx="1"/>
            </p:cNvCxnSpPr>
            <p:nvPr/>
          </p:nvCxnSpPr>
          <p:spPr>
            <a:xfrm>
              <a:off x="7716822" y="3950510"/>
              <a:ext cx="3385800" cy="669300"/>
            </a:xfrm>
            <a:prstGeom prst="straightConnector1">
              <a:avLst/>
            </a:prstGeom>
            <a:noFill/>
            <a:ln w="9525" cap="flat" cmpd="sng">
              <a:solidFill>
                <a:schemeClr val="dk2"/>
              </a:solidFill>
              <a:prstDash val="solid"/>
              <a:round/>
              <a:headEnd type="none" w="sm" len="sm"/>
              <a:tailEnd type="triangle" w="med" len="med"/>
            </a:ln>
          </p:spPr>
        </p:cxnSp>
        <p:cxnSp>
          <p:nvCxnSpPr>
            <p:cNvPr id="389" name="Google Shape;571;g2e5f06411d4_0_53">
              <a:extLst>
                <a:ext uri="{FF2B5EF4-FFF2-40B4-BE49-F238E27FC236}">
                  <a16:creationId xmlns:a16="http://schemas.microsoft.com/office/drawing/2014/main" id="{30BB8B24-744F-BEEE-7D4D-EC9BDEBE1FF0}"/>
                </a:ext>
              </a:extLst>
            </p:cNvPr>
            <p:cNvCxnSpPr>
              <a:stCxn id="487" idx="2"/>
              <a:endCxn id="494" idx="1"/>
            </p:cNvCxnSpPr>
            <p:nvPr/>
          </p:nvCxnSpPr>
          <p:spPr>
            <a:xfrm>
              <a:off x="7716822" y="3950510"/>
              <a:ext cx="2257200" cy="669300"/>
            </a:xfrm>
            <a:prstGeom prst="straightConnector1">
              <a:avLst/>
            </a:prstGeom>
            <a:noFill/>
            <a:ln w="9525" cap="flat" cmpd="sng">
              <a:solidFill>
                <a:schemeClr val="dk2"/>
              </a:solidFill>
              <a:prstDash val="solid"/>
              <a:round/>
              <a:headEnd type="none" w="sm" len="sm"/>
              <a:tailEnd type="triangle" w="med" len="med"/>
            </a:ln>
          </p:spPr>
        </p:cxnSp>
        <p:cxnSp>
          <p:nvCxnSpPr>
            <p:cNvPr id="390" name="Google Shape;572;g2e5f06411d4_0_53">
              <a:extLst>
                <a:ext uri="{FF2B5EF4-FFF2-40B4-BE49-F238E27FC236}">
                  <a16:creationId xmlns:a16="http://schemas.microsoft.com/office/drawing/2014/main" id="{760C30DC-C095-7807-0A2A-A639921094C8}"/>
                </a:ext>
              </a:extLst>
            </p:cNvPr>
            <p:cNvCxnSpPr>
              <a:stCxn id="489" idx="2"/>
              <a:endCxn id="492" idx="1"/>
            </p:cNvCxnSpPr>
            <p:nvPr/>
          </p:nvCxnSpPr>
          <p:spPr>
            <a:xfrm flipH="1">
              <a:off x="7716727" y="3950510"/>
              <a:ext cx="2257200" cy="669300"/>
            </a:xfrm>
            <a:prstGeom prst="straightConnector1">
              <a:avLst/>
            </a:prstGeom>
            <a:noFill/>
            <a:ln w="9525" cap="flat" cmpd="sng">
              <a:solidFill>
                <a:schemeClr val="dk2"/>
              </a:solidFill>
              <a:prstDash val="solid"/>
              <a:round/>
              <a:headEnd type="none" w="sm" len="sm"/>
              <a:tailEnd type="triangle" w="med" len="med"/>
            </a:ln>
          </p:spPr>
        </p:cxnSp>
        <p:cxnSp>
          <p:nvCxnSpPr>
            <p:cNvPr id="391" name="Google Shape;573;g2e5f06411d4_0_53">
              <a:extLst>
                <a:ext uri="{FF2B5EF4-FFF2-40B4-BE49-F238E27FC236}">
                  <a16:creationId xmlns:a16="http://schemas.microsoft.com/office/drawing/2014/main" id="{E38F41E4-D8E0-522B-C5AE-C0228AC2E0A7}"/>
                </a:ext>
              </a:extLst>
            </p:cNvPr>
            <p:cNvCxnSpPr>
              <a:stCxn id="490" idx="2"/>
              <a:endCxn id="492" idx="1"/>
            </p:cNvCxnSpPr>
            <p:nvPr/>
          </p:nvCxnSpPr>
          <p:spPr>
            <a:xfrm flipH="1">
              <a:off x="7716979" y="3950510"/>
              <a:ext cx="3385500" cy="669300"/>
            </a:xfrm>
            <a:prstGeom prst="straightConnector1">
              <a:avLst/>
            </a:prstGeom>
            <a:noFill/>
            <a:ln w="9525" cap="flat" cmpd="sng">
              <a:solidFill>
                <a:schemeClr val="dk2"/>
              </a:solidFill>
              <a:prstDash val="solid"/>
              <a:round/>
              <a:headEnd type="none" w="sm" len="sm"/>
              <a:tailEnd type="triangle" w="med" len="med"/>
            </a:ln>
          </p:spPr>
        </p:cxnSp>
        <p:cxnSp>
          <p:nvCxnSpPr>
            <p:cNvPr id="392" name="Google Shape;574;g2e5f06411d4_0_53">
              <a:extLst>
                <a:ext uri="{FF2B5EF4-FFF2-40B4-BE49-F238E27FC236}">
                  <a16:creationId xmlns:a16="http://schemas.microsoft.com/office/drawing/2014/main" id="{3EF469F1-3EF5-996E-5089-7A4DD9E46D25}"/>
                </a:ext>
              </a:extLst>
            </p:cNvPr>
            <p:cNvCxnSpPr>
              <a:stCxn id="490" idx="2"/>
              <a:endCxn id="493" idx="1"/>
            </p:cNvCxnSpPr>
            <p:nvPr/>
          </p:nvCxnSpPr>
          <p:spPr>
            <a:xfrm flipH="1">
              <a:off x="8845279" y="3950510"/>
              <a:ext cx="2257200" cy="669300"/>
            </a:xfrm>
            <a:prstGeom prst="straightConnector1">
              <a:avLst/>
            </a:prstGeom>
            <a:noFill/>
            <a:ln w="9525" cap="flat" cmpd="sng">
              <a:solidFill>
                <a:schemeClr val="dk2"/>
              </a:solidFill>
              <a:prstDash val="solid"/>
              <a:round/>
              <a:headEnd type="none" w="sm" len="sm"/>
              <a:tailEnd type="triangle" w="med" len="med"/>
            </a:ln>
          </p:spPr>
        </p:cxnSp>
        <p:sp>
          <p:nvSpPr>
            <p:cNvPr id="393" name="Google Shape;575;g2e5f06411d4_0_53">
              <a:extLst>
                <a:ext uri="{FF2B5EF4-FFF2-40B4-BE49-F238E27FC236}">
                  <a16:creationId xmlns:a16="http://schemas.microsoft.com/office/drawing/2014/main" id="{93351B87-2801-8CF2-DC89-92362DA3F82B}"/>
                </a:ext>
              </a:extLst>
            </p:cNvPr>
            <p:cNvSpPr txBox="1"/>
            <p:nvPr/>
          </p:nvSpPr>
          <p:spPr>
            <a:xfrm>
              <a:off x="11597647" y="2756760"/>
              <a:ext cx="1623527"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latin typeface="Arial"/>
                  <a:ea typeface="Arial"/>
                  <a:cs typeface="Arial"/>
                  <a:sym typeface="Arial"/>
                </a:rPr>
                <a:t>AWS EKS Cluster: </a:t>
              </a:r>
              <a:endParaRPr sz="10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i="1" dirty="0">
                  <a:solidFill>
                    <a:schemeClr val="dk2"/>
                  </a:solidFill>
                </a:rPr>
                <a:t>(1-(1-0.9995)^3) * (1-(1-0.9995)^2)</a:t>
              </a:r>
              <a:endParaRPr sz="1000" i="1" dirty="0">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i="1" dirty="0">
                  <a:solidFill>
                    <a:schemeClr val="dk2"/>
                  </a:solidFill>
                </a:rPr>
                <a:t>= 0.99999974987</a:t>
              </a:r>
              <a:endParaRPr sz="1000" i="1" dirty="0">
                <a:solidFill>
                  <a:schemeClr val="dk2"/>
                </a:solidFill>
              </a:endParaRPr>
            </a:p>
          </p:txBody>
        </p:sp>
        <p:sp>
          <p:nvSpPr>
            <p:cNvPr id="394" name="Google Shape;576;g2e5f06411d4_0_53">
              <a:extLst>
                <a:ext uri="{FF2B5EF4-FFF2-40B4-BE49-F238E27FC236}">
                  <a16:creationId xmlns:a16="http://schemas.microsoft.com/office/drawing/2014/main" id="{4D1F92A2-3144-A14D-5DC5-27FF7C754DCF}"/>
                </a:ext>
              </a:extLst>
            </p:cNvPr>
            <p:cNvSpPr txBox="1"/>
            <p:nvPr/>
          </p:nvSpPr>
          <p:spPr>
            <a:xfrm>
              <a:off x="11597647" y="3469460"/>
              <a:ext cx="1980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err="1">
                  <a:solidFill>
                    <a:schemeClr val="dk2"/>
                  </a:solidFill>
                  <a:latin typeface="Arial"/>
                  <a:ea typeface="Arial"/>
                  <a:cs typeface="Arial"/>
                  <a:sym typeface="Arial"/>
                </a:rPr>
                <a:t>WorkerNode</a:t>
              </a:r>
              <a:endParaRPr sz="10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1" u="none" strike="noStrike" cap="none" dirty="0">
                  <a:solidFill>
                    <a:schemeClr val="dk2"/>
                  </a:solidFill>
                  <a:latin typeface="Arial"/>
                  <a:ea typeface="Arial"/>
                  <a:cs typeface="Arial"/>
                  <a:sym typeface="Arial"/>
                </a:rPr>
                <a:t>1-(1-0.99</a:t>
              </a:r>
              <a:r>
                <a:rPr lang="en-US" sz="1000" i="1" dirty="0">
                  <a:solidFill>
                    <a:schemeClr val="dk2"/>
                  </a:solidFill>
                </a:rPr>
                <a:t>99</a:t>
              </a:r>
              <a:r>
                <a:rPr lang="en-US" sz="1000" b="0" i="1" u="none" strike="noStrike" cap="none" dirty="0">
                  <a:solidFill>
                    <a:schemeClr val="dk2"/>
                  </a:solidFill>
                  <a:latin typeface="Arial"/>
                  <a:ea typeface="Arial"/>
                  <a:cs typeface="Arial"/>
                  <a:sym typeface="Arial"/>
                </a:rPr>
                <a:t>)^4</a:t>
              </a:r>
              <a:r>
                <a:rPr lang="en-US" sz="1000" i="1" dirty="0">
                  <a:solidFill>
                    <a:schemeClr val="dk2"/>
                  </a:solidFill>
                </a:rPr>
                <a:t> ≒ 1</a:t>
              </a:r>
              <a:endParaRPr sz="1000" b="0" i="1" u="none" strike="noStrike" cap="none" dirty="0">
                <a:solidFill>
                  <a:schemeClr val="dk2"/>
                </a:solidFill>
                <a:latin typeface="Arial"/>
                <a:ea typeface="Arial"/>
                <a:cs typeface="Arial"/>
                <a:sym typeface="Arial"/>
              </a:endParaRPr>
            </a:p>
          </p:txBody>
        </p:sp>
        <p:sp>
          <p:nvSpPr>
            <p:cNvPr id="395" name="Google Shape;577;g2e5f06411d4_0_53">
              <a:extLst>
                <a:ext uri="{FF2B5EF4-FFF2-40B4-BE49-F238E27FC236}">
                  <a16:creationId xmlns:a16="http://schemas.microsoft.com/office/drawing/2014/main" id="{78B9597A-21D9-F159-621F-DFB2B07A3540}"/>
                </a:ext>
              </a:extLst>
            </p:cNvPr>
            <p:cNvSpPr txBox="1"/>
            <p:nvPr/>
          </p:nvSpPr>
          <p:spPr>
            <a:xfrm>
              <a:off x="11597647" y="4670398"/>
              <a:ext cx="1980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latin typeface="Arial"/>
                  <a:ea typeface="Arial"/>
                  <a:cs typeface="Arial"/>
                  <a:sym typeface="Arial"/>
                </a:rPr>
                <a:t>RDS</a:t>
              </a:r>
              <a:endParaRPr sz="1000" b="0" i="0" u="none" strike="noStrike" cap="none" dirty="0">
                <a:solidFill>
                  <a:schemeClr val="dk2"/>
                </a:solidFill>
                <a:latin typeface="Arial"/>
                <a:ea typeface="Arial"/>
                <a:cs typeface="Arial"/>
                <a:sym typeface="Arial"/>
              </a:endParaRPr>
            </a:p>
            <a:p>
              <a:pPr marL="0" lvl="0" indent="0" algn="l" rtl="0">
                <a:spcBef>
                  <a:spcPts val="0"/>
                </a:spcBef>
                <a:spcAft>
                  <a:spcPts val="0"/>
                </a:spcAft>
                <a:buClr>
                  <a:schemeClr val="dk1"/>
                </a:buClr>
                <a:buSzPts val="1000"/>
                <a:buFont typeface="Arial"/>
                <a:buNone/>
              </a:pPr>
              <a:r>
                <a:rPr lang="en-US" sz="1000" i="1" dirty="0">
                  <a:solidFill>
                    <a:schemeClr val="dk2"/>
                  </a:solidFill>
                </a:rPr>
                <a:t>1-(1-0.9999)^4 ≒ 1</a:t>
              </a:r>
              <a:endParaRPr sz="1000" b="0" i="1" u="none" strike="noStrike" cap="none" dirty="0">
                <a:solidFill>
                  <a:schemeClr val="dk2"/>
                </a:solidFill>
                <a:latin typeface="Arial"/>
                <a:ea typeface="Arial"/>
                <a:cs typeface="Arial"/>
                <a:sym typeface="Arial"/>
              </a:endParaRPr>
            </a:p>
          </p:txBody>
        </p:sp>
        <p:sp>
          <p:nvSpPr>
            <p:cNvPr id="396" name="Google Shape;578;g2e5f06411d4_0_53">
              <a:extLst>
                <a:ext uri="{FF2B5EF4-FFF2-40B4-BE49-F238E27FC236}">
                  <a16:creationId xmlns:a16="http://schemas.microsoft.com/office/drawing/2014/main" id="{AA6817C5-F4FD-C2A9-6F33-160FC956A9FE}"/>
                </a:ext>
              </a:extLst>
            </p:cNvPr>
            <p:cNvSpPr txBox="1"/>
            <p:nvPr/>
          </p:nvSpPr>
          <p:spPr>
            <a:xfrm>
              <a:off x="11597647" y="5509473"/>
              <a:ext cx="1688651"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2"/>
                  </a:solidFill>
                  <a:latin typeface="Arial"/>
                  <a:ea typeface="Arial"/>
                  <a:cs typeface="Arial"/>
                  <a:sym typeface="Arial"/>
                </a:rPr>
                <a:t>RDS Cluster</a:t>
              </a:r>
              <a:endParaRPr sz="10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i="1" dirty="0">
                  <a:solidFill>
                    <a:schemeClr val="dk2"/>
                  </a:solidFill>
                </a:rPr>
                <a:t>Follow the AZs = (1-(1-0.9995)^3)</a:t>
              </a:r>
              <a:endParaRPr sz="1000" i="1" dirty="0">
                <a:solidFill>
                  <a:schemeClr val="dk2"/>
                </a:solidFill>
              </a:endParaRPr>
            </a:p>
            <a:p>
              <a:pPr marL="0" marR="0" lvl="0" indent="0" algn="l" rtl="0">
                <a:lnSpc>
                  <a:spcPct val="100000"/>
                </a:lnSpc>
                <a:spcBef>
                  <a:spcPts val="0"/>
                </a:spcBef>
                <a:spcAft>
                  <a:spcPts val="0"/>
                </a:spcAft>
                <a:buClr>
                  <a:srgbClr val="000000"/>
                </a:buClr>
                <a:buSzPts val="1000"/>
                <a:buFont typeface="Arial"/>
                <a:buNone/>
              </a:pPr>
              <a:r>
                <a:rPr lang="en-US" sz="1000" i="1" dirty="0">
                  <a:solidFill>
                    <a:schemeClr val="dk2"/>
                  </a:solidFill>
                </a:rPr>
                <a:t>= 0.99999999987</a:t>
              </a:r>
              <a:endParaRPr sz="1000" i="1" dirty="0">
                <a:solidFill>
                  <a:schemeClr val="dk2"/>
                </a:solidFill>
              </a:endParaRPr>
            </a:p>
          </p:txBody>
        </p:sp>
      </p:grpSp>
      <p:sp>
        <p:nvSpPr>
          <p:cNvPr id="399" name="Google Shape;580;g2e5f06411d4_0_53">
            <a:extLst>
              <a:ext uri="{FF2B5EF4-FFF2-40B4-BE49-F238E27FC236}">
                <a16:creationId xmlns:a16="http://schemas.microsoft.com/office/drawing/2014/main" id="{5EF7419D-1C1B-52CF-E104-F77481E01BE6}"/>
              </a:ext>
            </a:extLst>
          </p:cNvPr>
          <p:cNvSpPr txBox="1"/>
          <p:nvPr/>
        </p:nvSpPr>
        <p:spPr>
          <a:xfrm>
            <a:off x="6453109" y="7528902"/>
            <a:ext cx="4663800" cy="4617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 overall availability percentage for a solution utilizing two Availability Zones (AZs) with Amazon EKS and AWS RDS can be derived from the individual service SLAs provided by AWS. </a:t>
            </a:r>
            <a:endParaRPr sz="1200" b="0"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Amazon EKS</a:t>
            </a:r>
            <a:endParaRPr sz="1200" b="1" i="0" u="none" strike="noStrike" cap="none" dirty="0">
              <a:solidFill>
                <a:schemeClr val="dk1"/>
              </a:solidFill>
              <a:latin typeface="Calibri"/>
              <a:ea typeface="Calibri"/>
              <a:cs typeface="Calibri"/>
              <a:sym typeface="Calibri"/>
            </a:endParaRPr>
          </a:p>
          <a:p>
            <a:pPr marL="228600" marR="0" lvl="0" indent="-22860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  •  </a:t>
            </a:r>
            <a:r>
              <a:rPr lang="en-US" sz="1200" dirty="0">
                <a:solidFill>
                  <a:schemeClr val="dk1"/>
                </a:solidFill>
                <a:latin typeface="Calibri"/>
                <a:ea typeface="Calibri"/>
                <a:cs typeface="Calibri"/>
                <a:sym typeface="Calibri"/>
              </a:rPr>
              <a:t>Amazon EKS SLA: AWS guarantees 99.95% uptime for Amazon EKS within a given region. This is under the condition that the </a:t>
            </a:r>
            <a:r>
              <a:rPr lang="en-US" sz="1200" dirty="0" err="1">
                <a:solidFill>
                  <a:schemeClr val="dk1"/>
                </a:solidFill>
                <a:latin typeface="Calibri"/>
                <a:ea typeface="Calibri"/>
                <a:cs typeface="Calibri"/>
                <a:sym typeface="Calibri"/>
              </a:rPr>
              <a:t>eks</a:t>
            </a:r>
            <a:r>
              <a:rPr lang="en-US" sz="1200" dirty="0">
                <a:solidFill>
                  <a:schemeClr val="dk1"/>
                </a:solidFill>
                <a:latin typeface="Calibri"/>
                <a:ea typeface="Calibri"/>
                <a:cs typeface="Calibri"/>
                <a:sym typeface="Calibri"/>
              </a:rPr>
              <a:t> is deployed across multiple AZs. Actually, EKS Managed zone composed as five instances such as API and </a:t>
            </a:r>
            <a:r>
              <a:rPr lang="en-US" sz="1200" dirty="0" err="1">
                <a:solidFill>
                  <a:schemeClr val="dk1"/>
                </a:solidFill>
                <a:latin typeface="Calibri"/>
                <a:ea typeface="Calibri"/>
                <a:cs typeface="Calibri"/>
                <a:sym typeface="Calibri"/>
              </a:rPr>
              <a:t>etcd</a:t>
            </a:r>
            <a:r>
              <a:rPr lang="en-US" sz="1200" dirty="0">
                <a:solidFill>
                  <a:schemeClr val="dk1"/>
                </a:solidFill>
                <a:latin typeface="Calibri"/>
                <a:ea typeface="Calibri"/>
                <a:cs typeface="Calibri"/>
                <a:sym typeface="Calibri"/>
              </a:rPr>
              <a:t> in three AZs. </a:t>
            </a:r>
            <a:endParaRPr sz="1200" b="0" i="0" u="none" strike="noStrike" cap="none" dirty="0">
              <a:solidFill>
                <a:schemeClr val="dk1"/>
              </a:solidFill>
              <a:latin typeface="Calibri"/>
              <a:ea typeface="Calibri"/>
              <a:cs typeface="Calibri"/>
              <a:sym typeface="Calibri"/>
            </a:endParaRPr>
          </a:p>
          <a:p>
            <a:pPr marL="228600" marR="0" lvl="0" indent="-22860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  •  Amazon EC2 SLA: For each individual Amazon EC2 instance, AWS guarantees Uptime Percentage of at least </a:t>
            </a:r>
            <a:r>
              <a:rPr lang="en-US" sz="1200" b="1" i="0" u="none" strike="noStrike" cap="none" dirty="0">
                <a:solidFill>
                  <a:schemeClr val="dk1"/>
                </a:solidFill>
                <a:latin typeface="Calibri"/>
                <a:ea typeface="Calibri"/>
                <a:cs typeface="Calibri"/>
                <a:sym typeface="Calibri"/>
              </a:rPr>
              <a:t>99.5%</a:t>
            </a:r>
            <a:r>
              <a:rPr lang="en-US" sz="1200" dirty="0">
                <a:solidFill>
                  <a:schemeClr val="dk1"/>
                </a:solidFill>
                <a:latin typeface="Calibri"/>
                <a:ea typeface="Calibri"/>
                <a:cs typeface="Calibri"/>
                <a:sym typeface="Calibri"/>
              </a:rPr>
              <a:t>. </a:t>
            </a:r>
            <a:br>
              <a:rPr lang="en-US" sz="1200" dirty="0">
                <a:solidFill>
                  <a:schemeClr val="dk1"/>
                </a:solidFill>
                <a:latin typeface="Calibri"/>
                <a:ea typeface="Calibri"/>
                <a:cs typeface="Calibri"/>
                <a:sym typeface="Calibri"/>
              </a:rPr>
            </a:br>
            <a:r>
              <a:rPr lang="en-US" sz="1200" dirty="0">
                <a:solidFill>
                  <a:schemeClr val="dk1"/>
                </a:solidFill>
                <a:latin typeface="Calibri"/>
                <a:ea typeface="Calibri"/>
                <a:cs typeface="Calibri"/>
                <a:sym typeface="Calibri"/>
              </a:rPr>
              <a:t>But for Amazon EC2 with all running instances deployed concurrently across two or more AZs in the same region as Regional Level to </a:t>
            </a:r>
            <a:r>
              <a:rPr lang="en-US" sz="1200" b="1" dirty="0">
                <a:solidFill>
                  <a:schemeClr val="dk1"/>
                </a:solidFill>
                <a:latin typeface="Calibri"/>
                <a:ea typeface="Calibri"/>
                <a:cs typeface="Calibri"/>
                <a:sym typeface="Calibri"/>
              </a:rPr>
              <a:t>99.99%</a:t>
            </a:r>
            <a:r>
              <a:rPr lang="en-US" sz="1200" dirty="0">
                <a:solidFill>
                  <a:schemeClr val="dk1"/>
                </a:solidFill>
                <a:latin typeface="Calibri"/>
                <a:ea typeface="Calibri"/>
                <a:cs typeface="Calibri"/>
                <a:sym typeface="Calibri"/>
              </a:rPr>
              <a:t>, EKS too.</a:t>
            </a:r>
            <a:endParaRPr sz="1200" b="0"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Amazon RDS (Multi-AZ)</a:t>
            </a:r>
            <a:endParaRPr sz="1200" b="0" i="0" u="none" strike="noStrike" cap="none" dirty="0">
              <a:solidFill>
                <a:schemeClr val="dk1"/>
              </a:solidFill>
              <a:latin typeface="Calibri"/>
              <a:ea typeface="Calibri"/>
              <a:cs typeface="Calibri"/>
              <a:sym typeface="Calibri"/>
            </a:endParaRPr>
          </a:p>
          <a:p>
            <a:pPr marL="228600" marR="0" lvl="0" indent="-22860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  •  Amazon RDS SLA: For Multi-AZ deployments, AWS guarantees 99.95% availability for Amazon RDS.</a:t>
            </a:r>
            <a:endParaRPr sz="1200" b="0" i="0" u="none" strike="noStrike" cap="none" dirty="0">
              <a:solidFill>
                <a:schemeClr val="dk1"/>
              </a:solidFill>
              <a:latin typeface="Calibri"/>
              <a:ea typeface="Calibri"/>
              <a:cs typeface="Calibri"/>
              <a:sym typeface="Calibri"/>
            </a:endParaRPr>
          </a:p>
          <a:p>
            <a:pPr marL="228600" marR="0" lvl="0" indent="-228600" algn="l" rtl="0">
              <a:lnSpc>
                <a:spcPct val="115000"/>
              </a:lnSpc>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  •  Single-DB Instance SLA: For each individual Amazon RDS instance, AWS guarantees Uptime Percentage of at least 99.5% </a:t>
            </a:r>
            <a:endParaRPr sz="1200" b="0" i="0" u="none"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200" b="0" i="0" u="sng" strike="noStrike" cap="none" dirty="0">
                <a:solidFill>
                  <a:schemeClr val="hlink"/>
                </a:solidFill>
                <a:latin typeface="Calibri"/>
                <a:ea typeface="Calibri"/>
                <a:cs typeface="Calibri"/>
                <a:sym typeface="Calibri"/>
                <a:hlinkClick r:id="rId3"/>
              </a:rPr>
              <a:t>AWS Service Level Agreements (SLAs)</a:t>
            </a:r>
            <a:endParaRPr sz="1200" b="0" i="0" u="none" strike="noStrike" cap="none" dirty="0">
              <a:solidFill>
                <a:schemeClr val="dk1"/>
              </a:solidFill>
              <a:latin typeface="Calibri"/>
              <a:ea typeface="Calibri"/>
              <a:cs typeface="Calibri"/>
              <a:sym typeface="Calibri"/>
            </a:endParaRPr>
          </a:p>
        </p:txBody>
      </p:sp>
      <p:sp>
        <p:nvSpPr>
          <p:cNvPr id="400" name="Google Shape;414;g2e5f06411d4_0_53">
            <a:extLst>
              <a:ext uri="{FF2B5EF4-FFF2-40B4-BE49-F238E27FC236}">
                <a16:creationId xmlns:a16="http://schemas.microsoft.com/office/drawing/2014/main" id="{B022E40F-230C-18A2-DADE-F6FC20F583F9}"/>
              </a:ext>
            </a:extLst>
          </p:cNvPr>
          <p:cNvSpPr/>
          <p:nvPr/>
        </p:nvSpPr>
        <p:spPr>
          <a:xfrm>
            <a:off x="223692" y="4487681"/>
            <a:ext cx="9903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Worker Node 99.5%</a:t>
            </a:r>
            <a:endParaRPr sz="900" dirty="0"/>
          </a:p>
        </p:txBody>
      </p:sp>
      <p:sp>
        <p:nvSpPr>
          <p:cNvPr id="401" name="Google Shape;415;g2e5f06411d4_0_53">
            <a:extLst>
              <a:ext uri="{FF2B5EF4-FFF2-40B4-BE49-F238E27FC236}">
                <a16:creationId xmlns:a16="http://schemas.microsoft.com/office/drawing/2014/main" id="{4DAD2986-6E35-1593-E203-CFD0F3459913}"/>
              </a:ext>
            </a:extLst>
          </p:cNvPr>
          <p:cNvSpPr/>
          <p:nvPr/>
        </p:nvSpPr>
        <p:spPr>
          <a:xfrm>
            <a:off x="1352244" y="4487681"/>
            <a:ext cx="9903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sz="900" dirty="0"/>
              <a:t>Worker Node </a:t>
            </a:r>
            <a:r>
              <a:rPr lang="en-US" sz="900" dirty="0"/>
              <a:t>99.5%</a:t>
            </a:r>
            <a:endParaRPr sz="900" dirty="0"/>
          </a:p>
        </p:txBody>
      </p:sp>
      <p:sp>
        <p:nvSpPr>
          <p:cNvPr id="402" name="Google Shape;416;g2e5f06411d4_0_53">
            <a:extLst>
              <a:ext uri="{FF2B5EF4-FFF2-40B4-BE49-F238E27FC236}">
                <a16:creationId xmlns:a16="http://schemas.microsoft.com/office/drawing/2014/main" id="{7555F35C-AD97-A5BC-478F-598D868F8CB9}"/>
              </a:ext>
            </a:extLst>
          </p:cNvPr>
          <p:cNvSpPr/>
          <p:nvPr/>
        </p:nvSpPr>
        <p:spPr>
          <a:xfrm>
            <a:off x="2480797" y="4487681"/>
            <a:ext cx="9903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sz="900" dirty="0"/>
              <a:t>Worker Node </a:t>
            </a:r>
            <a:r>
              <a:rPr lang="en-US" sz="900" dirty="0"/>
              <a:t>99.5%</a:t>
            </a:r>
            <a:endParaRPr sz="900" dirty="0"/>
          </a:p>
        </p:txBody>
      </p:sp>
      <p:sp>
        <p:nvSpPr>
          <p:cNvPr id="403" name="Google Shape;417;g2e5f06411d4_0_53">
            <a:extLst>
              <a:ext uri="{FF2B5EF4-FFF2-40B4-BE49-F238E27FC236}">
                <a16:creationId xmlns:a16="http://schemas.microsoft.com/office/drawing/2014/main" id="{FA6CD498-EF5D-1489-B3D2-85AB638C3715}"/>
              </a:ext>
            </a:extLst>
          </p:cNvPr>
          <p:cNvSpPr/>
          <p:nvPr/>
        </p:nvSpPr>
        <p:spPr>
          <a:xfrm>
            <a:off x="3609349" y="4487681"/>
            <a:ext cx="990300"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sz="900" dirty="0"/>
              <a:t>Worker Node </a:t>
            </a:r>
            <a:r>
              <a:rPr lang="en-US" sz="900" dirty="0"/>
              <a:t>99.5%</a:t>
            </a:r>
            <a:endParaRPr sz="900" dirty="0"/>
          </a:p>
        </p:txBody>
      </p:sp>
      <p:sp>
        <p:nvSpPr>
          <p:cNvPr id="404" name="Google Shape;418;g2e5f06411d4_0_53">
            <a:extLst>
              <a:ext uri="{FF2B5EF4-FFF2-40B4-BE49-F238E27FC236}">
                <a16:creationId xmlns:a16="http://schemas.microsoft.com/office/drawing/2014/main" id="{0FFABC91-E0F9-D7EB-7C18-A1029B96284F}"/>
              </a:ext>
            </a:extLst>
          </p:cNvPr>
          <p:cNvSpPr/>
          <p:nvPr/>
        </p:nvSpPr>
        <p:spPr>
          <a:xfrm>
            <a:off x="530103" y="3711793"/>
            <a:ext cx="1128552"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K8S Cluster (Managed)</a:t>
            </a:r>
            <a:endParaRPr sz="900" dirty="0"/>
          </a:p>
          <a:p>
            <a:pPr marL="0" lvl="0" indent="0" algn="ctr" rtl="0">
              <a:spcBef>
                <a:spcPts val="0"/>
              </a:spcBef>
              <a:spcAft>
                <a:spcPts val="0"/>
              </a:spcAft>
              <a:buNone/>
            </a:pPr>
            <a:r>
              <a:rPr lang="en-US" sz="900" dirty="0"/>
              <a:t>99.95%</a:t>
            </a:r>
            <a:endParaRPr sz="900" dirty="0"/>
          </a:p>
        </p:txBody>
      </p:sp>
      <p:sp>
        <p:nvSpPr>
          <p:cNvPr id="405" name="Google Shape;419;g2e5f06411d4_0_53">
            <a:extLst>
              <a:ext uri="{FF2B5EF4-FFF2-40B4-BE49-F238E27FC236}">
                <a16:creationId xmlns:a16="http://schemas.microsoft.com/office/drawing/2014/main" id="{FD8D118A-0197-C6F1-218A-BB85E51058B9}"/>
              </a:ext>
            </a:extLst>
          </p:cNvPr>
          <p:cNvSpPr/>
          <p:nvPr/>
        </p:nvSpPr>
        <p:spPr>
          <a:xfrm>
            <a:off x="223692" y="5626584"/>
            <a:ext cx="990318" cy="911634"/>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PostgreSQL</a:t>
            </a:r>
          </a:p>
          <a:p>
            <a:pPr marL="0" lvl="0" indent="0" algn="ctr" rtl="0">
              <a:spcBef>
                <a:spcPts val="0"/>
              </a:spcBef>
              <a:spcAft>
                <a:spcPts val="0"/>
              </a:spcAft>
              <a:buNone/>
            </a:pPr>
            <a:r>
              <a:rPr lang="en-US" sz="900" dirty="0"/>
              <a:t>(DEDI)</a:t>
            </a:r>
            <a:endParaRPr sz="900" dirty="0"/>
          </a:p>
          <a:p>
            <a:pPr marL="0" lvl="0" indent="0" algn="ctr" rtl="0">
              <a:spcBef>
                <a:spcPts val="0"/>
              </a:spcBef>
              <a:spcAft>
                <a:spcPts val="0"/>
              </a:spcAft>
              <a:buNone/>
            </a:pPr>
            <a:r>
              <a:rPr lang="en-US" sz="900" dirty="0"/>
              <a:t>99.5%</a:t>
            </a:r>
            <a:endParaRPr sz="900" dirty="0"/>
          </a:p>
          <a:p>
            <a:pPr marL="0" lvl="0" indent="0" algn="ctr" rtl="0">
              <a:spcBef>
                <a:spcPts val="0"/>
              </a:spcBef>
              <a:spcAft>
                <a:spcPts val="0"/>
              </a:spcAft>
              <a:buNone/>
            </a:pPr>
            <a:r>
              <a:rPr lang="en-US" sz="900" dirty="0">
                <a:highlight>
                  <a:srgbClr val="FFFF00"/>
                </a:highlight>
              </a:rPr>
              <a:t>(Primary)</a:t>
            </a:r>
            <a:endParaRPr sz="900" dirty="0">
              <a:highlight>
                <a:srgbClr val="FFFF00"/>
              </a:highlight>
            </a:endParaRPr>
          </a:p>
        </p:txBody>
      </p:sp>
      <p:sp>
        <p:nvSpPr>
          <p:cNvPr id="406" name="Google Shape;420;g2e5f06411d4_0_53">
            <a:extLst>
              <a:ext uri="{FF2B5EF4-FFF2-40B4-BE49-F238E27FC236}">
                <a16:creationId xmlns:a16="http://schemas.microsoft.com/office/drawing/2014/main" id="{6078255B-D4AC-636D-5DC4-CA216ACB1419}"/>
              </a:ext>
            </a:extLst>
          </p:cNvPr>
          <p:cNvSpPr/>
          <p:nvPr/>
        </p:nvSpPr>
        <p:spPr>
          <a:xfrm>
            <a:off x="1352244" y="5626584"/>
            <a:ext cx="990318" cy="911634"/>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sz="900" dirty="0"/>
              <a:t>PostgreSQL</a:t>
            </a:r>
          </a:p>
          <a:p>
            <a:pPr marL="0" lvl="0" indent="0" algn="ctr" rtl="0">
              <a:spcBef>
                <a:spcPts val="0"/>
              </a:spcBef>
              <a:spcAft>
                <a:spcPts val="0"/>
              </a:spcAft>
              <a:buNone/>
            </a:pPr>
            <a:r>
              <a:rPr lang="en-US" altLang="ko-KR" sz="900" dirty="0"/>
              <a:t>(DEDI)</a:t>
            </a:r>
          </a:p>
          <a:p>
            <a:pPr marL="0" lvl="0" indent="0" algn="ctr" rtl="0">
              <a:spcBef>
                <a:spcPts val="0"/>
              </a:spcBef>
              <a:spcAft>
                <a:spcPts val="0"/>
              </a:spcAft>
              <a:buNone/>
            </a:pPr>
            <a:r>
              <a:rPr lang="en-US" sz="900" dirty="0"/>
              <a:t>99.5%</a:t>
            </a:r>
            <a:endParaRPr sz="900" dirty="0"/>
          </a:p>
          <a:p>
            <a:pPr marL="0" lvl="0" indent="0" algn="ctr" rtl="0">
              <a:spcBef>
                <a:spcPts val="0"/>
              </a:spcBef>
              <a:spcAft>
                <a:spcPts val="0"/>
              </a:spcAft>
              <a:buNone/>
            </a:pPr>
            <a:r>
              <a:rPr lang="en-US" sz="900" dirty="0">
                <a:solidFill>
                  <a:schemeClr val="lt1"/>
                </a:solidFill>
                <a:highlight>
                  <a:schemeClr val="accent6"/>
                </a:highlight>
              </a:rPr>
              <a:t>(Standby)</a:t>
            </a:r>
            <a:endParaRPr sz="900" dirty="0">
              <a:solidFill>
                <a:schemeClr val="lt1"/>
              </a:solidFill>
              <a:highlight>
                <a:schemeClr val="accent6"/>
              </a:highlight>
            </a:endParaRPr>
          </a:p>
        </p:txBody>
      </p:sp>
      <p:sp>
        <p:nvSpPr>
          <p:cNvPr id="407" name="Google Shape;421;g2e5f06411d4_0_53">
            <a:extLst>
              <a:ext uri="{FF2B5EF4-FFF2-40B4-BE49-F238E27FC236}">
                <a16:creationId xmlns:a16="http://schemas.microsoft.com/office/drawing/2014/main" id="{7E126C8E-8807-B2A7-8846-0960CA172893}"/>
              </a:ext>
            </a:extLst>
          </p:cNvPr>
          <p:cNvSpPr/>
          <p:nvPr/>
        </p:nvSpPr>
        <p:spPr>
          <a:xfrm>
            <a:off x="2480797" y="5626584"/>
            <a:ext cx="990318" cy="911634"/>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sz="900" dirty="0"/>
              <a:t>PostgreSQL</a:t>
            </a:r>
          </a:p>
          <a:p>
            <a:pPr marL="0" lvl="0" indent="0" algn="ctr" rtl="0">
              <a:spcBef>
                <a:spcPts val="0"/>
              </a:spcBef>
              <a:spcAft>
                <a:spcPts val="0"/>
              </a:spcAft>
              <a:buNone/>
            </a:pPr>
            <a:r>
              <a:rPr lang="en-US" altLang="ko-KR" sz="900" dirty="0"/>
              <a:t>(DEDI)</a:t>
            </a:r>
          </a:p>
          <a:p>
            <a:pPr marL="0" lvl="0" indent="0" algn="ctr" rtl="0">
              <a:spcBef>
                <a:spcPts val="0"/>
              </a:spcBef>
              <a:spcAft>
                <a:spcPts val="0"/>
              </a:spcAft>
              <a:buNone/>
            </a:pPr>
            <a:r>
              <a:rPr lang="en-US" sz="900" dirty="0"/>
              <a:t>99.5%</a:t>
            </a:r>
            <a:endParaRPr sz="900" dirty="0"/>
          </a:p>
          <a:p>
            <a:pPr marL="0" lvl="0" indent="0" algn="ctr" rtl="0">
              <a:spcBef>
                <a:spcPts val="0"/>
              </a:spcBef>
              <a:spcAft>
                <a:spcPts val="0"/>
              </a:spcAft>
              <a:buNone/>
            </a:pPr>
            <a:r>
              <a:rPr lang="en-US" sz="900" dirty="0">
                <a:solidFill>
                  <a:schemeClr val="lt1"/>
                </a:solidFill>
                <a:highlight>
                  <a:schemeClr val="accent2"/>
                </a:highlight>
              </a:rPr>
              <a:t>(Read Replica)</a:t>
            </a:r>
            <a:endParaRPr sz="900" dirty="0">
              <a:solidFill>
                <a:schemeClr val="lt1"/>
              </a:solidFill>
              <a:highlight>
                <a:schemeClr val="accent2"/>
              </a:highlight>
            </a:endParaRPr>
          </a:p>
        </p:txBody>
      </p:sp>
      <p:sp>
        <p:nvSpPr>
          <p:cNvPr id="408" name="Google Shape;422;g2e5f06411d4_0_53">
            <a:extLst>
              <a:ext uri="{FF2B5EF4-FFF2-40B4-BE49-F238E27FC236}">
                <a16:creationId xmlns:a16="http://schemas.microsoft.com/office/drawing/2014/main" id="{5B12DF9C-9948-AE4D-EAE5-DC4DD20A8730}"/>
              </a:ext>
            </a:extLst>
          </p:cNvPr>
          <p:cNvSpPr/>
          <p:nvPr/>
        </p:nvSpPr>
        <p:spPr>
          <a:xfrm>
            <a:off x="3609349" y="5626584"/>
            <a:ext cx="990318" cy="911634"/>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sz="900" dirty="0"/>
              <a:t>PostgreSQL</a:t>
            </a:r>
          </a:p>
          <a:p>
            <a:pPr marL="0" lvl="0" indent="0" algn="ctr" rtl="0">
              <a:spcBef>
                <a:spcPts val="0"/>
              </a:spcBef>
              <a:spcAft>
                <a:spcPts val="0"/>
              </a:spcAft>
              <a:buNone/>
            </a:pPr>
            <a:r>
              <a:rPr lang="en-US" altLang="ko-KR" sz="900" dirty="0"/>
              <a:t>(DEDI)</a:t>
            </a:r>
          </a:p>
          <a:p>
            <a:pPr marL="0" lvl="0" indent="0" algn="ctr" rtl="0">
              <a:spcBef>
                <a:spcPts val="0"/>
              </a:spcBef>
              <a:spcAft>
                <a:spcPts val="0"/>
              </a:spcAft>
              <a:buNone/>
            </a:pPr>
            <a:r>
              <a:rPr lang="en-US" sz="900" dirty="0"/>
              <a:t>99.5%</a:t>
            </a:r>
            <a:endParaRPr sz="900" dirty="0"/>
          </a:p>
          <a:p>
            <a:pPr marL="0" lvl="0" indent="0" algn="ctr" rtl="0">
              <a:spcBef>
                <a:spcPts val="0"/>
              </a:spcBef>
              <a:spcAft>
                <a:spcPts val="0"/>
              </a:spcAft>
              <a:buClr>
                <a:schemeClr val="dk1"/>
              </a:buClr>
              <a:buSzPts val="1100"/>
              <a:buFont typeface="Arial"/>
              <a:buNone/>
            </a:pPr>
            <a:r>
              <a:rPr lang="en-US" sz="900" dirty="0">
                <a:solidFill>
                  <a:schemeClr val="lt1"/>
                </a:solidFill>
                <a:highlight>
                  <a:schemeClr val="accent2"/>
                </a:highlight>
              </a:rPr>
              <a:t>(Read Replica)</a:t>
            </a:r>
            <a:endParaRPr sz="900" dirty="0">
              <a:solidFill>
                <a:schemeClr val="lt1"/>
              </a:solidFill>
              <a:highlight>
                <a:schemeClr val="accent2"/>
              </a:highlight>
            </a:endParaRPr>
          </a:p>
        </p:txBody>
      </p:sp>
      <p:cxnSp>
        <p:nvCxnSpPr>
          <p:cNvPr id="409" name="Google Shape;424;g2e5f06411d4_0_53">
            <a:extLst>
              <a:ext uri="{FF2B5EF4-FFF2-40B4-BE49-F238E27FC236}">
                <a16:creationId xmlns:a16="http://schemas.microsoft.com/office/drawing/2014/main" id="{E6738613-BF18-9FEC-D7CF-30F23504A7E7}"/>
              </a:ext>
            </a:extLst>
          </p:cNvPr>
          <p:cNvCxnSpPr>
            <a:cxnSpLocks/>
            <a:stCxn id="404" idx="2"/>
            <a:endCxn id="400" idx="0"/>
          </p:cNvCxnSpPr>
          <p:nvPr/>
        </p:nvCxnSpPr>
        <p:spPr>
          <a:xfrm rot="5400000">
            <a:off x="753417" y="4146719"/>
            <a:ext cx="306388" cy="375537"/>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14" name="Google Shape;425;g2e5f06411d4_0_53">
            <a:extLst>
              <a:ext uri="{FF2B5EF4-FFF2-40B4-BE49-F238E27FC236}">
                <a16:creationId xmlns:a16="http://schemas.microsoft.com/office/drawing/2014/main" id="{DBF3EC9E-D064-EED8-AEA9-843582C9EDC1}"/>
              </a:ext>
            </a:extLst>
          </p:cNvPr>
          <p:cNvCxnSpPr>
            <a:cxnSpLocks/>
            <a:stCxn id="403" idx="0"/>
            <a:endCxn id="404" idx="2"/>
          </p:cNvCxnSpPr>
          <p:nvPr/>
        </p:nvCxnSpPr>
        <p:spPr>
          <a:xfrm rot="16200000" flipV="1">
            <a:off x="2446245" y="2829427"/>
            <a:ext cx="306388" cy="301012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15" name="Google Shape;426;g2e5f06411d4_0_53">
            <a:extLst>
              <a:ext uri="{FF2B5EF4-FFF2-40B4-BE49-F238E27FC236}">
                <a16:creationId xmlns:a16="http://schemas.microsoft.com/office/drawing/2014/main" id="{DD9AA9E3-387F-E184-63D7-1B3CF285E3CE}"/>
              </a:ext>
            </a:extLst>
          </p:cNvPr>
          <p:cNvCxnSpPr>
            <a:cxnSpLocks/>
            <a:stCxn id="402" idx="0"/>
            <a:endCxn id="404" idx="2"/>
          </p:cNvCxnSpPr>
          <p:nvPr/>
        </p:nvCxnSpPr>
        <p:spPr>
          <a:xfrm rot="16200000" flipV="1">
            <a:off x="1881969" y="3393703"/>
            <a:ext cx="306388" cy="188156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16" name="Google Shape;427;g2e5f06411d4_0_53">
            <a:extLst>
              <a:ext uri="{FF2B5EF4-FFF2-40B4-BE49-F238E27FC236}">
                <a16:creationId xmlns:a16="http://schemas.microsoft.com/office/drawing/2014/main" id="{CCA240C2-50F8-9C40-5C97-DE76B2918810}"/>
              </a:ext>
            </a:extLst>
          </p:cNvPr>
          <p:cNvCxnSpPr>
            <a:cxnSpLocks/>
            <a:stCxn id="401" idx="0"/>
            <a:endCxn id="404" idx="2"/>
          </p:cNvCxnSpPr>
          <p:nvPr/>
        </p:nvCxnSpPr>
        <p:spPr>
          <a:xfrm rot="16200000" flipV="1">
            <a:off x="1317693" y="3957979"/>
            <a:ext cx="306388" cy="753015"/>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17" name="Google Shape;432;g2e5f06411d4_0_53">
            <a:extLst>
              <a:ext uri="{FF2B5EF4-FFF2-40B4-BE49-F238E27FC236}">
                <a16:creationId xmlns:a16="http://schemas.microsoft.com/office/drawing/2014/main" id="{1B312444-DFE3-4346-C44E-E087CEB8912F}"/>
              </a:ext>
            </a:extLst>
          </p:cNvPr>
          <p:cNvCxnSpPr>
            <a:cxnSpLocks/>
            <a:stCxn id="400" idx="2"/>
            <a:endCxn id="405" idx="1"/>
          </p:cNvCxnSpPr>
          <p:nvPr/>
        </p:nvCxnSpPr>
        <p:spPr>
          <a:xfrm>
            <a:off x="718842" y="4957181"/>
            <a:ext cx="9" cy="669403"/>
          </a:xfrm>
          <a:prstGeom prst="straightConnector1">
            <a:avLst/>
          </a:prstGeom>
          <a:noFill/>
          <a:ln w="9525" cap="flat" cmpd="sng">
            <a:solidFill>
              <a:schemeClr val="dk2"/>
            </a:solidFill>
            <a:prstDash val="solid"/>
            <a:round/>
            <a:headEnd type="none" w="med" len="med"/>
            <a:tailEnd type="triangle" w="med" len="med"/>
          </a:ln>
        </p:spPr>
      </p:cxnSp>
      <p:cxnSp>
        <p:nvCxnSpPr>
          <p:cNvPr id="418" name="Google Shape;433;g2e5f06411d4_0_53">
            <a:extLst>
              <a:ext uri="{FF2B5EF4-FFF2-40B4-BE49-F238E27FC236}">
                <a16:creationId xmlns:a16="http://schemas.microsoft.com/office/drawing/2014/main" id="{C81AA6A6-E819-6177-6726-D13F332660CB}"/>
              </a:ext>
            </a:extLst>
          </p:cNvPr>
          <p:cNvCxnSpPr>
            <a:cxnSpLocks/>
            <a:stCxn id="401" idx="2"/>
            <a:endCxn id="406" idx="1"/>
          </p:cNvCxnSpPr>
          <p:nvPr/>
        </p:nvCxnSpPr>
        <p:spPr>
          <a:xfrm>
            <a:off x="1847394" y="4957181"/>
            <a:ext cx="9" cy="669403"/>
          </a:xfrm>
          <a:prstGeom prst="straightConnector1">
            <a:avLst/>
          </a:prstGeom>
          <a:noFill/>
          <a:ln w="9525" cap="flat" cmpd="sng">
            <a:solidFill>
              <a:schemeClr val="dk2"/>
            </a:solidFill>
            <a:prstDash val="solid"/>
            <a:round/>
            <a:headEnd type="none" w="med" len="med"/>
            <a:tailEnd type="triangle" w="med" len="med"/>
          </a:ln>
        </p:spPr>
      </p:cxnSp>
      <p:cxnSp>
        <p:nvCxnSpPr>
          <p:cNvPr id="419" name="Google Shape;434;g2e5f06411d4_0_53">
            <a:extLst>
              <a:ext uri="{FF2B5EF4-FFF2-40B4-BE49-F238E27FC236}">
                <a16:creationId xmlns:a16="http://schemas.microsoft.com/office/drawing/2014/main" id="{90D431EA-FCF4-2304-8CA2-51C683414421}"/>
              </a:ext>
            </a:extLst>
          </p:cNvPr>
          <p:cNvCxnSpPr/>
          <p:nvPr/>
        </p:nvCxnSpPr>
        <p:spPr>
          <a:xfrm>
            <a:off x="2975942" y="4957181"/>
            <a:ext cx="0" cy="669300"/>
          </a:xfrm>
          <a:prstGeom prst="straightConnector1">
            <a:avLst/>
          </a:prstGeom>
          <a:noFill/>
          <a:ln w="9525" cap="flat" cmpd="sng">
            <a:solidFill>
              <a:schemeClr val="dk2"/>
            </a:solidFill>
            <a:prstDash val="solid"/>
            <a:round/>
            <a:headEnd type="none" w="med" len="med"/>
            <a:tailEnd type="triangle" w="med" len="med"/>
          </a:ln>
        </p:spPr>
      </p:cxnSp>
      <p:cxnSp>
        <p:nvCxnSpPr>
          <p:cNvPr id="420" name="Google Shape;435;g2e5f06411d4_0_53">
            <a:extLst>
              <a:ext uri="{FF2B5EF4-FFF2-40B4-BE49-F238E27FC236}">
                <a16:creationId xmlns:a16="http://schemas.microsoft.com/office/drawing/2014/main" id="{459B24AA-3FB6-207C-4C9E-15E7CC16AAD5}"/>
              </a:ext>
            </a:extLst>
          </p:cNvPr>
          <p:cNvCxnSpPr/>
          <p:nvPr/>
        </p:nvCxnSpPr>
        <p:spPr>
          <a:xfrm>
            <a:off x="4104501" y="4957181"/>
            <a:ext cx="0" cy="669300"/>
          </a:xfrm>
          <a:prstGeom prst="straightConnector1">
            <a:avLst/>
          </a:prstGeom>
          <a:noFill/>
          <a:ln w="9525" cap="flat" cmpd="sng">
            <a:solidFill>
              <a:schemeClr val="dk2"/>
            </a:solidFill>
            <a:prstDash val="solid"/>
            <a:round/>
            <a:headEnd type="none" w="med" len="med"/>
            <a:tailEnd type="triangle" w="med" len="med"/>
          </a:ln>
        </p:spPr>
      </p:cxnSp>
      <p:cxnSp>
        <p:nvCxnSpPr>
          <p:cNvPr id="421" name="Google Shape;436;g2e5f06411d4_0_53">
            <a:extLst>
              <a:ext uri="{FF2B5EF4-FFF2-40B4-BE49-F238E27FC236}">
                <a16:creationId xmlns:a16="http://schemas.microsoft.com/office/drawing/2014/main" id="{E347B56C-F183-D484-0ECB-9AC01795ACB7}"/>
              </a:ext>
            </a:extLst>
          </p:cNvPr>
          <p:cNvCxnSpPr>
            <a:cxnSpLocks/>
            <a:stCxn id="400" idx="2"/>
            <a:endCxn id="406" idx="1"/>
          </p:cNvCxnSpPr>
          <p:nvPr/>
        </p:nvCxnSpPr>
        <p:spPr>
          <a:xfrm>
            <a:off x="718842" y="4957181"/>
            <a:ext cx="1128561" cy="669403"/>
          </a:xfrm>
          <a:prstGeom prst="straightConnector1">
            <a:avLst/>
          </a:prstGeom>
          <a:noFill/>
          <a:ln w="9525" cap="flat" cmpd="sng">
            <a:solidFill>
              <a:schemeClr val="dk2"/>
            </a:solidFill>
            <a:prstDash val="solid"/>
            <a:round/>
            <a:headEnd type="none" w="med" len="med"/>
            <a:tailEnd type="triangle" w="med" len="med"/>
          </a:ln>
        </p:spPr>
      </p:cxnSp>
      <p:cxnSp>
        <p:nvCxnSpPr>
          <p:cNvPr id="422" name="Google Shape;437;g2e5f06411d4_0_53">
            <a:extLst>
              <a:ext uri="{FF2B5EF4-FFF2-40B4-BE49-F238E27FC236}">
                <a16:creationId xmlns:a16="http://schemas.microsoft.com/office/drawing/2014/main" id="{2A7420AA-752E-4C07-DEB2-A520259867B1}"/>
              </a:ext>
            </a:extLst>
          </p:cNvPr>
          <p:cNvCxnSpPr>
            <a:cxnSpLocks/>
            <a:stCxn id="401" idx="2"/>
            <a:endCxn id="407" idx="1"/>
          </p:cNvCxnSpPr>
          <p:nvPr/>
        </p:nvCxnSpPr>
        <p:spPr>
          <a:xfrm>
            <a:off x="1847394" y="4957181"/>
            <a:ext cx="1128562" cy="669403"/>
          </a:xfrm>
          <a:prstGeom prst="straightConnector1">
            <a:avLst/>
          </a:prstGeom>
          <a:noFill/>
          <a:ln w="9525" cap="flat" cmpd="sng">
            <a:solidFill>
              <a:schemeClr val="dk2"/>
            </a:solidFill>
            <a:prstDash val="solid"/>
            <a:round/>
            <a:headEnd type="none" w="med" len="med"/>
            <a:tailEnd type="triangle" w="med" len="med"/>
          </a:ln>
        </p:spPr>
      </p:cxnSp>
      <p:cxnSp>
        <p:nvCxnSpPr>
          <p:cNvPr id="423" name="Google Shape;438;g2e5f06411d4_0_53">
            <a:extLst>
              <a:ext uri="{FF2B5EF4-FFF2-40B4-BE49-F238E27FC236}">
                <a16:creationId xmlns:a16="http://schemas.microsoft.com/office/drawing/2014/main" id="{38C5D28B-AED1-50FF-3B79-FA5C4E994763}"/>
              </a:ext>
            </a:extLst>
          </p:cNvPr>
          <p:cNvCxnSpPr>
            <a:cxnSpLocks/>
            <a:stCxn id="402" idx="2"/>
            <a:endCxn id="408" idx="1"/>
          </p:cNvCxnSpPr>
          <p:nvPr/>
        </p:nvCxnSpPr>
        <p:spPr>
          <a:xfrm>
            <a:off x="2975947" y="4957181"/>
            <a:ext cx="1128561" cy="669403"/>
          </a:xfrm>
          <a:prstGeom prst="straightConnector1">
            <a:avLst/>
          </a:prstGeom>
          <a:noFill/>
          <a:ln w="9525" cap="flat" cmpd="sng">
            <a:solidFill>
              <a:schemeClr val="dk2"/>
            </a:solidFill>
            <a:prstDash val="solid"/>
            <a:round/>
            <a:headEnd type="none" w="med" len="med"/>
            <a:tailEnd type="triangle" w="med" len="med"/>
          </a:ln>
        </p:spPr>
      </p:cxnSp>
      <p:cxnSp>
        <p:nvCxnSpPr>
          <p:cNvPr id="424" name="Google Shape;439;g2e5f06411d4_0_53">
            <a:extLst>
              <a:ext uri="{FF2B5EF4-FFF2-40B4-BE49-F238E27FC236}">
                <a16:creationId xmlns:a16="http://schemas.microsoft.com/office/drawing/2014/main" id="{A4504567-DB6C-BF01-E48F-ED35C5C840ED}"/>
              </a:ext>
            </a:extLst>
          </p:cNvPr>
          <p:cNvCxnSpPr>
            <a:cxnSpLocks/>
            <a:stCxn id="403" idx="2"/>
            <a:endCxn id="407" idx="1"/>
          </p:cNvCxnSpPr>
          <p:nvPr/>
        </p:nvCxnSpPr>
        <p:spPr>
          <a:xfrm flipH="1">
            <a:off x="2975956" y="4957181"/>
            <a:ext cx="1128543" cy="669403"/>
          </a:xfrm>
          <a:prstGeom prst="straightConnector1">
            <a:avLst/>
          </a:prstGeom>
          <a:noFill/>
          <a:ln w="9525" cap="flat" cmpd="sng">
            <a:solidFill>
              <a:schemeClr val="dk2"/>
            </a:solidFill>
            <a:prstDash val="solid"/>
            <a:round/>
            <a:headEnd type="none" w="med" len="med"/>
            <a:tailEnd type="triangle" w="med" len="med"/>
          </a:ln>
        </p:spPr>
      </p:cxnSp>
      <p:cxnSp>
        <p:nvCxnSpPr>
          <p:cNvPr id="425" name="Google Shape;440;g2e5f06411d4_0_53">
            <a:extLst>
              <a:ext uri="{FF2B5EF4-FFF2-40B4-BE49-F238E27FC236}">
                <a16:creationId xmlns:a16="http://schemas.microsoft.com/office/drawing/2014/main" id="{F3492128-9FBB-99C1-0F81-9ECCEC1B4959}"/>
              </a:ext>
            </a:extLst>
          </p:cNvPr>
          <p:cNvCxnSpPr>
            <a:cxnSpLocks/>
            <a:stCxn id="402" idx="2"/>
            <a:endCxn id="406" idx="1"/>
          </p:cNvCxnSpPr>
          <p:nvPr/>
        </p:nvCxnSpPr>
        <p:spPr>
          <a:xfrm flipH="1">
            <a:off x="1847403" y="4957181"/>
            <a:ext cx="1128544" cy="669403"/>
          </a:xfrm>
          <a:prstGeom prst="straightConnector1">
            <a:avLst/>
          </a:prstGeom>
          <a:noFill/>
          <a:ln w="9525" cap="flat" cmpd="sng">
            <a:solidFill>
              <a:schemeClr val="dk2"/>
            </a:solidFill>
            <a:prstDash val="solid"/>
            <a:round/>
            <a:headEnd type="none" w="med" len="med"/>
            <a:tailEnd type="triangle" w="med" len="med"/>
          </a:ln>
        </p:spPr>
      </p:cxnSp>
      <p:cxnSp>
        <p:nvCxnSpPr>
          <p:cNvPr id="426" name="Google Shape;441;g2e5f06411d4_0_53">
            <a:extLst>
              <a:ext uri="{FF2B5EF4-FFF2-40B4-BE49-F238E27FC236}">
                <a16:creationId xmlns:a16="http://schemas.microsoft.com/office/drawing/2014/main" id="{16DF1805-83E0-0531-9BB3-84DC63B21DDE}"/>
              </a:ext>
            </a:extLst>
          </p:cNvPr>
          <p:cNvCxnSpPr>
            <a:cxnSpLocks/>
            <a:stCxn id="401" idx="2"/>
            <a:endCxn id="405" idx="1"/>
          </p:cNvCxnSpPr>
          <p:nvPr/>
        </p:nvCxnSpPr>
        <p:spPr>
          <a:xfrm flipH="1">
            <a:off x="718851" y="4957181"/>
            <a:ext cx="1128543" cy="669403"/>
          </a:xfrm>
          <a:prstGeom prst="straightConnector1">
            <a:avLst/>
          </a:prstGeom>
          <a:noFill/>
          <a:ln w="9525" cap="flat" cmpd="sng">
            <a:solidFill>
              <a:schemeClr val="dk2"/>
            </a:solidFill>
            <a:prstDash val="solid"/>
            <a:round/>
            <a:headEnd type="none" w="med" len="med"/>
            <a:tailEnd type="triangle" w="med" len="med"/>
          </a:ln>
        </p:spPr>
      </p:cxnSp>
      <p:cxnSp>
        <p:nvCxnSpPr>
          <p:cNvPr id="427" name="Google Shape;442;g2e5f06411d4_0_53">
            <a:extLst>
              <a:ext uri="{FF2B5EF4-FFF2-40B4-BE49-F238E27FC236}">
                <a16:creationId xmlns:a16="http://schemas.microsoft.com/office/drawing/2014/main" id="{D81A94EC-C1A0-873A-831D-ADD217355DD3}"/>
              </a:ext>
            </a:extLst>
          </p:cNvPr>
          <p:cNvCxnSpPr>
            <a:cxnSpLocks/>
            <a:stCxn id="401" idx="2"/>
            <a:endCxn id="408" idx="1"/>
          </p:cNvCxnSpPr>
          <p:nvPr/>
        </p:nvCxnSpPr>
        <p:spPr>
          <a:xfrm>
            <a:off x="1847394" y="4957181"/>
            <a:ext cx="2257114" cy="669403"/>
          </a:xfrm>
          <a:prstGeom prst="straightConnector1">
            <a:avLst/>
          </a:prstGeom>
          <a:noFill/>
          <a:ln w="9525" cap="flat" cmpd="sng">
            <a:solidFill>
              <a:schemeClr val="dk2"/>
            </a:solidFill>
            <a:prstDash val="solid"/>
            <a:round/>
            <a:headEnd type="none" w="med" len="med"/>
            <a:tailEnd type="triangle" w="med" len="med"/>
          </a:ln>
        </p:spPr>
      </p:cxnSp>
      <p:cxnSp>
        <p:nvCxnSpPr>
          <p:cNvPr id="428" name="Google Shape;443;g2e5f06411d4_0_53">
            <a:extLst>
              <a:ext uri="{FF2B5EF4-FFF2-40B4-BE49-F238E27FC236}">
                <a16:creationId xmlns:a16="http://schemas.microsoft.com/office/drawing/2014/main" id="{E7F22FA8-CF09-AEB7-D612-E9FFEED07511}"/>
              </a:ext>
            </a:extLst>
          </p:cNvPr>
          <p:cNvCxnSpPr>
            <a:cxnSpLocks/>
            <a:stCxn id="400" idx="2"/>
            <a:endCxn id="408" idx="1"/>
          </p:cNvCxnSpPr>
          <p:nvPr/>
        </p:nvCxnSpPr>
        <p:spPr>
          <a:xfrm>
            <a:off x="718842" y="4957181"/>
            <a:ext cx="3385666" cy="669403"/>
          </a:xfrm>
          <a:prstGeom prst="straightConnector1">
            <a:avLst/>
          </a:prstGeom>
          <a:noFill/>
          <a:ln w="9525" cap="flat" cmpd="sng">
            <a:solidFill>
              <a:schemeClr val="dk2"/>
            </a:solidFill>
            <a:prstDash val="solid"/>
            <a:round/>
            <a:headEnd type="none" w="med" len="med"/>
            <a:tailEnd type="triangle" w="med" len="med"/>
          </a:ln>
        </p:spPr>
      </p:cxnSp>
      <p:cxnSp>
        <p:nvCxnSpPr>
          <p:cNvPr id="429" name="Google Shape;444;g2e5f06411d4_0_53">
            <a:extLst>
              <a:ext uri="{FF2B5EF4-FFF2-40B4-BE49-F238E27FC236}">
                <a16:creationId xmlns:a16="http://schemas.microsoft.com/office/drawing/2014/main" id="{B0AF29D4-176B-9660-88F5-3507D273E0A0}"/>
              </a:ext>
            </a:extLst>
          </p:cNvPr>
          <p:cNvCxnSpPr>
            <a:cxnSpLocks/>
            <a:stCxn id="400" idx="2"/>
            <a:endCxn id="407" idx="1"/>
          </p:cNvCxnSpPr>
          <p:nvPr/>
        </p:nvCxnSpPr>
        <p:spPr>
          <a:xfrm>
            <a:off x="718842" y="4957181"/>
            <a:ext cx="2257114" cy="669403"/>
          </a:xfrm>
          <a:prstGeom prst="straightConnector1">
            <a:avLst/>
          </a:prstGeom>
          <a:noFill/>
          <a:ln w="9525" cap="flat" cmpd="sng">
            <a:solidFill>
              <a:schemeClr val="dk2"/>
            </a:solidFill>
            <a:prstDash val="solid"/>
            <a:round/>
            <a:headEnd type="none" w="med" len="med"/>
            <a:tailEnd type="triangle" w="med" len="med"/>
          </a:ln>
        </p:spPr>
      </p:cxnSp>
      <p:cxnSp>
        <p:nvCxnSpPr>
          <p:cNvPr id="430" name="Google Shape;445;g2e5f06411d4_0_53">
            <a:extLst>
              <a:ext uri="{FF2B5EF4-FFF2-40B4-BE49-F238E27FC236}">
                <a16:creationId xmlns:a16="http://schemas.microsoft.com/office/drawing/2014/main" id="{9EA17084-7088-B094-DCD1-CE8D290EEDD9}"/>
              </a:ext>
            </a:extLst>
          </p:cNvPr>
          <p:cNvCxnSpPr>
            <a:cxnSpLocks/>
            <a:stCxn id="402" idx="2"/>
            <a:endCxn id="405" idx="1"/>
          </p:cNvCxnSpPr>
          <p:nvPr/>
        </p:nvCxnSpPr>
        <p:spPr>
          <a:xfrm flipH="1">
            <a:off x="718851" y="4957181"/>
            <a:ext cx="2257096" cy="669403"/>
          </a:xfrm>
          <a:prstGeom prst="straightConnector1">
            <a:avLst/>
          </a:prstGeom>
          <a:noFill/>
          <a:ln w="9525" cap="flat" cmpd="sng">
            <a:solidFill>
              <a:schemeClr val="dk2"/>
            </a:solidFill>
            <a:prstDash val="solid"/>
            <a:round/>
            <a:headEnd type="none" w="med" len="med"/>
            <a:tailEnd type="triangle" w="med" len="med"/>
          </a:ln>
        </p:spPr>
      </p:cxnSp>
      <p:cxnSp>
        <p:nvCxnSpPr>
          <p:cNvPr id="431" name="Google Shape;446;g2e5f06411d4_0_53">
            <a:extLst>
              <a:ext uri="{FF2B5EF4-FFF2-40B4-BE49-F238E27FC236}">
                <a16:creationId xmlns:a16="http://schemas.microsoft.com/office/drawing/2014/main" id="{9521A2E4-6FEA-163B-3D2A-6FFA5FAF3280}"/>
              </a:ext>
            </a:extLst>
          </p:cNvPr>
          <p:cNvCxnSpPr>
            <a:cxnSpLocks/>
            <a:stCxn id="403" idx="2"/>
            <a:endCxn id="405" idx="1"/>
          </p:cNvCxnSpPr>
          <p:nvPr/>
        </p:nvCxnSpPr>
        <p:spPr>
          <a:xfrm flipH="1">
            <a:off x="718851" y="4957181"/>
            <a:ext cx="3385648" cy="669403"/>
          </a:xfrm>
          <a:prstGeom prst="straightConnector1">
            <a:avLst/>
          </a:prstGeom>
          <a:noFill/>
          <a:ln w="9525" cap="flat" cmpd="sng">
            <a:solidFill>
              <a:schemeClr val="dk2"/>
            </a:solidFill>
            <a:prstDash val="solid"/>
            <a:round/>
            <a:headEnd type="none" w="med" len="med"/>
            <a:tailEnd type="triangle" w="med" len="med"/>
          </a:ln>
        </p:spPr>
      </p:cxnSp>
      <p:cxnSp>
        <p:nvCxnSpPr>
          <p:cNvPr id="432" name="Google Shape;447;g2e5f06411d4_0_53">
            <a:extLst>
              <a:ext uri="{FF2B5EF4-FFF2-40B4-BE49-F238E27FC236}">
                <a16:creationId xmlns:a16="http://schemas.microsoft.com/office/drawing/2014/main" id="{A21609CD-A47D-9958-6323-07C465719425}"/>
              </a:ext>
            </a:extLst>
          </p:cNvPr>
          <p:cNvCxnSpPr>
            <a:cxnSpLocks/>
            <a:stCxn id="403" idx="2"/>
            <a:endCxn id="406" idx="1"/>
          </p:cNvCxnSpPr>
          <p:nvPr/>
        </p:nvCxnSpPr>
        <p:spPr>
          <a:xfrm flipH="1">
            <a:off x="1847403" y="4957181"/>
            <a:ext cx="2257096" cy="669403"/>
          </a:xfrm>
          <a:prstGeom prst="straightConnector1">
            <a:avLst/>
          </a:prstGeom>
          <a:noFill/>
          <a:ln w="9525" cap="flat" cmpd="sng">
            <a:solidFill>
              <a:schemeClr val="dk2"/>
            </a:solidFill>
            <a:prstDash val="solid"/>
            <a:round/>
            <a:headEnd type="none" w="med" len="med"/>
            <a:tailEnd type="triangle" w="med" len="med"/>
          </a:ln>
        </p:spPr>
      </p:cxnSp>
      <p:sp>
        <p:nvSpPr>
          <p:cNvPr id="434" name="Google Shape;449;g2e5f06411d4_0_53">
            <a:extLst>
              <a:ext uri="{FF2B5EF4-FFF2-40B4-BE49-F238E27FC236}">
                <a16:creationId xmlns:a16="http://schemas.microsoft.com/office/drawing/2014/main" id="{145F1F5C-935F-0B9E-3F58-D0526A93BEA3}"/>
              </a:ext>
            </a:extLst>
          </p:cNvPr>
          <p:cNvSpPr txBox="1"/>
          <p:nvPr/>
        </p:nvSpPr>
        <p:spPr>
          <a:xfrm>
            <a:off x="4540064" y="4468039"/>
            <a:ext cx="1821335"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chemeClr val="dk2"/>
                </a:solidFill>
              </a:rPr>
              <a:t>Tier Availability(</a:t>
            </a:r>
            <a:r>
              <a:rPr kumimoji="1" lang="en" altLang="ko-KR" sz="1000" dirty="0"/>
              <a:t>Service </a:t>
            </a:r>
            <a:r>
              <a:rPr lang="en-US" sz="1000" dirty="0">
                <a:solidFill>
                  <a:schemeClr val="dk2"/>
                </a:solidFill>
              </a:rPr>
              <a:t>Node):</a:t>
            </a:r>
            <a:endParaRPr sz="1000" dirty="0">
              <a:solidFill>
                <a:schemeClr val="dk2"/>
              </a:solidFill>
            </a:endParaRPr>
          </a:p>
          <a:p>
            <a:pPr marL="0" lvl="0" indent="0" algn="l" rtl="0">
              <a:spcBef>
                <a:spcPts val="0"/>
              </a:spcBef>
              <a:spcAft>
                <a:spcPts val="0"/>
              </a:spcAft>
              <a:buNone/>
            </a:pPr>
            <a:r>
              <a:rPr lang="en-US" sz="1000" dirty="0">
                <a:solidFill>
                  <a:schemeClr val="dk2"/>
                </a:solidFill>
              </a:rPr>
              <a:t>1-(1-0.995)^4=0.9999999999999</a:t>
            </a:r>
            <a:endParaRPr sz="1000" dirty="0">
              <a:solidFill>
                <a:schemeClr val="dk2"/>
              </a:solidFill>
            </a:endParaRPr>
          </a:p>
        </p:txBody>
      </p:sp>
      <p:sp>
        <p:nvSpPr>
          <p:cNvPr id="435" name="Google Shape;452;g2e5f06411d4_0_53">
            <a:extLst>
              <a:ext uri="{FF2B5EF4-FFF2-40B4-BE49-F238E27FC236}">
                <a16:creationId xmlns:a16="http://schemas.microsoft.com/office/drawing/2014/main" id="{CFB1170B-4909-88BB-9C77-2900AF4C3188}"/>
              </a:ext>
            </a:extLst>
          </p:cNvPr>
          <p:cNvSpPr txBox="1"/>
          <p:nvPr/>
        </p:nvSpPr>
        <p:spPr>
          <a:xfrm>
            <a:off x="-644357" y="2159269"/>
            <a:ext cx="12542150" cy="492600"/>
          </a:xfrm>
          <a:prstGeom prst="rect">
            <a:avLst/>
          </a:prstGeom>
          <a:noFill/>
          <a:ln>
            <a:noFill/>
          </a:ln>
        </p:spPr>
        <p:txBody>
          <a:bodyPr spcFirstLastPara="1" wrap="square" lIns="91425" tIns="91425" rIns="91425" bIns="91425" anchor="ctr" anchorCtr="0">
            <a:noAutofit/>
          </a:bodyPr>
          <a:lstStyle/>
          <a:p>
            <a:pPr algn="ctr"/>
            <a:r>
              <a:rPr lang="en-US" sz="1000" dirty="0">
                <a:solidFill>
                  <a:schemeClr val="dk2"/>
                </a:solidFill>
              </a:rPr>
              <a:t>Total Availability: (1-(1-0.9995)^2) * (1-(1-0.9995)^3) * (1-(1-0.9995)^4) * (1-(1-0.9995)^</a:t>
            </a:r>
            <a:r>
              <a:rPr lang="en-US" altLang="ko-KR" sz="1000" dirty="0">
                <a:solidFill>
                  <a:schemeClr val="dk2"/>
                </a:solidFill>
              </a:rPr>
              <a:t>4</a:t>
            </a:r>
            <a:r>
              <a:rPr lang="en-US" sz="1000" dirty="0">
                <a:solidFill>
                  <a:schemeClr val="dk2"/>
                </a:solidFill>
              </a:rPr>
              <a:t>)</a:t>
            </a:r>
            <a:r>
              <a:rPr lang="ko-KR" altLang="en-US" sz="1000" dirty="0">
                <a:solidFill>
                  <a:schemeClr val="dk2"/>
                </a:solidFill>
              </a:rPr>
              <a:t> * </a:t>
            </a:r>
            <a:r>
              <a:rPr lang="en-US" altLang="ko-KR" sz="1000" i="1" dirty="0">
                <a:solidFill>
                  <a:schemeClr val="dk2"/>
                </a:solidFill>
              </a:rPr>
              <a:t>(1-(1-0.9995)^3) * (1-(1-0.9995)^2) </a:t>
            </a:r>
            <a:r>
              <a:rPr lang="ko-KR" altLang="en-US" sz="1000" i="1" dirty="0">
                <a:solidFill>
                  <a:schemeClr val="dk2"/>
                </a:solidFill>
              </a:rPr>
              <a:t>* </a:t>
            </a:r>
            <a:r>
              <a:rPr lang="en-US" altLang="ko-KR" sz="1000" b="0" i="1" u="none" strike="noStrike" cap="none" dirty="0">
                <a:solidFill>
                  <a:schemeClr val="dk2"/>
                </a:solidFill>
                <a:latin typeface="Arial"/>
                <a:ea typeface="Arial"/>
                <a:cs typeface="Arial"/>
                <a:sym typeface="Arial"/>
              </a:rPr>
              <a:t>1-(1-0.99</a:t>
            </a:r>
            <a:r>
              <a:rPr lang="en-US" altLang="ko-KR" sz="1000" i="1" dirty="0">
                <a:solidFill>
                  <a:schemeClr val="dk2"/>
                </a:solidFill>
              </a:rPr>
              <a:t>99</a:t>
            </a:r>
            <a:r>
              <a:rPr lang="en-US" altLang="ko-KR" sz="1000" b="0" i="1" u="none" strike="noStrike" cap="none" dirty="0">
                <a:solidFill>
                  <a:schemeClr val="dk2"/>
                </a:solidFill>
                <a:latin typeface="Arial"/>
                <a:ea typeface="Arial"/>
                <a:cs typeface="Arial"/>
                <a:sym typeface="Arial"/>
              </a:rPr>
              <a:t>)^4</a:t>
            </a:r>
            <a:r>
              <a:rPr lang="ko-KR" altLang="en-US" sz="1000" b="0" i="1" u="none" strike="noStrike" cap="none" dirty="0">
                <a:solidFill>
                  <a:schemeClr val="dk2"/>
                </a:solidFill>
                <a:latin typeface="Arial"/>
                <a:ea typeface="Arial"/>
                <a:cs typeface="Arial"/>
                <a:sym typeface="Arial"/>
              </a:rPr>
              <a:t> * </a:t>
            </a:r>
            <a:r>
              <a:rPr lang="en-US" altLang="ko-KR" sz="1000" i="1" dirty="0">
                <a:solidFill>
                  <a:schemeClr val="dk2"/>
                </a:solidFill>
              </a:rPr>
              <a:t>1-(1-0.9999)^4</a:t>
            </a:r>
            <a:r>
              <a:rPr lang="ko-KR" altLang="en-US" sz="1000" i="1" dirty="0">
                <a:solidFill>
                  <a:schemeClr val="dk2"/>
                </a:solidFill>
              </a:rPr>
              <a:t> * </a:t>
            </a:r>
            <a:r>
              <a:rPr lang="en-US" altLang="ko-KR" sz="1000" i="1" dirty="0">
                <a:solidFill>
                  <a:schemeClr val="dk2"/>
                </a:solidFill>
              </a:rPr>
              <a:t>(1-(1-0.9995)^3)</a:t>
            </a:r>
            <a:endParaRPr sz="1000" dirty="0">
              <a:solidFill>
                <a:schemeClr val="dk2"/>
              </a:solidFill>
            </a:endParaRPr>
          </a:p>
          <a:p>
            <a:pPr marL="0" lvl="0" indent="0" algn="ctr" rtl="0">
              <a:spcBef>
                <a:spcPts val="0"/>
              </a:spcBef>
              <a:spcAft>
                <a:spcPts val="0"/>
              </a:spcAft>
              <a:buNone/>
            </a:pPr>
            <a:r>
              <a:rPr lang="en-US" sz="1300" b="1" dirty="0">
                <a:solidFill>
                  <a:schemeClr val="accent2"/>
                </a:solidFill>
              </a:rPr>
              <a:t>99</a:t>
            </a:r>
            <a:r>
              <a:rPr lang="en-US" altLang="ko-KR" sz="1300" b="1" dirty="0">
                <a:solidFill>
                  <a:schemeClr val="accent2"/>
                </a:solidFill>
              </a:rPr>
              <a:t>.999</a:t>
            </a:r>
            <a:r>
              <a:rPr lang="en-US" sz="1300" b="1" dirty="0">
                <a:solidFill>
                  <a:schemeClr val="accent2"/>
                </a:solidFill>
              </a:rPr>
              <a:t>%</a:t>
            </a:r>
            <a:endParaRPr sz="1300" b="1" dirty="0">
              <a:solidFill>
                <a:schemeClr val="accent2"/>
              </a:solidFill>
            </a:endParaRPr>
          </a:p>
        </p:txBody>
      </p:sp>
      <p:sp>
        <p:nvSpPr>
          <p:cNvPr id="436" name="Google Shape;418;g2e5f06411d4_0_53">
            <a:extLst>
              <a:ext uri="{FF2B5EF4-FFF2-40B4-BE49-F238E27FC236}">
                <a16:creationId xmlns:a16="http://schemas.microsoft.com/office/drawing/2014/main" id="{1A0E8821-AC88-D53A-4522-5AADEBD7E92A}"/>
              </a:ext>
            </a:extLst>
          </p:cNvPr>
          <p:cNvSpPr/>
          <p:nvPr/>
        </p:nvSpPr>
        <p:spPr>
          <a:xfrm>
            <a:off x="1763719" y="3714101"/>
            <a:ext cx="1212229"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K8S Cluster (Managed)</a:t>
            </a:r>
            <a:endParaRPr sz="900" dirty="0"/>
          </a:p>
          <a:p>
            <a:pPr marL="0" lvl="0" indent="0" algn="ctr" rtl="0">
              <a:spcBef>
                <a:spcPts val="0"/>
              </a:spcBef>
              <a:spcAft>
                <a:spcPts val="0"/>
              </a:spcAft>
              <a:buNone/>
            </a:pPr>
            <a:r>
              <a:rPr lang="en-US" sz="900" dirty="0"/>
              <a:t>99.95%</a:t>
            </a:r>
            <a:endParaRPr sz="900" dirty="0"/>
          </a:p>
        </p:txBody>
      </p:sp>
      <p:sp>
        <p:nvSpPr>
          <p:cNvPr id="437" name="Google Shape;418;g2e5f06411d4_0_53">
            <a:extLst>
              <a:ext uri="{FF2B5EF4-FFF2-40B4-BE49-F238E27FC236}">
                <a16:creationId xmlns:a16="http://schemas.microsoft.com/office/drawing/2014/main" id="{62F46510-2CAB-4DC1-E2C1-E433D62742F8}"/>
              </a:ext>
            </a:extLst>
          </p:cNvPr>
          <p:cNvSpPr/>
          <p:nvPr/>
        </p:nvSpPr>
        <p:spPr>
          <a:xfrm>
            <a:off x="3065281" y="3714670"/>
            <a:ext cx="1212229"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K8S Cluster (Managed)</a:t>
            </a:r>
            <a:endParaRPr sz="900" dirty="0"/>
          </a:p>
          <a:p>
            <a:pPr marL="0" lvl="0" indent="0" algn="ctr" rtl="0">
              <a:spcBef>
                <a:spcPts val="0"/>
              </a:spcBef>
              <a:spcAft>
                <a:spcPts val="0"/>
              </a:spcAft>
              <a:buNone/>
            </a:pPr>
            <a:r>
              <a:rPr lang="en-US" sz="900" dirty="0"/>
              <a:t>99.95%</a:t>
            </a:r>
            <a:endParaRPr sz="900" dirty="0"/>
          </a:p>
        </p:txBody>
      </p:sp>
      <p:cxnSp>
        <p:nvCxnSpPr>
          <p:cNvPr id="438" name="Google Shape;427;g2e5f06411d4_0_53">
            <a:extLst>
              <a:ext uri="{FF2B5EF4-FFF2-40B4-BE49-F238E27FC236}">
                <a16:creationId xmlns:a16="http://schemas.microsoft.com/office/drawing/2014/main" id="{A4A1F96C-BD25-19E6-45DB-D2E6CF0738FF}"/>
              </a:ext>
            </a:extLst>
          </p:cNvPr>
          <p:cNvCxnSpPr>
            <a:cxnSpLocks/>
            <a:stCxn id="401" idx="0"/>
            <a:endCxn id="436" idx="2"/>
          </p:cNvCxnSpPr>
          <p:nvPr/>
        </p:nvCxnSpPr>
        <p:spPr>
          <a:xfrm rot="5400000" flipH="1" flipV="1">
            <a:off x="1956574" y="4074421"/>
            <a:ext cx="304080" cy="52244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39" name="Google Shape;427;g2e5f06411d4_0_53">
            <a:extLst>
              <a:ext uri="{FF2B5EF4-FFF2-40B4-BE49-F238E27FC236}">
                <a16:creationId xmlns:a16="http://schemas.microsoft.com/office/drawing/2014/main" id="{EDB64628-1192-4148-8F19-BD9833C14088}"/>
              </a:ext>
            </a:extLst>
          </p:cNvPr>
          <p:cNvCxnSpPr>
            <a:cxnSpLocks/>
            <a:stCxn id="402" idx="0"/>
            <a:endCxn id="437" idx="2"/>
          </p:cNvCxnSpPr>
          <p:nvPr/>
        </p:nvCxnSpPr>
        <p:spPr>
          <a:xfrm rot="5400000" flipH="1" flipV="1">
            <a:off x="3171916" y="3988202"/>
            <a:ext cx="303511" cy="695449"/>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440" name="Google Shape;418;g2e5f06411d4_0_53">
            <a:extLst>
              <a:ext uri="{FF2B5EF4-FFF2-40B4-BE49-F238E27FC236}">
                <a16:creationId xmlns:a16="http://schemas.microsoft.com/office/drawing/2014/main" id="{F9650F66-EC38-6C3F-6FEF-ED46601A6230}"/>
              </a:ext>
            </a:extLst>
          </p:cNvPr>
          <p:cNvSpPr/>
          <p:nvPr/>
        </p:nvSpPr>
        <p:spPr>
          <a:xfrm>
            <a:off x="1094379" y="3051194"/>
            <a:ext cx="1128552"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GSLB</a:t>
            </a:r>
          </a:p>
          <a:p>
            <a:pPr marL="0" lvl="0" indent="0" algn="ctr" rtl="0">
              <a:spcBef>
                <a:spcPts val="0"/>
              </a:spcBef>
              <a:spcAft>
                <a:spcPts val="0"/>
              </a:spcAft>
              <a:buNone/>
            </a:pPr>
            <a:r>
              <a:rPr lang="en-US" sz="900" dirty="0"/>
              <a:t>99.95%</a:t>
            </a:r>
            <a:endParaRPr sz="900" dirty="0"/>
          </a:p>
        </p:txBody>
      </p:sp>
      <p:sp>
        <p:nvSpPr>
          <p:cNvPr id="441" name="Google Shape;418;g2e5f06411d4_0_53">
            <a:extLst>
              <a:ext uri="{FF2B5EF4-FFF2-40B4-BE49-F238E27FC236}">
                <a16:creationId xmlns:a16="http://schemas.microsoft.com/office/drawing/2014/main" id="{58A59B14-9F52-A274-8E14-B4E7FF4A3BF3}"/>
              </a:ext>
            </a:extLst>
          </p:cNvPr>
          <p:cNvSpPr/>
          <p:nvPr/>
        </p:nvSpPr>
        <p:spPr>
          <a:xfrm>
            <a:off x="2411666" y="3060238"/>
            <a:ext cx="1128552" cy="469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GSLB</a:t>
            </a:r>
          </a:p>
          <a:p>
            <a:pPr marL="0" lvl="0" indent="0" algn="ctr" rtl="0">
              <a:spcBef>
                <a:spcPts val="0"/>
              </a:spcBef>
              <a:spcAft>
                <a:spcPts val="0"/>
              </a:spcAft>
              <a:buNone/>
            </a:pPr>
            <a:r>
              <a:rPr lang="en-US" sz="900" dirty="0"/>
              <a:t>99.95%</a:t>
            </a:r>
            <a:endParaRPr sz="900" dirty="0"/>
          </a:p>
        </p:txBody>
      </p:sp>
      <p:cxnSp>
        <p:nvCxnSpPr>
          <p:cNvPr id="442" name="Google Shape;427;g2e5f06411d4_0_53">
            <a:extLst>
              <a:ext uri="{FF2B5EF4-FFF2-40B4-BE49-F238E27FC236}">
                <a16:creationId xmlns:a16="http://schemas.microsoft.com/office/drawing/2014/main" id="{F2B823B5-F5B2-A2F0-809B-723584C70045}"/>
              </a:ext>
            </a:extLst>
          </p:cNvPr>
          <p:cNvCxnSpPr>
            <a:cxnSpLocks/>
            <a:stCxn id="404" idx="0"/>
            <a:endCxn id="440" idx="2"/>
          </p:cNvCxnSpPr>
          <p:nvPr/>
        </p:nvCxnSpPr>
        <p:spPr>
          <a:xfrm rot="5400000" flipH="1" flipV="1">
            <a:off x="1280968" y="3334106"/>
            <a:ext cx="191099" cy="564276"/>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43" name="Google Shape;427;g2e5f06411d4_0_53">
            <a:extLst>
              <a:ext uri="{FF2B5EF4-FFF2-40B4-BE49-F238E27FC236}">
                <a16:creationId xmlns:a16="http://schemas.microsoft.com/office/drawing/2014/main" id="{52DF19E9-9A84-FA59-DDA2-838C69B33A0A}"/>
              </a:ext>
            </a:extLst>
          </p:cNvPr>
          <p:cNvCxnSpPr>
            <a:cxnSpLocks/>
            <a:stCxn id="436" idx="0"/>
            <a:endCxn id="440" idx="2"/>
          </p:cNvCxnSpPr>
          <p:nvPr/>
        </p:nvCxnSpPr>
        <p:spPr>
          <a:xfrm rot="16200000" flipV="1">
            <a:off x="1917542" y="3261808"/>
            <a:ext cx="193407" cy="711179"/>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444" name="Google Shape;427;g2e5f06411d4_0_53">
            <a:extLst>
              <a:ext uri="{FF2B5EF4-FFF2-40B4-BE49-F238E27FC236}">
                <a16:creationId xmlns:a16="http://schemas.microsoft.com/office/drawing/2014/main" id="{6A18EF24-1661-CC5B-F7A7-DD8A1A297658}"/>
              </a:ext>
            </a:extLst>
          </p:cNvPr>
          <p:cNvCxnSpPr>
            <a:cxnSpLocks/>
            <a:stCxn id="436" idx="0"/>
            <a:endCxn id="441" idx="2"/>
          </p:cNvCxnSpPr>
          <p:nvPr/>
        </p:nvCxnSpPr>
        <p:spPr>
          <a:xfrm rot="5400000" flipH="1" flipV="1">
            <a:off x="2580707" y="3318866"/>
            <a:ext cx="184363" cy="606108"/>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445" name="Google Shape;449;g2e5f06411d4_0_53">
            <a:extLst>
              <a:ext uri="{FF2B5EF4-FFF2-40B4-BE49-F238E27FC236}">
                <a16:creationId xmlns:a16="http://schemas.microsoft.com/office/drawing/2014/main" id="{9F88C223-B06A-E0CB-2B4F-B6A8B93667E7}"/>
              </a:ext>
            </a:extLst>
          </p:cNvPr>
          <p:cNvSpPr txBox="1"/>
          <p:nvPr/>
        </p:nvSpPr>
        <p:spPr>
          <a:xfrm>
            <a:off x="4277503" y="3710212"/>
            <a:ext cx="1881569"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chemeClr val="dk2"/>
                </a:solidFill>
              </a:rPr>
              <a:t>Tier Availability(Controller):</a:t>
            </a:r>
            <a:endParaRPr sz="1000" dirty="0">
              <a:solidFill>
                <a:schemeClr val="dk2"/>
              </a:solidFill>
            </a:endParaRPr>
          </a:p>
          <a:p>
            <a:r>
              <a:rPr lang="en-US" sz="1000" dirty="0">
                <a:solidFill>
                  <a:schemeClr val="dk2"/>
                </a:solidFill>
              </a:rPr>
              <a:t>1-(1-0.995)^3=0.9999999998750</a:t>
            </a:r>
          </a:p>
          <a:p>
            <a:endParaRPr sz="1000" dirty="0">
              <a:solidFill>
                <a:schemeClr val="dk2"/>
              </a:solidFill>
            </a:endParaRPr>
          </a:p>
        </p:txBody>
      </p:sp>
      <p:sp>
        <p:nvSpPr>
          <p:cNvPr id="446" name="Google Shape;449;g2e5f06411d4_0_53">
            <a:extLst>
              <a:ext uri="{FF2B5EF4-FFF2-40B4-BE49-F238E27FC236}">
                <a16:creationId xmlns:a16="http://schemas.microsoft.com/office/drawing/2014/main" id="{3CC53BE8-0036-7CFE-9191-FCA578A7F71B}"/>
              </a:ext>
            </a:extLst>
          </p:cNvPr>
          <p:cNvSpPr txBox="1"/>
          <p:nvPr/>
        </p:nvSpPr>
        <p:spPr>
          <a:xfrm>
            <a:off x="3809648" y="3028093"/>
            <a:ext cx="2220704"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chemeClr val="dk2"/>
                </a:solidFill>
              </a:rPr>
              <a:t>Tier Availability</a:t>
            </a:r>
            <a:r>
              <a:rPr lang="en-US" altLang="ko-KR" sz="1000" dirty="0">
                <a:solidFill>
                  <a:schemeClr val="dk2"/>
                </a:solidFill>
              </a:rPr>
              <a:t>(GSLB)</a:t>
            </a:r>
            <a:r>
              <a:rPr lang="en-US" sz="1000" dirty="0">
                <a:solidFill>
                  <a:schemeClr val="dk2"/>
                </a:solidFill>
              </a:rPr>
              <a:t>:</a:t>
            </a:r>
            <a:endParaRPr sz="1000" dirty="0">
              <a:solidFill>
                <a:schemeClr val="dk2"/>
              </a:solidFill>
            </a:endParaRPr>
          </a:p>
          <a:p>
            <a:r>
              <a:rPr lang="en-US" sz="1000" dirty="0">
                <a:solidFill>
                  <a:schemeClr val="dk2"/>
                </a:solidFill>
              </a:rPr>
              <a:t>1-(1-0.995)^2=0.9999997500000</a:t>
            </a:r>
          </a:p>
          <a:p>
            <a:endParaRPr sz="1000" dirty="0">
              <a:solidFill>
                <a:schemeClr val="dk2"/>
              </a:solidFill>
            </a:endParaRPr>
          </a:p>
        </p:txBody>
      </p:sp>
      <p:cxnSp>
        <p:nvCxnSpPr>
          <p:cNvPr id="447" name="Google Shape;427;g2e5f06411d4_0_53">
            <a:extLst>
              <a:ext uri="{FF2B5EF4-FFF2-40B4-BE49-F238E27FC236}">
                <a16:creationId xmlns:a16="http://schemas.microsoft.com/office/drawing/2014/main" id="{E669C941-E472-CB9B-1E51-5C5A7BE53085}"/>
              </a:ext>
            </a:extLst>
          </p:cNvPr>
          <p:cNvCxnSpPr>
            <a:cxnSpLocks/>
            <a:stCxn id="437" idx="0"/>
            <a:endCxn id="441" idx="2"/>
          </p:cNvCxnSpPr>
          <p:nvPr/>
        </p:nvCxnSpPr>
        <p:spPr>
          <a:xfrm rot="16200000" flipV="1">
            <a:off x="3231203" y="3274477"/>
            <a:ext cx="184932" cy="695454"/>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512" name="TextBox 511">
            <a:extLst>
              <a:ext uri="{FF2B5EF4-FFF2-40B4-BE49-F238E27FC236}">
                <a16:creationId xmlns:a16="http://schemas.microsoft.com/office/drawing/2014/main" id="{D04950FF-2398-0E12-1F23-92B1EAABD129}"/>
              </a:ext>
            </a:extLst>
          </p:cNvPr>
          <p:cNvSpPr txBox="1"/>
          <p:nvPr/>
        </p:nvSpPr>
        <p:spPr>
          <a:xfrm>
            <a:off x="2823843" y="1945341"/>
            <a:ext cx="684803" cy="2308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kumimoji="1" lang="en" altLang="ko-KR" sz="900" dirty="0"/>
              <a:t>Controller</a:t>
            </a:r>
            <a:endParaRPr kumimoji="1" lang="ko-KR" altLang="en-US" sz="900" dirty="0"/>
          </a:p>
        </p:txBody>
      </p:sp>
      <p:sp>
        <p:nvSpPr>
          <p:cNvPr id="513" name="TextBox 512">
            <a:extLst>
              <a:ext uri="{FF2B5EF4-FFF2-40B4-BE49-F238E27FC236}">
                <a16:creationId xmlns:a16="http://schemas.microsoft.com/office/drawing/2014/main" id="{08F2FA46-C68C-D10E-51A5-F94569A483AF}"/>
              </a:ext>
            </a:extLst>
          </p:cNvPr>
          <p:cNvSpPr txBox="1"/>
          <p:nvPr/>
        </p:nvSpPr>
        <p:spPr>
          <a:xfrm>
            <a:off x="1874892" y="1945341"/>
            <a:ext cx="492443" cy="23083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kumimoji="1" lang="en-US" altLang="ko-KR" sz="900" dirty="0"/>
              <a:t>GSLB</a:t>
            </a:r>
            <a:endParaRPr kumimoji="1" lang="ko-KR" altLang="en-US" sz="900" dirty="0"/>
          </a:p>
        </p:txBody>
      </p:sp>
      <p:sp>
        <p:nvSpPr>
          <p:cNvPr id="514" name="TextBox 513">
            <a:extLst>
              <a:ext uri="{FF2B5EF4-FFF2-40B4-BE49-F238E27FC236}">
                <a16:creationId xmlns:a16="http://schemas.microsoft.com/office/drawing/2014/main" id="{6F39DDE5-AE5C-DEA5-F817-7655517EEDE8}"/>
              </a:ext>
            </a:extLst>
          </p:cNvPr>
          <p:cNvSpPr txBox="1"/>
          <p:nvPr/>
        </p:nvSpPr>
        <p:spPr>
          <a:xfrm>
            <a:off x="3760503" y="1945341"/>
            <a:ext cx="877163" cy="2308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kumimoji="1" lang="en" altLang="ko-KR" sz="900" dirty="0"/>
              <a:t>Service Node</a:t>
            </a:r>
            <a:endParaRPr kumimoji="1" lang="ko-KR" altLang="en-US" sz="900" dirty="0"/>
          </a:p>
        </p:txBody>
      </p:sp>
      <p:sp>
        <p:nvSpPr>
          <p:cNvPr id="515" name="TextBox 514">
            <a:extLst>
              <a:ext uri="{FF2B5EF4-FFF2-40B4-BE49-F238E27FC236}">
                <a16:creationId xmlns:a16="http://schemas.microsoft.com/office/drawing/2014/main" id="{86DF5B5D-AB41-FD15-E303-FE977696858C}"/>
              </a:ext>
            </a:extLst>
          </p:cNvPr>
          <p:cNvSpPr txBox="1"/>
          <p:nvPr/>
        </p:nvSpPr>
        <p:spPr>
          <a:xfrm>
            <a:off x="4877795" y="1945341"/>
            <a:ext cx="748923" cy="23083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kumimoji="1" lang="en" altLang="ko-KR" sz="900" dirty="0" err="1"/>
              <a:t>PostgreSql</a:t>
            </a:r>
            <a:endParaRPr kumimoji="1" lang="ko-KR" altLang="en-US" sz="900" dirty="0"/>
          </a:p>
        </p:txBody>
      </p:sp>
      <p:sp>
        <p:nvSpPr>
          <p:cNvPr id="518" name="TextBox 517">
            <a:extLst>
              <a:ext uri="{FF2B5EF4-FFF2-40B4-BE49-F238E27FC236}">
                <a16:creationId xmlns:a16="http://schemas.microsoft.com/office/drawing/2014/main" id="{1751FDDA-1B9A-C1F9-9FF5-B708B486F69D}"/>
              </a:ext>
            </a:extLst>
          </p:cNvPr>
          <p:cNvSpPr txBox="1"/>
          <p:nvPr/>
        </p:nvSpPr>
        <p:spPr>
          <a:xfrm>
            <a:off x="6034442" y="1936889"/>
            <a:ext cx="1519893" cy="230832"/>
          </a:xfrm>
          <a:prstGeom prst="rect">
            <a:avLst/>
          </a:prstGeom>
          <a:solidFill>
            <a:schemeClr val="accent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ko-KR" sz="900" dirty="0"/>
              <a:t>EKS Cluster</a:t>
            </a:r>
            <a:endParaRPr kumimoji="1" lang="ko-KR" altLang="en-US" sz="900" dirty="0"/>
          </a:p>
        </p:txBody>
      </p:sp>
      <p:sp>
        <p:nvSpPr>
          <p:cNvPr id="519" name="TextBox 518">
            <a:extLst>
              <a:ext uri="{FF2B5EF4-FFF2-40B4-BE49-F238E27FC236}">
                <a16:creationId xmlns:a16="http://schemas.microsoft.com/office/drawing/2014/main" id="{6712D88A-6DFE-D0FB-FBD9-B9B8D68439BE}"/>
              </a:ext>
            </a:extLst>
          </p:cNvPr>
          <p:cNvSpPr txBox="1"/>
          <p:nvPr/>
        </p:nvSpPr>
        <p:spPr>
          <a:xfrm>
            <a:off x="7851077" y="1951267"/>
            <a:ext cx="832279" cy="230832"/>
          </a:xfrm>
          <a:prstGeom prst="rect">
            <a:avLst/>
          </a:prstGeom>
          <a:solidFill>
            <a:schemeClr val="accent6">
              <a:lumMod val="50000"/>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kumimoji="1" lang="en-US" altLang="ko-KR" sz="900" dirty="0" err="1"/>
              <a:t>WorkerNode</a:t>
            </a:r>
            <a:endParaRPr kumimoji="1" lang="ko-KR" altLang="en-US" sz="900" dirty="0"/>
          </a:p>
        </p:txBody>
      </p:sp>
      <p:sp>
        <p:nvSpPr>
          <p:cNvPr id="520" name="TextBox 519">
            <a:extLst>
              <a:ext uri="{FF2B5EF4-FFF2-40B4-BE49-F238E27FC236}">
                <a16:creationId xmlns:a16="http://schemas.microsoft.com/office/drawing/2014/main" id="{320E56FA-582D-8D12-CB33-F418356522A5}"/>
              </a:ext>
            </a:extLst>
          </p:cNvPr>
          <p:cNvSpPr txBox="1"/>
          <p:nvPr/>
        </p:nvSpPr>
        <p:spPr>
          <a:xfrm>
            <a:off x="8970406" y="1945341"/>
            <a:ext cx="428322" cy="230832"/>
          </a:xfrm>
          <a:prstGeom prst="rect">
            <a:avLst/>
          </a:prstGeom>
          <a:solidFill>
            <a:schemeClr val="bg1">
              <a:lumMod val="50000"/>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kumimoji="1" lang="en-US" altLang="ko-KR" sz="900" dirty="0"/>
              <a:t>RDS</a:t>
            </a:r>
            <a:endParaRPr kumimoji="1" lang="ko-KR" altLang="en-US" sz="900" dirty="0"/>
          </a:p>
        </p:txBody>
      </p:sp>
      <p:sp>
        <p:nvSpPr>
          <p:cNvPr id="521" name="TextBox 520">
            <a:extLst>
              <a:ext uri="{FF2B5EF4-FFF2-40B4-BE49-F238E27FC236}">
                <a16:creationId xmlns:a16="http://schemas.microsoft.com/office/drawing/2014/main" id="{6F208BD9-F395-FD36-7582-CDD68E035CD3}"/>
              </a:ext>
            </a:extLst>
          </p:cNvPr>
          <p:cNvSpPr txBox="1"/>
          <p:nvPr/>
        </p:nvSpPr>
        <p:spPr>
          <a:xfrm>
            <a:off x="9724504" y="1938387"/>
            <a:ext cx="793807" cy="23083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kumimoji="1" lang="en-US" altLang="ko-KR" sz="900" dirty="0" err="1"/>
              <a:t>RDSCluster</a:t>
            </a:r>
            <a:endParaRPr kumimoji="1" lang="ko-KR" altLang="en-US" sz="9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CMS</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19</a:t>
            </a:fld>
            <a:endParaRPr/>
          </a:p>
        </p:txBody>
      </p:sp>
      <p:sp>
        <p:nvSpPr>
          <p:cNvPr id="4" name="Google Shape;271;g2735bf8d146_0_32"/>
          <p:cNvSpPr txBox="1">
            <a:spLocks noGrp="1"/>
          </p:cNvSpPr>
          <p:nvPr>
            <p:ph type="body" idx="1"/>
          </p:nvPr>
        </p:nvSpPr>
        <p:spPr>
          <a:xfrm>
            <a:off x="241300" y="117633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a:latin typeface="Calibri"/>
                <a:ea typeface="Calibri"/>
                <a:cs typeface="Calibri"/>
                <a:sym typeface="Calibri"/>
              </a:rPr>
              <a:t>AIS Requirement</a:t>
            </a:r>
            <a:endParaRPr sz="1400">
              <a:latin typeface="Calibri"/>
              <a:ea typeface="Calibri"/>
              <a:cs typeface="Calibri"/>
              <a:sym typeface="Calibri"/>
            </a:endParaRPr>
          </a:p>
          <a:p>
            <a:pPr marL="0" lvl="0" indent="0" algn="l" rtl="0">
              <a:lnSpc>
                <a:spcPct val="100000"/>
              </a:lnSpc>
              <a:spcBef>
                <a:spcPts val="0"/>
              </a:spcBef>
              <a:spcAft>
                <a:spcPts val="0"/>
              </a:spcAft>
              <a:buSzPts val="1400"/>
              <a:buNone/>
            </a:pPr>
            <a:endParaRPr sz="1300">
              <a:latin typeface="Calibri"/>
              <a:ea typeface="Calibri"/>
              <a:cs typeface="Calibri"/>
              <a:sym typeface="Calibri"/>
            </a:endParaRPr>
          </a:p>
        </p:txBody>
      </p:sp>
      <p:sp>
        <p:nvSpPr>
          <p:cNvPr id="5" name="TextBox"/>
          <p:cNvSpPr txBox="1"/>
          <p:nvPr/>
        </p:nvSpPr>
        <p:spPr>
          <a:xfrm>
            <a:off x="455574" y="1559911"/>
            <a:ext cx="10413365" cy="457200"/>
          </a:xfrm>
          <a:prstGeom prst="rect">
            <a:avLst/>
          </a:prstGeom>
          <a:noFill/>
        </p:spPr>
        <p:txBody>
          <a:bodyPr wrap="square">
            <a:spAutoFit/>
          </a:bodyPr>
          <a:lstStyle/>
          <a:p>
            <a:pPr lvl="0">
              <a:defRPr/>
            </a:pPr>
            <a:r>
              <a:rPr lang="en-US" altLang="ko-KR" sz="1200">
                <a:latin typeface="Malgun Gothic"/>
                <a:ea typeface="Malgun Gothic"/>
                <a:cs typeface="Malgun Gothic"/>
              </a:rPr>
              <a:t>AIS requires CMS solution that allow for a single provisioning process that applies the configuration to both on-premise and on-cloud environments. This implies that the solution should be able to handle the synchronization of CMS settings and data between the two platforms.</a:t>
            </a:r>
            <a:endParaRPr lang="ko-KR" altLang="en-US" sz="1200">
              <a:latin typeface="Malgun Gothic"/>
              <a:ea typeface="Malgun Gothic"/>
              <a:cs typeface="Malgun Gothic"/>
            </a:endParaRPr>
          </a:p>
        </p:txBody>
      </p:sp>
      <p:sp>
        <p:nvSpPr>
          <p:cNvPr id="6" name="Google Shape;271;g2735bf8d146_0_32"/>
          <p:cNvSpPr txBox="1"/>
          <p:nvPr/>
        </p:nvSpPr>
        <p:spPr>
          <a:xfrm>
            <a:off x="241300" y="2339023"/>
            <a:ext cx="11709300" cy="1301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1pPr>
            <a:lvl2pPr marL="914400" marR="0" lvl="1" indent="-228600" algn="l" rtl="0">
              <a:lnSpc>
                <a:spcPct val="100000"/>
              </a:lnSpc>
              <a:spcBef>
                <a:spcPts val="500"/>
              </a:spcBef>
              <a:spcAft>
                <a:spcPts val="0"/>
              </a:spcAft>
              <a:buClr>
                <a:srgbClr val="000000"/>
              </a:buClr>
              <a:buSzPts val="1400"/>
              <a:buFont typeface="Arial"/>
              <a:buNone/>
              <a:defRPr sz="2000" b="0" i="0" u="none" strike="noStrike">
                <a:solidFill>
                  <a:schemeClr val="dk2"/>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1800" b="0" i="0" u="none" strike="noStrike">
                <a:solidFill>
                  <a:schemeClr val="dk2"/>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1600" b="0" i="0" u="none" strike="noStrik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a:solidFill>
                  <a:schemeClr val="dk1"/>
                </a:solidFill>
                <a:latin typeface="Arial"/>
                <a:ea typeface="Arial"/>
                <a:cs typeface="Arial"/>
                <a:sym typeface="Arial"/>
              </a:defRPr>
            </a:lvl9pPr>
          </a:lstStyle>
          <a:p>
            <a:pPr marL="0" lvl="0" indent="0" algn="l" rtl="0">
              <a:lnSpc>
                <a:spcPct val="100000"/>
              </a:lnSpc>
              <a:spcBef>
                <a:spcPts val="0"/>
              </a:spcBef>
              <a:spcAft>
                <a:spcPts val="0"/>
              </a:spcAft>
              <a:buSzPts val="1400"/>
              <a:buNone/>
            </a:pPr>
            <a:r>
              <a:rPr lang="en-US" sz="1400" b="1" i="0" u="none" strike="noStrike">
                <a:solidFill>
                  <a:schemeClr val="dk2"/>
                </a:solidFill>
                <a:latin typeface="Calibri"/>
                <a:ea typeface="Calibri"/>
                <a:cs typeface="Calibri"/>
                <a:sym typeface="Calibri"/>
              </a:rPr>
              <a:t>Clarification Point</a:t>
            </a:r>
            <a:endParaRPr sz="1400" i="0" u="none" strike="noStrike">
              <a:solidFill>
                <a:srgbClr val="000000"/>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sz="1300">
              <a:latin typeface="Calibri"/>
              <a:ea typeface="Calibri"/>
              <a:cs typeface="Calibri"/>
              <a:sym typeface="Calibri"/>
            </a:endParaRPr>
          </a:p>
        </p:txBody>
      </p:sp>
      <p:sp>
        <p:nvSpPr>
          <p:cNvPr id="7" name="TextBox"/>
          <p:cNvSpPr txBox="1"/>
          <p:nvPr/>
        </p:nvSpPr>
        <p:spPr>
          <a:xfrm>
            <a:off x="455574" y="2722596"/>
            <a:ext cx="10413365" cy="1371600"/>
          </a:xfrm>
          <a:prstGeom prst="rect">
            <a:avLst/>
          </a:prstGeom>
          <a:noFill/>
        </p:spPr>
        <p:txBody>
          <a:bodyPr wrap="square">
            <a:spAutoFit/>
          </a:bodyPr>
          <a:lstStyle/>
          <a:p>
            <a:pPr lvl="0">
              <a:defRPr/>
            </a:pPr>
            <a:r>
              <a:rPr lang="en-US" altLang="ko-KR" sz="1200">
                <a:latin typeface="Malgun Gothic"/>
                <a:ea typeface="Malgun Gothic"/>
                <a:cs typeface="Malgun Gothic"/>
              </a:rPr>
              <a:t>Please clarify which CMS solution will be offered:</a:t>
            </a:r>
            <a:br>
              <a:rPr lang="en-US" altLang="ko-KR" sz="1200">
                <a:latin typeface="Malgun Gothic"/>
                <a:ea typeface="Malgun Gothic"/>
                <a:cs typeface="Malgun Gothic"/>
              </a:rPr>
            </a:br>
            <a:endParaRPr lang="en-US" altLang="ko-KR" sz="1200">
              <a:latin typeface="Malgun Gothic"/>
              <a:ea typeface="Malgun Gothic"/>
              <a:cs typeface="Malgun Gothic"/>
            </a:endParaRPr>
          </a:p>
          <a:p>
            <a:pPr lvl="0">
              <a:defRPr/>
            </a:pPr>
            <a:r>
              <a:rPr lang="en-US" altLang="ko-KR" sz="1200">
                <a:latin typeface="Malgun Gothic"/>
                <a:ea typeface="Malgun Gothic"/>
                <a:cs typeface="Malgun Gothic"/>
              </a:rPr>
              <a:t>Configure the CMS on-premise (Big screen) and sync to the on-cloud platform.</a:t>
            </a:r>
            <a:br>
              <a:rPr lang="en-US" altLang="ko-KR" sz="1200">
                <a:latin typeface="Malgun Gothic"/>
                <a:ea typeface="Malgun Gothic"/>
                <a:cs typeface="Malgun Gothic"/>
              </a:rPr>
            </a:br>
            <a:endParaRPr lang="en-US" altLang="ko-KR" sz="1200">
              <a:latin typeface="Malgun Gothic"/>
              <a:ea typeface="Malgun Gothic"/>
              <a:cs typeface="Malgun Gothic"/>
            </a:endParaRPr>
          </a:p>
          <a:p>
            <a:pPr lvl="0">
              <a:defRPr/>
            </a:pPr>
            <a:r>
              <a:rPr lang="en-US" altLang="ko-KR" sz="1200">
                <a:latin typeface="Malgun Gothic"/>
                <a:ea typeface="Malgun Gothic"/>
                <a:cs typeface="Malgun Gothic"/>
              </a:rPr>
              <a:t>Configure the CMS on-cloud (Big screen) and sync to the on-premise platform.</a:t>
            </a:r>
            <a:br>
              <a:rPr lang="en-US" altLang="ko-KR" sz="1200">
                <a:latin typeface="Malgun Gothic"/>
                <a:ea typeface="Malgun Gothic"/>
                <a:cs typeface="Malgun Gothic"/>
              </a:rPr>
            </a:br>
            <a:endParaRPr lang="en-US" altLang="ko-KR" sz="1200">
              <a:latin typeface="Malgun Gothic"/>
              <a:ea typeface="Malgun Gothic"/>
              <a:cs typeface="Malgun Gothic"/>
            </a:endParaRPr>
          </a:p>
          <a:p>
            <a:pPr lvl="0">
              <a:defRPr/>
            </a:pPr>
            <a:r>
              <a:rPr lang="en-US" altLang="ko-KR" sz="1200">
                <a:latin typeface="Malgun Gothic"/>
                <a:ea typeface="Malgun Gothic"/>
                <a:cs typeface="Malgun Gothic"/>
              </a:rPr>
              <a:t>No synchronization will be performed, and provisioning will be done twice, once for each platform.</a:t>
            </a:r>
            <a:endParaRPr lang="ko-KR" altLang="en-US" sz="1200">
              <a:latin typeface="Malgun Gothic"/>
              <a:ea typeface="Malgun Gothic"/>
              <a:cs typeface="Malgun Gothic"/>
            </a:endParaRPr>
          </a:p>
        </p:txBody>
      </p:sp>
    </p:spTree>
    <p:extLst>
      <p:ext uri="{BB962C8B-B14F-4D97-AF65-F5344CB8AC3E}">
        <p14:creationId xmlns:p14="http://schemas.microsoft.com/office/powerpoint/2010/main" val="118446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Google Shape;261;p3"/>
          <p:cNvSpPr txBox="1">
            <a:spLocks noGrp="1"/>
          </p:cNvSpPr>
          <p:nvPr>
            <p:ph type="body" idx="1"/>
          </p:nvPr>
        </p:nvSpPr>
        <p:spPr>
          <a:xfrm>
            <a:off x="299750" y="2291738"/>
            <a:ext cx="11709300" cy="13014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1000"/>
              </a:spcBef>
              <a:spcAft>
                <a:spcPts val="0"/>
              </a:spcAft>
              <a:buSzPts val="1400"/>
              <a:buFont typeface="Calibri"/>
              <a:buChar char="●"/>
            </a:pPr>
            <a:r>
              <a:rPr lang="en-US" altLang="ko-KR" sz="1400" b="1">
                <a:latin typeface="Calibri"/>
                <a:ea typeface="Calibri"/>
                <a:cs typeface="Calibri"/>
                <a:sym typeface="Calibri"/>
              </a:rPr>
              <a:t>General</a:t>
            </a:r>
          </a:p>
          <a:p>
            <a:pPr marL="457200" lvl="0" indent="-317500" algn="l" rtl="0">
              <a:lnSpc>
                <a:spcPct val="100000"/>
              </a:lnSpc>
              <a:spcBef>
                <a:spcPts val="1000"/>
              </a:spcBef>
              <a:spcAft>
                <a:spcPts val="0"/>
              </a:spcAft>
              <a:buSzPts val="1400"/>
              <a:buFont typeface="Calibri"/>
              <a:buChar char="●"/>
            </a:pPr>
            <a:r>
              <a:rPr lang="en-US" altLang="ko-KR" sz="1400" b="1">
                <a:latin typeface="Calibri"/>
                <a:ea typeface="Calibri"/>
                <a:cs typeface="Calibri"/>
                <a:sym typeface="Calibri"/>
              </a:rPr>
              <a:t>cms</a:t>
            </a:r>
            <a:endParaRPr sz="1400" b="1">
              <a:latin typeface="Calibri"/>
              <a:ea typeface="Calibri"/>
              <a:cs typeface="Calibri"/>
              <a:sym typeface="Calibri"/>
            </a:endParaRPr>
          </a:p>
          <a:p>
            <a:pPr marL="457200" lvl="0" indent="-317500" algn="l" rtl="0">
              <a:lnSpc>
                <a:spcPct val="100000"/>
              </a:lnSpc>
              <a:spcBef>
                <a:spcPts val="1000"/>
              </a:spcBef>
              <a:spcAft>
                <a:spcPts val="0"/>
              </a:spcAft>
              <a:buSzPts val="1400"/>
              <a:buFont typeface="Calibri"/>
              <a:buChar char="●"/>
            </a:pPr>
            <a:endParaRPr sz="1400" b="1">
              <a:latin typeface="Calibri"/>
              <a:ea typeface="Calibri"/>
              <a:cs typeface="Calibri"/>
              <a:sym typeface="Calibri"/>
            </a:endParaRPr>
          </a:p>
          <a:p>
            <a:pPr marL="0" lvl="0" indent="0" algn="l" rtl="0">
              <a:lnSpc>
                <a:spcPct val="100000"/>
              </a:lnSpc>
              <a:spcBef>
                <a:spcPts val="1000"/>
              </a:spcBef>
              <a:spcAft>
                <a:spcPts val="0"/>
              </a:spcAft>
              <a:buSzPts val="1400"/>
              <a:buNone/>
            </a:pPr>
            <a:endParaRPr sz="1400">
              <a:latin typeface="Calibri"/>
              <a:ea typeface="Calibri"/>
              <a:cs typeface="Calibri"/>
              <a:sym typeface="Calibri"/>
            </a:endParaRPr>
          </a:p>
        </p:txBody>
      </p:sp>
      <p:sp>
        <p:nvSpPr>
          <p:cNvPr id="262" name="Google Shape;262;p3"/>
          <p:cNvSpPr txBox="1">
            <a:spLocks noGrp="1"/>
          </p:cNvSpPr>
          <p:nvPr>
            <p:ph type="title"/>
          </p:nvPr>
        </p:nvSpPr>
        <p:spPr>
          <a:xfrm>
            <a:off x="299391" y="14805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latin typeface="Calibri"/>
                <a:ea typeface="Calibri"/>
                <a:cs typeface="Calibri"/>
                <a:sym typeface="Calibri"/>
              </a:rPr>
              <a:t>H</a:t>
            </a:r>
            <a:r>
              <a:rPr lang="en-US" altLang="ko-KR">
                <a:latin typeface="Calibri"/>
                <a:ea typeface="Calibri"/>
                <a:cs typeface="Calibri"/>
                <a:sym typeface="Calibri"/>
              </a:rPr>
              <a:t>ybrid</a:t>
            </a:r>
            <a:r>
              <a:rPr lang="en-US">
                <a:latin typeface="Calibri"/>
                <a:ea typeface="Calibri"/>
                <a:cs typeface="Calibri"/>
                <a:sym typeface="Calibri"/>
              </a:rPr>
              <a:t> Cloud Topics</a:t>
            </a:r>
            <a:endParaRPr>
              <a:latin typeface="Calibri"/>
              <a:ea typeface="Calibri"/>
              <a:cs typeface="Calibri"/>
              <a:sym typeface="Calibri"/>
            </a:endParaRPr>
          </a:p>
        </p:txBody>
      </p:sp>
      <p:sp>
        <p:nvSpPr>
          <p:cNvPr id="263" name="Google Shape;263;p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3E3616-7404-BD04-4BE3-D965CFBDA10A}"/>
              </a:ext>
            </a:extLst>
          </p:cNvPr>
          <p:cNvSpPr>
            <a:spLocks noGrp="1"/>
          </p:cNvSpPr>
          <p:nvPr>
            <p:ph type="body" sz="quarter" idx="10"/>
          </p:nvPr>
        </p:nvSpPr>
        <p:spPr/>
        <p:txBody>
          <a:bodyPr/>
          <a:lstStyle/>
          <a:p>
            <a:r>
              <a:rPr lang="en-US" dirty="0"/>
              <a:t>Hybrid Cloud - CMS Data Sync</a:t>
            </a:r>
            <a:endParaRPr lang="en-VN" dirty="0"/>
          </a:p>
        </p:txBody>
      </p:sp>
      <p:sp>
        <p:nvSpPr>
          <p:cNvPr id="3" name="Text Placeholder 2">
            <a:extLst>
              <a:ext uri="{FF2B5EF4-FFF2-40B4-BE49-F238E27FC236}">
                <a16:creationId xmlns:a16="http://schemas.microsoft.com/office/drawing/2014/main" id="{72776599-C750-4AEF-2DB4-3DAF7D8BED0E}"/>
              </a:ext>
            </a:extLst>
          </p:cNvPr>
          <p:cNvSpPr>
            <a:spLocks noGrp="1"/>
          </p:cNvSpPr>
          <p:nvPr>
            <p:ph type="body" sz="quarter" idx="11"/>
          </p:nvPr>
        </p:nvSpPr>
        <p:spPr/>
        <p:txBody>
          <a:bodyPr/>
          <a:lstStyle/>
          <a:p>
            <a:r>
              <a:rPr lang="en-VN" dirty="0"/>
              <a:t>Public and Private Cloud</a:t>
            </a:r>
          </a:p>
        </p:txBody>
      </p:sp>
      <p:sp>
        <p:nvSpPr>
          <p:cNvPr id="4" name="Text Placeholder 3">
            <a:extLst>
              <a:ext uri="{FF2B5EF4-FFF2-40B4-BE49-F238E27FC236}">
                <a16:creationId xmlns:a16="http://schemas.microsoft.com/office/drawing/2014/main" id="{B05DC6AE-0985-F013-97E7-7EEC649ACB08}"/>
              </a:ext>
            </a:extLst>
          </p:cNvPr>
          <p:cNvSpPr>
            <a:spLocks noGrp="1"/>
          </p:cNvSpPr>
          <p:nvPr>
            <p:ph type="body" sz="quarter" idx="12"/>
          </p:nvPr>
        </p:nvSpPr>
        <p:spPr/>
        <p:txBody>
          <a:bodyPr/>
          <a:lstStyle/>
          <a:p>
            <a:endParaRPr lang="en-VN"/>
          </a:p>
        </p:txBody>
      </p:sp>
      <p:sp>
        <p:nvSpPr>
          <p:cNvPr id="12" name="Rounded Rectangle 11">
            <a:extLst>
              <a:ext uri="{FF2B5EF4-FFF2-40B4-BE49-F238E27FC236}">
                <a16:creationId xmlns:a16="http://schemas.microsoft.com/office/drawing/2014/main" id="{A17B3AD9-1745-0312-C2EC-1B1F2BE717A6}"/>
              </a:ext>
            </a:extLst>
          </p:cNvPr>
          <p:cNvSpPr/>
          <p:nvPr/>
        </p:nvSpPr>
        <p:spPr>
          <a:xfrm>
            <a:off x="846962" y="2492800"/>
            <a:ext cx="2160240" cy="3024336"/>
          </a:xfrm>
          <a:prstGeom prst="roundRect">
            <a:avLst>
              <a:gd name="adj" fmla="val 6810"/>
            </a:avLst>
          </a:prstGeom>
          <a:noFill/>
          <a:ln w="6350" cap="flat">
            <a:solidFill>
              <a:schemeClr val="accent6"/>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ectangle 16">
            <a:extLst>
              <a:ext uri="{FF2B5EF4-FFF2-40B4-BE49-F238E27FC236}">
                <a16:creationId xmlns:a16="http://schemas.microsoft.com/office/drawing/2014/main" id="{C6F6ADAA-40B2-3429-448C-25F67DBC18A6}"/>
              </a:ext>
            </a:extLst>
          </p:cNvPr>
          <p:cNvSpPr/>
          <p:nvPr/>
        </p:nvSpPr>
        <p:spPr>
          <a:xfrm>
            <a:off x="846962" y="2178948"/>
            <a:ext cx="2160240" cy="287577"/>
          </a:xfrm>
          <a:prstGeom prst="rect">
            <a:avLst/>
          </a:prstGeom>
          <a:solidFill>
            <a:srgbClr val="154E48"/>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400" dirty="0">
                <a:solidFill>
                  <a:srgbClr val="FFFFFF"/>
                </a:solidFill>
                <a:sym typeface="Helvetica Neue Medium"/>
              </a:rPr>
              <a:t>IDC #1</a:t>
            </a: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a:extLst>
              <a:ext uri="{FF2B5EF4-FFF2-40B4-BE49-F238E27FC236}">
                <a16:creationId xmlns:a16="http://schemas.microsoft.com/office/drawing/2014/main" id="{3D3FB4F9-63AA-0DC0-2719-6EFF56428201}"/>
              </a:ext>
            </a:extLst>
          </p:cNvPr>
          <p:cNvSpPr/>
          <p:nvPr/>
        </p:nvSpPr>
        <p:spPr>
          <a:xfrm>
            <a:off x="1098990" y="2866837"/>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2" name="Rectangle 21">
            <a:extLst>
              <a:ext uri="{FF2B5EF4-FFF2-40B4-BE49-F238E27FC236}">
                <a16:creationId xmlns:a16="http://schemas.microsoft.com/office/drawing/2014/main" id="{95C0398E-7383-BBB6-9046-2EC61CB5479B}"/>
              </a:ext>
            </a:extLst>
          </p:cNvPr>
          <p:cNvSpPr/>
          <p:nvPr/>
        </p:nvSpPr>
        <p:spPr>
          <a:xfrm>
            <a:off x="1477032" y="330255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pic>
        <p:nvPicPr>
          <p:cNvPr id="23" name="Picture 22" descr="A blue hexagon with a white wheel&#10;&#10;Description automatically generated">
            <a:extLst>
              <a:ext uri="{FF2B5EF4-FFF2-40B4-BE49-F238E27FC236}">
                <a16:creationId xmlns:a16="http://schemas.microsoft.com/office/drawing/2014/main" id="{EEA751BE-C01A-F473-3EAB-726D2B1E6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952" y="2702779"/>
            <a:ext cx="454813" cy="440600"/>
          </a:xfrm>
          <a:prstGeom prst="rect">
            <a:avLst/>
          </a:prstGeom>
        </p:spPr>
      </p:pic>
      <p:sp>
        <p:nvSpPr>
          <p:cNvPr id="25" name="Can 24">
            <a:extLst>
              <a:ext uri="{FF2B5EF4-FFF2-40B4-BE49-F238E27FC236}">
                <a16:creationId xmlns:a16="http://schemas.microsoft.com/office/drawing/2014/main" id="{DB80F73D-2691-86CD-6665-2EFCE8F90B3F}"/>
              </a:ext>
            </a:extLst>
          </p:cNvPr>
          <p:cNvSpPr/>
          <p:nvPr/>
        </p:nvSpPr>
        <p:spPr>
          <a:xfrm>
            <a:off x="1461003" y="4725144"/>
            <a:ext cx="930542" cy="553211"/>
          </a:xfrm>
          <a:prstGeom prst="can">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spcBef>
                <a:spcPts val="0"/>
              </a:spcBef>
              <a:spcAft>
                <a:spcPts val="0"/>
              </a:spcAft>
              <a:buClrTx/>
              <a:buSzTx/>
              <a:buFontTx/>
              <a:buNone/>
              <a:tabLst/>
            </a:pPr>
            <a:r>
              <a:rPr lang="en-US" sz="1200" dirty="0">
                <a:sym typeface="Helvetica Neue Medium"/>
              </a:rPr>
              <a:t>DB</a:t>
            </a:r>
            <a:endParaRPr kumimoji="0" lang="en-VN" sz="1200" b="0" i="0" u="none" strike="noStrike" cap="none" spc="0" normalizeH="0" baseline="0" dirty="0">
              <a:ln>
                <a:noFill/>
              </a:ln>
              <a:effectLst/>
              <a:uFillTx/>
              <a:latin typeface="+mn-lt"/>
              <a:ea typeface="+mn-ea"/>
              <a:cs typeface="+mn-cs"/>
              <a:sym typeface="Helvetica Neue Medium"/>
            </a:endParaRPr>
          </a:p>
          <a:p>
            <a:pPr marL="0" marR="0" indent="0" algn="ctr" defTabSz="410765" rtl="0" fontAlgn="auto" latinLnBrk="0" hangingPunct="0">
              <a:spcBef>
                <a:spcPts val="0"/>
              </a:spcBef>
              <a:spcAft>
                <a:spcPts val="0"/>
              </a:spcAft>
              <a:buClrTx/>
              <a:buSzTx/>
              <a:buFontTx/>
              <a:buNone/>
              <a:tabLst/>
            </a:pPr>
            <a:r>
              <a:rPr lang="en-VN" sz="1200" dirty="0">
                <a:sym typeface="Helvetica Neue Medium"/>
              </a:rPr>
              <a:t>(Primary)</a:t>
            </a:r>
            <a:endParaRPr kumimoji="0" lang="en-VN" sz="1200" b="0" i="0" u="none" strike="noStrike" cap="none" spc="0" normalizeH="0" baseline="0" dirty="0">
              <a:ln>
                <a:noFill/>
              </a:ln>
              <a:effectLst/>
              <a:uFillTx/>
              <a:latin typeface="+mn-lt"/>
              <a:ea typeface="+mn-ea"/>
              <a:cs typeface="+mn-cs"/>
              <a:sym typeface="Helvetica Neue Medium"/>
            </a:endParaRPr>
          </a:p>
        </p:txBody>
      </p:sp>
      <p:sp>
        <p:nvSpPr>
          <p:cNvPr id="26" name="Rounded Rectangle 25">
            <a:extLst>
              <a:ext uri="{FF2B5EF4-FFF2-40B4-BE49-F238E27FC236}">
                <a16:creationId xmlns:a16="http://schemas.microsoft.com/office/drawing/2014/main" id="{F95AF545-D07C-A98B-4C23-A37DB8799BD9}"/>
              </a:ext>
            </a:extLst>
          </p:cNvPr>
          <p:cNvSpPr/>
          <p:nvPr/>
        </p:nvSpPr>
        <p:spPr>
          <a:xfrm>
            <a:off x="3261484" y="2492800"/>
            <a:ext cx="2160240" cy="3024336"/>
          </a:xfrm>
          <a:prstGeom prst="roundRect">
            <a:avLst>
              <a:gd name="adj" fmla="val 6810"/>
            </a:avLst>
          </a:prstGeom>
          <a:noFill/>
          <a:ln w="6350" cap="flat">
            <a:solidFill>
              <a:schemeClr val="accent6"/>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9" name="Rectangle 28">
            <a:extLst>
              <a:ext uri="{FF2B5EF4-FFF2-40B4-BE49-F238E27FC236}">
                <a16:creationId xmlns:a16="http://schemas.microsoft.com/office/drawing/2014/main" id="{860053B3-ED01-19CA-E456-DEDD8687DCC5}"/>
              </a:ext>
            </a:extLst>
          </p:cNvPr>
          <p:cNvSpPr/>
          <p:nvPr/>
        </p:nvSpPr>
        <p:spPr>
          <a:xfrm>
            <a:off x="3261484" y="2178948"/>
            <a:ext cx="2160240" cy="287577"/>
          </a:xfrm>
          <a:prstGeom prst="rect">
            <a:avLst/>
          </a:prstGeom>
          <a:solidFill>
            <a:srgbClr val="154E48"/>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400" dirty="0">
                <a:solidFill>
                  <a:srgbClr val="FFFFFF"/>
                </a:solidFill>
                <a:sym typeface="Helvetica Neue Medium"/>
              </a:rPr>
              <a:t>IDC #2</a:t>
            </a: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31" name="Rounded Rectangle 30">
            <a:extLst>
              <a:ext uri="{FF2B5EF4-FFF2-40B4-BE49-F238E27FC236}">
                <a16:creationId xmlns:a16="http://schemas.microsoft.com/office/drawing/2014/main" id="{9C384470-BCF6-52C9-ACFE-BCB34F7B1F1C}"/>
              </a:ext>
            </a:extLst>
          </p:cNvPr>
          <p:cNvSpPr/>
          <p:nvPr/>
        </p:nvSpPr>
        <p:spPr>
          <a:xfrm>
            <a:off x="3513512" y="2866837"/>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Rectangle 31">
            <a:extLst>
              <a:ext uri="{FF2B5EF4-FFF2-40B4-BE49-F238E27FC236}">
                <a16:creationId xmlns:a16="http://schemas.microsoft.com/office/drawing/2014/main" id="{9CD3C24C-7069-B643-2D2D-9E1120653AB5}"/>
              </a:ext>
            </a:extLst>
          </p:cNvPr>
          <p:cNvSpPr/>
          <p:nvPr/>
        </p:nvSpPr>
        <p:spPr>
          <a:xfrm>
            <a:off x="3891554" y="330255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pic>
        <p:nvPicPr>
          <p:cNvPr id="33" name="Picture 32" descr="A blue hexagon with a white wheel&#10;&#10;Description automatically generated">
            <a:extLst>
              <a:ext uri="{FF2B5EF4-FFF2-40B4-BE49-F238E27FC236}">
                <a16:creationId xmlns:a16="http://schemas.microsoft.com/office/drawing/2014/main" id="{E67879A1-EF3A-97E9-4F19-42BE528EF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474" y="2702779"/>
            <a:ext cx="454813" cy="440600"/>
          </a:xfrm>
          <a:prstGeom prst="rect">
            <a:avLst/>
          </a:prstGeom>
        </p:spPr>
      </p:pic>
      <p:sp>
        <p:nvSpPr>
          <p:cNvPr id="34" name="Can 33">
            <a:extLst>
              <a:ext uri="{FF2B5EF4-FFF2-40B4-BE49-F238E27FC236}">
                <a16:creationId xmlns:a16="http://schemas.microsoft.com/office/drawing/2014/main" id="{F76FBCF7-3C37-4F0A-32F1-DB1100AF50C8}"/>
              </a:ext>
            </a:extLst>
          </p:cNvPr>
          <p:cNvSpPr/>
          <p:nvPr/>
        </p:nvSpPr>
        <p:spPr>
          <a:xfrm>
            <a:off x="3381241" y="4725144"/>
            <a:ext cx="930542" cy="553211"/>
          </a:xfrm>
          <a:prstGeom prst="can">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spcBef>
                <a:spcPts val="0"/>
              </a:spcBef>
              <a:spcAft>
                <a:spcPts val="0"/>
              </a:spcAft>
              <a:buClrTx/>
              <a:buSzTx/>
              <a:buFontTx/>
              <a:buNone/>
              <a:tabLst/>
            </a:pPr>
            <a:r>
              <a:rPr lang="en-US" sz="1200" dirty="0">
                <a:sym typeface="Helvetica Neue Medium"/>
              </a:rPr>
              <a:t>DB</a:t>
            </a:r>
            <a:endParaRPr kumimoji="0" lang="en-VN" sz="1200" b="0" i="0" u="none" strike="noStrike" cap="none" spc="0" normalizeH="0" baseline="0" dirty="0">
              <a:ln>
                <a:noFill/>
              </a:ln>
              <a:effectLst/>
              <a:uFillTx/>
              <a:latin typeface="+mn-lt"/>
              <a:ea typeface="+mn-ea"/>
              <a:cs typeface="+mn-cs"/>
              <a:sym typeface="Helvetica Neue Medium"/>
            </a:endParaRPr>
          </a:p>
          <a:p>
            <a:pPr marL="0" marR="0" indent="0" algn="ctr" defTabSz="410765" rtl="0" fontAlgn="auto" latinLnBrk="0" hangingPunct="0">
              <a:spcBef>
                <a:spcPts val="0"/>
              </a:spcBef>
              <a:spcAft>
                <a:spcPts val="0"/>
              </a:spcAft>
              <a:buClrTx/>
              <a:buSzTx/>
              <a:buFontTx/>
              <a:buNone/>
              <a:tabLst/>
            </a:pPr>
            <a:r>
              <a:rPr lang="en-VN" sz="1200" dirty="0">
                <a:sym typeface="Helvetica Neue Medium"/>
              </a:rPr>
              <a:t>(Secondary)</a:t>
            </a:r>
            <a:endParaRPr kumimoji="0" lang="en-VN" sz="1200" b="0" i="0" u="none" strike="noStrike" cap="none" spc="0" normalizeH="0" baseline="0" dirty="0">
              <a:ln>
                <a:noFill/>
              </a:ln>
              <a:effectLst/>
              <a:uFillTx/>
              <a:latin typeface="+mn-lt"/>
              <a:ea typeface="+mn-ea"/>
              <a:cs typeface="+mn-cs"/>
              <a:sym typeface="Helvetica Neue Medium"/>
            </a:endParaRPr>
          </a:p>
        </p:txBody>
      </p:sp>
      <p:sp>
        <p:nvSpPr>
          <p:cNvPr id="37" name="Rounded Rectangle 36">
            <a:extLst>
              <a:ext uri="{FF2B5EF4-FFF2-40B4-BE49-F238E27FC236}">
                <a16:creationId xmlns:a16="http://schemas.microsoft.com/office/drawing/2014/main" id="{586CCF9E-062D-5233-A60E-A6F8A3A7F453}"/>
              </a:ext>
            </a:extLst>
          </p:cNvPr>
          <p:cNvSpPr/>
          <p:nvPr/>
        </p:nvSpPr>
        <p:spPr>
          <a:xfrm>
            <a:off x="6231061" y="2492800"/>
            <a:ext cx="2160240" cy="3024336"/>
          </a:xfrm>
          <a:prstGeom prst="roundRect">
            <a:avLst>
              <a:gd name="adj" fmla="val 6810"/>
            </a:avLst>
          </a:prstGeom>
          <a:noFill/>
          <a:ln w="6350" cap="flat">
            <a:solidFill>
              <a:schemeClr val="accent6"/>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400" b="0" i="0" u="none" strike="noStrike" cap="none" spc="0" normalizeH="0" baseline="0" dirty="0">
                <a:ln>
                  <a:noFill/>
                </a:ln>
                <a:solidFill>
                  <a:srgbClr val="C00000"/>
                </a:solidFill>
                <a:effectLst/>
                <a:uFillTx/>
                <a:latin typeface="+mn-lt"/>
                <a:ea typeface="+mn-ea"/>
                <a:cs typeface="+mn-cs"/>
                <a:sym typeface="Helvetica Neue Medium"/>
              </a:rPr>
              <a:t>Availability Zone #1</a:t>
            </a:r>
          </a:p>
        </p:txBody>
      </p:sp>
      <p:sp>
        <p:nvSpPr>
          <p:cNvPr id="38" name="Rectangle 37">
            <a:extLst>
              <a:ext uri="{FF2B5EF4-FFF2-40B4-BE49-F238E27FC236}">
                <a16:creationId xmlns:a16="http://schemas.microsoft.com/office/drawing/2014/main" id="{7FA39EAF-3167-3BBE-9D69-3F26E3E016CA}"/>
              </a:ext>
            </a:extLst>
          </p:cNvPr>
          <p:cNvSpPr/>
          <p:nvPr/>
        </p:nvSpPr>
        <p:spPr>
          <a:xfrm>
            <a:off x="6231060" y="2178948"/>
            <a:ext cx="4567559" cy="307502"/>
          </a:xfrm>
          <a:prstGeom prst="rect">
            <a:avLst/>
          </a:prstGeom>
          <a:solidFill>
            <a:srgbClr val="154E48"/>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400" dirty="0">
                <a:solidFill>
                  <a:srgbClr val="FFFFFF"/>
                </a:solidFill>
                <a:sym typeface="Helvetica Neue Medium"/>
              </a:rPr>
              <a:t>AWS</a:t>
            </a: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40" name="Rounded Rectangle 39">
            <a:extLst>
              <a:ext uri="{FF2B5EF4-FFF2-40B4-BE49-F238E27FC236}">
                <a16:creationId xmlns:a16="http://schemas.microsoft.com/office/drawing/2014/main" id="{095BDF4F-8AF2-0477-52DF-B3E7FBF67ADC}"/>
              </a:ext>
            </a:extLst>
          </p:cNvPr>
          <p:cNvSpPr/>
          <p:nvPr/>
        </p:nvSpPr>
        <p:spPr>
          <a:xfrm>
            <a:off x="6483089" y="2866837"/>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marL="0" marR="0" indent="0" defTabSz="410765" rtl="0" fontAlgn="auto" latinLnBrk="0" hangingPunct="0">
              <a:lnSpc>
                <a:spcPct val="100000"/>
              </a:lnSpc>
              <a:spcBef>
                <a:spcPts val="0"/>
              </a:spcBef>
              <a:spcAft>
                <a:spcPts val="0"/>
              </a:spcAft>
              <a:buClrTx/>
              <a:buSzTx/>
              <a:buFontTx/>
              <a:buNone/>
              <a:tabLst/>
            </a:pPr>
            <a:r>
              <a:rPr kumimoji="0" lang="en-VN" sz="1400" b="0" i="0" u="none" strike="noStrike" cap="none" spc="0" normalizeH="0" baseline="0" dirty="0">
                <a:ln>
                  <a:noFill/>
                </a:ln>
                <a:effectLst/>
                <a:uFillTx/>
                <a:latin typeface="+mn-lt"/>
                <a:ea typeface="+mn-ea"/>
                <a:cs typeface="+mn-cs"/>
                <a:sym typeface="Helvetica Neue Medium"/>
              </a:rPr>
              <a:t>EC2</a:t>
            </a:r>
          </a:p>
        </p:txBody>
      </p:sp>
      <p:sp>
        <p:nvSpPr>
          <p:cNvPr id="46" name="Rounded Rectangle 45">
            <a:extLst>
              <a:ext uri="{FF2B5EF4-FFF2-40B4-BE49-F238E27FC236}">
                <a16:creationId xmlns:a16="http://schemas.microsoft.com/office/drawing/2014/main" id="{FEECA14C-775C-D950-96E7-B3D02A1BC955}"/>
              </a:ext>
            </a:extLst>
          </p:cNvPr>
          <p:cNvSpPr/>
          <p:nvPr/>
        </p:nvSpPr>
        <p:spPr>
          <a:xfrm>
            <a:off x="8551817" y="2492800"/>
            <a:ext cx="2246803" cy="3024336"/>
          </a:xfrm>
          <a:prstGeom prst="roundRect">
            <a:avLst>
              <a:gd name="adj" fmla="val 6810"/>
            </a:avLst>
          </a:prstGeom>
          <a:noFill/>
          <a:ln w="6350" cap="flat">
            <a:solidFill>
              <a:schemeClr val="accent6"/>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algn="ctr" defTabSz="410765" latinLnBrk="0" hangingPunct="0"/>
            <a:r>
              <a:rPr kumimoji="0" lang="en-VN" sz="1400" b="0" i="0" u="none" strike="noStrike" cap="none" spc="0" normalizeH="0" baseline="0" dirty="0">
                <a:ln>
                  <a:noFill/>
                </a:ln>
                <a:solidFill>
                  <a:srgbClr val="C00000"/>
                </a:solidFill>
                <a:effectLst/>
                <a:uFillTx/>
                <a:latin typeface="+mn-lt"/>
                <a:ea typeface="+mn-ea"/>
                <a:cs typeface="+mn-cs"/>
                <a:sym typeface="Helvetica Neue Medium"/>
              </a:rPr>
              <a:t>Availability Zone #2</a:t>
            </a:r>
          </a:p>
        </p:txBody>
      </p:sp>
      <p:sp>
        <p:nvSpPr>
          <p:cNvPr id="47" name="Rounded Rectangle 46">
            <a:extLst>
              <a:ext uri="{FF2B5EF4-FFF2-40B4-BE49-F238E27FC236}">
                <a16:creationId xmlns:a16="http://schemas.microsoft.com/office/drawing/2014/main" id="{F137B715-2A92-7DB4-2C51-4E271411CB31}"/>
              </a:ext>
            </a:extLst>
          </p:cNvPr>
          <p:cNvSpPr/>
          <p:nvPr/>
        </p:nvSpPr>
        <p:spPr>
          <a:xfrm>
            <a:off x="8803846" y="2866837"/>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marL="0" marR="0" indent="0" defTabSz="410765" rtl="0" fontAlgn="auto" latinLnBrk="0" hangingPunct="0">
              <a:lnSpc>
                <a:spcPct val="100000"/>
              </a:lnSpc>
              <a:spcBef>
                <a:spcPts val="0"/>
              </a:spcBef>
              <a:spcAft>
                <a:spcPts val="0"/>
              </a:spcAft>
              <a:buClrTx/>
              <a:buSzTx/>
              <a:buFontTx/>
              <a:buNone/>
              <a:tabLst/>
            </a:pPr>
            <a:r>
              <a:rPr kumimoji="0" lang="en-VN" sz="1400" b="0" i="0" u="none" strike="noStrike" cap="none" spc="0" normalizeH="0" baseline="0" dirty="0">
                <a:ln>
                  <a:noFill/>
                </a:ln>
                <a:effectLst/>
                <a:uFillTx/>
                <a:latin typeface="+mn-lt"/>
                <a:ea typeface="+mn-ea"/>
                <a:cs typeface="+mn-cs"/>
                <a:sym typeface="Helvetica Neue Medium"/>
              </a:rPr>
              <a:t>EC2</a:t>
            </a:r>
          </a:p>
        </p:txBody>
      </p:sp>
      <p:cxnSp>
        <p:nvCxnSpPr>
          <p:cNvPr id="51" name="Straight Arrow Connector 50">
            <a:extLst>
              <a:ext uri="{FF2B5EF4-FFF2-40B4-BE49-F238E27FC236}">
                <a16:creationId xmlns:a16="http://schemas.microsoft.com/office/drawing/2014/main" id="{1524D4AA-AF5C-D1E8-4C7D-63275CC636E4}"/>
              </a:ext>
            </a:extLst>
          </p:cNvPr>
          <p:cNvCxnSpPr>
            <a:cxnSpLocks/>
            <a:stCxn id="22" idx="2"/>
            <a:endCxn id="25" idx="1"/>
          </p:cNvCxnSpPr>
          <p:nvPr/>
        </p:nvCxnSpPr>
        <p:spPr>
          <a:xfrm flipH="1">
            <a:off x="1926274" y="3620911"/>
            <a:ext cx="808" cy="1104233"/>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5" name="TextBox 54">
            <a:extLst>
              <a:ext uri="{FF2B5EF4-FFF2-40B4-BE49-F238E27FC236}">
                <a16:creationId xmlns:a16="http://schemas.microsoft.com/office/drawing/2014/main" id="{FFE7747A-239D-AEB2-801E-5A9DE26F4D89}"/>
              </a:ext>
            </a:extLst>
          </p:cNvPr>
          <p:cNvSpPr txBox="1"/>
          <p:nvPr/>
        </p:nvSpPr>
        <p:spPr>
          <a:xfrm>
            <a:off x="4578049" y="4383012"/>
            <a:ext cx="453648" cy="25680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lang="en-VN" sz="1200" b="1" dirty="0">
                <a:solidFill>
                  <a:srgbClr val="000000"/>
                </a:solidFill>
                <a:latin typeface="Helvetica Neue"/>
                <a:ea typeface="Helvetica Neue"/>
                <a:cs typeface="Helvetica Neue"/>
                <a:sym typeface="Helvetica Neue"/>
              </a:rPr>
              <a:t>Read</a:t>
            </a:r>
            <a:endPar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1" name="TextBox 60">
            <a:extLst>
              <a:ext uri="{FF2B5EF4-FFF2-40B4-BE49-F238E27FC236}">
                <a16:creationId xmlns:a16="http://schemas.microsoft.com/office/drawing/2014/main" id="{B9115F69-4B91-7781-8823-75F5EB24F071}"/>
              </a:ext>
            </a:extLst>
          </p:cNvPr>
          <p:cNvSpPr txBox="1"/>
          <p:nvPr/>
        </p:nvSpPr>
        <p:spPr>
          <a:xfrm>
            <a:off x="1257832" y="1432385"/>
            <a:ext cx="1338506" cy="44146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rPr>
              <a:t>Operator </a:t>
            </a:r>
          </a:p>
          <a:p>
            <a:pPr marL="0" marR="0" indent="0" algn="ctr" defTabSz="410765" rtl="0" fontAlgn="auto" latinLnBrk="0" hangingPunct="0">
              <a:lnSpc>
                <a:spcPct val="100000"/>
              </a:lnSpc>
              <a:spcBef>
                <a:spcPts val="0"/>
              </a:spcBef>
              <a:spcAft>
                <a:spcPts val="0"/>
              </a:spcAft>
              <a:buClrTx/>
              <a:buSzTx/>
              <a:buFontTx/>
              <a:buNone/>
              <a:tabLst/>
            </a:pPr>
            <a:r>
              <a:rPr lang="en-VN" sz="1200" dirty="0">
                <a:solidFill>
                  <a:srgbClr val="000000"/>
                </a:solidFill>
                <a:latin typeface="Helvetica Neue"/>
                <a:ea typeface="Helvetica Neue"/>
                <a:cs typeface="Helvetica Neue"/>
                <a:sym typeface="Helvetica Neue"/>
              </a:rPr>
              <a:t>Register metadata</a:t>
            </a:r>
            <a:endParaRPr kumimoji="0" lang="en-VN" sz="120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2" name="TextBox 61">
            <a:extLst>
              <a:ext uri="{FF2B5EF4-FFF2-40B4-BE49-F238E27FC236}">
                <a16:creationId xmlns:a16="http://schemas.microsoft.com/office/drawing/2014/main" id="{D9D1CF19-8A96-F825-37FE-E60CF074494F}"/>
              </a:ext>
            </a:extLst>
          </p:cNvPr>
          <p:cNvSpPr txBox="1"/>
          <p:nvPr/>
        </p:nvSpPr>
        <p:spPr>
          <a:xfrm>
            <a:off x="6557362" y="1421517"/>
            <a:ext cx="1338507" cy="44146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rPr>
              <a:t>Operator </a:t>
            </a:r>
          </a:p>
          <a:p>
            <a:pPr marL="0" marR="0" indent="0" algn="ctr" defTabSz="410765" rtl="0" fontAlgn="auto" latinLnBrk="0" hangingPunct="0">
              <a:lnSpc>
                <a:spcPct val="100000"/>
              </a:lnSpc>
              <a:spcBef>
                <a:spcPts val="0"/>
              </a:spcBef>
              <a:spcAft>
                <a:spcPts val="0"/>
              </a:spcAft>
              <a:buClrTx/>
              <a:buSzTx/>
              <a:buFontTx/>
              <a:buNone/>
              <a:tabLst/>
            </a:pPr>
            <a:r>
              <a:rPr lang="en-VN" sz="1200" dirty="0">
                <a:solidFill>
                  <a:srgbClr val="000000"/>
                </a:solidFill>
                <a:latin typeface="Helvetica Neue"/>
                <a:ea typeface="Helvetica Neue"/>
                <a:cs typeface="Helvetica Neue"/>
                <a:sym typeface="Helvetica Neue"/>
              </a:rPr>
              <a:t>Register metadata</a:t>
            </a:r>
            <a:endParaRPr kumimoji="0" lang="en-VN" sz="120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24" name="TextBox 1023">
            <a:extLst>
              <a:ext uri="{FF2B5EF4-FFF2-40B4-BE49-F238E27FC236}">
                <a16:creationId xmlns:a16="http://schemas.microsoft.com/office/drawing/2014/main" id="{7DDDBD0C-4372-176C-2507-B6B20D32D3D4}"/>
              </a:ext>
            </a:extLst>
          </p:cNvPr>
          <p:cNvSpPr txBox="1"/>
          <p:nvPr/>
        </p:nvSpPr>
        <p:spPr>
          <a:xfrm>
            <a:off x="1927082" y="1880229"/>
            <a:ext cx="1768111" cy="22602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000" i="0" u="none" strike="noStrike" cap="none" spc="0" normalizeH="0" baseline="0" dirty="0">
                <a:ln>
                  <a:noFill/>
                </a:ln>
                <a:solidFill>
                  <a:srgbClr val="FF0000"/>
                </a:solidFill>
                <a:effectLst/>
                <a:uFillTx/>
                <a:latin typeface="Helvetica Neue"/>
                <a:ea typeface="Helvetica Neue"/>
                <a:cs typeface="Helvetica Neue"/>
                <a:sym typeface="Helvetica Neue"/>
              </a:rPr>
              <a:t>1. Register metadata on CMS</a:t>
            </a:r>
          </a:p>
        </p:txBody>
      </p:sp>
      <p:sp>
        <p:nvSpPr>
          <p:cNvPr id="1025" name="TextBox 1024">
            <a:extLst>
              <a:ext uri="{FF2B5EF4-FFF2-40B4-BE49-F238E27FC236}">
                <a16:creationId xmlns:a16="http://schemas.microsoft.com/office/drawing/2014/main" id="{01CC5EB3-9FAE-F7EE-8F24-1379B92C478C}"/>
              </a:ext>
            </a:extLst>
          </p:cNvPr>
          <p:cNvSpPr txBox="1"/>
          <p:nvPr/>
        </p:nvSpPr>
        <p:spPr>
          <a:xfrm>
            <a:off x="112343" y="4001127"/>
            <a:ext cx="1705594" cy="226022"/>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000" i="0" u="none" strike="noStrike" cap="none" spc="0" normalizeH="0" baseline="0" dirty="0">
                <a:ln>
                  <a:noFill/>
                </a:ln>
                <a:solidFill>
                  <a:srgbClr val="FF0000"/>
                </a:solidFill>
                <a:effectLst/>
                <a:uFillTx/>
                <a:latin typeface="Helvetica Neue"/>
                <a:ea typeface="Helvetica Neue"/>
                <a:cs typeface="Helvetica Neue"/>
                <a:sym typeface="Helvetica Neue"/>
              </a:rPr>
              <a:t>2. Store data into Master DB</a:t>
            </a:r>
          </a:p>
        </p:txBody>
      </p:sp>
      <p:sp>
        <p:nvSpPr>
          <p:cNvPr id="1029" name="TextBox 1028">
            <a:extLst>
              <a:ext uri="{FF2B5EF4-FFF2-40B4-BE49-F238E27FC236}">
                <a16:creationId xmlns:a16="http://schemas.microsoft.com/office/drawing/2014/main" id="{11F1FDC6-E124-D2F2-D961-458D74294451}"/>
              </a:ext>
            </a:extLst>
          </p:cNvPr>
          <p:cNvSpPr txBox="1"/>
          <p:nvPr/>
        </p:nvSpPr>
        <p:spPr>
          <a:xfrm>
            <a:off x="7291299" y="1906386"/>
            <a:ext cx="1768111" cy="22602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000" i="0" u="none" strike="noStrike" cap="none" spc="0" normalizeH="0" baseline="0" dirty="0">
                <a:ln>
                  <a:noFill/>
                </a:ln>
                <a:solidFill>
                  <a:srgbClr val="FF0000"/>
                </a:solidFill>
                <a:effectLst/>
                <a:uFillTx/>
                <a:latin typeface="Helvetica Neue"/>
                <a:ea typeface="Helvetica Neue"/>
                <a:cs typeface="Helvetica Neue"/>
                <a:sym typeface="Helvetica Neue"/>
              </a:rPr>
              <a:t>1. Register metadata on CMS</a:t>
            </a:r>
          </a:p>
        </p:txBody>
      </p:sp>
      <p:sp>
        <p:nvSpPr>
          <p:cNvPr id="16" name="Can 15">
            <a:extLst>
              <a:ext uri="{FF2B5EF4-FFF2-40B4-BE49-F238E27FC236}">
                <a16:creationId xmlns:a16="http://schemas.microsoft.com/office/drawing/2014/main" id="{08B094AB-CF89-AB9A-E711-BE9BDD5B95AF}"/>
              </a:ext>
            </a:extLst>
          </p:cNvPr>
          <p:cNvSpPr/>
          <p:nvPr/>
        </p:nvSpPr>
        <p:spPr>
          <a:xfrm>
            <a:off x="4419076" y="4725144"/>
            <a:ext cx="930542" cy="553211"/>
          </a:xfrm>
          <a:prstGeom prst="can">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spcBef>
                <a:spcPts val="0"/>
              </a:spcBef>
              <a:spcAft>
                <a:spcPts val="0"/>
              </a:spcAft>
              <a:buClrTx/>
              <a:buSzTx/>
              <a:buFontTx/>
              <a:buNone/>
              <a:tabLst/>
            </a:pPr>
            <a:r>
              <a:rPr lang="en-US" sz="1200" dirty="0">
                <a:sym typeface="Helvetica Neue Medium"/>
              </a:rPr>
              <a:t>DB</a:t>
            </a:r>
            <a:endParaRPr kumimoji="0" lang="en-VN" sz="1200" b="0" i="0" u="none" strike="noStrike" cap="none" spc="0" normalizeH="0" baseline="0" dirty="0">
              <a:ln>
                <a:noFill/>
              </a:ln>
              <a:effectLst/>
              <a:uFillTx/>
              <a:latin typeface="+mn-lt"/>
              <a:ea typeface="+mn-ea"/>
              <a:cs typeface="+mn-cs"/>
              <a:sym typeface="Helvetica Neue Medium"/>
            </a:endParaRPr>
          </a:p>
          <a:p>
            <a:pPr marL="0" marR="0" indent="0" algn="ctr" defTabSz="410765" rtl="0" fontAlgn="auto" latinLnBrk="0" hangingPunct="0">
              <a:spcBef>
                <a:spcPts val="0"/>
              </a:spcBef>
              <a:spcAft>
                <a:spcPts val="0"/>
              </a:spcAft>
              <a:buClrTx/>
              <a:buSzTx/>
              <a:buFontTx/>
              <a:buNone/>
              <a:tabLst/>
            </a:pPr>
            <a:r>
              <a:rPr lang="en-VN" sz="1200" dirty="0">
                <a:sym typeface="Helvetica Neue Medium"/>
              </a:rPr>
              <a:t>(Replica)</a:t>
            </a:r>
            <a:endParaRPr kumimoji="0" lang="en-VN" sz="1200" b="0" i="0" u="none" strike="noStrike" cap="none" spc="0" normalizeH="0" baseline="0" dirty="0">
              <a:ln>
                <a:noFill/>
              </a:ln>
              <a:effectLst/>
              <a:uFillTx/>
              <a:latin typeface="+mn-lt"/>
              <a:ea typeface="+mn-ea"/>
              <a:cs typeface="+mn-cs"/>
              <a:sym typeface="Helvetica Neue Medium"/>
            </a:endParaRPr>
          </a:p>
        </p:txBody>
      </p:sp>
      <p:cxnSp>
        <p:nvCxnSpPr>
          <p:cNvPr id="27" name="Straight Arrow Connector 26">
            <a:extLst>
              <a:ext uri="{FF2B5EF4-FFF2-40B4-BE49-F238E27FC236}">
                <a16:creationId xmlns:a16="http://schemas.microsoft.com/office/drawing/2014/main" id="{7CC28F2C-E313-994B-B0D3-AA5E88D9F28E}"/>
              </a:ext>
            </a:extLst>
          </p:cNvPr>
          <p:cNvCxnSpPr>
            <a:cxnSpLocks/>
            <a:stCxn id="32" idx="2"/>
            <a:endCxn id="25" idx="1"/>
          </p:cNvCxnSpPr>
          <p:nvPr/>
        </p:nvCxnSpPr>
        <p:spPr>
          <a:xfrm flipH="1">
            <a:off x="1926274" y="3620911"/>
            <a:ext cx="2415330" cy="1104233"/>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D475E700-E4F8-6109-1BE4-AC92FA097EA0}"/>
              </a:ext>
            </a:extLst>
          </p:cNvPr>
          <p:cNvCxnSpPr>
            <a:cxnSpLocks/>
            <a:stCxn id="32" idx="2"/>
            <a:endCxn id="16" idx="1"/>
          </p:cNvCxnSpPr>
          <p:nvPr/>
        </p:nvCxnSpPr>
        <p:spPr>
          <a:xfrm>
            <a:off x="4341604" y="3620911"/>
            <a:ext cx="542743" cy="1104233"/>
          </a:xfrm>
          <a:prstGeom prst="straightConnector1">
            <a:avLst/>
          </a:prstGeom>
          <a:noFill/>
          <a:ln w="12700" cap="flat">
            <a:solidFill>
              <a:schemeClr val="bg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39D2767-21D9-9E34-DB7A-120725B87FD6}"/>
              </a:ext>
            </a:extLst>
          </p:cNvPr>
          <p:cNvCxnSpPr>
            <a:cxnSpLocks/>
            <a:endCxn id="16" idx="1"/>
          </p:cNvCxnSpPr>
          <p:nvPr/>
        </p:nvCxnSpPr>
        <p:spPr>
          <a:xfrm>
            <a:off x="1887942" y="3620911"/>
            <a:ext cx="2996405" cy="1104233"/>
          </a:xfrm>
          <a:prstGeom prst="straightConnector1">
            <a:avLst/>
          </a:prstGeom>
          <a:noFill/>
          <a:ln w="12700" cap="flat">
            <a:solidFill>
              <a:schemeClr val="bg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56" name="TextBox 55">
            <a:extLst>
              <a:ext uri="{FF2B5EF4-FFF2-40B4-BE49-F238E27FC236}">
                <a16:creationId xmlns:a16="http://schemas.microsoft.com/office/drawing/2014/main" id="{7B5B2D3F-12CF-3314-2B93-61EDCFC8CB05}"/>
              </a:ext>
            </a:extLst>
          </p:cNvPr>
          <p:cNvSpPr txBox="1"/>
          <p:nvPr/>
        </p:nvSpPr>
        <p:spPr>
          <a:xfrm>
            <a:off x="1672038" y="4336610"/>
            <a:ext cx="896526" cy="256800"/>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lang="en-VN" sz="1200" b="1" dirty="0">
                <a:solidFill>
                  <a:srgbClr val="000000"/>
                </a:solidFill>
                <a:latin typeface="Helvetica Neue"/>
                <a:ea typeface="Helvetica Neue"/>
                <a:cs typeface="Helvetica Neue"/>
                <a:sym typeface="Helvetica Neue"/>
              </a:rPr>
              <a:t>Write/Read</a:t>
            </a:r>
            <a:endPar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31" name="Left-Right Arrow 1030">
            <a:extLst>
              <a:ext uri="{FF2B5EF4-FFF2-40B4-BE49-F238E27FC236}">
                <a16:creationId xmlns:a16="http://schemas.microsoft.com/office/drawing/2014/main" id="{C6FEB4B3-B0B2-9BB2-0C51-4F0726D0F1CF}"/>
              </a:ext>
            </a:extLst>
          </p:cNvPr>
          <p:cNvSpPr/>
          <p:nvPr/>
        </p:nvSpPr>
        <p:spPr>
          <a:xfrm>
            <a:off x="2391545" y="4801701"/>
            <a:ext cx="989696" cy="464268"/>
          </a:xfrm>
          <a:prstGeom prst="leftRightArrow">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000" b="0" i="0" u="none" strike="noStrike" cap="none" spc="0" normalizeH="0" baseline="0" dirty="0">
                <a:ln>
                  <a:noFill/>
                </a:ln>
                <a:solidFill>
                  <a:srgbClr val="FFFFFF"/>
                </a:solidFill>
                <a:effectLst/>
                <a:uFillTx/>
                <a:latin typeface="+mn-lt"/>
                <a:ea typeface="+mn-ea"/>
                <a:cs typeface="+mn-cs"/>
                <a:sym typeface="Helvetica Neue Medium"/>
              </a:rPr>
              <a:t>Failover</a:t>
            </a:r>
          </a:p>
        </p:txBody>
      </p:sp>
      <p:cxnSp>
        <p:nvCxnSpPr>
          <p:cNvPr id="1036" name="Elbow Connector 1035">
            <a:extLst>
              <a:ext uri="{FF2B5EF4-FFF2-40B4-BE49-F238E27FC236}">
                <a16:creationId xmlns:a16="http://schemas.microsoft.com/office/drawing/2014/main" id="{A4AE43C9-80E8-EDD9-5DF1-51736BEF8DF0}"/>
              </a:ext>
            </a:extLst>
          </p:cNvPr>
          <p:cNvCxnSpPr>
            <a:cxnSpLocks/>
            <a:stCxn id="25" idx="3"/>
            <a:endCxn id="16" idx="3"/>
          </p:cNvCxnSpPr>
          <p:nvPr/>
        </p:nvCxnSpPr>
        <p:spPr>
          <a:xfrm rot="16200000" flipH="1">
            <a:off x="3405310" y="3799318"/>
            <a:ext cx="12700" cy="2958073"/>
          </a:xfrm>
          <a:prstGeom prst="bentConnector3">
            <a:avLst>
              <a:gd name="adj1" fmla="val 3772598"/>
            </a:avLst>
          </a:prstGeom>
          <a:noFill/>
          <a:ln w="25400" cap="flat">
            <a:solidFill>
              <a:schemeClr val="accent4"/>
            </a:solidFill>
            <a:prstDash val="solid"/>
            <a:miter lim="400000"/>
            <a:headEnd type="none"/>
            <a:tailEnd type="triangle"/>
          </a:ln>
          <a:effectLst/>
          <a:sp3d/>
        </p:spPr>
        <p:style>
          <a:lnRef idx="0">
            <a:scrgbClr r="0" g="0" b="0"/>
          </a:lnRef>
          <a:fillRef idx="0">
            <a:scrgbClr r="0" g="0" b="0"/>
          </a:fillRef>
          <a:effectRef idx="0">
            <a:scrgbClr r="0" g="0" b="0"/>
          </a:effectRef>
          <a:fontRef idx="none"/>
        </p:style>
      </p:cxnSp>
      <p:sp>
        <p:nvSpPr>
          <p:cNvPr id="1041" name="TextBox 1040">
            <a:extLst>
              <a:ext uri="{FF2B5EF4-FFF2-40B4-BE49-F238E27FC236}">
                <a16:creationId xmlns:a16="http://schemas.microsoft.com/office/drawing/2014/main" id="{BC20320B-FB1C-8DA6-C84B-9D5121D98577}"/>
              </a:ext>
            </a:extLst>
          </p:cNvPr>
          <p:cNvSpPr txBox="1"/>
          <p:nvPr/>
        </p:nvSpPr>
        <p:spPr>
          <a:xfrm>
            <a:off x="2699629" y="5482808"/>
            <a:ext cx="902489" cy="25680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lang="en-VN" sz="1200" b="1" dirty="0">
                <a:solidFill>
                  <a:srgbClr val="000000"/>
                </a:solidFill>
                <a:latin typeface="Helvetica Neue"/>
                <a:ea typeface="Helvetica Neue"/>
                <a:cs typeface="Helvetica Neue"/>
                <a:sym typeface="Helvetica Neue"/>
              </a:rPr>
              <a:t>Repliaction</a:t>
            </a:r>
            <a:endPar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45" name="Rectangle 1044">
            <a:extLst>
              <a:ext uri="{FF2B5EF4-FFF2-40B4-BE49-F238E27FC236}">
                <a16:creationId xmlns:a16="http://schemas.microsoft.com/office/drawing/2014/main" id="{A6D26BC6-8A39-C1BA-3B99-6ACB3C54C12F}"/>
              </a:ext>
            </a:extLst>
          </p:cNvPr>
          <p:cNvSpPr/>
          <p:nvPr/>
        </p:nvSpPr>
        <p:spPr>
          <a:xfrm>
            <a:off x="6858475" y="330255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1046" name="Can 1045">
            <a:extLst>
              <a:ext uri="{FF2B5EF4-FFF2-40B4-BE49-F238E27FC236}">
                <a16:creationId xmlns:a16="http://schemas.microsoft.com/office/drawing/2014/main" id="{3391D969-03F7-7236-5510-4F3872C7354C}"/>
              </a:ext>
            </a:extLst>
          </p:cNvPr>
          <p:cNvSpPr/>
          <p:nvPr/>
        </p:nvSpPr>
        <p:spPr>
          <a:xfrm>
            <a:off x="6842446" y="4725144"/>
            <a:ext cx="930542" cy="553211"/>
          </a:xfrm>
          <a:prstGeom prst="can">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spcBef>
                <a:spcPts val="0"/>
              </a:spcBef>
              <a:spcAft>
                <a:spcPts val="0"/>
              </a:spcAft>
              <a:buClrTx/>
              <a:buSzTx/>
              <a:buFontTx/>
              <a:buNone/>
              <a:tabLst/>
            </a:pPr>
            <a:r>
              <a:rPr lang="en-US" sz="1200" dirty="0">
                <a:sym typeface="Helvetica Neue Medium"/>
              </a:rPr>
              <a:t>DB</a:t>
            </a:r>
            <a:endParaRPr kumimoji="0" lang="en-VN" sz="1200" b="0" i="0" u="none" strike="noStrike" cap="none" spc="0" normalizeH="0" baseline="0" dirty="0">
              <a:ln>
                <a:noFill/>
              </a:ln>
              <a:effectLst/>
              <a:uFillTx/>
              <a:latin typeface="+mn-lt"/>
              <a:ea typeface="+mn-ea"/>
              <a:cs typeface="+mn-cs"/>
              <a:sym typeface="Helvetica Neue Medium"/>
            </a:endParaRPr>
          </a:p>
          <a:p>
            <a:pPr marL="0" marR="0" indent="0" algn="ctr" defTabSz="410765" rtl="0" fontAlgn="auto" latinLnBrk="0" hangingPunct="0">
              <a:spcBef>
                <a:spcPts val="0"/>
              </a:spcBef>
              <a:spcAft>
                <a:spcPts val="0"/>
              </a:spcAft>
              <a:buClrTx/>
              <a:buSzTx/>
              <a:buFontTx/>
              <a:buNone/>
              <a:tabLst/>
            </a:pPr>
            <a:r>
              <a:rPr lang="en-VN" sz="1200" dirty="0">
                <a:sym typeface="Helvetica Neue Medium"/>
              </a:rPr>
              <a:t>(Primary)</a:t>
            </a:r>
            <a:endParaRPr kumimoji="0" lang="en-VN" sz="1200" b="0" i="0" u="none" strike="noStrike" cap="none" spc="0" normalizeH="0" baseline="0" dirty="0">
              <a:ln>
                <a:noFill/>
              </a:ln>
              <a:effectLst/>
              <a:uFillTx/>
              <a:latin typeface="+mn-lt"/>
              <a:ea typeface="+mn-ea"/>
              <a:cs typeface="+mn-cs"/>
              <a:sym typeface="Helvetica Neue Medium"/>
            </a:endParaRPr>
          </a:p>
        </p:txBody>
      </p:sp>
      <p:sp>
        <p:nvSpPr>
          <p:cNvPr id="1047" name="Rectangle 1046">
            <a:extLst>
              <a:ext uri="{FF2B5EF4-FFF2-40B4-BE49-F238E27FC236}">
                <a16:creationId xmlns:a16="http://schemas.microsoft.com/office/drawing/2014/main" id="{011B7EFD-708C-AC6C-2E89-17D4A68CD474}"/>
              </a:ext>
            </a:extLst>
          </p:cNvPr>
          <p:cNvSpPr/>
          <p:nvPr/>
        </p:nvSpPr>
        <p:spPr>
          <a:xfrm>
            <a:off x="9183555" y="330255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1048" name="Can 1047">
            <a:extLst>
              <a:ext uri="{FF2B5EF4-FFF2-40B4-BE49-F238E27FC236}">
                <a16:creationId xmlns:a16="http://schemas.microsoft.com/office/drawing/2014/main" id="{9B76ED5B-0B5C-7FB3-9E83-F60039B99F82}"/>
              </a:ext>
            </a:extLst>
          </p:cNvPr>
          <p:cNvSpPr/>
          <p:nvPr/>
        </p:nvSpPr>
        <p:spPr>
          <a:xfrm>
            <a:off x="8762684" y="4725144"/>
            <a:ext cx="930542" cy="553211"/>
          </a:xfrm>
          <a:prstGeom prst="can">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spcBef>
                <a:spcPts val="0"/>
              </a:spcBef>
              <a:spcAft>
                <a:spcPts val="0"/>
              </a:spcAft>
              <a:buClrTx/>
              <a:buSzTx/>
              <a:buFontTx/>
              <a:buNone/>
              <a:tabLst/>
            </a:pPr>
            <a:r>
              <a:rPr lang="en-US" sz="1200" dirty="0">
                <a:sym typeface="Helvetica Neue Medium"/>
              </a:rPr>
              <a:t>DB</a:t>
            </a:r>
            <a:endParaRPr kumimoji="0" lang="en-VN" sz="1200" b="0" i="0" u="none" strike="noStrike" cap="none" spc="0" normalizeH="0" baseline="0" dirty="0">
              <a:ln>
                <a:noFill/>
              </a:ln>
              <a:effectLst/>
              <a:uFillTx/>
              <a:latin typeface="+mn-lt"/>
              <a:ea typeface="+mn-ea"/>
              <a:cs typeface="+mn-cs"/>
              <a:sym typeface="Helvetica Neue Medium"/>
            </a:endParaRPr>
          </a:p>
          <a:p>
            <a:pPr marL="0" marR="0" indent="0" algn="ctr" defTabSz="410765" rtl="0" fontAlgn="auto" latinLnBrk="0" hangingPunct="0">
              <a:spcBef>
                <a:spcPts val="0"/>
              </a:spcBef>
              <a:spcAft>
                <a:spcPts val="0"/>
              </a:spcAft>
              <a:buClrTx/>
              <a:buSzTx/>
              <a:buFontTx/>
              <a:buNone/>
              <a:tabLst/>
            </a:pPr>
            <a:r>
              <a:rPr lang="en-VN" sz="1200" dirty="0">
                <a:sym typeface="Helvetica Neue Medium"/>
              </a:rPr>
              <a:t>(Secondary)</a:t>
            </a:r>
            <a:endParaRPr kumimoji="0" lang="en-VN" sz="1200" b="0" i="0" u="none" strike="noStrike" cap="none" spc="0" normalizeH="0" baseline="0" dirty="0">
              <a:ln>
                <a:noFill/>
              </a:ln>
              <a:effectLst/>
              <a:uFillTx/>
              <a:latin typeface="+mn-lt"/>
              <a:ea typeface="+mn-ea"/>
              <a:cs typeface="+mn-cs"/>
              <a:sym typeface="Helvetica Neue Medium"/>
            </a:endParaRPr>
          </a:p>
        </p:txBody>
      </p:sp>
      <p:cxnSp>
        <p:nvCxnSpPr>
          <p:cNvPr id="1049" name="Straight Arrow Connector 1048">
            <a:extLst>
              <a:ext uri="{FF2B5EF4-FFF2-40B4-BE49-F238E27FC236}">
                <a16:creationId xmlns:a16="http://schemas.microsoft.com/office/drawing/2014/main" id="{74D8D688-02A0-5F25-88CD-763E5E376D52}"/>
              </a:ext>
            </a:extLst>
          </p:cNvPr>
          <p:cNvCxnSpPr>
            <a:cxnSpLocks/>
            <a:stCxn id="1045" idx="2"/>
            <a:endCxn id="1046" idx="1"/>
          </p:cNvCxnSpPr>
          <p:nvPr/>
        </p:nvCxnSpPr>
        <p:spPr>
          <a:xfrm flipH="1">
            <a:off x="7307717" y="3620911"/>
            <a:ext cx="808" cy="1104233"/>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50" name="TextBox 1049">
            <a:extLst>
              <a:ext uri="{FF2B5EF4-FFF2-40B4-BE49-F238E27FC236}">
                <a16:creationId xmlns:a16="http://schemas.microsoft.com/office/drawing/2014/main" id="{9FEAA586-3D61-1FE4-5F92-BC07CD9AB193}"/>
              </a:ext>
            </a:extLst>
          </p:cNvPr>
          <p:cNvSpPr txBox="1"/>
          <p:nvPr/>
        </p:nvSpPr>
        <p:spPr>
          <a:xfrm>
            <a:off x="9959492" y="4383012"/>
            <a:ext cx="453648" cy="25680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lang="en-VN" sz="1200" b="1" dirty="0">
                <a:solidFill>
                  <a:srgbClr val="000000"/>
                </a:solidFill>
                <a:latin typeface="Helvetica Neue"/>
                <a:ea typeface="Helvetica Neue"/>
                <a:cs typeface="Helvetica Neue"/>
                <a:sym typeface="Helvetica Neue"/>
              </a:rPr>
              <a:t>Read</a:t>
            </a:r>
            <a:endPar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51" name="TextBox 1050">
            <a:extLst>
              <a:ext uri="{FF2B5EF4-FFF2-40B4-BE49-F238E27FC236}">
                <a16:creationId xmlns:a16="http://schemas.microsoft.com/office/drawing/2014/main" id="{CC99FC65-0BD6-E64E-7D5F-B7BB5CDD188F}"/>
              </a:ext>
            </a:extLst>
          </p:cNvPr>
          <p:cNvSpPr txBox="1"/>
          <p:nvPr/>
        </p:nvSpPr>
        <p:spPr>
          <a:xfrm>
            <a:off x="5542473" y="4064385"/>
            <a:ext cx="1705594" cy="226022"/>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000" i="0" u="none" strike="noStrike" cap="none" spc="0" normalizeH="0" baseline="0" dirty="0">
                <a:ln>
                  <a:noFill/>
                </a:ln>
                <a:solidFill>
                  <a:srgbClr val="FF0000"/>
                </a:solidFill>
                <a:effectLst/>
                <a:uFillTx/>
                <a:latin typeface="Helvetica Neue"/>
                <a:ea typeface="Helvetica Neue"/>
                <a:cs typeface="Helvetica Neue"/>
                <a:sym typeface="Helvetica Neue"/>
              </a:rPr>
              <a:t>2. Store data into Master DB</a:t>
            </a:r>
          </a:p>
        </p:txBody>
      </p:sp>
      <p:sp>
        <p:nvSpPr>
          <p:cNvPr id="1052" name="Can 1051">
            <a:extLst>
              <a:ext uri="{FF2B5EF4-FFF2-40B4-BE49-F238E27FC236}">
                <a16:creationId xmlns:a16="http://schemas.microsoft.com/office/drawing/2014/main" id="{9571EEAA-5E27-8C85-28AE-01E81F2ED9CC}"/>
              </a:ext>
            </a:extLst>
          </p:cNvPr>
          <p:cNvSpPr/>
          <p:nvPr/>
        </p:nvSpPr>
        <p:spPr>
          <a:xfrm>
            <a:off x="9800519" y="4725144"/>
            <a:ext cx="930542" cy="553211"/>
          </a:xfrm>
          <a:prstGeom prst="can">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spcBef>
                <a:spcPts val="0"/>
              </a:spcBef>
              <a:spcAft>
                <a:spcPts val="0"/>
              </a:spcAft>
              <a:buClrTx/>
              <a:buSzTx/>
              <a:buFontTx/>
              <a:buNone/>
              <a:tabLst/>
            </a:pPr>
            <a:r>
              <a:rPr lang="en-US" sz="1200" dirty="0">
                <a:sym typeface="Helvetica Neue Medium"/>
              </a:rPr>
              <a:t>DB</a:t>
            </a:r>
            <a:endParaRPr kumimoji="0" lang="en-VN" sz="1200" b="0" i="0" u="none" strike="noStrike" cap="none" spc="0" normalizeH="0" baseline="0" dirty="0">
              <a:ln>
                <a:noFill/>
              </a:ln>
              <a:effectLst/>
              <a:uFillTx/>
              <a:latin typeface="+mn-lt"/>
              <a:ea typeface="+mn-ea"/>
              <a:cs typeface="+mn-cs"/>
              <a:sym typeface="Helvetica Neue Medium"/>
            </a:endParaRPr>
          </a:p>
          <a:p>
            <a:pPr marL="0" marR="0" indent="0" algn="ctr" defTabSz="410765" rtl="0" fontAlgn="auto" latinLnBrk="0" hangingPunct="0">
              <a:spcBef>
                <a:spcPts val="0"/>
              </a:spcBef>
              <a:spcAft>
                <a:spcPts val="0"/>
              </a:spcAft>
              <a:buClrTx/>
              <a:buSzTx/>
              <a:buFontTx/>
              <a:buNone/>
              <a:tabLst/>
            </a:pPr>
            <a:r>
              <a:rPr lang="en-VN" sz="1200" dirty="0">
                <a:sym typeface="Helvetica Neue Medium"/>
              </a:rPr>
              <a:t>(Replica)</a:t>
            </a:r>
            <a:endParaRPr kumimoji="0" lang="en-VN" sz="1200" b="0" i="0" u="none" strike="noStrike" cap="none" spc="0" normalizeH="0" baseline="0" dirty="0">
              <a:ln>
                <a:noFill/>
              </a:ln>
              <a:effectLst/>
              <a:uFillTx/>
              <a:latin typeface="+mn-lt"/>
              <a:ea typeface="+mn-ea"/>
              <a:cs typeface="+mn-cs"/>
              <a:sym typeface="Helvetica Neue Medium"/>
            </a:endParaRPr>
          </a:p>
        </p:txBody>
      </p:sp>
      <p:cxnSp>
        <p:nvCxnSpPr>
          <p:cNvPr id="1053" name="Straight Arrow Connector 1052">
            <a:extLst>
              <a:ext uri="{FF2B5EF4-FFF2-40B4-BE49-F238E27FC236}">
                <a16:creationId xmlns:a16="http://schemas.microsoft.com/office/drawing/2014/main" id="{02F85F04-7EAF-D00B-7520-3340298A8A64}"/>
              </a:ext>
            </a:extLst>
          </p:cNvPr>
          <p:cNvCxnSpPr>
            <a:cxnSpLocks/>
            <a:stCxn id="1047" idx="2"/>
            <a:endCxn id="1046" idx="1"/>
          </p:cNvCxnSpPr>
          <p:nvPr/>
        </p:nvCxnSpPr>
        <p:spPr>
          <a:xfrm flipH="1">
            <a:off x="7307717" y="3620911"/>
            <a:ext cx="2325888" cy="1104233"/>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54" name="Straight Arrow Connector 1053">
            <a:extLst>
              <a:ext uri="{FF2B5EF4-FFF2-40B4-BE49-F238E27FC236}">
                <a16:creationId xmlns:a16="http://schemas.microsoft.com/office/drawing/2014/main" id="{7A592E8C-C5FF-9AB1-C149-19C5B1131DED}"/>
              </a:ext>
            </a:extLst>
          </p:cNvPr>
          <p:cNvCxnSpPr>
            <a:cxnSpLocks/>
            <a:stCxn id="1047" idx="2"/>
            <a:endCxn id="1052" idx="1"/>
          </p:cNvCxnSpPr>
          <p:nvPr/>
        </p:nvCxnSpPr>
        <p:spPr>
          <a:xfrm>
            <a:off x="9633605" y="3620911"/>
            <a:ext cx="632185" cy="1104233"/>
          </a:xfrm>
          <a:prstGeom prst="straightConnector1">
            <a:avLst/>
          </a:prstGeom>
          <a:noFill/>
          <a:ln w="12700" cap="flat">
            <a:solidFill>
              <a:schemeClr val="bg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55" name="Straight Arrow Connector 1054">
            <a:extLst>
              <a:ext uri="{FF2B5EF4-FFF2-40B4-BE49-F238E27FC236}">
                <a16:creationId xmlns:a16="http://schemas.microsoft.com/office/drawing/2014/main" id="{EE283A18-2F0B-8E60-0B95-8FD2E21932D9}"/>
              </a:ext>
            </a:extLst>
          </p:cNvPr>
          <p:cNvCxnSpPr>
            <a:cxnSpLocks/>
            <a:endCxn id="1052" idx="1"/>
          </p:cNvCxnSpPr>
          <p:nvPr/>
        </p:nvCxnSpPr>
        <p:spPr>
          <a:xfrm>
            <a:off x="7269385" y="3620911"/>
            <a:ext cx="2996405" cy="1104233"/>
          </a:xfrm>
          <a:prstGeom prst="straightConnector1">
            <a:avLst/>
          </a:prstGeom>
          <a:noFill/>
          <a:ln w="12700" cap="flat">
            <a:solidFill>
              <a:schemeClr val="bg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sp>
        <p:nvSpPr>
          <p:cNvPr id="1056" name="TextBox 1055">
            <a:extLst>
              <a:ext uri="{FF2B5EF4-FFF2-40B4-BE49-F238E27FC236}">
                <a16:creationId xmlns:a16="http://schemas.microsoft.com/office/drawing/2014/main" id="{61361F11-530C-8C31-4BBB-AFB1768B9F55}"/>
              </a:ext>
            </a:extLst>
          </p:cNvPr>
          <p:cNvSpPr txBox="1"/>
          <p:nvPr/>
        </p:nvSpPr>
        <p:spPr>
          <a:xfrm>
            <a:off x="7053481" y="4336610"/>
            <a:ext cx="896526" cy="256800"/>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lang="en-VN" sz="1200" b="1" dirty="0">
                <a:solidFill>
                  <a:srgbClr val="000000"/>
                </a:solidFill>
                <a:latin typeface="Helvetica Neue"/>
                <a:ea typeface="Helvetica Neue"/>
                <a:cs typeface="Helvetica Neue"/>
                <a:sym typeface="Helvetica Neue"/>
              </a:rPr>
              <a:t>Write/Read</a:t>
            </a:r>
            <a:endPar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57" name="Left-Right Arrow 1056">
            <a:extLst>
              <a:ext uri="{FF2B5EF4-FFF2-40B4-BE49-F238E27FC236}">
                <a16:creationId xmlns:a16="http://schemas.microsoft.com/office/drawing/2014/main" id="{225D2475-0709-5803-86E9-C55B433FF64B}"/>
              </a:ext>
            </a:extLst>
          </p:cNvPr>
          <p:cNvSpPr/>
          <p:nvPr/>
        </p:nvSpPr>
        <p:spPr>
          <a:xfrm>
            <a:off x="7772988" y="4801701"/>
            <a:ext cx="989696" cy="464268"/>
          </a:xfrm>
          <a:prstGeom prst="leftRightArrow">
            <a:avLst/>
          </a:prstGeom>
          <a:solidFill>
            <a:schemeClr val="accent1"/>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000" b="0" i="0" u="none" strike="noStrike" cap="none" spc="0" normalizeH="0" baseline="0" dirty="0">
                <a:ln>
                  <a:noFill/>
                </a:ln>
                <a:solidFill>
                  <a:srgbClr val="FFFFFF"/>
                </a:solidFill>
                <a:effectLst/>
                <a:uFillTx/>
                <a:latin typeface="+mn-lt"/>
                <a:ea typeface="+mn-ea"/>
                <a:cs typeface="+mn-cs"/>
                <a:sym typeface="Helvetica Neue Medium"/>
              </a:rPr>
              <a:t>Failover</a:t>
            </a:r>
          </a:p>
        </p:txBody>
      </p:sp>
      <p:cxnSp>
        <p:nvCxnSpPr>
          <p:cNvPr id="1058" name="Elbow Connector 1057">
            <a:extLst>
              <a:ext uri="{FF2B5EF4-FFF2-40B4-BE49-F238E27FC236}">
                <a16:creationId xmlns:a16="http://schemas.microsoft.com/office/drawing/2014/main" id="{0D1D3A42-F786-FDCF-06F9-2284D83FD3FF}"/>
              </a:ext>
            </a:extLst>
          </p:cNvPr>
          <p:cNvCxnSpPr>
            <a:cxnSpLocks/>
            <a:stCxn id="1046" idx="3"/>
            <a:endCxn id="1052" idx="3"/>
          </p:cNvCxnSpPr>
          <p:nvPr/>
        </p:nvCxnSpPr>
        <p:spPr>
          <a:xfrm rot="16200000" flipH="1">
            <a:off x="8786753" y="3799318"/>
            <a:ext cx="12700" cy="2958073"/>
          </a:xfrm>
          <a:prstGeom prst="bentConnector3">
            <a:avLst>
              <a:gd name="adj1" fmla="val 3772598"/>
            </a:avLst>
          </a:prstGeom>
          <a:noFill/>
          <a:ln w="25400" cap="flat">
            <a:solidFill>
              <a:schemeClr val="accent4"/>
            </a:solidFill>
            <a:prstDash val="solid"/>
            <a:miter lim="400000"/>
            <a:headEnd type="none"/>
            <a:tailEnd type="triangle"/>
          </a:ln>
          <a:effectLst/>
          <a:sp3d/>
        </p:spPr>
        <p:style>
          <a:lnRef idx="0">
            <a:scrgbClr r="0" g="0" b="0"/>
          </a:lnRef>
          <a:fillRef idx="0">
            <a:scrgbClr r="0" g="0" b="0"/>
          </a:fillRef>
          <a:effectRef idx="0">
            <a:scrgbClr r="0" g="0" b="0"/>
          </a:effectRef>
          <a:fontRef idx="none"/>
        </p:style>
      </p:cxnSp>
      <p:sp>
        <p:nvSpPr>
          <p:cNvPr id="1059" name="TextBox 1058">
            <a:extLst>
              <a:ext uri="{FF2B5EF4-FFF2-40B4-BE49-F238E27FC236}">
                <a16:creationId xmlns:a16="http://schemas.microsoft.com/office/drawing/2014/main" id="{B9861414-1763-8011-4951-8ACF9F0DC2F5}"/>
              </a:ext>
            </a:extLst>
          </p:cNvPr>
          <p:cNvSpPr txBox="1"/>
          <p:nvPr/>
        </p:nvSpPr>
        <p:spPr>
          <a:xfrm>
            <a:off x="8081072" y="5482808"/>
            <a:ext cx="902489" cy="25680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lang="en-VN" sz="1200" b="1" dirty="0">
                <a:solidFill>
                  <a:srgbClr val="000000"/>
                </a:solidFill>
                <a:latin typeface="Helvetica Neue"/>
                <a:ea typeface="Helvetica Neue"/>
                <a:cs typeface="Helvetica Neue"/>
                <a:sym typeface="Helvetica Neue"/>
              </a:rPr>
              <a:t>Repliaction</a:t>
            </a:r>
            <a:endPar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62" name="Freeform 1061">
            <a:extLst>
              <a:ext uri="{FF2B5EF4-FFF2-40B4-BE49-F238E27FC236}">
                <a16:creationId xmlns:a16="http://schemas.microsoft.com/office/drawing/2014/main" id="{7BAEBEF8-C90F-63AE-CC51-7FCC7B190DA6}"/>
              </a:ext>
            </a:extLst>
          </p:cNvPr>
          <p:cNvSpPr/>
          <p:nvPr/>
        </p:nvSpPr>
        <p:spPr>
          <a:xfrm>
            <a:off x="1659951" y="1826365"/>
            <a:ext cx="5566353" cy="4529514"/>
          </a:xfrm>
          <a:custGeom>
            <a:avLst/>
            <a:gdLst>
              <a:gd name="connsiteX0" fmla="*/ 210410 w 5061084"/>
              <a:gd name="connsiteY0" fmla="*/ 0 h 3300548"/>
              <a:gd name="connsiteX1" fmla="*/ 227827 w 5061084"/>
              <a:gd name="connsiteY1" fmla="*/ 1802674 h 3300548"/>
              <a:gd name="connsiteX2" fmla="*/ 2535598 w 5061084"/>
              <a:gd name="connsiteY2" fmla="*/ 2360022 h 3300548"/>
              <a:gd name="connsiteX3" fmla="*/ 2788147 w 5061084"/>
              <a:gd name="connsiteY3" fmla="*/ 3152502 h 3300548"/>
              <a:gd name="connsiteX4" fmla="*/ 5061084 w 5061084"/>
              <a:gd name="connsiteY4" fmla="*/ 3300548 h 3300548"/>
              <a:gd name="connsiteX0" fmla="*/ 121140 w 4971814"/>
              <a:gd name="connsiteY0" fmla="*/ 0 h 3300548"/>
              <a:gd name="connsiteX1" fmla="*/ 321437 w 4971814"/>
              <a:gd name="connsiteY1" fmla="*/ 2351314 h 3300548"/>
              <a:gd name="connsiteX2" fmla="*/ 2446328 w 4971814"/>
              <a:gd name="connsiteY2" fmla="*/ 2360022 h 3300548"/>
              <a:gd name="connsiteX3" fmla="*/ 2698877 w 4971814"/>
              <a:gd name="connsiteY3" fmla="*/ 3152502 h 3300548"/>
              <a:gd name="connsiteX4" fmla="*/ 4971814 w 4971814"/>
              <a:gd name="connsiteY4" fmla="*/ 3300548 h 3300548"/>
              <a:gd name="connsiteX0" fmla="*/ 112727 w 4963401"/>
              <a:gd name="connsiteY0" fmla="*/ 0 h 3300548"/>
              <a:gd name="connsiteX1" fmla="*/ 313024 w 4963401"/>
              <a:gd name="connsiteY1" fmla="*/ 2351314 h 3300548"/>
              <a:gd name="connsiteX2" fmla="*/ 2263744 w 4963401"/>
              <a:gd name="connsiteY2" fmla="*/ 2377440 h 3300548"/>
              <a:gd name="connsiteX3" fmla="*/ 2690464 w 4963401"/>
              <a:gd name="connsiteY3" fmla="*/ 3152502 h 3300548"/>
              <a:gd name="connsiteX4" fmla="*/ 4963401 w 4963401"/>
              <a:gd name="connsiteY4" fmla="*/ 3300548 h 3300548"/>
              <a:gd name="connsiteX0" fmla="*/ 112727 w 4963401"/>
              <a:gd name="connsiteY0" fmla="*/ 0 h 3352220"/>
              <a:gd name="connsiteX1" fmla="*/ 313024 w 4963401"/>
              <a:gd name="connsiteY1" fmla="*/ 2351314 h 3352220"/>
              <a:gd name="connsiteX2" fmla="*/ 2263744 w 4963401"/>
              <a:gd name="connsiteY2" fmla="*/ 2377440 h 3352220"/>
              <a:gd name="connsiteX3" fmla="*/ 2681756 w 4963401"/>
              <a:gd name="connsiteY3" fmla="*/ 3291840 h 3352220"/>
              <a:gd name="connsiteX4" fmla="*/ 4963401 w 4963401"/>
              <a:gd name="connsiteY4" fmla="*/ 3300548 h 3352220"/>
              <a:gd name="connsiteX0" fmla="*/ 226519 w 5077193"/>
              <a:gd name="connsiteY0" fmla="*/ 0 h 4331748"/>
              <a:gd name="connsiteX1" fmla="*/ 426816 w 5077193"/>
              <a:gd name="connsiteY1" fmla="*/ 2351314 h 4331748"/>
              <a:gd name="connsiteX2" fmla="*/ 122851 w 5077193"/>
              <a:gd name="connsiteY2" fmla="*/ 4318974 h 4331748"/>
              <a:gd name="connsiteX3" fmla="*/ 2795548 w 5077193"/>
              <a:gd name="connsiteY3" fmla="*/ 3291840 h 4331748"/>
              <a:gd name="connsiteX4" fmla="*/ 5077193 w 5077193"/>
              <a:gd name="connsiteY4" fmla="*/ 3300548 h 4331748"/>
              <a:gd name="connsiteX0" fmla="*/ 274241 w 5124915"/>
              <a:gd name="connsiteY0" fmla="*/ 0 h 4331748"/>
              <a:gd name="connsiteX1" fmla="*/ 170573 w 5124915"/>
              <a:gd name="connsiteY1" fmla="*/ 4318974 h 4331748"/>
              <a:gd name="connsiteX2" fmla="*/ 2843270 w 5124915"/>
              <a:gd name="connsiteY2" fmla="*/ 3291840 h 4331748"/>
              <a:gd name="connsiteX3" fmla="*/ 5124915 w 5124915"/>
              <a:gd name="connsiteY3" fmla="*/ 3300548 h 4331748"/>
              <a:gd name="connsiteX0" fmla="*/ 120530 w 4971204"/>
              <a:gd name="connsiteY0" fmla="*/ 0 h 4344164"/>
              <a:gd name="connsiteX1" fmla="*/ 229804 w 4971204"/>
              <a:gd name="connsiteY1" fmla="*/ 4331500 h 4344164"/>
              <a:gd name="connsiteX2" fmla="*/ 2689559 w 4971204"/>
              <a:gd name="connsiteY2" fmla="*/ 3291840 h 4344164"/>
              <a:gd name="connsiteX3" fmla="*/ 4971204 w 4971204"/>
              <a:gd name="connsiteY3" fmla="*/ 3300548 h 4344164"/>
              <a:gd name="connsiteX0" fmla="*/ 301786 w 5469007"/>
              <a:gd name="connsiteY0" fmla="*/ 0 h 4642939"/>
              <a:gd name="connsiteX1" fmla="*/ 411060 w 5469007"/>
              <a:gd name="connsiteY1" fmla="*/ 4331500 h 4642939"/>
              <a:gd name="connsiteX2" fmla="*/ 5363494 w 5469007"/>
              <a:gd name="connsiteY2" fmla="*/ 4406656 h 4642939"/>
              <a:gd name="connsiteX3" fmla="*/ 5152460 w 5469007"/>
              <a:gd name="connsiteY3" fmla="*/ 3300548 h 4642939"/>
              <a:gd name="connsiteX0" fmla="*/ 301786 w 5578345"/>
              <a:gd name="connsiteY0" fmla="*/ 0 h 4642939"/>
              <a:gd name="connsiteX1" fmla="*/ 411060 w 5578345"/>
              <a:gd name="connsiteY1" fmla="*/ 4331500 h 4642939"/>
              <a:gd name="connsiteX2" fmla="*/ 5363494 w 5578345"/>
              <a:gd name="connsiteY2" fmla="*/ 4406656 h 4642939"/>
              <a:gd name="connsiteX3" fmla="*/ 5578345 w 5578345"/>
              <a:gd name="connsiteY3" fmla="*/ 3463386 h 4642939"/>
              <a:gd name="connsiteX0" fmla="*/ 301786 w 5656726"/>
              <a:gd name="connsiteY0" fmla="*/ 0 h 4642939"/>
              <a:gd name="connsiteX1" fmla="*/ 411060 w 5656726"/>
              <a:gd name="connsiteY1" fmla="*/ 4331500 h 4642939"/>
              <a:gd name="connsiteX2" fmla="*/ 5363494 w 5656726"/>
              <a:gd name="connsiteY2" fmla="*/ 4406656 h 4642939"/>
              <a:gd name="connsiteX3" fmla="*/ 5578345 w 5656726"/>
              <a:gd name="connsiteY3" fmla="*/ 3463386 h 4642939"/>
              <a:gd name="connsiteX0" fmla="*/ 301786 w 5712920"/>
              <a:gd name="connsiteY0" fmla="*/ 0 h 4642939"/>
              <a:gd name="connsiteX1" fmla="*/ 411060 w 5712920"/>
              <a:gd name="connsiteY1" fmla="*/ 4331500 h 4642939"/>
              <a:gd name="connsiteX2" fmla="*/ 5363494 w 5712920"/>
              <a:gd name="connsiteY2" fmla="*/ 4406656 h 4642939"/>
              <a:gd name="connsiteX3" fmla="*/ 5666027 w 5712920"/>
              <a:gd name="connsiteY3" fmla="*/ 3475912 h 4642939"/>
              <a:gd name="connsiteX0" fmla="*/ 301786 w 5712920"/>
              <a:gd name="connsiteY0" fmla="*/ 0 h 4709699"/>
              <a:gd name="connsiteX1" fmla="*/ 411060 w 5712920"/>
              <a:gd name="connsiteY1" fmla="*/ 4331500 h 4709699"/>
              <a:gd name="connsiteX2" fmla="*/ 5363494 w 5712920"/>
              <a:gd name="connsiteY2" fmla="*/ 4406656 h 4709699"/>
              <a:gd name="connsiteX3" fmla="*/ 5666027 w 5712920"/>
              <a:gd name="connsiteY3" fmla="*/ 3475912 h 4709699"/>
              <a:gd name="connsiteX0" fmla="*/ 301786 w 5707233"/>
              <a:gd name="connsiteY0" fmla="*/ 0 h 4709699"/>
              <a:gd name="connsiteX1" fmla="*/ 411060 w 5707233"/>
              <a:gd name="connsiteY1" fmla="*/ 4331500 h 4709699"/>
              <a:gd name="connsiteX2" fmla="*/ 5363494 w 5707233"/>
              <a:gd name="connsiteY2" fmla="*/ 4406656 h 4709699"/>
              <a:gd name="connsiteX3" fmla="*/ 5666027 w 5707233"/>
              <a:gd name="connsiteY3" fmla="*/ 3475912 h 4709699"/>
              <a:gd name="connsiteX0" fmla="*/ 301786 w 5655927"/>
              <a:gd name="connsiteY0" fmla="*/ 0 h 4709699"/>
              <a:gd name="connsiteX1" fmla="*/ 411060 w 5655927"/>
              <a:gd name="connsiteY1" fmla="*/ 4331500 h 4709699"/>
              <a:gd name="connsiteX2" fmla="*/ 5363494 w 5655927"/>
              <a:gd name="connsiteY2" fmla="*/ 4406656 h 4709699"/>
              <a:gd name="connsiteX3" fmla="*/ 5590871 w 5655927"/>
              <a:gd name="connsiteY3" fmla="*/ 3463386 h 4709699"/>
              <a:gd name="connsiteX0" fmla="*/ 440108 w 5794249"/>
              <a:gd name="connsiteY0" fmla="*/ 0 h 4591144"/>
              <a:gd name="connsiteX1" fmla="*/ 549382 w 5794249"/>
              <a:gd name="connsiteY1" fmla="*/ 4331500 h 4591144"/>
              <a:gd name="connsiteX2" fmla="*/ 5501816 w 5794249"/>
              <a:gd name="connsiteY2" fmla="*/ 4406656 h 4591144"/>
              <a:gd name="connsiteX3" fmla="*/ 5729193 w 5794249"/>
              <a:gd name="connsiteY3" fmla="*/ 3463386 h 4591144"/>
              <a:gd name="connsiteX0" fmla="*/ 279723 w 5633864"/>
              <a:gd name="connsiteY0" fmla="*/ 0 h 4655342"/>
              <a:gd name="connsiteX1" fmla="*/ 388997 w 5633864"/>
              <a:gd name="connsiteY1" fmla="*/ 4331500 h 4655342"/>
              <a:gd name="connsiteX2" fmla="*/ 5341431 w 5633864"/>
              <a:gd name="connsiteY2" fmla="*/ 4406656 h 4655342"/>
              <a:gd name="connsiteX3" fmla="*/ 5568808 w 5633864"/>
              <a:gd name="connsiteY3" fmla="*/ 3463386 h 4655342"/>
              <a:gd name="connsiteX0" fmla="*/ 271151 w 5625292"/>
              <a:gd name="connsiteY0" fmla="*/ 0 h 4525554"/>
              <a:gd name="connsiteX1" fmla="*/ 392951 w 5625292"/>
              <a:gd name="connsiteY1" fmla="*/ 4093506 h 4525554"/>
              <a:gd name="connsiteX2" fmla="*/ 5332859 w 5625292"/>
              <a:gd name="connsiteY2" fmla="*/ 4406656 h 4525554"/>
              <a:gd name="connsiteX3" fmla="*/ 5560236 w 5625292"/>
              <a:gd name="connsiteY3" fmla="*/ 3463386 h 4525554"/>
              <a:gd name="connsiteX0" fmla="*/ 261072 w 5559622"/>
              <a:gd name="connsiteY0" fmla="*/ 0 h 4529514"/>
              <a:gd name="connsiteX1" fmla="*/ 382872 w 5559622"/>
              <a:gd name="connsiteY1" fmla="*/ 4093506 h 4529514"/>
              <a:gd name="connsiteX2" fmla="*/ 4884369 w 5559622"/>
              <a:gd name="connsiteY2" fmla="*/ 4331500 h 4529514"/>
              <a:gd name="connsiteX3" fmla="*/ 5550157 w 5559622"/>
              <a:gd name="connsiteY3" fmla="*/ 3463386 h 4529514"/>
              <a:gd name="connsiteX0" fmla="*/ 261072 w 5566353"/>
              <a:gd name="connsiteY0" fmla="*/ 0 h 4529514"/>
              <a:gd name="connsiteX1" fmla="*/ 382872 w 5566353"/>
              <a:gd name="connsiteY1" fmla="*/ 4093506 h 4529514"/>
              <a:gd name="connsiteX2" fmla="*/ 4884369 w 5566353"/>
              <a:gd name="connsiteY2" fmla="*/ 4331500 h 4529514"/>
              <a:gd name="connsiteX3" fmla="*/ 5550157 w 5566353"/>
              <a:gd name="connsiteY3" fmla="*/ 3463386 h 4529514"/>
            </a:gdLst>
            <a:ahLst/>
            <a:cxnLst>
              <a:cxn ang="0">
                <a:pos x="connsiteX0" y="connsiteY0"/>
              </a:cxn>
              <a:cxn ang="0">
                <a:pos x="connsiteX1" y="connsiteY1"/>
              </a:cxn>
              <a:cxn ang="0">
                <a:pos x="connsiteX2" y="connsiteY2"/>
              </a:cxn>
              <a:cxn ang="0">
                <a:pos x="connsiteX3" y="connsiteY3"/>
              </a:cxn>
            </a:cxnLst>
            <a:rect l="l" t="t" r="r" b="b"/>
            <a:pathLst>
              <a:path w="5566353" h="4529514">
                <a:moveTo>
                  <a:pt x="261072" y="0"/>
                </a:moveTo>
                <a:cubicBezTo>
                  <a:pt x="239475" y="899786"/>
                  <a:pt x="-387678" y="3371589"/>
                  <a:pt x="382872" y="4093506"/>
                </a:cubicBezTo>
                <a:cubicBezTo>
                  <a:pt x="1153422" y="4815423"/>
                  <a:pt x="4388299" y="4450319"/>
                  <a:pt x="4884369" y="4331500"/>
                </a:cubicBezTo>
                <a:cubicBezTo>
                  <a:pt x="5468122" y="4049844"/>
                  <a:pt x="5621357" y="3995503"/>
                  <a:pt x="5550157" y="3463386"/>
                </a:cubicBezTo>
              </a:path>
            </a:pathLst>
          </a:custGeom>
          <a:noFill/>
          <a:ln w="254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VN" sz="1800" b="0" i="0" u="none" strike="noStrike" cap="none" spc="0" normalizeH="0" baseline="0">
              <a:ln>
                <a:solidFill>
                  <a:sysClr val="windowText" lastClr="000000"/>
                </a:solidFill>
              </a:ln>
              <a:solidFill>
                <a:srgbClr val="000000"/>
              </a:solidFill>
              <a:effectLst/>
              <a:uFillTx/>
            </a:endParaRPr>
          </a:p>
        </p:txBody>
      </p:sp>
      <p:sp>
        <p:nvSpPr>
          <p:cNvPr id="1063" name="Freeform 1062">
            <a:extLst>
              <a:ext uri="{FF2B5EF4-FFF2-40B4-BE49-F238E27FC236}">
                <a16:creationId xmlns:a16="http://schemas.microsoft.com/office/drawing/2014/main" id="{D56D4E40-868A-B5A8-7887-B5985324E227}"/>
              </a:ext>
            </a:extLst>
          </p:cNvPr>
          <p:cNvSpPr/>
          <p:nvPr/>
        </p:nvSpPr>
        <p:spPr>
          <a:xfrm>
            <a:off x="1830474" y="1782823"/>
            <a:ext cx="5479815" cy="4375909"/>
          </a:xfrm>
          <a:custGeom>
            <a:avLst/>
            <a:gdLst>
              <a:gd name="connsiteX0" fmla="*/ 2307771 w 2626953"/>
              <a:gd name="connsiteY0" fmla="*/ 0 h 3398998"/>
              <a:gd name="connsiteX1" fmla="*/ 2429691 w 2626953"/>
              <a:gd name="connsiteY1" fmla="*/ 3152503 h 3398998"/>
              <a:gd name="connsiteX2" fmla="*/ 0 w 2626953"/>
              <a:gd name="connsiteY2" fmla="*/ 3196045 h 3398998"/>
              <a:gd name="connsiteX0" fmla="*/ 2307771 w 2503712"/>
              <a:gd name="connsiteY0" fmla="*/ 0 h 3430866"/>
              <a:gd name="connsiteX1" fmla="*/ 2220686 w 2503712"/>
              <a:gd name="connsiteY1" fmla="*/ 3196046 h 3430866"/>
              <a:gd name="connsiteX2" fmla="*/ 0 w 2503712"/>
              <a:gd name="connsiteY2" fmla="*/ 3196045 h 3430866"/>
              <a:gd name="connsiteX0" fmla="*/ 2307771 w 2503712"/>
              <a:gd name="connsiteY0" fmla="*/ 0 h 3279938"/>
              <a:gd name="connsiteX1" fmla="*/ 2220686 w 2503712"/>
              <a:gd name="connsiteY1" fmla="*/ 3196046 h 3279938"/>
              <a:gd name="connsiteX2" fmla="*/ 0 w 2503712"/>
              <a:gd name="connsiteY2" fmla="*/ 3196045 h 3279938"/>
              <a:gd name="connsiteX0" fmla="*/ 2307771 w 2459912"/>
              <a:gd name="connsiteY0" fmla="*/ 0 h 3279938"/>
              <a:gd name="connsiteX1" fmla="*/ 2220686 w 2459912"/>
              <a:gd name="connsiteY1" fmla="*/ 3196046 h 3279938"/>
              <a:gd name="connsiteX2" fmla="*/ 0 w 2459912"/>
              <a:gd name="connsiteY2" fmla="*/ 3196045 h 3279938"/>
              <a:gd name="connsiteX0" fmla="*/ 5376648 w 5528789"/>
              <a:gd name="connsiteY0" fmla="*/ 0 h 3521721"/>
              <a:gd name="connsiteX1" fmla="*/ 5289563 w 5528789"/>
              <a:gd name="connsiteY1" fmla="*/ 3196046 h 3521721"/>
              <a:gd name="connsiteX2" fmla="*/ 0 w 5528789"/>
              <a:gd name="connsiteY2" fmla="*/ 3521721 h 3521721"/>
              <a:gd name="connsiteX0" fmla="*/ 5376648 w 5479815"/>
              <a:gd name="connsiteY0" fmla="*/ 0 h 4032324"/>
              <a:gd name="connsiteX1" fmla="*/ 5114198 w 5479815"/>
              <a:gd name="connsiteY1" fmla="*/ 3997711 h 4032324"/>
              <a:gd name="connsiteX2" fmla="*/ 0 w 5479815"/>
              <a:gd name="connsiteY2" fmla="*/ 3521721 h 4032324"/>
              <a:gd name="connsiteX0" fmla="*/ 5376648 w 5479815"/>
              <a:gd name="connsiteY0" fmla="*/ 0 h 4213604"/>
              <a:gd name="connsiteX1" fmla="*/ 5114198 w 5479815"/>
              <a:gd name="connsiteY1" fmla="*/ 3997711 h 4213604"/>
              <a:gd name="connsiteX2" fmla="*/ 950304 w 5479815"/>
              <a:gd name="connsiteY2" fmla="*/ 3660133 h 4213604"/>
              <a:gd name="connsiteX3" fmla="*/ 0 w 5479815"/>
              <a:gd name="connsiteY3" fmla="*/ 3521721 h 4213604"/>
              <a:gd name="connsiteX0" fmla="*/ 5376648 w 5479815"/>
              <a:gd name="connsiteY0" fmla="*/ 0 h 4375909"/>
              <a:gd name="connsiteX1" fmla="*/ 5114198 w 5479815"/>
              <a:gd name="connsiteY1" fmla="*/ 3997711 h 4375909"/>
              <a:gd name="connsiteX2" fmla="*/ 850096 w 5479815"/>
              <a:gd name="connsiteY2" fmla="*/ 4236330 h 4375909"/>
              <a:gd name="connsiteX3" fmla="*/ 0 w 5479815"/>
              <a:gd name="connsiteY3" fmla="*/ 3521721 h 4375909"/>
            </a:gdLst>
            <a:ahLst/>
            <a:cxnLst>
              <a:cxn ang="0">
                <a:pos x="connsiteX0" y="connsiteY0"/>
              </a:cxn>
              <a:cxn ang="0">
                <a:pos x="connsiteX1" y="connsiteY1"/>
              </a:cxn>
              <a:cxn ang="0">
                <a:pos x="connsiteX2" y="connsiteY2"/>
              </a:cxn>
              <a:cxn ang="0">
                <a:pos x="connsiteX3" y="connsiteY3"/>
              </a:cxn>
            </a:cxnLst>
            <a:rect l="l" t="t" r="r" b="b"/>
            <a:pathLst>
              <a:path w="5479815" h="4375909">
                <a:moveTo>
                  <a:pt x="5376648" y="0"/>
                </a:moveTo>
                <a:cubicBezTo>
                  <a:pt x="5629922" y="1309914"/>
                  <a:pt x="5368197" y="3525997"/>
                  <a:pt x="5114198" y="3997711"/>
                </a:cubicBezTo>
                <a:cubicBezTo>
                  <a:pt x="4376474" y="4607733"/>
                  <a:pt x="1702462" y="4315662"/>
                  <a:pt x="850096" y="4236330"/>
                </a:cubicBezTo>
                <a:cubicBezTo>
                  <a:pt x="-2270" y="4156998"/>
                  <a:pt x="158384" y="3544790"/>
                  <a:pt x="0" y="3521721"/>
                </a:cubicBezTo>
              </a:path>
            </a:pathLst>
          </a:custGeom>
          <a:noFill/>
          <a:ln w="254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VN" sz="1800" b="0" i="0" u="none" strike="noStrike" cap="none" spc="0" normalizeH="0" baseline="0" dirty="0">
              <a:ln>
                <a:noFill/>
              </a:ln>
              <a:solidFill>
                <a:srgbClr val="000000"/>
              </a:solidFill>
              <a:effectLst/>
              <a:uFillTx/>
            </a:endParaRPr>
          </a:p>
        </p:txBody>
      </p:sp>
      <p:sp>
        <p:nvSpPr>
          <p:cNvPr id="1064" name="TextBox 1063">
            <a:extLst>
              <a:ext uri="{FF2B5EF4-FFF2-40B4-BE49-F238E27FC236}">
                <a16:creationId xmlns:a16="http://schemas.microsoft.com/office/drawing/2014/main" id="{B8814B03-A35F-EF87-CC1A-184AC0DA1F69}"/>
              </a:ext>
            </a:extLst>
          </p:cNvPr>
          <p:cNvSpPr txBox="1"/>
          <p:nvPr/>
        </p:nvSpPr>
        <p:spPr>
          <a:xfrm>
            <a:off x="4305663" y="5853255"/>
            <a:ext cx="1157367" cy="226022"/>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000" i="0" u="none" strike="noStrike" cap="none" spc="0" normalizeH="0" baseline="0" dirty="0">
                <a:ln>
                  <a:noFill/>
                </a:ln>
                <a:solidFill>
                  <a:srgbClr val="FF0000"/>
                </a:solidFill>
                <a:effectLst/>
                <a:uFillTx/>
                <a:latin typeface="Helvetica Neue"/>
                <a:ea typeface="Helvetica Neue"/>
                <a:cs typeface="Helvetica Neue"/>
                <a:sym typeface="Helvetica Neue"/>
              </a:rPr>
              <a:t>3. Data synchonize</a:t>
            </a:r>
          </a:p>
        </p:txBody>
      </p:sp>
    </p:spTree>
    <p:extLst>
      <p:ext uri="{BB962C8B-B14F-4D97-AF65-F5344CB8AC3E}">
        <p14:creationId xmlns:p14="http://schemas.microsoft.com/office/powerpoint/2010/main" val="1027564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3E3616-7404-BD04-4BE3-D965CFBDA10A}"/>
              </a:ext>
            </a:extLst>
          </p:cNvPr>
          <p:cNvSpPr>
            <a:spLocks noGrp="1"/>
          </p:cNvSpPr>
          <p:nvPr>
            <p:ph type="body" sz="quarter" idx="10"/>
          </p:nvPr>
        </p:nvSpPr>
        <p:spPr/>
        <p:txBody>
          <a:bodyPr/>
          <a:lstStyle/>
          <a:p>
            <a:r>
              <a:rPr lang="en-US" dirty="0"/>
              <a:t>Hybrid Cloud - CMS Content Sync</a:t>
            </a:r>
            <a:endParaRPr lang="en-VN" dirty="0"/>
          </a:p>
        </p:txBody>
      </p:sp>
      <p:sp>
        <p:nvSpPr>
          <p:cNvPr id="3" name="Text Placeholder 2">
            <a:extLst>
              <a:ext uri="{FF2B5EF4-FFF2-40B4-BE49-F238E27FC236}">
                <a16:creationId xmlns:a16="http://schemas.microsoft.com/office/drawing/2014/main" id="{72776599-C750-4AEF-2DB4-3DAF7D8BED0E}"/>
              </a:ext>
            </a:extLst>
          </p:cNvPr>
          <p:cNvSpPr>
            <a:spLocks noGrp="1"/>
          </p:cNvSpPr>
          <p:nvPr>
            <p:ph type="body" sz="quarter" idx="11"/>
          </p:nvPr>
        </p:nvSpPr>
        <p:spPr/>
        <p:txBody>
          <a:bodyPr/>
          <a:lstStyle/>
          <a:p>
            <a:r>
              <a:rPr lang="en-VN" dirty="0"/>
              <a:t>Public and Private Cloud</a:t>
            </a:r>
          </a:p>
        </p:txBody>
      </p:sp>
      <p:sp>
        <p:nvSpPr>
          <p:cNvPr id="4" name="Text Placeholder 3">
            <a:extLst>
              <a:ext uri="{FF2B5EF4-FFF2-40B4-BE49-F238E27FC236}">
                <a16:creationId xmlns:a16="http://schemas.microsoft.com/office/drawing/2014/main" id="{B05DC6AE-0985-F013-97E7-7EEC649ACB08}"/>
              </a:ext>
            </a:extLst>
          </p:cNvPr>
          <p:cNvSpPr>
            <a:spLocks noGrp="1"/>
          </p:cNvSpPr>
          <p:nvPr>
            <p:ph type="body" sz="quarter" idx="12"/>
          </p:nvPr>
        </p:nvSpPr>
        <p:spPr/>
        <p:txBody>
          <a:bodyPr/>
          <a:lstStyle/>
          <a:p>
            <a:endParaRPr lang="en-VN"/>
          </a:p>
        </p:txBody>
      </p:sp>
      <p:sp>
        <p:nvSpPr>
          <p:cNvPr id="5" name="Rounded Rectangle 4">
            <a:extLst>
              <a:ext uri="{FF2B5EF4-FFF2-40B4-BE49-F238E27FC236}">
                <a16:creationId xmlns:a16="http://schemas.microsoft.com/office/drawing/2014/main" id="{D88D87BF-E13D-EAAE-838D-EE7922EB9408}"/>
              </a:ext>
            </a:extLst>
          </p:cNvPr>
          <p:cNvSpPr/>
          <p:nvPr/>
        </p:nvSpPr>
        <p:spPr>
          <a:xfrm>
            <a:off x="463738" y="3080145"/>
            <a:ext cx="2160240" cy="3024336"/>
          </a:xfrm>
          <a:prstGeom prst="roundRect">
            <a:avLst>
              <a:gd name="adj" fmla="val 6810"/>
            </a:avLst>
          </a:prstGeom>
          <a:noFill/>
          <a:ln w="635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 name="Rectangle 5">
            <a:extLst>
              <a:ext uri="{FF2B5EF4-FFF2-40B4-BE49-F238E27FC236}">
                <a16:creationId xmlns:a16="http://schemas.microsoft.com/office/drawing/2014/main" id="{65413812-7FEB-5C12-20B2-B048E7701A61}"/>
              </a:ext>
            </a:extLst>
          </p:cNvPr>
          <p:cNvSpPr/>
          <p:nvPr/>
        </p:nvSpPr>
        <p:spPr>
          <a:xfrm>
            <a:off x="463738" y="2766293"/>
            <a:ext cx="2160240" cy="287577"/>
          </a:xfrm>
          <a:prstGeom prst="rect">
            <a:avLst/>
          </a:prstGeom>
          <a:solidFill>
            <a:srgbClr val="154E48"/>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400" dirty="0">
                <a:solidFill>
                  <a:srgbClr val="FFFFFF"/>
                </a:solidFill>
                <a:sym typeface="Helvetica Neue Medium"/>
              </a:rPr>
              <a:t>Private Cloud</a:t>
            </a: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7" name="Rounded Rectangle 6">
            <a:extLst>
              <a:ext uri="{FF2B5EF4-FFF2-40B4-BE49-F238E27FC236}">
                <a16:creationId xmlns:a16="http://schemas.microsoft.com/office/drawing/2014/main" id="{8ECABF4D-5F6E-7AC0-0889-AFDD3DB26A74}"/>
              </a:ext>
            </a:extLst>
          </p:cNvPr>
          <p:cNvSpPr/>
          <p:nvPr/>
        </p:nvSpPr>
        <p:spPr>
          <a:xfrm>
            <a:off x="715766" y="3454182"/>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Rectangle 7">
            <a:extLst>
              <a:ext uri="{FF2B5EF4-FFF2-40B4-BE49-F238E27FC236}">
                <a16:creationId xmlns:a16="http://schemas.microsoft.com/office/drawing/2014/main" id="{C4AD51A2-D92B-E87E-6126-21E57449C340}"/>
              </a:ext>
            </a:extLst>
          </p:cNvPr>
          <p:cNvSpPr/>
          <p:nvPr/>
        </p:nvSpPr>
        <p:spPr>
          <a:xfrm>
            <a:off x="1093808" y="3889901"/>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pic>
        <p:nvPicPr>
          <p:cNvPr id="9" name="Picture 8" descr="A blue hexagon with a white wheel&#10;&#10;Description automatically generated">
            <a:extLst>
              <a:ext uri="{FF2B5EF4-FFF2-40B4-BE49-F238E27FC236}">
                <a16:creationId xmlns:a16="http://schemas.microsoft.com/office/drawing/2014/main" id="{454079DB-10C9-5361-4C40-3BF283C36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3369732"/>
            <a:ext cx="359562" cy="348324"/>
          </a:xfrm>
          <a:prstGeom prst="rect">
            <a:avLst/>
          </a:prstGeom>
        </p:spPr>
      </p:pic>
      <p:sp>
        <p:nvSpPr>
          <p:cNvPr id="10" name="Can 9">
            <a:extLst>
              <a:ext uri="{FF2B5EF4-FFF2-40B4-BE49-F238E27FC236}">
                <a16:creationId xmlns:a16="http://schemas.microsoft.com/office/drawing/2014/main" id="{D923A219-10E0-C06E-4C79-DB04EE550AFD}"/>
              </a:ext>
            </a:extLst>
          </p:cNvPr>
          <p:cNvSpPr/>
          <p:nvPr/>
        </p:nvSpPr>
        <p:spPr>
          <a:xfrm>
            <a:off x="1003798" y="5312489"/>
            <a:ext cx="1080120" cy="553211"/>
          </a:xfrm>
          <a:prstGeom prst="can">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spcBef>
                <a:spcPts val="0"/>
              </a:spcBef>
              <a:spcAft>
                <a:spcPts val="0"/>
              </a:spcAft>
              <a:buClrTx/>
              <a:buSzTx/>
              <a:buFontTx/>
              <a:buNone/>
              <a:tabLst/>
            </a:pPr>
            <a:r>
              <a:rPr kumimoji="0" lang="en-VN" sz="1200" b="0" i="0" u="none" strike="noStrike" cap="none" spc="0" normalizeH="0" baseline="0" dirty="0">
                <a:ln>
                  <a:noFill/>
                </a:ln>
                <a:effectLst/>
                <a:uFillTx/>
                <a:latin typeface="+mn-lt"/>
                <a:ea typeface="+mn-ea"/>
                <a:cs typeface="+mn-cs"/>
                <a:sym typeface="Helvetica Neue Medium"/>
              </a:rPr>
              <a:t>NAS</a:t>
            </a:r>
          </a:p>
        </p:txBody>
      </p:sp>
      <p:cxnSp>
        <p:nvCxnSpPr>
          <p:cNvPr id="11" name="Straight Arrow Connector 10">
            <a:extLst>
              <a:ext uri="{FF2B5EF4-FFF2-40B4-BE49-F238E27FC236}">
                <a16:creationId xmlns:a16="http://schemas.microsoft.com/office/drawing/2014/main" id="{1F157DC8-42F6-96D8-E83E-F8C2792E1A13}"/>
              </a:ext>
            </a:extLst>
          </p:cNvPr>
          <p:cNvCxnSpPr>
            <a:cxnSpLocks/>
            <a:stCxn id="8" idx="2"/>
            <a:endCxn id="10" idx="1"/>
          </p:cNvCxnSpPr>
          <p:nvPr/>
        </p:nvCxnSpPr>
        <p:spPr>
          <a:xfrm>
            <a:off x="1543858" y="4208256"/>
            <a:ext cx="0" cy="1104233"/>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Rounded Rectangle 12">
            <a:extLst>
              <a:ext uri="{FF2B5EF4-FFF2-40B4-BE49-F238E27FC236}">
                <a16:creationId xmlns:a16="http://schemas.microsoft.com/office/drawing/2014/main" id="{47B0F3A1-EFDF-B770-6EEA-06A6256CEF6A}"/>
              </a:ext>
            </a:extLst>
          </p:cNvPr>
          <p:cNvSpPr/>
          <p:nvPr/>
        </p:nvSpPr>
        <p:spPr>
          <a:xfrm>
            <a:off x="3287688" y="3094780"/>
            <a:ext cx="2160240" cy="3024336"/>
          </a:xfrm>
          <a:prstGeom prst="roundRect">
            <a:avLst>
              <a:gd name="adj" fmla="val 6810"/>
            </a:avLst>
          </a:prstGeom>
          <a:noFill/>
          <a:ln w="6350" cap="flat">
            <a:solidFill>
              <a:schemeClr val="tx1"/>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4" name="Rectangle 13">
            <a:extLst>
              <a:ext uri="{FF2B5EF4-FFF2-40B4-BE49-F238E27FC236}">
                <a16:creationId xmlns:a16="http://schemas.microsoft.com/office/drawing/2014/main" id="{1BA61317-86D2-46F4-E1A5-4FD3CFA7E4EF}"/>
              </a:ext>
            </a:extLst>
          </p:cNvPr>
          <p:cNvSpPr/>
          <p:nvPr/>
        </p:nvSpPr>
        <p:spPr>
          <a:xfrm>
            <a:off x="3287688" y="2780928"/>
            <a:ext cx="2160240" cy="287577"/>
          </a:xfrm>
          <a:prstGeom prst="rect">
            <a:avLst/>
          </a:prstGeom>
          <a:solidFill>
            <a:srgbClr val="154E48"/>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400" dirty="0">
                <a:solidFill>
                  <a:srgbClr val="FFFFFF"/>
                </a:solidFill>
                <a:sym typeface="Helvetica Neue Medium"/>
              </a:rPr>
              <a:t>Public Cloud</a:t>
            </a: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Rounded Rectangle 14">
            <a:extLst>
              <a:ext uri="{FF2B5EF4-FFF2-40B4-BE49-F238E27FC236}">
                <a16:creationId xmlns:a16="http://schemas.microsoft.com/office/drawing/2014/main" id="{AAA46298-E12B-FBBF-AA81-BD32087E97CF}"/>
              </a:ext>
            </a:extLst>
          </p:cNvPr>
          <p:cNvSpPr/>
          <p:nvPr/>
        </p:nvSpPr>
        <p:spPr>
          <a:xfrm>
            <a:off x="3539716" y="3468817"/>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marL="0" marR="0" indent="0" defTabSz="410765" rtl="0" fontAlgn="auto" latinLnBrk="0" hangingPunct="0">
              <a:lnSpc>
                <a:spcPct val="100000"/>
              </a:lnSpc>
              <a:spcBef>
                <a:spcPts val="0"/>
              </a:spcBef>
              <a:spcAft>
                <a:spcPts val="0"/>
              </a:spcAft>
              <a:buClrTx/>
              <a:buSzTx/>
              <a:buFontTx/>
              <a:buNone/>
              <a:tabLst/>
            </a:pPr>
            <a:r>
              <a:rPr lang="en-VN" sz="1600" dirty="0">
                <a:sym typeface="Helvetica Neue Medium"/>
              </a:rPr>
              <a:t>EC2</a:t>
            </a:r>
          </a:p>
        </p:txBody>
      </p:sp>
      <p:sp>
        <p:nvSpPr>
          <p:cNvPr id="16" name="Rectangle 15">
            <a:extLst>
              <a:ext uri="{FF2B5EF4-FFF2-40B4-BE49-F238E27FC236}">
                <a16:creationId xmlns:a16="http://schemas.microsoft.com/office/drawing/2014/main" id="{B11DAC2C-C3C6-B631-EF8D-5060969C156C}"/>
              </a:ext>
            </a:extLst>
          </p:cNvPr>
          <p:cNvSpPr/>
          <p:nvPr/>
        </p:nvSpPr>
        <p:spPr>
          <a:xfrm>
            <a:off x="3917758" y="390453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cxnSp>
        <p:nvCxnSpPr>
          <p:cNvPr id="19" name="Straight Arrow Connector 18">
            <a:extLst>
              <a:ext uri="{FF2B5EF4-FFF2-40B4-BE49-F238E27FC236}">
                <a16:creationId xmlns:a16="http://schemas.microsoft.com/office/drawing/2014/main" id="{8DB41594-0625-84E7-9C47-BF3417598A18}"/>
              </a:ext>
            </a:extLst>
          </p:cNvPr>
          <p:cNvCxnSpPr>
            <a:cxnSpLocks/>
            <a:stCxn id="16" idx="2"/>
          </p:cNvCxnSpPr>
          <p:nvPr/>
        </p:nvCxnSpPr>
        <p:spPr>
          <a:xfrm>
            <a:off x="4367808" y="4222891"/>
            <a:ext cx="0" cy="1104233"/>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id="{6BDE294E-1EA5-AA73-D34B-4F9DBF34A8F7}"/>
              </a:ext>
            </a:extLst>
          </p:cNvPr>
          <p:cNvSpPr txBox="1"/>
          <p:nvPr/>
        </p:nvSpPr>
        <p:spPr>
          <a:xfrm>
            <a:off x="3854344" y="4334289"/>
            <a:ext cx="512960" cy="25680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algn="ctr" defTabSz="410765" latinLnBrk="0" hangingPunct="0"/>
            <a:r>
              <a:rPr lang="en-VN" sz="1200" dirty="0">
                <a:solidFill>
                  <a:srgbClr val="000000"/>
                </a:solidFill>
                <a:latin typeface="Helvetica Neue"/>
                <a:ea typeface="Helvetica Neue"/>
                <a:cs typeface="Helvetica Neue"/>
                <a:sym typeface="Helvetica Neue"/>
              </a:rPr>
              <a:t>Mount</a:t>
            </a:r>
            <a:endParaRPr lang="en-US" sz="1200" dirty="0">
              <a:solidFill>
                <a:srgbClr val="000000"/>
              </a:solidFill>
              <a:latin typeface="Helvetica Neue"/>
              <a:ea typeface="Helvetica Neue"/>
              <a:cs typeface="Helvetica Neue"/>
            </a:endParaRPr>
          </a:p>
        </p:txBody>
      </p:sp>
      <p:pic>
        <p:nvPicPr>
          <p:cNvPr id="1026" name="Picture 2">
            <a:extLst>
              <a:ext uri="{FF2B5EF4-FFF2-40B4-BE49-F238E27FC236}">
                <a16:creationId xmlns:a16="http://schemas.microsoft.com/office/drawing/2014/main" id="{A3F42BB4-01F2-B545-7387-4416D3BFB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00" y="5262255"/>
            <a:ext cx="956602" cy="65367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A79C837-B943-353A-775B-0AB53627ED43}"/>
              </a:ext>
            </a:extLst>
          </p:cNvPr>
          <p:cNvSpPr txBox="1"/>
          <p:nvPr/>
        </p:nvSpPr>
        <p:spPr>
          <a:xfrm>
            <a:off x="6023992" y="2821186"/>
            <a:ext cx="5688632" cy="16879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342900" indent="-342900" algn="thaiDist" defTabSz="410765" latinLnBrk="0" hangingPunct="0">
              <a:lnSpc>
                <a:spcPct val="150000"/>
              </a:lnSpc>
              <a:buFont typeface="+mj-lt"/>
              <a:buAutoNum type="arabicPeriod"/>
            </a:pPr>
            <a:r>
              <a:rPr lang="en-US" sz="1400" dirty="0">
                <a:solidFill>
                  <a:srgbClr val="000000"/>
                </a:solidFill>
                <a:latin typeface="Helvetica Neue"/>
                <a:ea typeface="Helvetica Neue"/>
                <a:cs typeface="Helvetica Neue"/>
                <a:sym typeface="Helvetica Neue"/>
              </a:rPr>
              <a:t>Mount S3 on private cloud and public cloud both</a:t>
            </a:r>
          </a:p>
          <a:p>
            <a:pPr marL="342900" indent="-342900" algn="thaiDist" defTabSz="410765" latinLnBrk="0" hangingPunct="0">
              <a:lnSpc>
                <a:spcPct val="150000"/>
              </a:lnSpc>
              <a:buFont typeface="+mj-lt"/>
              <a:buAutoNum type="arabicPeriod"/>
            </a:pPr>
            <a:r>
              <a:rPr lang="en-US" sz="1400" dirty="0">
                <a:solidFill>
                  <a:srgbClr val="000000"/>
                </a:solidFill>
                <a:latin typeface="Helvetica Neue"/>
                <a:ea typeface="Helvetica Neue"/>
                <a:cs typeface="Helvetica Neue"/>
                <a:sym typeface="Helvetica Neue"/>
              </a:rPr>
              <a:t>Mount NAS on private cloud only</a:t>
            </a:r>
          </a:p>
          <a:p>
            <a:pPr marL="342900" indent="-342900" algn="thaiDist" defTabSz="410765" latinLnBrk="0" hangingPunct="0">
              <a:lnSpc>
                <a:spcPct val="150000"/>
              </a:lnSpc>
              <a:buFont typeface="+mj-lt"/>
              <a:buAutoNum type="arabicPeriod"/>
            </a:pPr>
            <a:r>
              <a:rPr lang="en-US" sz="1400" dirty="0">
                <a:solidFill>
                  <a:srgbClr val="000000"/>
                </a:solidFill>
                <a:latin typeface="Helvetica Neue"/>
                <a:ea typeface="Helvetica Neue"/>
                <a:cs typeface="Helvetica Neue"/>
              </a:rPr>
              <a:t>When Operator upload file via private CMS, Content will be stored on NAS</a:t>
            </a:r>
          </a:p>
          <a:p>
            <a:pPr marL="342900" indent="-342900" algn="thaiDist" defTabSz="410765" latinLnBrk="0" hangingPunct="0">
              <a:lnSpc>
                <a:spcPct val="150000"/>
              </a:lnSpc>
              <a:buFont typeface="+mj-lt"/>
              <a:buAutoNum type="arabicPeriod"/>
            </a:pPr>
            <a:r>
              <a:rPr lang="en-US" sz="1400" dirty="0">
                <a:solidFill>
                  <a:srgbClr val="000000"/>
                </a:solidFill>
                <a:latin typeface="Helvetica Neue"/>
                <a:ea typeface="Helvetica Neue"/>
                <a:cs typeface="Helvetica Neue"/>
              </a:rPr>
              <a:t>Run CMS batch job to synchronize data between NAS and S3</a:t>
            </a:r>
          </a:p>
        </p:txBody>
      </p:sp>
      <p:sp>
        <p:nvSpPr>
          <p:cNvPr id="28" name="TextBox 27">
            <a:extLst>
              <a:ext uri="{FF2B5EF4-FFF2-40B4-BE49-F238E27FC236}">
                <a16:creationId xmlns:a16="http://schemas.microsoft.com/office/drawing/2014/main" id="{C5954CFE-1914-1F4E-37E1-9114FF067D81}"/>
              </a:ext>
            </a:extLst>
          </p:cNvPr>
          <p:cNvSpPr txBox="1"/>
          <p:nvPr/>
        </p:nvSpPr>
        <p:spPr>
          <a:xfrm>
            <a:off x="1849939" y="6051688"/>
            <a:ext cx="2473433" cy="441465"/>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algn="ctr" defTabSz="410765" latinLnBrk="0" hangingPunct="0"/>
            <a:r>
              <a:rPr lang="en-US" sz="1200" dirty="0">
                <a:solidFill>
                  <a:srgbClr val="FF0000"/>
                </a:solidFill>
                <a:latin typeface="Helvetica Neue"/>
                <a:ea typeface="Helvetica Neue"/>
                <a:cs typeface="Helvetica Neue"/>
                <a:sym typeface="Helvetica Neue"/>
              </a:rPr>
              <a:t>3. Data Sync between NAS and S3</a:t>
            </a:r>
          </a:p>
          <a:p>
            <a:pPr algn="ctr" defTabSz="410765" latinLnBrk="0" hangingPunct="0"/>
            <a:r>
              <a:rPr lang="en-US" sz="1200" dirty="0">
                <a:solidFill>
                  <a:srgbClr val="FF0000"/>
                </a:solidFill>
                <a:latin typeface="Helvetica Neue"/>
                <a:ea typeface="Helvetica Neue"/>
                <a:cs typeface="Helvetica Neue"/>
                <a:sym typeface="Helvetica Neue"/>
              </a:rPr>
              <a:t>by batch</a:t>
            </a:r>
            <a:endParaRPr lang="en-US" sz="1200" dirty="0">
              <a:solidFill>
                <a:srgbClr val="FF0000"/>
              </a:solidFill>
              <a:latin typeface="Helvetica Neue"/>
              <a:ea typeface="Helvetica Neue"/>
              <a:cs typeface="Helvetica Neue"/>
            </a:endParaRPr>
          </a:p>
        </p:txBody>
      </p:sp>
      <p:cxnSp>
        <p:nvCxnSpPr>
          <p:cNvPr id="30" name="Straight Arrow Connector 29">
            <a:extLst>
              <a:ext uri="{FF2B5EF4-FFF2-40B4-BE49-F238E27FC236}">
                <a16:creationId xmlns:a16="http://schemas.microsoft.com/office/drawing/2014/main" id="{08FF1B22-6EF1-6962-4362-A4C644845BD8}"/>
              </a:ext>
            </a:extLst>
          </p:cNvPr>
          <p:cNvCxnSpPr>
            <a:cxnSpLocks/>
            <a:stCxn id="1026" idx="1"/>
            <a:endCxn id="10" idx="4"/>
          </p:cNvCxnSpPr>
          <p:nvPr/>
        </p:nvCxnSpPr>
        <p:spPr>
          <a:xfrm flipH="1">
            <a:off x="2083918" y="5589094"/>
            <a:ext cx="1924482" cy="1"/>
          </a:xfrm>
          <a:prstGeom prst="straightConnector1">
            <a:avLst/>
          </a:prstGeom>
          <a:noFill/>
          <a:ln w="127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35" name="Rectangle 34">
            <a:extLst>
              <a:ext uri="{FF2B5EF4-FFF2-40B4-BE49-F238E27FC236}">
                <a16:creationId xmlns:a16="http://schemas.microsoft.com/office/drawing/2014/main" id="{700E8B3E-B4D4-8326-B3DF-BF27E2383DFD}"/>
              </a:ext>
            </a:extLst>
          </p:cNvPr>
          <p:cNvSpPr/>
          <p:nvPr/>
        </p:nvSpPr>
        <p:spPr>
          <a:xfrm>
            <a:off x="1003798" y="1757631"/>
            <a:ext cx="900100" cy="3183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Operator</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42" name="TextBox 41">
            <a:extLst>
              <a:ext uri="{FF2B5EF4-FFF2-40B4-BE49-F238E27FC236}">
                <a16:creationId xmlns:a16="http://schemas.microsoft.com/office/drawing/2014/main" id="{DEF0754A-EA7B-475B-C109-65CF1DCA1CA4}"/>
              </a:ext>
            </a:extLst>
          </p:cNvPr>
          <p:cNvSpPr txBox="1"/>
          <p:nvPr/>
        </p:nvSpPr>
        <p:spPr>
          <a:xfrm>
            <a:off x="1416278" y="2241221"/>
            <a:ext cx="1686358" cy="256800"/>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algn="ctr" defTabSz="410765" latinLnBrk="0" hangingPunct="0"/>
            <a:r>
              <a:rPr lang="en-US" altLang="ko-KR" sz="1200" dirty="0">
                <a:solidFill>
                  <a:srgbClr val="FF0000"/>
                </a:solidFill>
                <a:latin typeface="Helvetica Neue"/>
                <a:ea typeface="Helvetica Neue"/>
                <a:cs typeface="Helvetica Neue"/>
                <a:sym typeface="Helvetica Neue"/>
              </a:rPr>
              <a:t>1.</a:t>
            </a:r>
            <a:r>
              <a:rPr lang="ko-KR" altLang="en-US" sz="1200" dirty="0">
                <a:solidFill>
                  <a:srgbClr val="FF0000"/>
                </a:solidFill>
                <a:latin typeface="Helvetica Neue"/>
                <a:ea typeface="Helvetica Neue"/>
                <a:cs typeface="Helvetica Neue"/>
                <a:sym typeface="Helvetica Neue"/>
              </a:rPr>
              <a:t> </a:t>
            </a:r>
            <a:r>
              <a:rPr lang="en-US" sz="1200" dirty="0">
                <a:solidFill>
                  <a:srgbClr val="FF0000"/>
                </a:solidFill>
                <a:latin typeface="Helvetica Neue"/>
                <a:ea typeface="Helvetica Neue"/>
                <a:cs typeface="Helvetica Neue"/>
                <a:sym typeface="Helvetica Neue"/>
              </a:rPr>
              <a:t>FTP Upload via CMS</a:t>
            </a:r>
            <a:endParaRPr lang="en-US" sz="1200" dirty="0">
              <a:solidFill>
                <a:srgbClr val="FF0000"/>
              </a:solidFill>
              <a:latin typeface="Helvetica Neue"/>
              <a:ea typeface="Helvetica Neue"/>
              <a:cs typeface="Helvetica Neue"/>
            </a:endParaRPr>
          </a:p>
        </p:txBody>
      </p:sp>
      <p:sp>
        <p:nvSpPr>
          <p:cNvPr id="43" name="TextBox 42">
            <a:extLst>
              <a:ext uri="{FF2B5EF4-FFF2-40B4-BE49-F238E27FC236}">
                <a16:creationId xmlns:a16="http://schemas.microsoft.com/office/drawing/2014/main" id="{4EDAC9B0-9313-0877-133D-79C9048FD14F}"/>
              </a:ext>
            </a:extLst>
          </p:cNvPr>
          <p:cNvSpPr txBox="1"/>
          <p:nvPr/>
        </p:nvSpPr>
        <p:spPr>
          <a:xfrm>
            <a:off x="1602512" y="4657642"/>
            <a:ext cx="512959" cy="25680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algn="ctr" defTabSz="410765" latinLnBrk="0" hangingPunct="0"/>
            <a:r>
              <a:rPr lang="en-VN" sz="1200" dirty="0">
                <a:solidFill>
                  <a:srgbClr val="000000"/>
                </a:solidFill>
                <a:latin typeface="Helvetica Neue"/>
                <a:ea typeface="Helvetica Neue"/>
                <a:cs typeface="Helvetica Neue"/>
                <a:sym typeface="Helvetica Neue"/>
              </a:rPr>
              <a:t>Mount</a:t>
            </a:r>
            <a:endParaRPr lang="en-US" sz="1200" dirty="0">
              <a:solidFill>
                <a:srgbClr val="000000"/>
              </a:solidFill>
              <a:latin typeface="Helvetica Neue"/>
              <a:ea typeface="Helvetica Neue"/>
              <a:cs typeface="Helvetica Neue"/>
            </a:endParaRPr>
          </a:p>
        </p:txBody>
      </p:sp>
      <p:sp>
        <p:nvSpPr>
          <p:cNvPr id="17" name="Freeform 16">
            <a:extLst>
              <a:ext uri="{FF2B5EF4-FFF2-40B4-BE49-F238E27FC236}">
                <a16:creationId xmlns:a16="http://schemas.microsoft.com/office/drawing/2014/main" id="{6F8C13DB-06B7-57C9-9F06-AC461D7D98B7}"/>
              </a:ext>
            </a:extLst>
          </p:cNvPr>
          <p:cNvSpPr/>
          <p:nvPr/>
        </p:nvSpPr>
        <p:spPr>
          <a:xfrm>
            <a:off x="1321439" y="2029215"/>
            <a:ext cx="2753830" cy="3792158"/>
          </a:xfrm>
          <a:custGeom>
            <a:avLst/>
            <a:gdLst>
              <a:gd name="connsiteX0" fmla="*/ 158276 w 2766600"/>
              <a:gd name="connsiteY0" fmla="*/ 0 h 3688586"/>
              <a:gd name="connsiteX1" fmla="*/ 283536 w 2766600"/>
              <a:gd name="connsiteY1" fmla="*/ 2192055 h 3688586"/>
              <a:gd name="connsiteX2" fmla="*/ 2763690 w 2766600"/>
              <a:gd name="connsiteY2" fmla="*/ 3544866 h 3688586"/>
              <a:gd name="connsiteX3" fmla="*/ 797104 w 2766600"/>
              <a:gd name="connsiteY3" fmla="*/ 3645074 h 3688586"/>
              <a:gd name="connsiteX0" fmla="*/ 61354 w 700182"/>
              <a:gd name="connsiteY0" fmla="*/ 0 h 3645074"/>
              <a:gd name="connsiteX1" fmla="*/ 186614 w 700182"/>
              <a:gd name="connsiteY1" fmla="*/ 2192055 h 3645074"/>
              <a:gd name="connsiteX2" fmla="*/ 700182 w 700182"/>
              <a:gd name="connsiteY2" fmla="*/ 3645074 h 3645074"/>
              <a:gd name="connsiteX0" fmla="*/ 158897 w 2774009"/>
              <a:gd name="connsiteY0" fmla="*/ 0 h 3782726"/>
              <a:gd name="connsiteX1" fmla="*/ 284157 w 2774009"/>
              <a:gd name="connsiteY1" fmla="*/ 2192055 h 3782726"/>
              <a:gd name="connsiteX2" fmla="*/ 2774009 w 2774009"/>
              <a:gd name="connsiteY2" fmla="*/ 3782726 h 3782726"/>
              <a:gd name="connsiteX0" fmla="*/ 122030 w 2737142"/>
              <a:gd name="connsiteY0" fmla="*/ 0 h 3782726"/>
              <a:gd name="connsiteX1" fmla="*/ 325948 w 2737142"/>
              <a:gd name="connsiteY1" fmla="*/ 3430920 h 3782726"/>
              <a:gd name="connsiteX2" fmla="*/ 2737142 w 2737142"/>
              <a:gd name="connsiteY2" fmla="*/ 3782726 h 3782726"/>
              <a:gd name="connsiteX0" fmla="*/ 122030 w 2737142"/>
              <a:gd name="connsiteY0" fmla="*/ 0 h 3889070"/>
              <a:gd name="connsiteX1" fmla="*/ 325948 w 2737142"/>
              <a:gd name="connsiteY1" fmla="*/ 3430920 h 3889070"/>
              <a:gd name="connsiteX2" fmla="*/ 2737142 w 2737142"/>
              <a:gd name="connsiteY2" fmla="*/ 3782726 h 3889070"/>
              <a:gd name="connsiteX0" fmla="*/ 123110 w 2757886"/>
              <a:gd name="connsiteY0" fmla="*/ 0 h 3834867"/>
              <a:gd name="connsiteX1" fmla="*/ 327028 w 2757886"/>
              <a:gd name="connsiteY1" fmla="*/ 3430920 h 3834867"/>
              <a:gd name="connsiteX2" fmla="*/ 2757886 w 2757886"/>
              <a:gd name="connsiteY2" fmla="*/ 3694236 h 3834867"/>
              <a:gd name="connsiteX0" fmla="*/ 119054 w 2753830"/>
              <a:gd name="connsiteY0" fmla="*/ 0 h 3792158"/>
              <a:gd name="connsiteX1" fmla="*/ 332804 w 2753830"/>
              <a:gd name="connsiteY1" fmla="*/ 3332597 h 3792158"/>
              <a:gd name="connsiteX2" fmla="*/ 2753830 w 2753830"/>
              <a:gd name="connsiteY2" fmla="*/ 3694236 h 3792158"/>
            </a:gdLst>
            <a:ahLst/>
            <a:cxnLst>
              <a:cxn ang="0">
                <a:pos x="connsiteX0" y="connsiteY0"/>
              </a:cxn>
              <a:cxn ang="0">
                <a:pos x="connsiteX1" y="connsiteY1"/>
              </a:cxn>
              <a:cxn ang="0">
                <a:pos x="connsiteX2" y="connsiteY2"/>
              </a:cxn>
            </a:cxnLst>
            <a:rect l="l" t="t" r="r" b="b"/>
            <a:pathLst>
              <a:path w="2753830" h="3792158">
                <a:moveTo>
                  <a:pt x="119054" y="0"/>
                </a:moveTo>
                <a:cubicBezTo>
                  <a:pt x="-35434" y="800622"/>
                  <a:pt x="-106325" y="2716891"/>
                  <a:pt x="332804" y="3332597"/>
                </a:cubicBezTo>
                <a:cubicBezTo>
                  <a:pt x="771933" y="3948303"/>
                  <a:pt x="2233882" y="3804479"/>
                  <a:pt x="2753830" y="3694236"/>
                </a:cubicBezTo>
              </a:path>
            </a:pathLst>
          </a:custGeom>
          <a:noFill/>
          <a:ln w="254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VN" sz="1800" b="0" i="0" u="none" strike="noStrike" cap="none" spc="0" normalizeH="0" baseline="0" dirty="0">
              <a:ln>
                <a:noFill/>
              </a:ln>
              <a:solidFill>
                <a:srgbClr val="000000"/>
              </a:solidFill>
              <a:effectLst/>
              <a:uFillTx/>
            </a:endParaRPr>
          </a:p>
        </p:txBody>
      </p:sp>
      <p:sp>
        <p:nvSpPr>
          <p:cNvPr id="25" name="TextBox 24">
            <a:extLst>
              <a:ext uri="{FF2B5EF4-FFF2-40B4-BE49-F238E27FC236}">
                <a16:creationId xmlns:a16="http://schemas.microsoft.com/office/drawing/2014/main" id="{3B2ED454-E052-52EA-5FCC-63B1FF2279CD}"/>
              </a:ext>
            </a:extLst>
          </p:cNvPr>
          <p:cNvSpPr txBox="1"/>
          <p:nvPr/>
        </p:nvSpPr>
        <p:spPr>
          <a:xfrm>
            <a:off x="313249" y="4764038"/>
            <a:ext cx="1175448" cy="441465"/>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algn="ctr" defTabSz="410765" latinLnBrk="0" hangingPunct="0"/>
            <a:r>
              <a:rPr lang="en-US" altLang="ko-KR" sz="1200" dirty="0">
                <a:solidFill>
                  <a:srgbClr val="FF0000"/>
                </a:solidFill>
                <a:latin typeface="Helvetica Neue"/>
                <a:ea typeface="Helvetica Neue"/>
                <a:cs typeface="Helvetica Neue"/>
                <a:sym typeface="Helvetica Neue"/>
              </a:rPr>
              <a:t>2. Store content</a:t>
            </a:r>
          </a:p>
          <a:p>
            <a:pPr algn="ctr" defTabSz="410765" latinLnBrk="0" hangingPunct="0"/>
            <a:r>
              <a:rPr lang="en-US" altLang="ko-KR" sz="1200" dirty="0">
                <a:solidFill>
                  <a:srgbClr val="FF0000"/>
                </a:solidFill>
                <a:latin typeface="Helvetica Neue"/>
                <a:ea typeface="Helvetica Neue"/>
                <a:cs typeface="Helvetica Neue"/>
                <a:sym typeface="Helvetica Neue"/>
              </a:rPr>
              <a:t>into NAS</a:t>
            </a:r>
            <a:endParaRPr lang="en-US" sz="1200" dirty="0">
              <a:solidFill>
                <a:srgbClr val="FF0000"/>
              </a:solidFill>
              <a:latin typeface="Helvetica Neue"/>
              <a:ea typeface="Helvetica Neue"/>
              <a:cs typeface="Helvetica Neue"/>
            </a:endParaRPr>
          </a:p>
        </p:txBody>
      </p:sp>
    </p:spTree>
    <p:extLst>
      <p:ext uri="{BB962C8B-B14F-4D97-AF65-F5344CB8AC3E}">
        <p14:creationId xmlns:p14="http://schemas.microsoft.com/office/powerpoint/2010/main" val="881709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3E3616-7404-BD04-4BE3-D965CFBDA10A}"/>
              </a:ext>
            </a:extLst>
          </p:cNvPr>
          <p:cNvSpPr>
            <a:spLocks noGrp="1"/>
          </p:cNvSpPr>
          <p:nvPr>
            <p:ph type="body" sz="quarter" idx="10"/>
          </p:nvPr>
        </p:nvSpPr>
        <p:spPr/>
        <p:txBody>
          <a:bodyPr/>
          <a:lstStyle/>
          <a:p>
            <a:r>
              <a:rPr lang="en-US" dirty="0"/>
              <a:t>Hybrid Cloud - CMS Content Sync to CDN</a:t>
            </a:r>
            <a:endParaRPr lang="en-VN" dirty="0"/>
          </a:p>
        </p:txBody>
      </p:sp>
      <p:sp>
        <p:nvSpPr>
          <p:cNvPr id="3" name="Text Placeholder 2">
            <a:extLst>
              <a:ext uri="{FF2B5EF4-FFF2-40B4-BE49-F238E27FC236}">
                <a16:creationId xmlns:a16="http://schemas.microsoft.com/office/drawing/2014/main" id="{72776599-C750-4AEF-2DB4-3DAF7D8BED0E}"/>
              </a:ext>
            </a:extLst>
          </p:cNvPr>
          <p:cNvSpPr>
            <a:spLocks noGrp="1"/>
          </p:cNvSpPr>
          <p:nvPr>
            <p:ph type="body" sz="quarter" idx="11"/>
          </p:nvPr>
        </p:nvSpPr>
        <p:spPr/>
        <p:txBody>
          <a:bodyPr/>
          <a:lstStyle/>
          <a:p>
            <a:r>
              <a:rPr lang="en-VN" dirty="0"/>
              <a:t>Public and Private Cloud</a:t>
            </a:r>
          </a:p>
        </p:txBody>
      </p:sp>
      <p:sp>
        <p:nvSpPr>
          <p:cNvPr id="4" name="Text Placeholder 3">
            <a:extLst>
              <a:ext uri="{FF2B5EF4-FFF2-40B4-BE49-F238E27FC236}">
                <a16:creationId xmlns:a16="http://schemas.microsoft.com/office/drawing/2014/main" id="{B05DC6AE-0985-F013-97E7-7EEC649ACB08}"/>
              </a:ext>
            </a:extLst>
          </p:cNvPr>
          <p:cNvSpPr>
            <a:spLocks noGrp="1"/>
          </p:cNvSpPr>
          <p:nvPr>
            <p:ph type="body" sz="quarter" idx="12"/>
          </p:nvPr>
        </p:nvSpPr>
        <p:spPr/>
        <p:txBody>
          <a:bodyPr/>
          <a:lstStyle/>
          <a:p>
            <a:endParaRPr lang="en-VN"/>
          </a:p>
        </p:txBody>
      </p:sp>
      <p:sp>
        <p:nvSpPr>
          <p:cNvPr id="12" name="Rounded Rectangle 11">
            <a:extLst>
              <a:ext uri="{FF2B5EF4-FFF2-40B4-BE49-F238E27FC236}">
                <a16:creationId xmlns:a16="http://schemas.microsoft.com/office/drawing/2014/main" id="{A17B3AD9-1745-0312-C2EC-1B1F2BE717A6}"/>
              </a:ext>
            </a:extLst>
          </p:cNvPr>
          <p:cNvSpPr/>
          <p:nvPr/>
        </p:nvSpPr>
        <p:spPr>
          <a:xfrm>
            <a:off x="846962" y="2195491"/>
            <a:ext cx="2160240" cy="4362034"/>
          </a:xfrm>
          <a:prstGeom prst="roundRect">
            <a:avLst>
              <a:gd name="adj" fmla="val 6810"/>
            </a:avLst>
          </a:prstGeom>
          <a:noFill/>
          <a:ln w="6350" cap="flat">
            <a:solidFill>
              <a:schemeClr val="accent6"/>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7" name="Rectangle 16">
            <a:extLst>
              <a:ext uri="{FF2B5EF4-FFF2-40B4-BE49-F238E27FC236}">
                <a16:creationId xmlns:a16="http://schemas.microsoft.com/office/drawing/2014/main" id="{C6F6ADAA-40B2-3429-448C-25F67DBC18A6}"/>
              </a:ext>
            </a:extLst>
          </p:cNvPr>
          <p:cNvSpPr/>
          <p:nvPr/>
        </p:nvSpPr>
        <p:spPr>
          <a:xfrm>
            <a:off x="846962" y="1881639"/>
            <a:ext cx="2160240" cy="287577"/>
          </a:xfrm>
          <a:prstGeom prst="rect">
            <a:avLst/>
          </a:prstGeom>
          <a:solidFill>
            <a:srgbClr val="154E48"/>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400" dirty="0">
                <a:solidFill>
                  <a:srgbClr val="FFFFFF"/>
                </a:solidFill>
                <a:sym typeface="Helvetica Neue Medium"/>
              </a:rPr>
              <a:t>IDC #1</a:t>
            </a: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8" name="Rounded Rectangle 17">
            <a:extLst>
              <a:ext uri="{FF2B5EF4-FFF2-40B4-BE49-F238E27FC236}">
                <a16:creationId xmlns:a16="http://schemas.microsoft.com/office/drawing/2014/main" id="{3D3FB4F9-63AA-0DC0-2719-6EFF56428201}"/>
              </a:ext>
            </a:extLst>
          </p:cNvPr>
          <p:cNvSpPr/>
          <p:nvPr/>
        </p:nvSpPr>
        <p:spPr>
          <a:xfrm>
            <a:off x="1098990" y="2569528"/>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2" name="Rectangle 21">
            <a:extLst>
              <a:ext uri="{FF2B5EF4-FFF2-40B4-BE49-F238E27FC236}">
                <a16:creationId xmlns:a16="http://schemas.microsoft.com/office/drawing/2014/main" id="{95C0398E-7383-BBB6-9046-2EC61CB5479B}"/>
              </a:ext>
            </a:extLst>
          </p:cNvPr>
          <p:cNvSpPr/>
          <p:nvPr/>
        </p:nvSpPr>
        <p:spPr>
          <a:xfrm>
            <a:off x="1477032" y="3005247"/>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pic>
        <p:nvPicPr>
          <p:cNvPr id="23" name="Picture 22" descr="A blue hexagon with a white wheel&#10;&#10;Description automatically generated">
            <a:extLst>
              <a:ext uri="{FF2B5EF4-FFF2-40B4-BE49-F238E27FC236}">
                <a16:creationId xmlns:a16="http://schemas.microsoft.com/office/drawing/2014/main" id="{EEA751BE-C01A-F473-3EAB-726D2B1E6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952" y="2405470"/>
            <a:ext cx="454813" cy="440600"/>
          </a:xfrm>
          <a:prstGeom prst="rect">
            <a:avLst/>
          </a:prstGeom>
        </p:spPr>
      </p:pic>
      <p:sp>
        <p:nvSpPr>
          <p:cNvPr id="26" name="Rounded Rectangle 25">
            <a:extLst>
              <a:ext uri="{FF2B5EF4-FFF2-40B4-BE49-F238E27FC236}">
                <a16:creationId xmlns:a16="http://schemas.microsoft.com/office/drawing/2014/main" id="{F95AF545-D07C-A98B-4C23-A37DB8799BD9}"/>
              </a:ext>
            </a:extLst>
          </p:cNvPr>
          <p:cNvSpPr/>
          <p:nvPr/>
        </p:nvSpPr>
        <p:spPr>
          <a:xfrm>
            <a:off x="3261484" y="2195491"/>
            <a:ext cx="2160240" cy="4362034"/>
          </a:xfrm>
          <a:prstGeom prst="roundRect">
            <a:avLst>
              <a:gd name="adj" fmla="val 6810"/>
            </a:avLst>
          </a:prstGeom>
          <a:noFill/>
          <a:ln w="6350" cap="flat">
            <a:solidFill>
              <a:schemeClr val="accent6"/>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9" name="Rectangle 28">
            <a:extLst>
              <a:ext uri="{FF2B5EF4-FFF2-40B4-BE49-F238E27FC236}">
                <a16:creationId xmlns:a16="http://schemas.microsoft.com/office/drawing/2014/main" id="{860053B3-ED01-19CA-E456-DEDD8687DCC5}"/>
              </a:ext>
            </a:extLst>
          </p:cNvPr>
          <p:cNvSpPr/>
          <p:nvPr/>
        </p:nvSpPr>
        <p:spPr>
          <a:xfrm>
            <a:off x="3261484" y="1881639"/>
            <a:ext cx="2160240" cy="287577"/>
          </a:xfrm>
          <a:prstGeom prst="rect">
            <a:avLst/>
          </a:prstGeom>
          <a:solidFill>
            <a:srgbClr val="154E48"/>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400" dirty="0">
                <a:solidFill>
                  <a:srgbClr val="FFFFFF"/>
                </a:solidFill>
                <a:sym typeface="Helvetica Neue Medium"/>
              </a:rPr>
              <a:t>IDC #2</a:t>
            </a: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31" name="Rounded Rectangle 30">
            <a:extLst>
              <a:ext uri="{FF2B5EF4-FFF2-40B4-BE49-F238E27FC236}">
                <a16:creationId xmlns:a16="http://schemas.microsoft.com/office/drawing/2014/main" id="{9C384470-BCF6-52C9-ACFE-BCB34F7B1F1C}"/>
              </a:ext>
            </a:extLst>
          </p:cNvPr>
          <p:cNvSpPr/>
          <p:nvPr/>
        </p:nvSpPr>
        <p:spPr>
          <a:xfrm>
            <a:off x="3513512" y="2569528"/>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endParaRPr kumimoji="0" lang="en-VN" sz="14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Rectangle 31">
            <a:extLst>
              <a:ext uri="{FF2B5EF4-FFF2-40B4-BE49-F238E27FC236}">
                <a16:creationId xmlns:a16="http://schemas.microsoft.com/office/drawing/2014/main" id="{9CD3C24C-7069-B643-2D2D-9E1120653AB5}"/>
              </a:ext>
            </a:extLst>
          </p:cNvPr>
          <p:cNvSpPr/>
          <p:nvPr/>
        </p:nvSpPr>
        <p:spPr>
          <a:xfrm>
            <a:off x="3891554" y="3005247"/>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pic>
        <p:nvPicPr>
          <p:cNvPr id="33" name="Picture 32" descr="A blue hexagon with a white wheel&#10;&#10;Description automatically generated">
            <a:extLst>
              <a:ext uri="{FF2B5EF4-FFF2-40B4-BE49-F238E27FC236}">
                <a16:creationId xmlns:a16="http://schemas.microsoft.com/office/drawing/2014/main" id="{E67879A1-EF3A-97E9-4F19-42BE528EF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474" y="2405470"/>
            <a:ext cx="454813" cy="440600"/>
          </a:xfrm>
          <a:prstGeom prst="rect">
            <a:avLst/>
          </a:prstGeom>
        </p:spPr>
      </p:pic>
      <p:sp>
        <p:nvSpPr>
          <p:cNvPr id="37" name="Rounded Rectangle 36">
            <a:extLst>
              <a:ext uri="{FF2B5EF4-FFF2-40B4-BE49-F238E27FC236}">
                <a16:creationId xmlns:a16="http://schemas.microsoft.com/office/drawing/2014/main" id="{586CCF9E-062D-5233-A60E-A6F8A3A7F453}"/>
              </a:ext>
            </a:extLst>
          </p:cNvPr>
          <p:cNvSpPr/>
          <p:nvPr/>
        </p:nvSpPr>
        <p:spPr>
          <a:xfrm>
            <a:off x="6231061" y="2195491"/>
            <a:ext cx="2160240" cy="4362034"/>
          </a:xfrm>
          <a:prstGeom prst="roundRect">
            <a:avLst>
              <a:gd name="adj" fmla="val 6810"/>
            </a:avLst>
          </a:prstGeom>
          <a:noFill/>
          <a:ln w="6350" cap="flat">
            <a:solidFill>
              <a:schemeClr val="accent6"/>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400" b="0" i="0" u="none" strike="noStrike" cap="none" spc="0" normalizeH="0" baseline="0" dirty="0">
                <a:ln>
                  <a:noFill/>
                </a:ln>
                <a:solidFill>
                  <a:srgbClr val="C00000"/>
                </a:solidFill>
                <a:effectLst/>
                <a:uFillTx/>
                <a:latin typeface="+mn-lt"/>
                <a:ea typeface="+mn-ea"/>
                <a:cs typeface="+mn-cs"/>
                <a:sym typeface="Helvetica Neue Medium"/>
              </a:rPr>
              <a:t>Availability Zone #1</a:t>
            </a:r>
          </a:p>
        </p:txBody>
      </p:sp>
      <p:sp>
        <p:nvSpPr>
          <p:cNvPr id="38" name="Rectangle 37">
            <a:extLst>
              <a:ext uri="{FF2B5EF4-FFF2-40B4-BE49-F238E27FC236}">
                <a16:creationId xmlns:a16="http://schemas.microsoft.com/office/drawing/2014/main" id="{7FA39EAF-3167-3BBE-9D69-3F26E3E016CA}"/>
              </a:ext>
            </a:extLst>
          </p:cNvPr>
          <p:cNvSpPr/>
          <p:nvPr/>
        </p:nvSpPr>
        <p:spPr>
          <a:xfrm>
            <a:off x="6231061" y="1881639"/>
            <a:ext cx="4500000" cy="287577"/>
          </a:xfrm>
          <a:prstGeom prst="rect">
            <a:avLst/>
          </a:prstGeom>
          <a:solidFill>
            <a:srgbClr val="154E48"/>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400" dirty="0">
                <a:solidFill>
                  <a:srgbClr val="FFFFFF"/>
                </a:solidFill>
                <a:sym typeface="Helvetica Neue Medium"/>
              </a:rPr>
              <a:t>AWS</a:t>
            </a:r>
            <a:endParaRPr kumimoji="0" lang="en-VN" sz="14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40" name="Rounded Rectangle 39">
            <a:extLst>
              <a:ext uri="{FF2B5EF4-FFF2-40B4-BE49-F238E27FC236}">
                <a16:creationId xmlns:a16="http://schemas.microsoft.com/office/drawing/2014/main" id="{095BDF4F-8AF2-0477-52DF-B3E7FBF67ADC}"/>
              </a:ext>
            </a:extLst>
          </p:cNvPr>
          <p:cNvSpPr/>
          <p:nvPr/>
        </p:nvSpPr>
        <p:spPr>
          <a:xfrm>
            <a:off x="6483089" y="2569528"/>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marL="0" marR="0" indent="0" defTabSz="410765" rtl="0" fontAlgn="auto" latinLnBrk="0" hangingPunct="0">
              <a:lnSpc>
                <a:spcPct val="100000"/>
              </a:lnSpc>
              <a:spcBef>
                <a:spcPts val="0"/>
              </a:spcBef>
              <a:spcAft>
                <a:spcPts val="0"/>
              </a:spcAft>
              <a:buClrTx/>
              <a:buSzTx/>
              <a:buFontTx/>
              <a:buNone/>
              <a:tabLst/>
            </a:pPr>
            <a:r>
              <a:rPr kumimoji="0" lang="en-VN" sz="1400" b="0" i="0" u="none" strike="noStrike" cap="none" spc="0" normalizeH="0" baseline="0" dirty="0">
                <a:ln>
                  <a:noFill/>
                </a:ln>
                <a:effectLst/>
                <a:uFillTx/>
                <a:latin typeface="+mn-lt"/>
                <a:ea typeface="+mn-ea"/>
                <a:cs typeface="+mn-cs"/>
                <a:sym typeface="Helvetica Neue Medium"/>
              </a:rPr>
              <a:t>EC2</a:t>
            </a:r>
          </a:p>
        </p:txBody>
      </p:sp>
      <p:sp>
        <p:nvSpPr>
          <p:cNvPr id="41" name="Rectangle 40">
            <a:extLst>
              <a:ext uri="{FF2B5EF4-FFF2-40B4-BE49-F238E27FC236}">
                <a16:creationId xmlns:a16="http://schemas.microsoft.com/office/drawing/2014/main" id="{39E0B4CD-3514-6578-EDB1-FAAE5770B222}"/>
              </a:ext>
            </a:extLst>
          </p:cNvPr>
          <p:cNvSpPr/>
          <p:nvPr/>
        </p:nvSpPr>
        <p:spPr>
          <a:xfrm>
            <a:off x="6861131" y="3005247"/>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46" name="Rounded Rectangle 45">
            <a:extLst>
              <a:ext uri="{FF2B5EF4-FFF2-40B4-BE49-F238E27FC236}">
                <a16:creationId xmlns:a16="http://schemas.microsoft.com/office/drawing/2014/main" id="{FEECA14C-775C-D950-96E7-B3D02A1BC955}"/>
              </a:ext>
            </a:extLst>
          </p:cNvPr>
          <p:cNvSpPr/>
          <p:nvPr/>
        </p:nvSpPr>
        <p:spPr>
          <a:xfrm>
            <a:off x="8551818" y="2195491"/>
            <a:ext cx="2160240" cy="4362034"/>
          </a:xfrm>
          <a:prstGeom prst="roundRect">
            <a:avLst>
              <a:gd name="adj" fmla="val 6810"/>
            </a:avLst>
          </a:prstGeom>
          <a:noFill/>
          <a:ln w="6350" cap="flat">
            <a:solidFill>
              <a:schemeClr val="accent6"/>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algn="ctr" defTabSz="410765" latinLnBrk="0" hangingPunct="0"/>
            <a:r>
              <a:rPr kumimoji="0" lang="en-VN" sz="1400" b="0" i="0" u="none" strike="noStrike" cap="none" spc="0" normalizeH="0" baseline="0" dirty="0">
                <a:ln>
                  <a:noFill/>
                </a:ln>
                <a:solidFill>
                  <a:srgbClr val="C00000"/>
                </a:solidFill>
                <a:effectLst/>
                <a:uFillTx/>
                <a:latin typeface="+mn-lt"/>
                <a:ea typeface="+mn-ea"/>
                <a:cs typeface="+mn-cs"/>
                <a:sym typeface="Helvetica Neue Medium"/>
              </a:rPr>
              <a:t>Availability Zone #2</a:t>
            </a:r>
          </a:p>
        </p:txBody>
      </p:sp>
      <p:sp>
        <p:nvSpPr>
          <p:cNvPr id="47" name="Rounded Rectangle 46">
            <a:extLst>
              <a:ext uri="{FF2B5EF4-FFF2-40B4-BE49-F238E27FC236}">
                <a16:creationId xmlns:a16="http://schemas.microsoft.com/office/drawing/2014/main" id="{F137B715-2A92-7DB4-2C51-4E271411CB31}"/>
              </a:ext>
            </a:extLst>
          </p:cNvPr>
          <p:cNvSpPr/>
          <p:nvPr/>
        </p:nvSpPr>
        <p:spPr>
          <a:xfrm>
            <a:off x="8803846" y="2569528"/>
            <a:ext cx="1656184" cy="1224136"/>
          </a:xfrm>
          <a:prstGeom prst="roundRect">
            <a:avLst>
              <a:gd name="adj" fmla="val 6810"/>
            </a:avLst>
          </a:prstGeom>
          <a:solidFill>
            <a:srgbClr val="FEF4EC"/>
          </a:solidFill>
          <a:ln w="63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t" anchorCtr="0">
            <a:noAutofit/>
          </a:bodyPr>
          <a:lstStyle/>
          <a:p>
            <a:pPr marL="0" marR="0" indent="0" defTabSz="410765" rtl="0" fontAlgn="auto" latinLnBrk="0" hangingPunct="0">
              <a:lnSpc>
                <a:spcPct val="100000"/>
              </a:lnSpc>
              <a:spcBef>
                <a:spcPts val="0"/>
              </a:spcBef>
              <a:spcAft>
                <a:spcPts val="0"/>
              </a:spcAft>
              <a:buClrTx/>
              <a:buSzTx/>
              <a:buFontTx/>
              <a:buNone/>
              <a:tabLst/>
            </a:pPr>
            <a:r>
              <a:rPr kumimoji="0" lang="en-VN" sz="1400" b="0" i="0" u="none" strike="noStrike" cap="none" spc="0" normalizeH="0" baseline="0" dirty="0">
                <a:ln>
                  <a:noFill/>
                </a:ln>
                <a:effectLst/>
                <a:uFillTx/>
                <a:latin typeface="+mn-lt"/>
                <a:ea typeface="+mn-ea"/>
                <a:cs typeface="+mn-cs"/>
                <a:sym typeface="Helvetica Neue Medium"/>
              </a:rPr>
              <a:t>EC2</a:t>
            </a:r>
          </a:p>
        </p:txBody>
      </p:sp>
      <p:sp>
        <p:nvSpPr>
          <p:cNvPr id="48" name="Rectangle 47">
            <a:extLst>
              <a:ext uri="{FF2B5EF4-FFF2-40B4-BE49-F238E27FC236}">
                <a16:creationId xmlns:a16="http://schemas.microsoft.com/office/drawing/2014/main" id="{7BB5005F-5D26-DE3F-EB01-70E0CADE084F}"/>
              </a:ext>
            </a:extLst>
          </p:cNvPr>
          <p:cNvSpPr/>
          <p:nvPr/>
        </p:nvSpPr>
        <p:spPr>
          <a:xfrm>
            <a:off x="9181888" y="3005247"/>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CMS</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61" name="TextBox 60">
            <a:extLst>
              <a:ext uri="{FF2B5EF4-FFF2-40B4-BE49-F238E27FC236}">
                <a16:creationId xmlns:a16="http://schemas.microsoft.com/office/drawing/2014/main" id="{B9115F69-4B91-7781-8823-75F5EB24F071}"/>
              </a:ext>
            </a:extLst>
          </p:cNvPr>
          <p:cNvSpPr txBox="1"/>
          <p:nvPr/>
        </p:nvSpPr>
        <p:spPr>
          <a:xfrm>
            <a:off x="1309929" y="1264199"/>
            <a:ext cx="1234311" cy="44146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rPr>
              <a:t>Operator </a:t>
            </a:r>
          </a:p>
          <a:p>
            <a:pPr marL="0" marR="0" indent="0" algn="ctr" defTabSz="410765" rtl="0" fontAlgn="auto" latinLnBrk="0" hangingPunct="0">
              <a:lnSpc>
                <a:spcPct val="100000"/>
              </a:lnSpc>
              <a:spcBef>
                <a:spcPts val="0"/>
              </a:spcBef>
              <a:spcAft>
                <a:spcPts val="0"/>
              </a:spcAft>
              <a:buClrTx/>
              <a:buSzTx/>
              <a:buFontTx/>
              <a:buNone/>
              <a:tabLst/>
            </a:pPr>
            <a:r>
              <a:rPr lang="en-VN" sz="1200" dirty="0">
                <a:solidFill>
                  <a:srgbClr val="000000"/>
                </a:solidFill>
                <a:latin typeface="Helvetica Neue"/>
                <a:ea typeface="Helvetica Neue"/>
                <a:cs typeface="Helvetica Neue"/>
                <a:sym typeface="Helvetica Neue"/>
              </a:rPr>
              <a:t>Register Content</a:t>
            </a:r>
            <a:endParaRPr kumimoji="0" lang="en-VN" sz="120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2" name="TextBox 61">
            <a:extLst>
              <a:ext uri="{FF2B5EF4-FFF2-40B4-BE49-F238E27FC236}">
                <a16:creationId xmlns:a16="http://schemas.microsoft.com/office/drawing/2014/main" id="{D9D1CF19-8A96-F825-37FE-E60CF074494F}"/>
              </a:ext>
            </a:extLst>
          </p:cNvPr>
          <p:cNvSpPr txBox="1"/>
          <p:nvPr/>
        </p:nvSpPr>
        <p:spPr>
          <a:xfrm>
            <a:off x="6672064" y="1253331"/>
            <a:ext cx="1234311" cy="44146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200" b="1" i="0" u="none" strike="noStrike" cap="none" spc="0" normalizeH="0" baseline="0" dirty="0">
                <a:ln>
                  <a:noFill/>
                </a:ln>
                <a:solidFill>
                  <a:srgbClr val="000000"/>
                </a:solidFill>
                <a:effectLst/>
                <a:uFillTx/>
                <a:latin typeface="Helvetica Neue"/>
                <a:ea typeface="Helvetica Neue"/>
                <a:cs typeface="Helvetica Neue"/>
                <a:sym typeface="Helvetica Neue"/>
              </a:rPr>
              <a:t>Operator </a:t>
            </a:r>
          </a:p>
          <a:p>
            <a:pPr marL="0" marR="0" indent="0" algn="ctr" defTabSz="410765" rtl="0" fontAlgn="auto" latinLnBrk="0" hangingPunct="0">
              <a:lnSpc>
                <a:spcPct val="100000"/>
              </a:lnSpc>
              <a:spcBef>
                <a:spcPts val="0"/>
              </a:spcBef>
              <a:spcAft>
                <a:spcPts val="0"/>
              </a:spcAft>
              <a:buClrTx/>
              <a:buSzTx/>
              <a:buFontTx/>
              <a:buNone/>
              <a:tabLst/>
            </a:pPr>
            <a:r>
              <a:rPr lang="en-VN" sz="1200" dirty="0">
                <a:solidFill>
                  <a:srgbClr val="000000"/>
                </a:solidFill>
                <a:latin typeface="Helvetica Neue"/>
                <a:ea typeface="Helvetica Neue"/>
                <a:cs typeface="Helvetica Neue"/>
                <a:sym typeface="Helvetica Neue"/>
              </a:rPr>
              <a:t>Register Content</a:t>
            </a:r>
            <a:endParaRPr kumimoji="0" lang="en-VN" sz="120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Rectangle 4">
            <a:extLst>
              <a:ext uri="{FF2B5EF4-FFF2-40B4-BE49-F238E27FC236}">
                <a16:creationId xmlns:a16="http://schemas.microsoft.com/office/drawing/2014/main" id="{329E9D6F-AD54-DB1F-D3D7-54606942CD72}"/>
              </a:ext>
            </a:extLst>
          </p:cNvPr>
          <p:cNvSpPr/>
          <p:nvPr/>
        </p:nvSpPr>
        <p:spPr>
          <a:xfrm>
            <a:off x="1354510" y="4722614"/>
            <a:ext cx="1145144"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effectLst/>
                <a:uFillTx/>
                <a:latin typeface="+mn-lt"/>
                <a:ea typeface="+mn-ea"/>
                <a:cs typeface="+mn-cs"/>
                <a:sym typeface="Helvetica Neue Medium"/>
              </a:rPr>
              <a:t>Packager</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6" name="Rectangle 5">
            <a:extLst>
              <a:ext uri="{FF2B5EF4-FFF2-40B4-BE49-F238E27FC236}">
                <a16:creationId xmlns:a16="http://schemas.microsoft.com/office/drawing/2014/main" id="{DFCA10E7-B225-00BA-4F7A-A85856DCA3D6}"/>
              </a:ext>
            </a:extLst>
          </p:cNvPr>
          <p:cNvSpPr/>
          <p:nvPr/>
        </p:nvSpPr>
        <p:spPr>
          <a:xfrm>
            <a:off x="1477032" y="614257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Edge</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7" name="Rectangle 6">
            <a:extLst>
              <a:ext uri="{FF2B5EF4-FFF2-40B4-BE49-F238E27FC236}">
                <a16:creationId xmlns:a16="http://schemas.microsoft.com/office/drawing/2014/main" id="{33047C37-55FE-8137-4505-7847AE10A1D9}"/>
              </a:ext>
            </a:extLst>
          </p:cNvPr>
          <p:cNvSpPr/>
          <p:nvPr/>
        </p:nvSpPr>
        <p:spPr>
          <a:xfrm>
            <a:off x="3769032" y="4722614"/>
            <a:ext cx="1145144"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effectLst/>
                <a:uFillTx/>
                <a:latin typeface="+mn-lt"/>
                <a:ea typeface="+mn-ea"/>
                <a:cs typeface="+mn-cs"/>
                <a:sym typeface="Helvetica Neue Medium"/>
              </a:rPr>
              <a:t>Packager</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8" name="Rectangle 7">
            <a:extLst>
              <a:ext uri="{FF2B5EF4-FFF2-40B4-BE49-F238E27FC236}">
                <a16:creationId xmlns:a16="http://schemas.microsoft.com/office/drawing/2014/main" id="{4875A857-044D-4555-BCB0-742AD506DD5E}"/>
              </a:ext>
            </a:extLst>
          </p:cNvPr>
          <p:cNvSpPr/>
          <p:nvPr/>
        </p:nvSpPr>
        <p:spPr>
          <a:xfrm>
            <a:off x="3891554" y="614257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Edge</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9" name="Rectangle 8">
            <a:extLst>
              <a:ext uri="{FF2B5EF4-FFF2-40B4-BE49-F238E27FC236}">
                <a16:creationId xmlns:a16="http://schemas.microsoft.com/office/drawing/2014/main" id="{671E63C3-85D7-D00C-B403-08F469C4681D}"/>
              </a:ext>
            </a:extLst>
          </p:cNvPr>
          <p:cNvSpPr/>
          <p:nvPr/>
        </p:nvSpPr>
        <p:spPr>
          <a:xfrm>
            <a:off x="6734824" y="4722614"/>
            <a:ext cx="1145144"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effectLst/>
                <a:uFillTx/>
                <a:latin typeface="+mn-lt"/>
                <a:ea typeface="+mn-ea"/>
                <a:cs typeface="+mn-cs"/>
                <a:sym typeface="Helvetica Neue Medium"/>
              </a:rPr>
              <a:t>Packager</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10" name="Rectangle 9">
            <a:extLst>
              <a:ext uri="{FF2B5EF4-FFF2-40B4-BE49-F238E27FC236}">
                <a16:creationId xmlns:a16="http://schemas.microsoft.com/office/drawing/2014/main" id="{E23ADEF0-9D4E-0E27-51F7-A82F24592688}"/>
              </a:ext>
            </a:extLst>
          </p:cNvPr>
          <p:cNvSpPr/>
          <p:nvPr/>
        </p:nvSpPr>
        <p:spPr>
          <a:xfrm>
            <a:off x="6857346" y="614257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Edge</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11" name="Rectangle 10">
            <a:extLst>
              <a:ext uri="{FF2B5EF4-FFF2-40B4-BE49-F238E27FC236}">
                <a16:creationId xmlns:a16="http://schemas.microsoft.com/office/drawing/2014/main" id="{4EF02915-2C0B-ACF7-B5F5-A03855ADF09C}"/>
              </a:ext>
            </a:extLst>
          </p:cNvPr>
          <p:cNvSpPr/>
          <p:nvPr/>
        </p:nvSpPr>
        <p:spPr>
          <a:xfrm>
            <a:off x="9059366" y="4722614"/>
            <a:ext cx="1145144"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effectLst/>
                <a:uFillTx/>
                <a:latin typeface="+mn-lt"/>
                <a:ea typeface="+mn-ea"/>
                <a:cs typeface="+mn-cs"/>
                <a:sym typeface="Helvetica Neue Medium"/>
              </a:rPr>
              <a:t>Packager</a:t>
            </a:r>
            <a:endParaRPr kumimoji="0" lang="en-VN" sz="1600" b="0" i="0" u="none" strike="noStrike" cap="none" spc="0" normalizeH="0" baseline="0" dirty="0">
              <a:ln>
                <a:noFill/>
              </a:ln>
              <a:effectLst/>
              <a:uFillTx/>
              <a:latin typeface="+mn-lt"/>
              <a:ea typeface="+mn-ea"/>
              <a:cs typeface="+mn-cs"/>
              <a:sym typeface="Helvetica Neue Medium"/>
            </a:endParaRPr>
          </a:p>
        </p:txBody>
      </p:sp>
      <p:sp>
        <p:nvSpPr>
          <p:cNvPr id="13" name="Rectangle 12">
            <a:extLst>
              <a:ext uri="{FF2B5EF4-FFF2-40B4-BE49-F238E27FC236}">
                <a16:creationId xmlns:a16="http://schemas.microsoft.com/office/drawing/2014/main" id="{668C19A1-F62B-335F-C95B-E9C09A3D681C}"/>
              </a:ext>
            </a:extLst>
          </p:cNvPr>
          <p:cNvSpPr/>
          <p:nvPr/>
        </p:nvSpPr>
        <p:spPr>
          <a:xfrm>
            <a:off x="9181888" y="6142576"/>
            <a:ext cx="900100" cy="318355"/>
          </a:xfrm>
          <a:prstGeom prst="rect">
            <a:avLst/>
          </a:prstGeom>
          <a:noFill/>
          <a:ln w="12700" cap="flat">
            <a:solidFill>
              <a:schemeClr val="accent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noAutofit/>
          </a:bodyPr>
          <a:lstStyle/>
          <a:p>
            <a:pPr marL="0" marR="0" indent="0" algn="ctr" defTabSz="410765" rtl="0" fontAlgn="auto" latinLnBrk="0" hangingPunct="0">
              <a:lnSpc>
                <a:spcPct val="100000"/>
              </a:lnSpc>
              <a:spcBef>
                <a:spcPts val="0"/>
              </a:spcBef>
              <a:spcAft>
                <a:spcPts val="0"/>
              </a:spcAft>
              <a:buClrTx/>
              <a:buSzTx/>
              <a:buFontTx/>
              <a:buNone/>
              <a:tabLst/>
            </a:pPr>
            <a:r>
              <a:rPr lang="en-US" sz="1600" dirty="0">
                <a:sym typeface="Helvetica Neue Medium"/>
              </a:rPr>
              <a:t>Edge</a:t>
            </a:r>
            <a:endParaRPr kumimoji="0" lang="en-VN" sz="1600" b="0" i="0" u="none" strike="noStrike" cap="none" spc="0" normalizeH="0" baseline="0" dirty="0">
              <a:ln>
                <a:noFill/>
              </a:ln>
              <a:effectLst/>
              <a:uFillTx/>
              <a:latin typeface="+mn-lt"/>
              <a:ea typeface="+mn-ea"/>
              <a:cs typeface="+mn-cs"/>
              <a:sym typeface="Helvetica Neue Medium"/>
            </a:endParaRPr>
          </a:p>
        </p:txBody>
      </p:sp>
      <p:cxnSp>
        <p:nvCxnSpPr>
          <p:cNvPr id="30" name="Straight Arrow Connector 29">
            <a:extLst>
              <a:ext uri="{FF2B5EF4-FFF2-40B4-BE49-F238E27FC236}">
                <a16:creationId xmlns:a16="http://schemas.microsoft.com/office/drawing/2014/main" id="{A192FEA1-EF0B-A828-9C41-E3AEEA9CCF67}"/>
              </a:ext>
            </a:extLst>
          </p:cNvPr>
          <p:cNvCxnSpPr>
            <a:cxnSpLocks/>
            <a:stCxn id="41" idx="2"/>
            <a:endCxn id="11" idx="0"/>
          </p:cNvCxnSpPr>
          <p:nvPr/>
        </p:nvCxnSpPr>
        <p:spPr>
          <a:xfrm>
            <a:off x="7311181" y="3323602"/>
            <a:ext cx="2320757" cy="1399012"/>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E92928AC-39A0-544F-E1B5-8E04F4F49B06}"/>
              </a:ext>
            </a:extLst>
          </p:cNvPr>
          <p:cNvCxnSpPr>
            <a:cxnSpLocks/>
            <a:stCxn id="41" idx="2"/>
            <a:endCxn id="9" idx="0"/>
          </p:cNvCxnSpPr>
          <p:nvPr/>
        </p:nvCxnSpPr>
        <p:spPr>
          <a:xfrm flipH="1">
            <a:off x="7307396" y="3323602"/>
            <a:ext cx="3785" cy="1399012"/>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26" name="Straight Arrow Connector 1025">
            <a:extLst>
              <a:ext uri="{FF2B5EF4-FFF2-40B4-BE49-F238E27FC236}">
                <a16:creationId xmlns:a16="http://schemas.microsoft.com/office/drawing/2014/main" id="{D18C085B-303E-29C6-1DA4-2949FCC7E291}"/>
              </a:ext>
            </a:extLst>
          </p:cNvPr>
          <p:cNvCxnSpPr>
            <a:cxnSpLocks/>
            <a:stCxn id="41" idx="2"/>
            <a:endCxn id="7" idx="0"/>
          </p:cNvCxnSpPr>
          <p:nvPr/>
        </p:nvCxnSpPr>
        <p:spPr>
          <a:xfrm flipH="1">
            <a:off x="4341604" y="3323602"/>
            <a:ext cx="2969577" cy="1399012"/>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33" name="Straight Arrow Connector 1032">
            <a:extLst>
              <a:ext uri="{FF2B5EF4-FFF2-40B4-BE49-F238E27FC236}">
                <a16:creationId xmlns:a16="http://schemas.microsoft.com/office/drawing/2014/main" id="{833DA761-B5BE-0B2C-7FB1-5E96F2DD2E6E}"/>
              </a:ext>
            </a:extLst>
          </p:cNvPr>
          <p:cNvCxnSpPr>
            <a:cxnSpLocks/>
            <a:stCxn id="41" idx="2"/>
            <a:endCxn id="5" idx="0"/>
          </p:cNvCxnSpPr>
          <p:nvPr/>
        </p:nvCxnSpPr>
        <p:spPr>
          <a:xfrm flipH="1">
            <a:off x="1927082" y="3323602"/>
            <a:ext cx="5384099" cy="1399012"/>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48" name="Straight Arrow Connector 1047">
            <a:extLst>
              <a:ext uri="{FF2B5EF4-FFF2-40B4-BE49-F238E27FC236}">
                <a16:creationId xmlns:a16="http://schemas.microsoft.com/office/drawing/2014/main" id="{B68A8536-BF1E-B508-7BDF-D0A6D02AA0B6}"/>
              </a:ext>
            </a:extLst>
          </p:cNvPr>
          <p:cNvCxnSpPr>
            <a:cxnSpLocks/>
            <a:stCxn id="22" idx="2"/>
            <a:endCxn id="5" idx="0"/>
          </p:cNvCxnSpPr>
          <p:nvPr/>
        </p:nvCxnSpPr>
        <p:spPr>
          <a:xfrm>
            <a:off x="1927082" y="3323602"/>
            <a:ext cx="0" cy="1399012"/>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51" name="Straight Arrow Connector 1050">
            <a:extLst>
              <a:ext uri="{FF2B5EF4-FFF2-40B4-BE49-F238E27FC236}">
                <a16:creationId xmlns:a16="http://schemas.microsoft.com/office/drawing/2014/main" id="{8DC5FE44-3FC9-46DD-9EF8-D2D1FCE0AC4B}"/>
              </a:ext>
            </a:extLst>
          </p:cNvPr>
          <p:cNvCxnSpPr>
            <a:cxnSpLocks/>
            <a:stCxn id="22" idx="2"/>
            <a:endCxn id="7" idx="0"/>
          </p:cNvCxnSpPr>
          <p:nvPr/>
        </p:nvCxnSpPr>
        <p:spPr>
          <a:xfrm>
            <a:off x="1927082" y="3323602"/>
            <a:ext cx="2414522" cy="1399012"/>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54" name="Straight Arrow Connector 1053">
            <a:extLst>
              <a:ext uri="{FF2B5EF4-FFF2-40B4-BE49-F238E27FC236}">
                <a16:creationId xmlns:a16="http://schemas.microsoft.com/office/drawing/2014/main" id="{F2E5C9CF-9BD4-A39D-2F5D-1989B19638D7}"/>
              </a:ext>
            </a:extLst>
          </p:cNvPr>
          <p:cNvCxnSpPr>
            <a:cxnSpLocks/>
            <a:stCxn id="22" idx="2"/>
            <a:endCxn id="9" idx="0"/>
          </p:cNvCxnSpPr>
          <p:nvPr/>
        </p:nvCxnSpPr>
        <p:spPr>
          <a:xfrm>
            <a:off x="1927082" y="3323602"/>
            <a:ext cx="5380314" cy="1399012"/>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57" name="Straight Arrow Connector 1056">
            <a:extLst>
              <a:ext uri="{FF2B5EF4-FFF2-40B4-BE49-F238E27FC236}">
                <a16:creationId xmlns:a16="http://schemas.microsoft.com/office/drawing/2014/main" id="{6B68F349-3913-8371-82F8-208EEF4D42F7}"/>
              </a:ext>
            </a:extLst>
          </p:cNvPr>
          <p:cNvCxnSpPr>
            <a:cxnSpLocks/>
            <a:stCxn id="22" idx="2"/>
            <a:endCxn id="11" idx="0"/>
          </p:cNvCxnSpPr>
          <p:nvPr/>
        </p:nvCxnSpPr>
        <p:spPr>
          <a:xfrm>
            <a:off x="1927082" y="3323602"/>
            <a:ext cx="7704856" cy="1399012"/>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60" name="Straight Arrow Connector 1059">
            <a:extLst>
              <a:ext uri="{FF2B5EF4-FFF2-40B4-BE49-F238E27FC236}">
                <a16:creationId xmlns:a16="http://schemas.microsoft.com/office/drawing/2014/main" id="{1D68DE74-9D34-C44C-2E95-9ACE1056856F}"/>
              </a:ext>
            </a:extLst>
          </p:cNvPr>
          <p:cNvCxnSpPr>
            <a:cxnSpLocks/>
          </p:cNvCxnSpPr>
          <p:nvPr/>
        </p:nvCxnSpPr>
        <p:spPr>
          <a:xfrm>
            <a:off x="9631938" y="5040969"/>
            <a:ext cx="0" cy="1104233"/>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1" name="Straight Arrow Connector 1060">
            <a:extLst>
              <a:ext uri="{FF2B5EF4-FFF2-40B4-BE49-F238E27FC236}">
                <a16:creationId xmlns:a16="http://schemas.microsoft.com/office/drawing/2014/main" id="{80D479E4-9461-D59F-D818-5802FD0314D2}"/>
              </a:ext>
            </a:extLst>
          </p:cNvPr>
          <p:cNvCxnSpPr>
            <a:cxnSpLocks/>
          </p:cNvCxnSpPr>
          <p:nvPr/>
        </p:nvCxnSpPr>
        <p:spPr>
          <a:xfrm flipH="1">
            <a:off x="7307396" y="5040969"/>
            <a:ext cx="2324542"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2" name="Straight Arrow Connector 1061">
            <a:extLst>
              <a:ext uri="{FF2B5EF4-FFF2-40B4-BE49-F238E27FC236}">
                <a16:creationId xmlns:a16="http://schemas.microsoft.com/office/drawing/2014/main" id="{FA03C3CD-2B6C-E193-DFFC-F376947C21FF}"/>
              </a:ext>
            </a:extLst>
          </p:cNvPr>
          <p:cNvCxnSpPr>
            <a:cxnSpLocks/>
          </p:cNvCxnSpPr>
          <p:nvPr/>
        </p:nvCxnSpPr>
        <p:spPr>
          <a:xfrm flipH="1">
            <a:off x="4341604" y="5040969"/>
            <a:ext cx="5290334"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3" name="Straight Arrow Connector 1062">
            <a:extLst>
              <a:ext uri="{FF2B5EF4-FFF2-40B4-BE49-F238E27FC236}">
                <a16:creationId xmlns:a16="http://schemas.microsoft.com/office/drawing/2014/main" id="{31B8F8B9-FAD0-B268-0F15-4382F10A94D9}"/>
              </a:ext>
            </a:extLst>
          </p:cNvPr>
          <p:cNvCxnSpPr>
            <a:cxnSpLocks/>
          </p:cNvCxnSpPr>
          <p:nvPr/>
        </p:nvCxnSpPr>
        <p:spPr>
          <a:xfrm flipH="1">
            <a:off x="1927082" y="5040969"/>
            <a:ext cx="7704856"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4" name="Straight Arrow Connector 1063">
            <a:extLst>
              <a:ext uri="{FF2B5EF4-FFF2-40B4-BE49-F238E27FC236}">
                <a16:creationId xmlns:a16="http://schemas.microsoft.com/office/drawing/2014/main" id="{5846CD81-C4F6-3D96-137F-39004B154771}"/>
              </a:ext>
            </a:extLst>
          </p:cNvPr>
          <p:cNvCxnSpPr>
            <a:cxnSpLocks/>
          </p:cNvCxnSpPr>
          <p:nvPr/>
        </p:nvCxnSpPr>
        <p:spPr>
          <a:xfrm>
            <a:off x="7311181" y="5040969"/>
            <a:ext cx="2320757"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5" name="Straight Arrow Connector 1064">
            <a:extLst>
              <a:ext uri="{FF2B5EF4-FFF2-40B4-BE49-F238E27FC236}">
                <a16:creationId xmlns:a16="http://schemas.microsoft.com/office/drawing/2014/main" id="{FF4A5B9C-114C-D69C-5AD0-3365B57F4260}"/>
              </a:ext>
            </a:extLst>
          </p:cNvPr>
          <p:cNvCxnSpPr>
            <a:cxnSpLocks/>
          </p:cNvCxnSpPr>
          <p:nvPr/>
        </p:nvCxnSpPr>
        <p:spPr>
          <a:xfrm flipH="1">
            <a:off x="7307396" y="5040969"/>
            <a:ext cx="3785"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6" name="Straight Arrow Connector 1065">
            <a:extLst>
              <a:ext uri="{FF2B5EF4-FFF2-40B4-BE49-F238E27FC236}">
                <a16:creationId xmlns:a16="http://schemas.microsoft.com/office/drawing/2014/main" id="{66B9843E-9DEA-D328-79D1-B4A0CCBE3425}"/>
              </a:ext>
            </a:extLst>
          </p:cNvPr>
          <p:cNvCxnSpPr>
            <a:cxnSpLocks/>
          </p:cNvCxnSpPr>
          <p:nvPr/>
        </p:nvCxnSpPr>
        <p:spPr>
          <a:xfrm flipH="1">
            <a:off x="4341604" y="5040969"/>
            <a:ext cx="2969577"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7" name="Straight Arrow Connector 1066">
            <a:extLst>
              <a:ext uri="{FF2B5EF4-FFF2-40B4-BE49-F238E27FC236}">
                <a16:creationId xmlns:a16="http://schemas.microsoft.com/office/drawing/2014/main" id="{F16756FD-5614-0DDE-2A84-041401ACECA3}"/>
              </a:ext>
            </a:extLst>
          </p:cNvPr>
          <p:cNvCxnSpPr>
            <a:cxnSpLocks/>
          </p:cNvCxnSpPr>
          <p:nvPr/>
        </p:nvCxnSpPr>
        <p:spPr>
          <a:xfrm flipH="1">
            <a:off x="1927082" y="5040969"/>
            <a:ext cx="5384099"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8" name="Straight Arrow Connector 1067">
            <a:extLst>
              <a:ext uri="{FF2B5EF4-FFF2-40B4-BE49-F238E27FC236}">
                <a16:creationId xmlns:a16="http://schemas.microsoft.com/office/drawing/2014/main" id="{93CD852C-596E-B537-102D-6A7C4223680A}"/>
              </a:ext>
            </a:extLst>
          </p:cNvPr>
          <p:cNvCxnSpPr>
            <a:cxnSpLocks/>
          </p:cNvCxnSpPr>
          <p:nvPr/>
        </p:nvCxnSpPr>
        <p:spPr>
          <a:xfrm flipH="1">
            <a:off x="1927082" y="5040969"/>
            <a:ext cx="2414522"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69" name="Straight Arrow Connector 1068">
            <a:extLst>
              <a:ext uri="{FF2B5EF4-FFF2-40B4-BE49-F238E27FC236}">
                <a16:creationId xmlns:a16="http://schemas.microsoft.com/office/drawing/2014/main" id="{693B5B94-443D-F1C5-AA59-C4CA30FE697F}"/>
              </a:ext>
            </a:extLst>
          </p:cNvPr>
          <p:cNvCxnSpPr>
            <a:cxnSpLocks/>
          </p:cNvCxnSpPr>
          <p:nvPr/>
        </p:nvCxnSpPr>
        <p:spPr>
          <a:xfrm>
            <a:off x="4341604" y="5040969"/>
            <a:ext cx="0"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70" name="Straight Arrow Connector 1069">
            <a:extLst>
              <a:ext uri="{FF2B5EF4-FFF2-40B4-BE49-F238E27FC236}">
                <a16:creationId xmlns:a16="http://schemas.microsoft.com/office/drawing/2014/main" id="{8778C320-D85A-1CCD-A56A-D74A35643A0F}"/>
              </a:ext>
            </a:extLst>
          </p:cNvPr>
          <p:cNvCxnSpPr>
            <a:cxnSpLocks/>
          </p:cNvCxnSpPr>
          <p:nvPr/>
        </p:nvCxnSpPr>
        <p:spPr>
          <a:xfrm>
            <a:off x="4341604" y="5040969"/>
            <a:ext cx="2965792"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71" name="Straight Arrow Connector 1070">
            <a:extLst>
              <a:ext uri="{FF2B5EF4-FFF2-40B4-BE49-F238E27FC236}">
                <a16:creationId xmlns:a16="http://schemas.microsoft.com/office/drawing/2014/main" id="{9E0378FA-9B16-974B-0ADE-BEDFE035D015}"/>
              </a:ext>
            </a:extLst>
          </p:cNvPr>
          <p:cNvCxnSpPr>
            <a:cxnSpLocks/>
          </p:cNvCxnSpPr>
          <p:nvPr/>
        </p:nvCxnSpPr>
        <p:spPr>
          <a:xfrm>
            <a:off x="4341604" y="5040969"/>
            <a:ext cx="5290334"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72" name="Straight Arrow Connector 1071">
            <a:extLst>
              <a:ext uri="{FF2B5EF4-FFF2-40B4-BE49-F238E27FC236}">
                <a16:creationId xmlns:a16="http://schemas.microsoft.com/office/drawing/2014/main" id="{6A0C41E5-F0D6-CFD3-5FD6-D9F5A4034069}"/>
              </a:ext>
            </a:extLst>
          </p:cNvPr>
          <p:cNvCxnSpPr>
            <a:cxnSpLocks/>
          </p:cNvCxnSpPr>
          <p:nvPr/>
        </p:nvCxnSpPr>
        <p:spPr>
          <a:xfrm>
            <a:off x="1927082" y="5040969"/>
            <a:ext cx="0"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73" name="Straight Arrow Connector 1072">
            <a:extLst>
              <a:ext uri="{FF2B5EF4-FFF2-40B4-BE49-F238E27FC236}">
                <a16:creationId xmlns:a16="http://schemas.microsoft.com/office/drawing/2014/main" id="{C25B6323-AC7F-AF4A-BE67-B2AD99CD39C0}"/>
              </a:ext>
            </a:extLst>
          </p:cNvPr>
          <p:cNvCxnSpPr>
            <a:cxnSpLocks/>
          </p:cNvCxnSpPr>
          <p:nvPr/>
        </p:nvCxnSpPr>
        <p:spPr>
          <a:xfrm>
            <a:off x="1927082" y="5040969"/>
            <a:ext cx="2414522"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74" name="Straight Arrow Connector 1073">
            <a:extLst>
              <a:ext uri="{FF2B5EF4-FFF2-40B4-BE49-F238E27FC236}">
                <a16:creationId xmlns:a16="http://schemas.microsoft.com/office/drawing/2014/main" id="{18B11DEC-6261-78C0-0D03-4AC265BF2CE7}"/>
              </a:ext>
            </a:extLst>
          </p:cNvPr>
          <p:cNvCxnSpPr>
            <a:cxnSpLocks/>
          </p:cNvCxnSpPr>
          <p:nvPr/>
        </p:nvCxnSpPr>
        <p:spPr>
          <a:xfrm>
            <a:off x="1927082" y="5040969"/>
            <a:ext cx="5380314"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75" name="Straight Arrow Connector 1074">
            <a:extLst>
              <a:ext uri="{FF2B5EF4-FFF2-40B4-BE49-F238E27FC236}">
                <a16:creationId xmlns:a16="http://schemas.microsoft.com/office/drawing/2014/main" id="{65EFEA79-E29E-4BF5-A04E-E7B4E1CE217F}"/>
              </a:ext>
            </a:extLst>
          </p:cNvPr>
          <p:cNvCxnSpPr>
            <a:cxnSpLocks/>
          </p:cNvCxnSpPr>
          <p:nvPr/>
        </p:nvCxnSpPr>
        <p:spPr>
          <a:xfrm>
            <a:off x="1927082" y="5040969"/>
            <a:ext cx="7704856" cy="1101607"/>
          </a:xfrm>
          <a:prstGeom prst="straightConnector1">
            <a:avLst/>
          </a:prstGeom>
          <a:noFill/>
          <a:ln w="127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91" name="TextBox 1090">
            <a:extLst>
              <a:ext uri="{FF2B5EF4-FFF2-40B4-BE49-F238E27FC236}">
                <a16:creationId xmlns:a16="http://schemas.microsoft.com/office/drawing/2014/main" id="{66F1FD5A-CA53-D606-A0AC-CE2E47386B26}"/>
              </a:ext>
            </a:extLst>
          </p:cNvPr>
          <p:cNvSpPr txBox="1"/>
          <p:nvPr/>
        </p:nvSpPr>
        <p:spPr>
          <a:xfrm>
            <a:off x="3368809" y="3958975"/>
            <a:ext cx="4297649" cy="318355"/>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kumimoji="0" lang="en-VN" sz="1600" b="1" i="0" u="none" strike="noStrike" cap="none" spc="0" normalizeH="0" baseline="0" dirty="0">
                <a:ln>
                  <a:noFill/>
                </a:ln>
                <a:solidFill>
                  <a:srgbClr val="FF0000"/>
                </a:solidFill>
                <a:effectLst/>
                <a:uFillTx/>
                <a:latin typeface="Helvetica Neue"/>
                <a:ea typeface="Helvetica Neue"/>
                <a:cs typeface="Helvetica Neue"/>
                <a:sym typeface="Helvetica Neue"/>
              </a:rPr>
              <a:t>distribute to all of Origin cluster via API call</a:t>
            </a:r>
          </a:p>
        </p:txBody>
      </p:sp>
      <p:sp>
        <p:nvSpPr>
          <p:cNvPr id="1092" name="TextBox 1091">
            <a:extLst>
              <a:ext uri="{FF2B5EF4-FFF2-40B4-BE49-F238E27FC236}">
                <a16:creationId xmlns:a16="http://schemas.microsoft.com/office/drawing/2014/main" id="{B88DF954-0B7A-604E-B629-FBBAF6D39634}"/>
              </a:ext>
            </a:extLst>
          </p:cNvPr>
          <p:cNvSpPr txBox="1"/>
          <p:nvPr/>
        </p:nvSpPr>
        <p:spPr>
          <a:xfrm>
            <a:off x="1987035" y="5557461"/>
            <a:ext cx="7061227" cy="318355"/>
          </a:xfrm>
          <a:prstGeom prst="rect">
            <a:avLst/>
          </a:prstGeom>
          <a:solidFill>
            <a:schemeClr val="bg2"/>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pPr marL="0" marR="0" indent="0" algn="ctr" defTabSz="410765" rtl="0" fontAlgn="auto" latinLnBrk="0" hangingPunct="0">
              <a:lnSpc>
                <a:spcPct val="100000"/>
              </a:lnSpc>
              <a:spcBef>
                <a:spcPts val="0"/>
              </a:spcBef>
              <a:spcAft>
                <a:spcPts val="0"/>
              </a:spcAft>
              <a:buClrTx/>
              <a:buSzTx/>
              <a:buFontTx/>
              <a:buNone/>
              <a:tabLst/>
            </a:pPr>
            <a:r>
              <a:rPr lang="en-VN" sz="1600" b="1" dirty="0">
                <a:solidFill>
                  <a:srgbClr val="FF0000"/>
                </a:solidFill>
                <a:latin typeface="Helvetica Neue"/>
                <a:ea typeface="Helvetica Neue"/>
                <a:cs typeface="Helvetica Neue"/>
                <a:sym typeface="Helvetica Neue"/>
              </a:rPr>
              <a:t>Edge Cache connects to multi-Origin and pull the </a:t>
            </a:r>
            <a:r>
              <a:rPr lang="en-VN" sz="1600" b="1">
                <a:solidFill>
                  <a:srgbClr val="FF0000"/>
                </a:solidFill>
                <a:latin typeface="Helvetica Neue"/>
                <a:ea typeface="Helvetica Neue"/>
                <a:cs typeface="Helvetica Neue"/>
                <a:sym typeface="Helvetica Neue"/>
              </a:rPr>
              <a:t>content </a:t>
            </a:r>
            <a:r>
              <a:rPr lang="en-US" sz="1600" b="1" dirty="0">
                <a:solidFill>
                  <a:srgbClr val="FF0000"/>
                </a:solidFill>
                <a:latin typeface="Helvetica Neue"/>
                <a:ea typeface="Helvetica Neue"/>
                <a:cs typeface="Helvetica Neue"/>
                <a:sym typeface="Helvetica Neue"/>
              </a:rPr>
              <a:t>when</a:t>
            </a:r>
            <a:r>
              <a:rPr lang="en-VN" sz="1600" b="1">
                <a:solidFill>
                  <a:srgbClr val="FF0000"/>
                </a:solidFill>
                <a:latin typeface="Helvetica Neue"/>
                <a:ea typeface="Helvetica Neue"/>
                <a:cs typeface="Helvetica Neue"/>
                <a:sym typeface="Helvetica Neue"/>
              </a:rPr>
              <a:t> need</a:t>
            </a:r>
            <a:r>
              <a:rPr lang="en-US" sz="1600" b="1" dirty="0" err="1">
                <a:solidFill>
                  <a:srgbClr val="FF0000"/>
                </a:solidFill>
                <a:latin typeface="Helvetica Neue"/>
                <a:ea typeface="Helvetica Neue"/>
                <a:cs typeface="Helvetica Neue"/>
                <a:sym typeface="Helvetica Neue"/>
              </a:rPr>
              <a:t>ed</a:t>
            </a:r>
            <a:endParaRPr kumimoji="0" lang="en-VN" sz="1600" b="1" i="0" u="none" strike="noStrike" cap="none" spc="0" normalizeH="0" baseline="0" dirty="0">
              <a:ln>
                <a:noFill/>
              </a:ln>
              <a:solidFill>
                <a:srgbClr val="FF0000"/>
              </a:solidFill>
              <a:effectLst/>
              <a:uFillTx/>
              <a:latin typeface="Helvetica Neue"/>
              <a:ea typeface="Helvetica Neue"/>
              <a:cs typeface="Helvetica Neue"/>
              <a:sym typeface="Helvetica Neue"/>
            </a:endParaRPr>
          </a:p>
        </p:txBody>
      </p:sp>
      <p:cxnSp>
        <p:nvCxnSpPr>
          <p:cNvPr id="1094" name="Straight Arrow Connector 1093">
            <a:extLst>
              <a:ext uri="{FF2B5EF4-FFF2-40B4-BE49-F238E27FC236}">
                <a16:creationId xmlns:a16="http://schemas.microsoft.com/office/drawing/2014/main" id="{0C41FB0C-7105-5449-CE3D-7D471772D900}"/>
              </a:ext>
            </a:extLst>
          </p:cNvPr>
          <p:cNvCxnSpPr>
            <a:cxnSpLocks/>
            <a:stCxn id="61" idx="2"/>
          </p:cNvCxnSpPr>
          <p:nvPr/>
        </p:nvCxnSpPr>
        <p:spPr>
          <a:xfrm flipH="1">
            <a:off x="1927082" y="1705664"/>
            <a:ext cx="3" cy="1299583"/>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cxnSp>
        <p:nvCxnSpPr>
          <p:cNvPr id="1095" name="Straight Arrow Connector 1094">
            <a:extLst>
              <a:ext uri="{FF2B5EF4-FFF2-40B4-BE49-F238E27FC236}">
                <a16:creationId xmlns:a16="http://schemas.microsoft.com/office/drawing/2014/main" id="{B2BAB47E-7083-0E4C-0C33-7C44E3B67B86}"/>
              </a:ext>
            </a:extLst>
          </p:cNvPr>
          <p:cNvCxnSpPr>
            <a:cxnSpLocks/>
            <a:stCxn id="62" idx="2"/>
            <a:endCxn id="41" idx="0"/>
          </p:cNvCxnSpPr>
          <p:nvPr/>
        </p:nvCxnSpPr>
        <p:spPr>
          <a:xfrm>
            <a:off x="7289220" y="1694796"/>
            <a:ext cx="0" cy="1310451"/>
          </a:xfrm>
          <a:prstGeom prst="straightConnector1">
            <a:avLst/>
          </a:prstGeom>
          <a:noFill/>
          <a:ln w="12700" cap="flat">
            <a:solidFill>
              <a:srgbClr val="FF0000"/>
            </a:solidFill>
            <a:prstDash val="dash"/>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0780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Google Shape;989;p13"/>
          <p:cNvSpPr txBox="1">
            <a:spLocks noGrp="1"/>
          </p:cNvSpPr>
          <p:nvPr>
            <p:ph type="ctrTitle"/>
          </p:nvPr>
        </p:nvSpPr>
        <p:spPr>
          <a:xfrm>
            <a:off x="336720" y="3050435"/>
            <a:ext cx="6733877" cy="840230"/>
          </a:xfrm>
          <a:prstGeom prst="rect">
            <a:avLst/>
          </a:prstGeom>
          <a:noFill/>
          <a:ln>
            <a:noFill/>
          </a:ln>
        </p:spPr>
        <p:txBody>
          <a:bodyPr spcFirstLastPara="1" wrap="square" lIns="0" tIns="45700" rIns="91425" bIns="45700" anchor="b" anchorCtr="0">
            <a:spAutoFit/>
          </a:bodyPr>
          <a:lstStyle/>
          <a:p>
            <a:pPr marL="0" lvl="0" indent="0" algn="l" rtl="0">
              <a:lnSpc>
                <a:spcPct val="90000"/>
              </a:lnSpc>
              <a:spcBef>
                <a:spcPts val="0"/>
              </a:spcBef>
              <a:spcAft>
                <a:spcPts val="0"/>
              </a:spcAft>
              <a:buSzPts val="1400"/>
              <a:buNone/>
            </a:pPr>
            <a:r>
              <a:rPr lang="en-US"/>
              <a:t>Thank you.</a:t>
            </a:r>
            <a:endParaRPr/>
          </a:p>
        </p:txBody>
      </p:sp>
      <p:pic>
        <p:nvPicPr>
          <p:cNvPr id="990" name="Google Shape;990;p13"/>
          <p:cNvPicPr preferRelativeResize="0"/>
          <p:nvPr/>
        </p:nvPicPr>
        <p:blipFill rotWithShape="1">
          <a:blip r:embed="rId3">
            <a:alphaModFix/>
          </a:blip>
          <a:srcRect/>
          <a:stretch/>
        </p:blipFill>
        <p:spPr>
          <a:xfrm>
            <a:off x="9779004" y="6264519"/>
            <a:ext cx="526093" cy="314756"/>
          </a:xfrm>
          <a:prstGeom prst="rect">
            <a:avLst/>
          </a:prstGeom>
          <a:noFill/>
          <a:ln>
            <a:noFill/>
          </a:ln>
        </p:spPr>
      </p:pic>
      <p:grpSp>
        <p:nvGrpSpPr>
          <p:cNvPr id="991" name="Google Shape;991;p13"/>
          <p:cNvGrpSpPr/>
          <p:nvPr/>
        </p:nvGrpSpPr>
        <p:grpSpPr>
          <a:xfrm>
            <a:off x="8596407" y="6235032"/>
            <a:ext cx="828613" cy="314755"/>
            <a:chOff x="3703658" y="1151815"/>
            <a:chExt cx="3327389" cy="1263933"/>
          </a:xfrm>
        </p:grpSpPr>
        <p:sp>
          <p:nvSpPr>
            <p:cNvPr id="992" name="Google Shape;992;p13"/>
            <p:cNvSpPr/>
            <p:nvPr/>
          </p:nvSpPr>
          <p:spPr>
            <a:xfrm>
              <a:off x="5612929" y="1412442"/>
              <a:ext cx="679588" cy="1003296"/>
            </a:xfrm>
            <a:custGeom>
              <a:avLst/>
              <a:gdLst/>
              <a:ahLst/>
              <a:cxnLst/>
              <a:rect l="l" t="t" r="r" b="b"/>
              <a:pathLst>
                <a:path w="679588" h="1003296" extrusionOk="0">
                  <a:moveTo>
                    <a:pt x="570088" y="10"/>
                  </a:moveTo>
                  <a:cubicBezTo>
                    <a:pt x="557606" y="10"/>
                    <a:pt x="545627" y="4972"/>
                    <a:pt x="536643" y="14878"/>
                  </a:cubicBezTo>
                  <a:cubicBezTo>
                    <a:pt x="522326" y="31309"/>
                    <a:pt x="500755" y="66599"/>
                    <a:pt x="500755" y="143361"/>
                  </a:cubicBezTo>
                  <a:lnTo>
                    <a:pt x="500755" y="286645"/>
                  </a:lnTo>
                  <a:lnTo>
                    <a:pt x="190765" y="286645"/>
                  </a:lnTo>
                  <a:cubicBezTo>
                    <a:pt x="85429" y="286645"/>
                    <a:pt x="0" y="372218"/>
                    <a:pt x="0" y="477784"/>
                  </a:cubicBezTo>
                  <a:lnTo>
                    <a:pt x="0" y="812197"/>
                  </a:lnTo>
                  <a:cubicBezTo>
                    <a:pt x="0" y="917743"/>
                    <a:pt x="85429" y="1003297"/>
                    <a:pt x="190765" y="1003297"/>
                  </a:cubicBezTo>
                  <a:lnTo>
                    <a:pt x="453040" y="1003297"/>
                  </a:lnTo>
                  <a:cubicBezTo>
                    <a:pt x="558414" y="1003297"/>
                    <a:pt x="643804" y="917743"/>
                    <a:pt x="643804" y="812197"/>
                  </a:cubicBezTo>
                  <a:lnTo>
                    <a:pt x="643804" y="143351"/>
                  </a:lnTo>
                  <a:cubicBezTo>
                    <a:pt x="643804" y="35004"/>
                    <a:pt x="679588" y="0"/>
                    <a:pt x="679588" y="0"/>
                  </a:cubicBezTo>
                  <a:lnTo>
                    <a:pt x="570088" y="0"/>
                  </a:lnTo>
                  <a:close/>
                  <a:moveTo>
                    <a:pt x="500755" y="788308"/>
                  </a:moveTo>
                  <a:cubicBezTo>
                    <a:pt x="500755" y="827913"/>
                    <a:pt x="468736" y="859974"/>
                    <a:pt x="429225" y="859974"/>
                  </a:cubicBezTo>
                  <a:lnTo>
                    <a:pt x="214617" y="859974"/>
                  </a:lnTo>
                  <a:cubicBezTo>
                    <a:pt x="175107" y="859974"/>
                    <a:pt x="143088" y="827913"/>
                    <a:pt x="143088" y="788308"/>
                  </a:cubicBezTo>
                  <a:lnTo>
                    <a:pt x="143088" y="501644"/>
                  </a:lnTo>
                  <a:cubicBezTo>
                    <a:pt x="143088" y="462077"/>
                    <a:pt x="175107" y="429997"/>
                    <a:pt x="214617" y="429997"/>
                  </a:cubicBezTo>
                  <a:lnTo>
                    <a:pt x="500764" y="429997"/>
                  </a:lnTo>
                  <a:lnTo>
                    <a:pt x="500764" y="788308"/>
                  </a:lnTo>
                  <a:close/>
                </a:path>
              </a:pathLst>
            </a:custGeom>
            <a:solidFill>
              <a:srgbClr val="EC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3" name="Google Shape;993;p13"/>
            <p:cNvSpPr/>
            <p:nvPr/>
          </p:nvSpPr>
          <p:spPr>
            <a:xfrm>
              <a:off x="6387158" y="1675199"/>
              <a:ext cx="643889" cy="740549"/>
            </a:xfrm>
            <a:custGeom>
              <a:avLst/>
              <a:gdLst/>
              <a:ahLst/>
              <a:cxnLst/>
              <a:rect l="l" t="t" r="r" b="b"/>
              <a:pathLst>
                <a:path w="643889" h="740549" extrusionOk="0">
                  <a:moveTo>
                    <a:pt x="143069" y="236458"/>
                  </a:moveTo>
                  <a:cubicBezTo>
                    <a:pt x="143069" y="196882"/>
                    <a:pt x="175126" y="164792"/>
                    <a:pt x="214627" y="164792"/>
                  </a:cubicBezTo>
                  <a:lnTo>
                    <a:pt x="453164" y="164849"/>
                  </a:lnTo>
                  <a:cubicBezTo>
                    <a:pt x="529732" y="164849"/>
                    <a:pt x="565249" y="151133"/>
                    <a:pt x="581867" y="138436"/>
                  </a:cubicBezTo>
                  <a:cubicBezTo>
                    <a:pt x="590557" y="131883"/>
                    <a:pt x="596213" y="121434"/>
                    <a:pt x="596213" y="109661"/>
                  </a:cubicBezTo>
                  <a:lnTo>
                    <a:pt x="596213" y="0"/>
                  </a:lnTo>
                  <a:cubicBezTo>
                    <a:pt x="596213" y="0"/>
                    <a:pt x="556712" y="23870"/>
                    <a:pt x="453164" y="23870"/>
                  </a:cubicBezTo>
                  <a:lnTo>
                    <a:pt x="190784" y="23870"/>
                  </a:lnTo>
                  <a:cubicBezTo>
                    <a:pt x="85410" y="23870"/>
                    <a:pt x="10" y="109404"/>
                    <a:pt x="10" y="214970"/>
                  </a:cubicBezTo>
                  <a:lnTo>
                    <a:pt x="10" y="260328"/>
                  </a:lnTo>
                  <a:cubicBezTo>
                    <a:pt x="10" y="365884"/>
                    <a:pt x="85410" y="451428"/>
                    <a:pt x="190784" y="451428"/>
                  </a:cubicBezTo>
                  <a:lnTo>
                    <a:pt x="429282" y="451428"/>
                  </a:lnTo>
                  <a:cubicBezTo>
                    <a:pt x="468783" y="451428"/>
                    <a:pt x="500802" y="483518"/>
                    <a:pt x="500802" y="523113"/>
                  </a:cubicBezTo>
                  <a:lnTo>
                    <a:pt x="500802" y="525494"/>
                  </a:lnTo>
                  <a:cubicBezTo>
                    <a:pt x="500802" y="565071"/>
                    <a:pt x="468745" y="597160"/>
                    <a:pt x="429244" y="597160"/>
                  </a:cubicBezTo>
                  <a:lnTo>
                    <a:pt x="47649" y="597218"/>
                  </a:lnTo>
                  <a:cubicBezTo>
                    <a:pt x="21296" y="597218"/>
                    <a:pt x="0" y="618611"/>
                    <a:pt x="0" y="644995"/>
                  </a:cubicBezTo>
                  <a:lnTo>
                    <a:pt x="0" y="740550"/>
                  </a:lnTo>
                  <a:lnTo>
                    <a:pt x="453078" y="740512"/>
                  </a:lnTo>
                  <a:cubicBezTo>
                    <a:pt x="558414" y="740512"/>
                    <a:pt x="643786" y="654939"/>
                    <a:pt x="643786" y="549412"/>
                  </a:cubicBezTo>
                  <a:lnTo>
                    <a:pt x="643890" y="503987"/>
                  </a:lnTo>
                  <a:cubicBezTo>
                    <a:pt x="643890" y="398421"/>
                    <a:pt x="558499" y="312896"/>
                    <a:pt x="453087" y="312896"/>
                  </a:cubicBezTo>
                  <a:lnTo>
                    <a:pt x="214627" y="312896"/>
                  </a:lnTo>
                  <a:cubicBezTo>
                    <a:pt x="175126" y="312896"/>
                    <a:pt x="143069" y="280807"/>
                    <a:pt x="143069" y="241230"/>
                  </a:cubicBezTo>
                  <a:lnTo>
                    <a:pt x="143069" y="236458"/>
                  </a:lnTo>
                  <a:close/>
                </a:path>
              </a:pathLst>
            </a:custGeom>
            <a:solidFill>
              <a:srgbClr val="EC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994" name="Google Shape;994;p13" descr="KT Corporation logo in transparent PNG and vectorized SVG formats"/>
            <p:cNvPicPr preferRelativeResize="0"/>
            <p:nvPr/>
          </p:nvPicPr>
          <p:blipFill rotWithShape="1">
            <a:blip r:embed="rId4">
              <a:alphaModFix/>
            </a:blip>
            <a:srcRect/>
            <a:stretch/>
          </p:blipFill>
          <p:spPr>
            <a:xfrm>
              <a:off x="3703658" y="1151815"/>
              <a:ext cx="1548304" cy="1263923"/>
            </a:xfrm>
            <a:prstGeom prst="rect">
              <a:avLst/>
            </a:prstGeom>
            <a:noFill/>
            <a:ln>
              <a:noFill/>
            </a:ln>
          </p:spPr>
        </p:pic>
      </p:grpSp>
      <p:pic>
        <p:nvPicPr>
          <p:cNvPr id="995" name="Google Shape;995;p13" descr="KT Corporation logo in transparent PNG and vectorized SVG formats"/>
          <p:cNvPicPr preferRelativeResize="0"/>
          <p:nvPr/>
        </p:nvPicPr>
        <p:blipFill rotWithShape="1">
          <a:blip r:embed="rId4">
            <a:alphaModFix/>
          </a:blip>
          <a:srcRect/>
          <a:stretch/>
        </p:blipFill>
        <p:spPr>
          <a:xfrm>
            <a:off x="7851177" y="6239553"/>
            <a:ext cx="380036" cy="310234"/>
          </a:xfrm>
          <a:prstGeom prst="rect">
            <a:avLst/>
          </a:prstGeom>
          <a:noFill/>
          <a:ln>
            <a:noFill/>
          </a:ln>
        </p:spPr>
      </p:pic>
      <p:pic>
        <p:nvPicPr>
          <p:cNvPr id="996" name="Google Shape;996;p13"/>
          <p:cNvPicPr preferRelativeResize="0"/>
          <p:nvPr/>
        </p:nvPicPr>
        <p:blipFill rotWithShape="1">
          <a:blip r:embed="rId5">
            <a:alphaModFix/>
          </a:blip>
          <a:srcRect/>
          <a:stretch/>
        </p:blipFill>
        <p:spPr>
          <a:xfrm>
            <a:off x="10670292" y="6229088"/>
            <a:ext cx="1184988" cy="31461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dgm="http://schemas.openxmlformats.org/drawingml/2006/diagram" xmlns:dsp="http://schemas.microsoft.com/office/drawing/2008/diagram">
      <p:transition xmlns:mc="http://schemas.openxmlformats.org/markup-compatibility/2006" xmlns:hp="http://schemas.haansoft.com/office/presentation/8.0" mc:Ignorable="hp" hp:hslDur="7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Google Shape;262;p3"/>
          <p:cNvSpPr txBox="1">
            <a:spLocks noGrp="1"/>
          </p:cNvSpPr>
          <p:nvPr>
            <p:ph type="title"/>
          </p:nvPr>
        </p:nvSpPr>
        <p:spPr>
          <a:xfrm>
            <a:off x="1302281" y="203375"/>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H</a:t>
            </a:r>
            <a:r>
              <a:rPr lang="en-US" altLang="ko-KR" dirty="0">
                <a:latin typeface="Calibri"/>
                <a:ea typeface="Calibri"/>
                <a:cs typeface="Calibri"/>
                <a:sym typeface="Calibri"/>
              </a:rPr>
              <a:t>ybrid</a:t>
            </a:r>
            <a:r>
              <a:rPr lang="en-US" dirty="0">
                <a:latin typeface="Calibri"/>
                <a:ea typeface="Calibri"/>
                <a:cs typeface="Calibri"/>
                <a:sym typeface="Calibri"/>
              </a:rPr>
              <a:t> Cloud Architecture Overview</a:t>
            </a:r>
            <a:endParaRPr dirty="0">
              <a:latin typeface="Calibri"/>
              <a:ea typeface="Calibri"/>
              <a:cs typeface="Calibri"/>
              <a:sym typeface="Calibri"/>
            </a:endParaRPr>
          </a:p>
        </p:txBody>
      </p:sp>
      <p:sp>
        <p:nvSpPr>
          <p:cNvPr id="263" name="Google Shape;263;p3"/>
          <p:cNvSpPr txBox="1">
            <a:spLocks noGrp="1"/>
          </p:cNvSpPr>
          <p:nvPr>
            <p:ph type="sldNum" idx="12"/>
          </p:nvPr>
        </p:nvSpPr>
        <p:spPr>
          <a:xfrm>
            <a:off x="9112080" y="628950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357" name="Rectangle 5">
            <a:extLst>
              <a:ext uri="{FF2B5EF4-FFF2-40B4-BE49-F238E27FC236}">
                <a16:creationId xmlns:a16="http://schemas.microsoft.com/office/drawing/2014/main" id="{2B2FF0DA-9B4D-FB5B-8D35-F7C9FA5EA688}"/>
              </a:ext>
            </a:extLst>
          </p:cNvPr>
          <p:cNvSpPr>
            <a:spLocks/>
          </p:cNvSpPr>
          <p:nvPr/>
        </p:nvSpPr>
        <p:spPr bwMode="auto">
          <a:xfrm>
            <a:off x="760512" y="1561098"/>
            <a:ext cx="10684235" cy="408442"/>
          </a:xfrm>
          <a:prstGeom prst="rect">
            <a:avLst/>
          </a:prstGeom>
          <a:solidFill>
            <a:sysClr val="window" lastClr="FFFFFF"/>
          </a:solidFill>
          <a:ln w="9525" cap="flat" cmpd="sng" algn="ctr">
            <a:solidFill>
              <a:srgbClr val="0078B9"/>
            </a:solidFill>
            <a:prstDash val="sysDash"/>
          </a:ln>
          <a:effectLst/>
        </p:spPr>
        <p:txBody>
          <a:bodyPr wrap="none" tIns="36000" bIns="108000"/>
          <a:lstStyle/>
          <a:p>
            <a:pPr defTabSz="1067745" latinLnBrk="1">
              <a:lnSpc>
                <a:spcPct val="110000"/>
              </a:lnSpc>
              <a:buClrTx/>
              <a:buFontTx/>
              <a:buNone/>
              <a:defRPr/>
            </a:pPr>
            <a:r>
              <a:rPr lang="en-US" sz="700">
                <a:ln>
                  <a:solidFill>
                    <a:srgbClr val="3333FF">
                      <a:alpha val="0"/>
                    </a:srgbClr>
                  </a:solidFill>
                </a:ln>
                <a:solidFill>
                  <a:srgbClr val="0078B9"/>
                </a:solidFill>
                <a:latin typeface="맑은 고딕"/>
                <a:ea typeface="KoPub돋움체 Bold" panose="02020603020101020101" pitchFamily="18" charset="-127"/>
                <a:cs typeface="+mn-cs"/>
              </a:rPr>
              <a:t>URL inbound</a:t>
            </a:r>
            <a:endParaRPr lang="en-US" sz="700" dirty="0">
              <a:ln>
                <a:solidFill>
                  <a:srgbClr val="3333FF">
                    <a:alpha val="0"/>
                  </a:srgbClr>
                </a:solidFill>
              </a:ln>
              <a:solidFill>
                <a:srgbClr val="0078B9"/>
              </a:solidFill>
              <a:latin typeface="맑은 고딕"/>
              <a:ea typeface="KoPub돋움체 Bold" panose="02020603020101020101" pitchFamily="18" charset="-127"/>
              <a:cs typeface="+mn-cs"/>
            </a:endParaRPr>
          </a:p>
        </p:txBody>
      </p:sp>
      <p:sp>
        <p:nvSpPr>
          <p:cNvPr id="358" name="Rectangle 5">
            <a:extLst>
              <a:ext uri="{FF2B5EF4-FFF2-40B4-BE49-F238E27FC236}">
                <a16:creationId xmlns:a16="http://schemas.microsoft.com/office/drawing/2014/main" id="{C4838D47-D7B0-4350-23A2-F535AD37385D}"/>
              </a:ext>
            </a:extLst>
          </p:cNvPr>
          <p:cNvSpPr>
            <a:spLocks/>
          </p:cNvSpPr>
          <p:nvPr/>
        </p:nvSpPr>
        <p:spPr bwMode="auto">
          <a:xfrm>
            <a:off x="760515" y="4699150"/>
            <a:ext cx="10684233" cy="621226"/>
          </a:xfrm>
          <a:prstGeom prst="rect">
            <a:avLst/>
          </a:prstGeom>
          <a:solidFill>
            <a:sysClr val="window" lastClr="FFFFFF"/>
          </a:solidFill>
          <a:ln w="9525" cap="flat" cmpd="sng" algn="ctr">
            <a:solidFill>
              <a:srgbClr val="0078B9"/>
            </a:solidFill>
            <a:prstDash val="sysDash"/>
          </a:ln>
          <a:effectLst/>
        </p:spPr>
        <p:txBody>
          <a:bodyPr wrap="none" tIns="36000" bIns="108000"/>
          <a:lstStyle/>
          <a:p>
            <a:pPr defTabSz="1067745" latinLnBrk="1">
              <a:lnSpc>
                <a:spcPct val="110000"/>
              </a:lnSpc>
              <a:buClrTx/>
              <a:buFontTx/>
              <a:buNone/>
              <a:defRPr/>
            </a:pPr>
            <a:r>
              <a:rPr lang="en-US" sz="700">
                <a:ln>
                  <a:solidFill>
                    <a:srgbClr val="3333FF">
                      <a:alpha val="0"/>
                    </a:srgbClr>
                  </a:solidFill>
                </a:ln>
                <a:solidFill>
                  <a:srgbClr val="0078B9"/>
                </a:solidFill>
                <a:latin typeface="맑은 고딕"/>
                <a:ea typeface="KoPub돋움체 Bold" panose="02020603020101020101" pitchFamily="18" charset="-127"/>
                <a:cs typeface="+mn-cs"/>
              </a:rPr>
              <a:t>CDC Layer</a:t>
            </a:r>
            <a:endParaRPr lang="en-US" sz="700" dirty="0">
              <a:ln>
                <a:solidFill>
                  <a:srgbClr val="3333FF">
                    <a:alpha val="0"/>
                  </a:srgbClr>
                </a:solidFill>
              </a:ln>
              <a:solidFill>
                <a:srgbClr val="0078B9"/>
              </a:solidFill>
              <a:latin typeface="맑은 고딕"/>
              <a:ea typeface="KoPub돋움체 Bold" panose="02020603020101020101" pitchFamily="18" charset="-127"/>
              <a:cs typeface="+mn-cs"/>
            </a:endParaRPr>
          </a:p>
        </p:txBody>
      </p:sp>
      <p:sp>
        <p:nvSpPr>
          <p:cNvPr id="359" name="Rectangle 5">
            <a:extLst>
              <a:ext uri="{FF2B5EF4-FFF2-40B4-BE49-F238E27FC236}">
                <a16:creationId xmlns:a16="http://schemas.microsoft.com/office/drawing/2014/main" id="{37C7005D-88C6-B2D2-3605-93C793DC98E8}"/>
              </a:ext>
            </a:extLst>
          </p:cNvPr>
          <p:cNvSpPr>
            <a:spLocks/>
          </p:cNvSpPr>
          <p:nvPr/>
        </p:nvSpPr>
        <p:spPr bwMode="auto">
          <a:xfrm>
            <a:off x="9005309" y="2032218"/>
            <a:ext cx="2439439" cy="2605842"/>
          </a:xfrm>
          <a:prstGeom prst="rect">
            <a:avLst/>
          </a:prstGeom>
          <a:solidFill>
            <a:sysClr val="window" lastClr="FFFFFF"/>
          </a:solidFill>
          <a:ln w="9525" cap="flat" cmpd="sng" algn="ctr">
            <a:solidFill>
              <a:srgbClr val="0078B9"/>
            </a:solidFill>
            <a:prstDash val="sysDash"/>
          </a:ln>
          <a:effectLst/>
        </p:spPr>
        <p:txBody>
          <a:bodyPr wrap="none" tIns="36000" bIns="108000"/>
          <a:lstStyle/>
          <a:p>
            <a:pPr algn="ctr" defTabSz="1067745" latinLnBrk="1">
              <a:lnSpc>
                <a:spcPct val="110000"/>
              </a:lnSpc>
              <a:buClrTx/>
              <a:buFontTx/>
              <a:buNone/>
              <a:defRPr/>
            </a:pPr>
            <a:r>
              <a:rPr lang="en-US" sz="700" dirty="0">
                <a:ln>
                  <a:solidFill>
                    <a:srgbClr val="3333FF">
                      <a:alpha val="0"/>
                    </a:srgbClr>
                  </a:solidFill>
                </a:ln>
                <a:solidFill>
                  <a:srgbClr val="0078B9"/>
                </a:solidFill>
                <a:latin typeface="맑은 고딕"/>
                <a:ea typeface="KoPub돋움체 Bold" panose="02020603020101020101" pitchFamily="18" charset="-127"/>
                <a:cs typeface="+mn-cs"/>
              </a:rPr>
              <a:t>IDC 2</a:t>
            </a:r>
          </a:p>
        </p:txBody>
      </p:sp>
      <p:sp>
        <p:nvSpPr>
          <p:cNvPr id="360" name="Rectangle 5">
            <a:extLst>
              <a:ext uri="{FF2B5EF4-FFF2-40B4-BE49-F238E27FC236}">
                <a16:creationId xmlns:a16="http://schemas.microsoft.com/office/drawing/2014/main" id="{575CE03D-F76D-6DB8-F099-FAD6B0FA0D16}"/>
              </a:ext>
            </a:extLst>
          </p:cNvPr>
          <p:cNvSpPr>
            <a:spLocks/>
          </p:cNvSpPr>
          <p:nvPr/>
        </p:nvSpPr>
        <p:spPr bwMode="auto">
          <a:xfrm>
            <a:off x="6335663" y="2030421"/>
            <a:ext cx="2439439" cy="2605842"/>
          </a:xfrm>
          <a:prstGeom prst="rect">
            <a:avLst/>
          </a:prstGeom>
          <a:solidFill>
            <a:sysClr val="window" lastClr="FFFFFF"/>
          </a:solidFill>
          <a:ln w="9525" cap="flat" cmpd="sng" algn="ctr">
            <a:solidFill>
              <a:srgbClr val="0078B9"/>
            </a:solidFill>
            <a:prstDash val="sysDash"/>
          </a:ln>
          <a:effectLst/>
        </p:spPr>
        <p:txBody>
          <a:bodyPr wrap="none" tIns="36000" bIns="108000"/>
          <a:lstStyle/>
          <a:p>
            <a:pPr algn="ctr" defTabSz="1067745" latinLnBrk="1">
              <a:lnSpc>
                <a:spcPct val="110000"/>
              </a:lnSpc>
              <a:buClrTx/>
              <a:buFontTx/>
              <a:buNone/>
              <a:defRPr/>
            </a:pPr>
            <a:r>
              <a:rPr lang="en-US" sz="700" dirty="0">
                <a:ln>
                  <a:solidFill>
                    <a:srgbClr val="3333FF">
                      <a:alpha val="0"/>
                    </a:srgbClr>
                  </a:solidFill>
                </a:ln>
                <a:solidFill>
                  <a:srgbClr val="0078B9"/>
                </a:solidFill>
                <a:latin typeface="맑은 고딕"/>
                <a:ea typeface="KoPub돋움체 Bold" panose="02020603020101020101" pitchFamily="18" charset="-127"/>
                <a:cs typeface="+mn-cs"/>
              </a:rPr>
              <a:t>IDC 1</a:t>
            </a:r>
          </a:p>
        </p:txBody>
      </p:sp>
      <p:grpSp>
        <p:nvGrpSpPr>
          <p:cNvPr id="361" name="그룹 360">
            <a:extLst>
              <a:ext uri="{FF2B5EF4-FFF2-40B4-BE49-F238E27FC236}">
                <a16:creationId xmlns:a16="http://schemas.microsoft.com/office/drawing/2014/main" id="{4FA5538E-3D1B-F782-53C1-69D5F89506C9}"/>
              </a:ext>
            </a:extLst>
          </p:cNvPr>
          <p:cNvGrpSpPr/>
          <p:nvPr/>
        </p:nvGrpSpPr>
        <p:grpSpPr>
          <a:xfrm>
            <a:off x="6353880" y="2940114"/>
            <a:ext cx="5012779" cy="833623"/>
            <a:chOff x="4737276" y="2425363"/>
            <a:chExt cx="3596754" cy="1115708"/>
          </a:xfrm>
        </p:grpSpPr>
        <p:sp>
          <p:nvSpPr>
            <p:cNvPr id="362" name="Rectangle 9">
              <a:extLst>
                <a:ext uri="{FF2B5EF4-FFF2-40B4-BE49-F238E27FC236}">
                  <a16:creationId xmlns:a16="http://schemas.microsoft.com/office/drawing/2014/main" id="{F0974A27-F3BC-AC88-740F-196AD94FDB42}"/>
                </a:ext>
              </a:extLst>
            </p:cNvPr>
            <p:cNvSpPr/>
            <p:nvPr/>
          </p:nvSpPr>
          <p:spPr bwMode="auto">
            <a:xfrm>
              <a:off x="4769379" y="2429246"/>
              <a:ext cx="1617123" cy="1111825"/>
            </a:xfrm>
            <a:prstGeom prst="rect">
              <a:avLst/>
            </a:prstGeom>
            <a:solidFill>
              <a:srgbClr val="F0EFFF"/>
            </a:solidFill>
            <a:ln w="12700" cap="flat" cmpd="sng" algn="ctr">
              <a:solidFill>
                <a:srgbClr val="002060"/>
              </a:solidFill>
              <a:prstDash val="solid"/>
              <a:miter lim="800000"/>
            </a:ln>
            <a:effectLst/>
          </p:spPr>
          <p:txBody>
            <a:bodyPr lIns="0" tIns="36000" rIns="0" bIns="0"/>
            <a:lstStyle/>
            <a:p>
              <a:pPr algn="ctr" latinLnBrk="1">
                <a:buClrTx/>
                <a:buFontTx/>
                <a:buNone/>
                <a:defRPr/>
              </a:pPr>
              <a:endParaRPr lang="en-US" sz="1000" b="1" dirty="0">
                <a:solidFill>
                  <a:srgbClr val="002060"/>
                </a:solidFill>
                <a:latin typeface="맑은 고딕"/>
                <a:ea typeface="KT font Medium" panose="020B0600000101010101" pitchFamily="34" charset="-127"/>
                <a:cs typeface="Arial" panose="020B0604020202020204" pitchFamily="34" charset="0"/>
              </a:endParaRPr>
            </a:p>
          </p:txBody>
        </p:sp>
        <p:sp>
          <p:nvSpPr>
            <p:cNvPr id="363" name="모서리가 둥근 직사각형 362">
              <a:extLst>
                <a:ext uri="{FF2B5EF4-FFF2-40B4-BE49-F238E27FC236}">
                  <a16:creationId xmlns:a16="http://schemas.microsoft.com/office/drawing/2014/main" id="{84965E8B-FC20-9525-80BC-C5B64F2FE854}"/>
                </a:ext>
              </a:extLst>
            </p:cNvPr>
            <p:cNvSpPr/>
            <p:nvPr/>
          </p:nvSpPr>
          <p:spPr>
            <a:xfrm>
              <a:off x="5072497" y="2747478"/>
              <a:ext cx="1010886" cy="588104"/>
            </a:xfrm>
            <a:prstGeom prst="roundRect">
              <a:avLst/>
            </a:prstGeom>
            <a:solidFill>
              <a:sysClr val="window" lastClr="FFFFFF"/>
            </a:solidFill>
            <a:ln w="3175" cap="flat" cmpd="sng" algn="ctr">
              <a:solidFill>
                <a:srgbClr val="002060"/>
              </a:solidFill>
              <a:prstDash val="solid"/>
              <a:miter lim="800000"/>
            </a:ln>
            <a:effectLst/>
          </p:spPr>
          <p:txBody>
            <a:bodyPr wrap="none" rtlCol="0" anchor="ctr">
              <a:noAutofit/>
            </a:bodyPr>
            <a:lstStyle/>
            <a:p>
              <a:pPr algn="ctr" latinLnBrk="1">
                <a:buClrTx/>
                <a:buFontTx/>
                <a:buNone/>
                <a:defRPr/>
              </a:pPr>
              <a:r>
                <a:rPr lang="en-US" altLang="ko-KR" sz="1000" dirty="0">
                  <a:latin typeface="맑은 고딕"/>
                  <a:ea typeface="KT font Medium" panose="020B0600000101010101" pitchFamily="34" charset="-127"/>
                  <a:cs typeface="+mn-cs"/>
                </a:rPr>
                <a:t>DVP System</a:t>
              </a:r>
            </a:p>
            <a:p>
              <a:pPr algn="ctr" latinLnBrk="1">
                <a:buClrTx/>
                <a:buFontTx/>
                <a:buNone/>
                <a:defRPr/>
              </a:pPr>
              <a:r>
                <a:rPr lang="en-US" altLang="ko-KR" sz="1000" dirty="0">
                  <a:latin typeface="맑은 고딕"/>
                  <a:ea typeface="KT font Medium" panose="020B0600000101010101" pitchFamily="34" charset="-127"/>
                  <a:cs typeface="+mn-cs"/>
                </a:rPr>
                <a:t>Pods</a:t>
              </a:r>
            </a:p>
          </p:txBody>
        </p:sp>
        <p:pic>
          <p:nvPicPr>
            <p:cNvPr id="364" name="Picture 2">
              <a:extLst>
                <a:ext uri="{FF2B5EF4-FFF2-40B4-BE49-F238E27FC236}">
                  <a16:creationId xmlns:a16="http://schemas.microsoft.com/office/drawing/2014/main" id="{8529F437-F8D0-4806-3527-7D7BED0DF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276" y="2552051"/>
              <a:ext cx="548273" cy="603306"/>
            </a:xfrm>
            <a:prstGeom prst="rect">
              <a:avLst/>
            </a:prstGeom>
            <a:noFill/>
            <a:extLst>
              <a:ext uri="{909E8E84-426E-40DD-AFC4-6F175D3DCCD1}">
                <a14:hiddenFill xmlns:a14="http://schemas.microsoft.com/office/drawing/2010/main">
                  <a:solidFill>
                    <a:srgbClr val="FFFFFF"/>
                  </a:solidFill>
                </a14:hiddenFill>
              </a:ext>
            </a:extLst>
          </p:spPr>
        </p:pic>
        <p:sp>
          <p:nvSpPr>
            <p:cNvPr id="365" name="Rectangle 9">
              <a:extLst>
                <a:ext uri="{FF2B5EF4-FFF2-40B4-BE49-F238E27FC236}">
                  <a16:creationId xmlns:a16="http://schemas.microsoft.com/office/drawing/2014/main" id="{469C6F2D-2363-ACF1-9C08-5C57061FD7DD}"/>
                </a:ext>
              </a:extLst>
            </p:cNvPr>
            <p:cNvSpPr/>
            <p:nvPr/>
          </p:nvSpPr>
          <p:spPr bwMode="auto">
            <a:xfrm>
              <a:off x="6716907" y="2425363"/>
              <a:ext cx="1617123" cy="1111825"/>
            </a:xfrm>
            <a:prstGeom prst="rect">
              <a:avLst/>
            </a:prstGeom>
            <a:solidFill>
              <a:srgbClr val="F0EFFF"/>
            </a:solidFill>
            <a:ln w="12700" cap="flat" cmpd="sng" algn="ctr">
              <a:solidFill>
                <a:srgbClr val="002060"/>
              </a:solidFill>
              <a:prstDash val="solid"/>
              <a:miter lim="800000"/>
            </a:ln>
            <a:effectLst/>
          </p:spPr>
          <p:txBody>
            <a:bodyPr lIns="0" tIns="36000" rIns="0" bIns="0"/>
            <a:lstStyle/>
            <a:p>
              <a:pPr algn="ctr" latinLnBrk="1">
                <a:buClrTx/>
                <a:buFontTx/>
                <a:buNone/>
                <a:defRPr/>
              </a:pPr>
              <a:endParaRPr lang="en-US" sz="1000" b="1" dirty="0">
                <a:solidFill>
                  <a:srgbClr val="002060"/>
                </a:solidFill>
                <a:latin typeface="맑은 고딕"/>
                <a:ea typeface="KT font Medium" panose="020B0600000101010101" pitchFamily="34" charset="-127"/>
                <a:cs typeface="Arial" panose="020B0604020202020204" pitchFamily="34" charset="0"/>
              </a:endParaRPr>
            </a:p>
          </p:txBody>
        </p:sp>
        <p:sp>
          <p:nvSpPr>
            <p:cNvPr id="366" name="모서리가 둥근 직사각형 365">
              <a:extLst>
                <a:ext uri="{FF2B5EF4-FFF2-40B4-BE49-F238E27FC236}">
                  <a16:creationId xmlns:a16="http://schemas.microsoft.com/office/drawing/2014/main" id="{C166953B-7F0B-37FC-91FE-3AE2C02ECEEC}"/>
                </a:ext>
              </a:extLst>
            </p:cNvPr>
            <p:cNvSpPr/>
            <p:nvPr/>
          </p:nvSpPr>
          <p:spPr>
            <a:xfrm>
              <a:off x="7020025" y="2743595"/>
              <a:ext cx="1010886" cy="588104"/>
            </a:xfrm>
            <a:prstGeom prst="roundRect">
              <a:avLst/>
            </a:prstGeom>
            <a:solidFill>
              <a:sysClr val="window" lastClr="FFFFFF"/>
            </a:solidFill>
            <a:ln w="3175" cap="flat" cmpd="sng" algn="ctr">
              <a:solidFill>
                <a:srgbClr val="002060"/>
              </a:solidFill>
              <a:prstDash val="solid"/>
              <a:miter lim="800000"/>
            </a:ln>
            <a:effectLst/>
          </p:spPr>
          <p:txBody>
            <a:bodyPr wrap="none" rtlCol="0" anchor="ctr">
              <a:noAutofit/>
            </a:bodyPr>
            <a:lstStyle/>
            <a:p>
              <a:pPr algn="ctr" latinLnBrk="1">
                <a:buClrTx/>
                <a:buFontTx/>
                <a:buNone/>
                <a:defRPr/>
              </a:pPr>
              <a:r>
                <a:rPr lang="en-US" altLang="ko-KR" sz="1000" dirty="0">
                  <a:latin typeface="맑은 고딕"/>
                  <a:ea typeface="KT font Medium" panose="020B0600000101010101" pitchFamily="34" charset="-127"/>
                  <a:cs typeface="+mn-cs"/>
                </a:rPr>
                <a:t>DVP System</a:t>
              </a:r>
            </a:p>
            <a:p>
              <a:pPr algn="ctr" latinLnBrk="1">
                <a:buClrTx/>
                <a:buFontTx/>
                <a:buNone/>
                <a:defRPr/>
              </a:pPr>
              <a:r>
                <a:rPr lang="en-US" altLang="ko-KR" sz="1000" dirty="0">
                  <a:latin typeface="맑은 고딕"/>
                  <a:ea typeface="KT font Medium" panose="020B0600000101010101" pitchFamily="34" charset="-127"/>
                  <a:cs typeface="+mn-cs"/>
                </a:rPr>
                <a:t>Pods</a:t>
              </a:r>
            </a:p>
          </p:txBody>
        </p:sp>
        <p:pic>
          <p:nvPicPr>
            <p:cNvPr id="367" name="Picture 2">
              <a:extLst>
                <a:ext uri="{FF2B5EF4-FFF2-40B4-BE49-F238E27FC236}">
                  <a16:creationId xmlns:a16="http://schemas.microsoft.com/office/drawing/2014/main" id="{082DBDE0-BC62-B75A-ACEC-47F983447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804" y="2548168"/>
              <a:ext cx="548273" cy="6033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8" name="그룹 367">
            <a:extLst>
              <a:ext uri="{FF2B5EF4-FFF2-40B4-BE49-F238E27FC236}">
                <a16:creationId xmlns:a16="http://schemas.microsoft.com/office/drawing/2014/main" id="{76916F77-3A63-9FAD-2214-45C90E239500}"/>
              </a:ext>
            </a:extLst>
          </p:cNvPr>
          <p:cNvGrpSpPr/>
          <p:nvPr/>
        </p:nvGrpSpPr>
        <p:grpSpPr>
          <a:xfrm>
            <a:off x="6405785" y="3852422"/>
            <a:ext cx="4952623" cy="736340"/>
            <a:chOff x="4780439" y="3805467"/>
            <a:chExt cx="3553591" cy="1118565"/>
          </a:xfrm>
        </p:grpSpPr>
        <p:sp>
          <p:nvSpPr>
            <p:cNvPr id="369" name="Rectangle 9">
              <a:extLst>
                <a:ext uri="{FF2B5EF4-FFF2-40B4-BE49-F238E27FC236}">
                  <a16:creationId xmlns:a16="http://schemas.microsoft.com/office/drawing/2014/main" id="{450B90A1-8007-6D60-CCE1-91F8A140D3E4}"/>
                </a:ext>
              </a:extLst>
            </p:cNvPr>
            <p:cNvSpPr/>
            <p:nvPr/>
          </p:nvSpPr>
          <p:spPr bwMode="auto">
            <a:xfrm>
              <a:off x="6716907" y="3805467"/>
              <a:ext cx="1617123" cy="1118565"/>
            </a:xfrm>
            <a:prstGeom prst="rect">
              <a:avLst/>
            </a:prstGeom>
            <a:solidFill>
              <a:srgbClr val="F0EFFF"/>
            </a:solidFill>
            <a:ln w="12700" cap="flat" cmpd="sng" algn="ctr">
              <a:solidFill>
                <a:srgbClr val="002060"/>
              </a:solidFill>
              <a:prstDash val="solid"/>
              <a:miter lim="800000"/>
            </a:ln>
            <a:effectLst/>
          </p:spPr>
          <p:txBody>
            <a:bodyPr lIns="0" tIns="36000" rIns="0" bIns="0"/>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srgbClr val="002060"/>
                </a:solidFill>
                <a:effectLst/>
                <a:uLnTx/>
                <a:uFillTx/>
                <a:latin typeface="맑은 고딕"/>
                <a:ea typeface="KT font Medium" panose="020B0600000101010101" pitchFamily="34" charset="-127"/>
                <a:cs typeface="Arial" panose="020B0604020202020204" pitchFamily="34" charset="0"/>
              </a:endParaRPr>
            </a:p>
          </p:txBody>
        </p:sp>
        <p:sp>
          <p:nvSpPr>
            <p:cNvPr id="370" name="Rectangle 9">
              <a:extLst>
                <a:ext uri="{FF2B5EF4-FFF2-40B4-BE49-F238E27FC236}">
                  <a16:creationId xmlns:a16="http://schemas.microsoft.com/office/drawing/2014/main" id="{EAB8EF7E-5BC8-DBE9-F5CC-9A7F908F7DCE}"/>
                </a:ext>
              </a:extLst>
            </p:cNvPr>
            <p:cNvSpPr/>
            <p:nvPr/>
          </p:nvSpPr>
          <p:spPr bwMode="auto">
            <a:xfrm>
              <a:off x="4780439" y="3805467"/>
              <a:ext cx="1617123" cy="1118565"/>
            </a:xfrm>
            <a:prstGeom prst="rect">
              <a:avLst/>
            </a:prstGeom>
            <a:solidFill>
              <a:srgbClr val="F0EFFF"/>
            </a:solidFill>
            <a:ln w="12700" cap="flat" cmpd="sng" algn="ctr">
              <a:solidFill>
                <a:srgbClr val="002060"/>
              </a:solidFill>
              <a:prstDash val="solid"/>
              <a:miter lim="800000"/>
            </a:ln>
            <a:effectLst/>
          </p:spPr>
          <p:txBody>
            <a:bodyPr lIns="0" tIns="36000" rIns="0" bIns="0"/>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srgbClr val="002060"/>
                </a:solidFill>
                <a:effectLst/>
                <a:uLnTx/>
                <a:uFillTx/>
                <a:latin typeface="맑은 고딕"/>
                <a:ea typeface="KT font Medium" panose="020B0600000101010101" pitchFamily="34" charset="-127"/>
                <a:cs typeface="Arial" panose="020B0604020202020204" pitchFamily="34" charset="0"/>
              </a:endParaRPr>
            </a:p>
          </p:txBody>
        </p:sp>
        <p:sp>
          <p:nvSpPr>
            <p:cNvPr id="371" name="원통[C] 370">
              <a:extLst>
                <a:ext uri="{FF2B5EF4-FFF2-40B4-BE49-F238E27FC236}">
                  <a16:creationId xmlns:a16="http://schemas.microsoft.com/office/drawing/2014/main" id="{57B1D33F-E0C7-C39D-5021-5D9DDEC06420}"/>
                </a:ext>
              </a:extLst>
            </p:cNvPr>
            <p:cNvSpPr/>
            <p:nvPr/>
          </p:nvSpPr>
          <p:spPr>
            <a:xfrm>
              <a:off x="5676886" y="4166559"/>
              <a:ext cx="503926" cy="587255"/>
            </a:xfrm>
            <a:prstGeom prst="can">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900" b="0" i="0" u="none" strike="noStrike" kern="1200" cap="none" spc="0" normalizeH="0" baseline="0" noProof="0" dirty="0">
                  <a:ln>
                    <a:noFill/>
                  </a:ln>
                  <a:solidFill>
                    <a:prstClr val="black"/>
                  </a:solidFill>
                  <a:effectLst/>
                  <a:uLnTx/>
                  <a:uFillTx/>
                  <a:latin typeface="맑은 고딕"/>
                  <a:ea typeface="+mn-ea"/>
                  <a:cs typeface="+mn-cs"/>
                </a:rPr>
                <a:t>DB</a:t>
              </a:r>
            </a:p>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700" b="0" i="0" u="none" strike="noStrike" kern="1200" cap="none" spc="0" normalizeH="0" baseline="0" noProof="0" dirty="0">
                  <a:ln>
                    <a:noFill/>
                  </a:ln>
                  <a:solidFill>
                    <a:prstClr val="black"/>
                  </a:solidFill>
                  <a:effectLst/>
                  <a:uLnTx/>
                  <a:uFillTx/>
                  <a:latin typeface="맑은 고딕"/>
                  <a:ea typeface="+mn-ea"/>
                  <a:cs typeface="+mn-cs"/>
                </a:rPr>
                <a:t>Primary</a:t>
              </a: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372" name="원통[C] 371">
              <a:extLst>
                <a:ext uri="{FF2B5EF4-FFF2-40B4-BE49-F238E27FC236}">
                  <a16:creationId xmlns:a16="http://schemas.microsoft.com/office/drawing/2014/main" id="{3567FC54-EE2B-62F4-670F-E0B2E8E84EF6}"/>
                </a:ext>
              </a:extLst>
            </p:cNvPr>
            <p:cNvSpPr/>
            <p:nvPr/>
          </p:nvSpPr>
          <p:spPr>
            <a:xfrm>
              <a:off x="6971835" y="4108378"/>
              <a:ext cx="503926" cy="587255"/>
            </a:xfrm>
            <a:prstGeom prst="can">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900" b="0" i="0" u="none" strike="noStrike" kern="1200" cap="none" spc="0" normalizeH="0" baseline="0" noProof="0" dirty="0">
                  <a:ln>
                    <a:noFill/>
                  </a:ln>
                  <a:solidFill>
                    <a:prstClr val="black"/>
                  </a:solidFill>
                  <a:effectLst/>
                  <a:uLnTx/>
                  <a:uFillTx/>
                  <a:latin typeface="맑은 고딕"/>
                  <a:ea typeface="+mn-ea"/>
                  <a:cs typeface="+mn-cs"/>
                </a:rPr>
                <a:t>DB</a:t>
              </a:r>
            </a:p>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600" b="0" i="0" u="none" strike="noStrike" kern="1200" cap="none" spc="0" normalizeH="0" baseline="0" noProof="0" dirty="0" err="1">
                  <a:ln>
                    <a:noFill/>
                  </a:ln>
                  <a:solidFill>
                    <a:prstClr val="black"/>
                  </a:solidFill>
                  <a:effectLst/>
                  <a:uLnTx/>
                  <a:uFillTx/>
                  <a:latin typeface="맑은 고딕"/>
                  <a:ea typeface="+mn-ea"/>
                  <a:cs typeface="+mn-cs"/>
                </a:rPr>
                <a:t>StandBy</a:t>
              </a:r>
              <a:endParaRPr kumimoji="1" lang="ko-Kore-KR" altLang="en-US" sz="6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373" name="원통[C] 372">
              <a:extLst>
                <a:ext uri="{FF2B5EF4-FFF2-40B4-BE49-F238E27FC236}">
                  <a16:creationId xmlns:a16="http://schemas.microsoft.com/office/drawing/2014/main" id="{853C44D7-52B9-C96E-0237-4E7007E0AE16}"/>
                </a:ext>
              </a:extLst>
            </p:cNvPr>
            <p:cNvSpPr/>
            <p:nvPr/>
          </p:nvSpPr>
          <p:spPr>
            <a:xfrm>
              <a:off x="7590133" y="4108378"/>
              <a:ext cx="503926" cy="587255"/>
            </a:xfrm>
            <a:prstGeom prst="can">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900" b="0" i="0" u="none" strike="noStrike" kern="1200" cap="none" spc="0" normalizeH="0" baseline="0" noProof="0" dirty="0">
                  <a:ln>
                    <a:noFill/>
                  </a:ln>
                  <a:solidFill>
                    <a:prstClr val="black"/>
                  </a:solidFill>
                  <a:effectLst/>
                  <a:uLnTx/>
                  <a:uFillTx/>
                  <a:latin typeface="맑은 고딕"/>
                  <a:ea typeface="+mn-ea"/>
                  <a:cs typeface="+mn-cs"/>
                </a:rPr>
                <a:t>DB</a:t>
              </a:r>
            </a:p>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700" b="0" i="0" u="none" strike="noStrike" kern="1200" cap="none" spc="0" normalizeH="0" baseline="0" noProof="0" dirty="0">
                  <a:ln>
                    <a:noFill/>
                  </a:ln>
                  <a:solidFill>
                    <a:prstClr val="black"/>
                  </a:solidFill>
                  <a:effectLst/>
                  <a:uLnTx/>
                  <a:uFillTx/>
                  <a:latin typeface="맑은 고딕"/>
                  <a:ea typeface="+mn-ea"/>
                  <a:cs typeface="+mn-cs"/>
                </a:rPr>
                <a:t>Replica</a:t>
              </a: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374" name="모서리가 둥근 직사각형 373">
              <a:extLst>
                <a:ext uri="{FF2B5EF4-FFF2-40B4-BE49-F238E27FC236}">
                  <a16:creationId xmlns:a16="http://schemas.microsoft.com/office/drawing/2014/main" id="{7CC7075A-1EB7-5A67-EDB5-C77668803426}"/>
                </a:ext>
              </a:extLst>
            </p:cNvPr>
            <p:cNvSpPr/>
            <p:nvPr/>
          </p:nvSpPr>
          <p:spPr>
            <a:xfrm>
              <a:off x="5671868" y="3867902"/>
              <a:ext cx="504446" cy="240476"/>
            </a:xfrm>
            <a:prstGeom prst="roundRect">
              <a:avLst/>
            </a:prstGeom>
            <a:solidFill>
              <a:srgbClr val="ED7D31">
                <a:lumMod val="20000"/>
                <a:lumOff val="80000"/>
              </a:srgbClr>
            </a:solidFill>
            <a:ln w="3175" cap="flat" cmpd="sng" algn="ctr">
              <a:solidFill>
                <a:srgbClr val="002060"/>
              </a:solidFill>
              <a:prstDash val="solid"/>
              <a:miter lim="800000"/>
            </a:ln>
            <a:effectLst/>
          </p:spPr>
          <p:txBody>
            <a:bodyPr wrap="none" rtlCol="0" anchor="ctr">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err="1">
                  <a:ln>
                    <a:noFill/>
                  </a:ln>
                  <a:solidFill>
                    <a:sysClr val="windowText" lastClr="000000"/>
                  </a:solidFill>
                  <a:effectLst/>
                  <a:uLnTx/>
                  <a:uFillTx/>
                  <a:latin typeface="맑은 고딕"/>
                  <a:ea typeface="KT font Medium" panose="020B0600000101010101" pitchFamily="34" charset="-127"/>
                  <a:cs typeface="+mn-cs"/>
                </a:rPr>
                <a:t>PaceMaker</a:t>
              </a:r>
              <a:endParaRPr kumimoji="0" lang="en-US" altLang="ko-KR" sz="700" b="0" i="0" u="none" strike="noStrike" kern="0" cap="none" spc="0" normalizeH="0" baseline="0" noProof="0" dirty="0">
                <a:ln>
                  <a:noFill/>
                </a:ln>
                <a:solidFill>
                  <a:sysClr val="windowText" lastClr="000000"/>
                </a:solidFill>
                <a:effectLst/>
                <a:uLnTx/>
                <a:uFillTx/>
                <a:latin typeface="맑은 고딕"/>
                <a:ea typeface="KT font Medium" panose="020B0600000101010101" pitchFamily="34" charset="-127"/>
                <a:cs typeface="+mn-cs"/>
              </a:endParaRPr>
            </a:p>
          </p:txBody>
        </p:sp>
      </p:grpSp>
      <p:sp>
        <p:nvSpPr>
          <p:cNvPr id="375" name="Rectangle 5">
            <a:extLst>
              <a:ext uri="{FF2B5EF4-FFF2-40B4-BE49-F238E27FC236}">
                <a16:creationId xmlns:a16="http://schemas.microsoft.com/office/drawing/2014/main" id="{F223915B-4A34-C91D-2074-3F3BD4742B0E}"/>
              </a:ext>
            </a:extLst>
          </p:cNvPr>
          <p:cNvSpPr>
            <a:spLocks/>
          </p:cNvSpPr>
          <p:nvPr/>
        </p:nvSpPr>
        <p:spPr bwMode="auto">
          <a:xfrm>
            <a:off x="3152946" y="2030421"/>
            <a:ext cx="2018291" cy="2558641"/>
          </a:xfrm>
          <a:prstGeom prst="rect">
            <a:avLst/>
          </a:prstGeom>
          <a:solidFill>
            <a:sysClr val="window" lastClr="FFFFFF"/>
          </a:solidFill>
          <a:ln w="9525" cap="flat" cmpd="sng" algn="ctr">
            <a:solidFill>
              <a:srgbClr val="0078B9"/>
            </a:solidFill>
            <a:prstDash val="sysDash"/>
          </a:ln>
          <a:effectLst/>
        </p:spPr>
        <p:txBody>
          <a:bodyPr wrap="none" tIns="36000" bIns="108000"/>
          <a:lstStyle/>
          <a:p>
            <a:pPr algn="ctr" defTabSz="1067745" latinLnBrk="1">
              <a:lnSpc>
                <a:spcPct val="110000"/>
              </a:lnSpc>
              <a:buClrTx/>
              <a:buFontTx/>
              <a:buNone/>
              <a:defRPr/>
            </a:pPr>
            <a:r>
              <a:rPr lang="en-US" sz="700" dirty="0">
                <a:ln>
                  <a:solidFill>
                    <a:srgbClr val="3333FF">
                      <a:alpha val="0"/>
                    </a:srgbClr>
                  </a:solidFill>
                </a:ln>
                <a:solidFill>
                  <a:srgbClr val="0078B9"/>
                </a:solidFill>
                <a:latin typeface="맑은 고딕"/>
                <a:ea typeface="KoPub돋움체 Bold" panose="02020603020101020101" pitchFamily="18" charset="-127"/>
                <a:cs typeface="+mn-cs"/>
              </a:rPr>
              <a:t>Availability Zone C</a:t>
            </a:r>
          </a:p>
        </p:txBody>
      </p:sp>
      <p:sp>
        <p:nvSpPr>
          <p:cNvPr id="376" name="Rectangle 5">
            <a:extLst>
              <a:ext uri="{FF2B5EF4-FFF2-40B4-BE49-F238E27FC236}">
                <a16:creationId xmlns:a16="http://schemas.microsoft.com/office/drawing/2014/main" id="{B8EEB0FA-C06F-3178-780C-062CE9BA5CDD}"/>
              </a:ext>
            </a:extLst>
          </p:cNvPr>
          <p:cNvSpPr>
            <a:spLocks/>
          </p:cNvSpPr>
          <p:nvPr/>
        </p:nvSpPr>
        <p:spPr bwMode="auto">
          <a:xfrm>
            <a:off x="760513" y="2030421"/>
            <a:ext cx="2018291" cy="2558641"/>
          </a:xfrm>
          <a:prstGeom prst="rect">
            <a:avLst/>
          </a:prstGeom>
          <a:solidFill>
            <a:sysClr val="window" lastClr="FFFFFF"/>
          </a:solidFill>
          <a:ln w="9525" cap="flat" cmpd="sng" algn="ctr">
            <a:solidFill>
              <a:srgbClr val="0078B9"/>
            </a:solidFill>
            <a:prstDash val="sysDash"/>
          </a:ln>
          <a:effectLst/>
        </p:spPr>
        <p:txBody>
          <a:bodyPr wrap="none" tIns="36000" bIns="108000"/>
          <a:lstStyle/>
          <a:p>
            <a:pPr algn="ctr" defTabSz="1067745" latinLnBrk="1">
              <a:lnSpc>
                <a:spcPct val="110000"/>
              </a:lnSpc>
              <a:buClrTx/>
              <a:buFontTx/>
              <a:buNone/>
              <a:defRPr/>
            </a:pPr>
            <a:r>
              <a:rPr lang="en-US" sz="700" dirty="0">
                <a:ln>
                  <a:solidFill>
                    <a:srgbClr val="3333FF">
                      <a:alpha val="0"/>
                    </a:srgbClr>
                  </a:solidFill>
                </a:ln>
                <a:solidFill>
                  <a:srgbClr val="0078B9"/>
                </a:solidFill>
                <a:latin typeface="맑은 고딕"/>
                <a:ea typeface="KoPub돋움체 Bold" panose="02020603020101020101" pitchFamily="18" charset="-127"/>
                <a:cs typeface="+mn-cs"/>
              </a:rPr>
              <a:t>Availability Zone A</a:t>
            </a:r>
          </a:p>
        </p:txBody>
      </p:sp>
      <p:sp>
        <p:nvSpPr>
          <p:cNvPr id="377" name="Rectangle 7">
            <a:extLst>
              <a:ext uri="{FF2B5EF4-FFF2-40B4-BE49-F238E27FC236}">
                <a16:creationId xmlns:a16="http://schemas.microsoft.com/office/drawing/2014/main" id="{71BC2953-D9A7-BB2E-760C-3FE0DA6579BF}"/>
              </a:ext>
            </a:extLst>
          </p:cNvPr>
          <p:cNvSpPr>
            <a:spLocks/>
          </p:cNvSpPr>
          <p:nvPr/>
        </p:nvSpPr>
        <p:spPr>
          <a:xfrm>
            <a:off x="850634" y="2940115"/>
            <a:ext cx="1864904" cy="887043"/>
          </a:xfrm>
          <a:prstGeom prst="rect">
            <a:avLst/>
          </a:prstGeom>
          <a:solidFill>
            <a:srgbClr val="E2F7FE"/>
          </a:solidFill>
          <a:ln w="12700" cap="flat" cmpd="sng" algn="ctr">
            <a:noFill/>
            <a:prstDash val="dash"/>
          </a:ln>
          <a:effectLst/>
        </p:spPr>
        <p:txBody>
          <a:bodyPr lIns="324000"/>
          <a:lstStyle/>
          <a:p>
            <a:pPr defTabSz="820400" latinLnBrk="1">
              <a:buClrTx/>
              <a:buFontTx/>
              <a:buNone/>
              <a:defRPr/>
            </a:pPr>
            <a:r>
              <a:rPr lang="en-US" altLang="x-none"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Private</a:t>
            </a:r>
            <a:r>
              <a:rPr lang="en-US"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 Subnet - A</a:t>
            </a:r>
          </a:p>
        </p:txBody>
      </p:sp>
      <p:sp>
        <p:nvSpPr>
          <p:cNvPr id="378" name="Rectangle 7">
            <a:extLst>
              <a:ext uri="{FF2B5EF4-FFF2-40B4-BE49-F238E27FC236}">
                <a16:creationId xmlns:a16="http://schemas.microsoft.com/office/drawing/2014/main" id="{D8FE19D8-67E1-ED65-8E2D-DD754E3F793F}"/>
              </a:ext>
            </a:extLst>
          </p:cNvPr>
          <p:cNvSpPr>
            <a:spLocks/>
          </p:cNvSpPr>
          <p:nvPr/>
        </p:nvSpPr>
        <p:spPr>
          <a:xfrm>
            <a:off x="3244936" y="2940116"/>
            <a:ext cx="1864904" cy="849331"/>
          </a:xfrm>
          <a:prstGeom prst="rect">
            <a:avLst/>
          </a:prstGeom>
          <a:solidFill>
            <a:srgbClr val="E2F7FE"/>
          </a:solidFill>
          <a:ln w="12700" cap="flat" cmpd="sng" algn="ctr">
            <a:noFill/>
            <a:prstDash val="dash"/>
          </a:ln>
          <a:effectLst/>
        </p:spPr>
        <p:txBody>
          <a:bodyPr lIns="324000"/>
          <a:lstStyle/>
          <a:p>
            <a:pPr defTabSz="820400" latinLnBrk="1">
              <a:buClrTx/>
              <a:buFontTx/>
              <a:buNone/>
              <a:defRPr/>
            </a:pPr>
            <a:r>
              <a:rPr lang="en-US" altLang="x-none"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Private</a:t>
            </a:r>
            <a:r>
              <a:rPr lang="en-US"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 Subnet - B</a:t>
            </a:r>
          </a:p>
        </p:txBody>
      </p:sp>
      <p:sp>
        <p:nvSpPr>
          <p:cNvPr id="379" name="Rectangle 5">
            <a:extLst>
              <a:ext uri="{FF2B5EF4-FFF2-40B4-BE49-F238E27FC236}">
                <a16:creationId xmlns:a16="http://schemas.microsoft.com/office/drawing/2014/main" id="{9B6C2693-DE49-9707-AC8B-6FC5FDCDB110}"/>
              </a:ext>
            </a:extLst>
          </p:cNvPr>
          <p:cNvSpPr>
            <a:spLocks/>
          </p:cNvSpPr>
          <p:nvPr/>
        </p:nvSpPr>
        <p:spPr bwMode="auto">
          <a:xfrm>
            <a:off x="1428857" y="3116725"/>
            <a:ext cx="3368480" cy="719955"/>
          </a:xfrm>
          <a:prstGeom prst="rect">
            <a:avLst/>
          </a:prstGeom>
          <a:noFill/>
          <a:ln w="6350" cap="flat" cmpd="sng" algn="ctr">
            <a:solidFill>
              <a:srgbClr val="F0850C"/>
            </a:solidFill>
            <a:prstDash val="sysDot"/>
          </a:ln>
          <a:effectLst/>
        </p:spPr>
        <p:txBody>
          <a:bodyPr tIns="46800"/>
          <a:lstStyle/>
          <a:p>
            <a:pPr algn="ctr" defTabSz="820400" latinLnBrk="1">
              <a:buClrTx/>
              <a:buFontTx/>
              <a:buNone/>
              <a:defRPr/>
            </a:pPr>
            <a:endParaRPr lang="en-US" sz="700">
              <a:ln>
                <a:solidFill>
                  <a:srgbClr val="3333FF">
                    <a:alpha val="0"/>
                  </a:srgbClr>
                </a:solidFill>
              </a:ln>
              <a:solidFill>
                <a:srgbClr val="5B9CD5"/>
              </a:solidFill>
              <a:latin typeface="맑은 고딕"/>
              <a:ea typeface="KoPub돋움체 Medium" panose="02020603020101020101" pitchFamily="18" charset="-127"/>
              <a:cs typeface="Arial" panose="020B0604020202020204" pitchFamily="34" charset="0"/>
            </a:endParaRPr>
          </a:p>
        </p:txBody>
      </p:sp>
      <p:sp>
        <p:nvSpPr>
          <p:cNvPr id="380" name="Rectangle 5">
            <a:extLst>
              <a:ext uri="{FF2B5EF4-FFF2-40B4-BE49-F238E27FC236}">
                <a16:creationId xmlns:a16="http://schemas.microsoft.com/office/drawing/2014/main" id="{E05A3D28-0A7D-A21B-82BC-A814B0AB2D2C}"/>
              </a:ext>
            </a:extLst>
          </p:cNvPr>
          <p:cNvSpPr>
            <a:spLocks/>
          </p:cNvSpPr>
          <p:nvPr/>
        </p:nvSpPr>
        <p:spPr bwMode="auto">
          <a:xfrm>
            <a:off x="1501933" y="3238392"/>
            <a:ext cx="2939731" cy="542102"/>
          </a:xfrm>
          <a:prstGeom prst="rect">
            <a:avLst/>
          </a:prstGeom>
          <a:noFill/>
          <a:ln w="6350" cap="flat" cmpd="sng" algn="ctr">
            <a:solidFill>
              <a:srgbClr val="F0850C"/>
            </a:solidFill>
            <a:prstDash val="sysDot"/>
          </a:ln>
          <a:effectLst/>
        </p:spPr>
        <p:txBody>
          <a:bodyPr tIns="46800"/>
          <a:lstStyle/>
          <a:p>
            <a:pPr algn="ctr" defTabSz="820400" latinLnBrk="1">
              <a:buClrTx/>
              <a:buFontTx/>
              <a:buNone/>
              <a:defRPr/>
            </a:pPr>
            <a:endParaRPr lang="en-US" sz="700">
              <a:ln>
                <a:solidFill>
                  <a:srgbClr val="3333FF">
                    <a:alpha val="0"/>
                  </a:srgbClr>
                </a:solidFill>
              </a:ln>
              <a:solidFill>
                <a:srgbClr val="5B9CD5"/>
              </a:solidFill>
              <a:latin typeface="맑은 고딕"/>
              <a:ea typeface="KoPub돋움체 Medium" panose="02020603020101020101" pitchFamily="18" charset="-127"/>
              <a:cs typeface="Arial" panose="020B0604020202020204" pitchFamily="34" charset="0"/>
            </a:endParaRPr>
          </a:p>
        </p:txBody>
      </p:sp>
      <p:cxnSp>
        <p:nvCxnSpPr>
          <p:cNvPr id="381" name="직선 화살표 연결선 380">
            <a:extLst>
              <a:ext uri="{FF2B5EF4-FFF2-40B4-BE49-F238E27FC236}">
                <a16:creationId xmlns:a16="http://schemas.microsoft.com/office/drawing/2014/main" id="{A1626CA2-1F9D-F9C3-B068-703AEF3732D3}"/>
              </a:ext>
            </a:extLst>
          </p:cNvPr>
          <p:cNvCxnSpPr>
            <a:cxnSpLocks/>
          </p:cNvCxnSpPr>
          <p:nvPr/>
        </p:nvCxnSpPr>
        <p:spPr>
          <a:xfrm>
            <a:off x="2984248" y="3092025"/>
            <a:ext cx="4910" cy="578038"/>
          </a:xfrm>
          <a:prstGeom prst="straightConnector1">
            <a:avLst/>
          </a:prstGeom>
          <a:noFill/>
          <a:ln w="6350" cap="flat" cmpd="sng" algn="ctr">
            <a:solidFill>
              <a:srgbClr val="8692A6"/>
            </a:solidFill>
            <a:prstDash val="solid"/>
            <a:headEnd type="none" w="med" len="med"/>
            <a:tailEnd type="none" w="med" len="med"/>
          </a:ln>
          <a:effectLst/>
        </p:spPr>
      </p:cxnSp>
      <p:pic>
        <p:nvPicPr>
          <p:cNvPr id="382" name="Graphic 21">
            <a:extLst>
              <a:ext uri="{FF2B5EF4-FFF2-40B4-BE49-F238E27FC236}">
                <a16:creationId xmlns:a16="http://schemas.microsoft.com/office/drawing/2014/main" id="{3AD31B01-6B96-52D0-2C4E-1FD81CE96B68}"/>
              </a:ext>
            </a:extLst>
          </p:cNvPr>
          <p:cNvPicPr preferRelativeResize="0">
            <a:picLocks/>
          </p:cNvPicPr>
          <p:nvPr/>
        </p:nvPicPr>
        <p:blipFill>
          <a:blip r:embed="rId4">
            <a:extLst>
              <a:ext uri="{96DAC541-7B7A-43D3-8B79-37D633B846F1}">
                <asvg:svgBlip xmlns:asvg="http://schemas.microsoft.com/office/drawing/2016/SVG/main" r:embed="rId5"/>
              </a:ext>
            </a:extLst>
          </a:blip>
          <a:stretch>
            <a:fillRect/>
          </a:stretch>
        </p:blipFill>
        <p:spPr>
          <a:xfrm>
            <a:off x="850634" y="2940118"/>
            <a:ext cx="191976" cy="115080"/>
          </a:xfrm>
          <a:prstGeom prst="rect">
            <a:avLst/>
          </a:prstGeom>
        </p:spPr>
      </p:pic>
      <p:sp>
        <p:nvSpPr>
          <p:cNvPr id="383" name="Rectangle 7">
            <a:extLst>
              <a:ext uri="{FF2B5EF4-FFF2-40B4-BE49-F238E27FC236}">
                <a16:creationId xmlns:a16="http://schemas.microsoft.com/office/drawing/2014/main" id="{A3BB2BF6-656C-3B1E-1079-DA687C8B07E0}"/>
              </a:ext>
            </a:extLst>
          </p:cNvPr>
          <p:cNvSpPr>
            <a:spLocks/>
          </p:cNvSpPr>
          <p:nvPr/>
        </p:nvSpPr>
        <p:spPr>
          <a:xfrm>
            <a:off x="820520" y="3924057"/>
            <a:ext cx="1864904" cy="581728"/>
          </a:xfrm>
          <a:prstGeom prst="rect">
            <a:avLst/>
          </a:prstGeom>
          <a:solidFill>
            <a:srgbClr val="E2F7FE"/>
          </a:solidFill>
          <a:ln w="12700" cap="flat" cmpd="sng" algn="ctr">
            <a:noFill/>
            <a:prstDash val="dash"/>
          </a:ln>
          <a:effectLst/>
        </p:spPr>
        <p:txBody>
          <a:bodyPr lIns="324000"/>
          <a:lstStyle/>
          <a:p>
            <a:pPr defTabSz="820400" latinLnBrk="1">
              <a:buClrTx/>
              <a:buFontTx/>
              <a:buNone/>
              <a:defRPr/>
            </a:pPr>
            <a:r>
              <a:rPr lang="en-US" altLang="x-none"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Private</a:t>
            </a:r>
            <a:r>
              <a:rPr lang="en-US"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 Subnet - A</a:t>
            </a:r>
          </a:p>
        </p:txBody>
      </p:sp>
      <p:pic>
        <p:nvPicPr>
          <p:cNvPr id="384" name="Graphic 21">
            <a:extLst>
              <a:ext uri="{FF2B5EF4-FFF2-40B4-BE49-F238E27FC236}">
                <a16:creationId xmlns:a16="http://schemas.microsoft.com/office/drawing/2014/main" id="{2B185FB1-05F5-36FD-E922-7539130E26D1}"/>
              </a:ext>
            </a:extLst>
          </p:cNvPr>
          <p:cNvPicPr preferRelativeResize="0">
            <a:picLocks/>
          </p:cNvPicPr>
          <p:nvPr/>
        </p:nvPicPr>
        <p:blipFill>
          <a:blip r:embed="rId4">
            <a:extLst>
              <a:ext uri="{96DAC541-7B7A-43D3-8B79-37D633B846F1}">
                <asvg:svgBlip xmlns:asvg="http://schemas.microsoft.com/office/drawing/2016/SVG/main" r:embed="rId5"/>
              </a:ext>
            </a:extLst>
          </a:blip>
          <a:stretch>
            <a:fillRect/>
          </a:stretch>
        </p:blipFill>
        <p:spPr>
          <a:xfrm>
            <a:off x="825801" y="3927391"/>
            <a:ext cx="191976" cy="115080"/>
          </a:xfrm>
          <a:prstGeom prst="rect">
            <a:avLst/>
          </a:prstGeom>
        </p:spPr>
      </p:pic>
      <p:pic>
        <p:nvPicPr>
          <p:cNvPr id="385" name="Graphic 21">
            <a:extLst>
              <a:ext uri="{FF2B5EF4-FFF2-40B4-BE49-F238E27FC236}">
                <a16:creationId xmlns:a16="http://schemas.microsoft.com/office/drawing/2014/main" id="{02860CD7-F103-2C7A-CA09-B9F316335CF2}"/>
              </a:ext>
            </a:extLst>
          </p:cNvPr>
          <p:cNvPicPr preferRelativeResize="0">
            <a:picLocks/>
          </p:cNvPicPr>
          <p:nvPr/>
        </p:nvPicPr>
        <p:blipFill>
          <a:blip r:embed="rId4">
            <a:extLst>
              <a:ext uri="{96DAC541-7B7A-43D3-8B79-37D633B846F1}">
                <asvg:svgBlip xmlns:asvg="http://schemas.microsoft.com/office/drawing/2016/SVG/main" r:embed="rId5"/>
              </a:ext>
            </a:extLst>
          </a:blip>
          <a:stretch>
            <a:fillRect/>
          </a:stretch>
        </p:blipFill>
        <p:spPr>
          <a:xfrm>
            <a:off x="3244936" y="2940118"/>
            <a:ext cx="191976" cy="115080"/>
          </a:xfrm>
          <a:prstGeom prst="rect">
            <a:avLst/>
          </a:prstGeom>
        </p:spPr>
      </p:pic>
      <p:sp>
        <p:nvSpPr>
          <p:cNvPr id="386" name="Rectangle 7">
            <a:extLst>
              <a:ext uri="{FF2B5EF4-FFF2-40B4-BE49-F238E27FC236}">
                <a16:creationId xmlns:a16="http://schemas.microsoft.com/office/drawing/2014/main" id="{A39C13DA-4279-57FB-6405-33925982806B}"/>
              </a:ext>
            </a:extLst>
          </p:cNvPr>
          <p:cNvSpPr>
            <a:spLocks/>
          </p:cNvSpPr>
          <p:nvPr/>
        </p:nvSpPr>
        <p:spPr>
          <a:xfrm>
            <a:off x="3214822" y="3924057"/>
            <a:ext cx="1864904" cy="581728"/>
          </a:xfrm>
          <a:prstGeom prst="rect">
            <a:avLst/>
          </a:prstGeom>
          <a:solidFill>
            <a:srgbClr val="E2F7FE"/>
          </a:solidFill>
          <a:ln w="12700" cap="flat" cmpd="sng" algn="ctr">
            <a:noFill/>
            <a:prstDash val="dash"/>
          </a:ln>
          <a:effectLst/>
        </p:spPr>
        <p:txBody>
          <a:bodyPr lIns="324000"/>
          <a:lstStyle/>
          <a:p>
            <a:pPr defTabSz="820400" latinLnBrk="1">
              <a:buClrTx/>
              <a:buFontTx/>
              <a:buNone/>
              <a:defRPr/>
            </a:pPr>
            <a:r>
              <a:rPr lang="en-US" altLang="x-none"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Private</a:t>
            </a:r>
            <a:r>
              <a:rPr lang="en-US"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 Subnet - B</a:t>
            </a:r>
          </a:p>
        </p:txBody>
      </p:sp>
      <p:pic>
        <p:nvPicPr>
          <p:cNvPr id="387" name="Graphic 21">
            <a:extLst>
              <a:ext uri="{FF2B5EF4-FFF2-40B4-BE49-F238E27FC236}">
                <a16:creationId xmlns:a16="http://schemas.microsoft.com/office/drawing/2014/main" id="{77B13DEE-40FD-D38D-77E1-C2788CCE6AD3}"/>
              </a:ext>
            </a:extLst>
          </p:cNvPr>
          <p:cNvPicPr preferRelativeResize="0">
            <a:picLocks/>
          </p:cNvPicPr>
          <p:nvPr/>
        </p:nvPicPr>
        <p:blipFill>
          <a:blip r:embed="rId4">
            <a:extLst>
              <a:ext uri="{96DAC541-7B7A-43D3-8B79-37D633B846F1}">
                <asvg:svgBlip xmlns:asvg="http://schemas.microsoft.com/office/drawing/2016/SVG/main" r:embed="rId5"/>
              </a:ext>
            </a:extLst>
          </a:blip>
          <a:stretch>
            <a:fillRect/>
          </a:stretch>
        </p:blipFill>
        <p:spPr>
          <a:xfrm>
            <a:off x="3220103" y="3927391"/>
            <a:ext cx="191976" cy="115080"/>
          </a:xfrm>
          <a:prstGeom prst="rect">
            <a:avLst/>
          </a:prstGeom>
        </p:spPr>
      </p:pic>
      <p:pic>
        <p:nvPicPr>
          <p:cNvPr id="388" name="Graphic 62">
            <a:extLst>
              <a:ext uri="{FF2B5EF4-FFF2-40B4-BE49-F238E27FC236}">
                <a16:creationId xmlns:a16="http://schemas.microsoft.com/office/drawing/2014/main" id="{3048D4B1-255C-8547-01E7-979623B46A8A}"/>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7023" y="3399830"/>
            <a:ext cx="311588" cy="18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 name="TextBox 19">
            <a:extLst>
              <a:ext uri="{FF2B5EF4-FFF2-40B4-BE49-F238E27FC236}">
                <a16:creationId xmlns:a16="http://schemas.microsoft.com/office/drawing/2014/main" id="{2E0583E9-FB31-2F22-D745-887682E8EE00}"/>
              </a:ext>
            </a:extLst>
          </p:cNvPr>
          <p:cNvSpPr txBox="1">
            <a:spLocks noChangeArrowheads="1"/>
          </p:cNvSpPr>
          <p:nvPr/>
        </p:nvSpPr>
        <p:spPr bwMode="auto">
          <a:xfrm>
            <a:off x="987580" y="3587437"/>
            <a:ext cx="252900" cy="123111"/>
          </a:xfrm>
          <a:prstGeom prst="rect">
            <a:avLst/>
          </a:prstGeom>
          <a:grpFill/>
        </p:spPr>
        <p:txBody>
          <a:bodyPr wrap="none" lIns="0" tIns="0" rIns="0" bIns="0" rtlCol="0">
            <a:spAutoFit/>
          </a:bodyPr>
          <a:lstStyle>
            <a:defPPr>
              <a:defRPr lang="ko-KR"/>
            </a:defPPr>
            <a:lvl1pPr algn="ctr" defTabSz="1067745">
              <a:defRPr sz="400" spc="-5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spc="-40">
                <a:ln>
                  <a:solidFill>
                    <a:srgbClr val="3333FF">
                      <a:alpha val="0"/>
                    </a:srgbClr>
                  </a:solidFill>
                </a:ln>
                <a:solidFill>
                  <a:prstClr val="black">
                    <a:lumMod val="85000"/>
                    <a:lumOff val="15000"/>
                  </a:prstClr>
                </a:solidFill>
                <a:latin typeface="맑은 고딕"/>
                <a:cs typeface="+mn-cs"/>
              </a:rPr>
              <a:t>Job</a:t>
            </a:r>
          </a:p>
          <a:p>
            <a:pPr latinLnBrk="1">
              <a:buClrTx/>
              <a:buFontTx/>
              <a:buNone/>
              <a:defRPr/>
            </a:pPr>
            <a:r>
              <a:rPr lang="en-US" altLang="en-US" spc="-40">
                <a:ln>
                  <a:solidFill>
                    <a:srgbClr val="3333FF">
                      <a:alpha val="0"/>
                    </a:srgbClr>
                  </a:solidFill>
                </a:ln>
                <a:solidFill>
                  <a:prstClr val="black">
                    <a:lumMod val="85000"/>
                    <a:lumOff val="15000"/>
                  </a:prstClr>
                </a:solidFill>
                <a:latin typeface="맑은 고딕"/>
                <a:cs typeface="+mn-cs"/>
              </a:rPr>
              <a:t>Scheduler</a:t>
            </a:r>
          </a:p>
        </p:txBody>
      </p:sp>
      <p:pic>
        <p:nvPicPr>
          <p:cNvPr id="390" name="Graphic 39">
            <a:extLst>
              <a:ext uri="{FF2B5EF4-FFF2-40B4-BE49-F238E27FC236}">
                <a16:creationId xmlns:a16="http://schemas.microsoft.com/office/drawing/2014/main" id="{8FF85789-A4BF-E7E2-EEB0-17ADC598FEE3}"/>
              </a:ext>
            </a:extLst>
          </p:cNvPr>
          <p:cNvPicPr preferRelativeResize="0">
            <a:picLocks/>
          </p:cNvPicPr>
          <p:nvPr/>
        </p:nvPicPr>
        <p:blipFill>
          <a:blip r:embed="rId7">
            <a:extLst>
              <a:ext uri="{96DAC541-7B7A-43D3-8B79-37D633B846F1}">
                <asvg:svgBlip xmlns:asvg="http://schemas.microsoft.com/office/drawing/2016/SVG/main" r:embed="rId8"/>
              </a:ext>
            </a:extLst>
          </a:blip>
          <a:stretch>
            <a:fillRect/>
          </a:stretch>
        </p:blipFill>
        <p:spPr>
          <a:xfrm>
            <a:off x="1432877" y="3116725"/>
            <a:ext cx="191976" cy="115080"/>
          </a:xfrm>
          <a:prstGeom prst="rect">
            <a:avLst/>
          </a:prstGeom>
          <a:noFill/>
        </p:spPr>
      </p:pic>
      <p:sp>
        <p:nvSpPr>
          <p:cNvPr id="391" name="직사각형 390">
            <a:extLst>
              <a:ext uri="{FF2B5EF4-FFF2-40B4-BE49-F238E27FC236}">
                <a16:creationId xmlns:a16="http://schemas.microsoft.com/office/drawing/2014/main" id="{28BC118E-E211-9647-4294-408A43A1509C}"/>
              </a:ext>
            </a:extLst>
          </p:cNvPr>
          <p:cNvSpPr>
            <a:spLocks/>
          </p:cNvSpPr>
          <p:nvPr/>
        </p:nvSpPr>
        <p:spPr>
          <a:xfrm>
            <a:off x="1786535" y="3152171"/>
            <a:ext cx="630016" cy="61555"/>
          </a:xfrm>
          <a:prstGeom prst="rect">
            <a:avLst/>
          </a:prstGeom>
          <a:grpFill/>
        </p:spPr>
        <p:txBody>
          <a:bodyPr wrap="none" lIns="0" tIns="0" rIns="0" bIns="0" rtlCol="0">
            <a:spAutoFit/>
          </a:bodyPr>
          <a:lstStyle/>
          <a:p>
            <a:pPr algn="ctr" defTabSz="1067745" latinLnBrk="1">
              <a:buClrTx/>
              <a:buFontTx/>
              <a:buNone/>
            </a:pPr>
            <a:r>
              <a:rPr lang="en-US" altLang="ko-KR" sz="400" kern="1200" dirty="0">
                <a:ln>
                  <a:solidFill>
                    <a:srgbClr val="3333FF">
                      <a:alpha val="0"/>
                    </a:srgbClr>
                  </a:solidFill>
                </a:ln>
                <a:solidFill>
                  <a:srgbClr val="FF6600"/>
                </a:solidFill>
                <a:latin typeface="맑은 고딕"/>
                <a:ea typeface="KoPub돋움체 Bold" panose="02020603020101020101" pitchFamily="18" charset="-127"/>
                <a:cs typeface="+mn-cs"/>
              </a:rPr>
              <a:t>Auto Scaling group</a:t>
            </a:r>
          </a:p>
        </p:txBody>
      </p:sp>
      <p:cxnSp>
        <p:nvCxnSpPr>
          <p:cNvPr id="392" name="직선 화살표 연결선 391">
            <a:extLst>
              <a:ext uri="{FF2B5EF4-FFF2-40B4-BE49-F238E27FC236}">
                <a16:creationId xmlns:a16="http://schemas.microsoft.com/office/drawing/2014/main" id="{3501E8AE-EE2B-A106-4126-D479264D688C}"/>
              </a:ext>
            </a:extLst>
          </p:cNvPr>
          <p:cNvCxnSpPr>
            <a:cxnSpLocks/>
          </p:cNvCxnSpPr>
          <p:nvPr/>
        </p:nvCxnSpPr>
        <p:spPr>
          <a:xfrm>
            <a:off x="2704380" y="3664785"/>
            <a:ext cx="548501" cy="0"/>
          </a:xfrm>
          <a:prstGeom prst="straightConnector1">
            <a:avLst/>
          </a:prstGeom>
          <a:noFill/>
          <a:ln w="6350" cap="flat" cmpd="sng" algn="ctr">
            <a:solidFill>
              <a:srgbClr val="8692A6"/>
            </a:solidFill>
            <a:prstDash val="solid"/>
            <a:headEnd type="none" w="med" len="med"/>
            <a:tailEnd type="none" w="med" len="med"/>
          </a:ln>
          <a:effectLst/>
        </p:spPr>
      </p:cxnSp>
      <p:pic>
        <p:nvPicPr>
          <p:cNvPr id="393" name="Graphic 8">
            <a:extLst>
              <a:ext uri="{FF2B5EF4-FFF2-40B4-BE49-F238E27FC236}">
                <a16:creationId xmlns:a16="http://schemas.microsoft.com/office/drawing/2014/main" id="{5E77565B-104D-2ABD-7483-D73E43A42A7A}"/>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577355" y="3262851"/>
            <a:ext cx="246825"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TextBox 19">
            <a:extLst>
              <a:ext uri="{FF2B5EF4-FFF2-40B4-BE49-F238E27FC236}">
                <a16:creationId xmlns:a16="http://schemas.microsoft.com/office/drawing/2014/main" id="{80E7E87B-17A9-D931-EDCE-F66CA234BFA5}"/>
              </a:ext>
            </a:extLst>
          </p:cNvPr>
          <p:cNvSpPr txBox="1">
            <a:spLocks noChangeArrowheads="1"/>
          </p:cNvSpPr>
          <p:nvPr/>
        </p:nvSpPr>
        <p:spPr bwMode="auto">
          <a:xfrm>
            <a:off x="1629202" y="3413471"/>
            <a:ext cx="123770"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ko-KR" dirty="0">
                <a:ln>
                  <a:solidFill>
                    <a:srgbClr val="3333FF">
                      <a:alpha val="0"/>
                    </a:srgbClr>
                  </a:solidFill>
                </a:ln>
                <a:solidFill>
                  <a:prstClr val="black">
                    <a:lumMod val="85000"/>
                    <a:lumOff val="15000"/>
                  </a:prstClr>
                </a:solidFill>
                <a:latin typeface="맑은 고딕"/>
                <a:cs typeface="+mn-cs"/>
              </a:rPr>
              <a:t>MBS</a:t>
            </a:r>
            <a:endParaRPr lang="en-US" altLang="en-US" dirty="0">
              <a:ln>
                <a:solidFill>
                  <a:srgbClr val="3333FF">
                    <a:alpha val="0"/>
                  </a:srgbClr>
                </a:solidFill>
              </a:ln>
              <a:solidFill>
                <a:prstClr val="black">
                  <a:lumMod val="85000"/>
                  <a:lumOff val="15000"/>
                </a:prstClr>
              </a:solidFill>
              <a:latin typeface="맑은 고딕"/>
              <a:cs typeface="+mn-cs"/>
            </a:endParaRPr>
          </a:p>
        </p:txBody>
      </p:sp>
      <p:pic>
        <p:nvPicPr>
          <p:cNvPr id="395" name="Graphic 8">
            <a:extLst>
              <a:ext uri="{FF2B5EF4-FFF2-40B4-BE49-F238E27FC236}">
                <a16:creationId xmlns:a16="http://schemas.microsoft.com/office/drawing/2014/main" id="{1E2ACBC7-F423-02BA-944C-B182CB455FBB}"/>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966800" y="3262844"/>
            <a:ext cx="246825"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6" name="TextBox 19">
            <a:extLst>
              <a:ext uri="{FF2B5EF4-FFF2-40B4-BE49-F238E27FC236}">
                <a16:creationId xmlns:a16="http://schemas.microsoft.com/office/drawing/2014/main" id="{A76CEF0D-827A-7102-3BF2-DCE1C13FD280}"/>
              </a:ext>
            </a:extLst>
          </p:cNvPr>
          <p:cNvSpPr txBox="1">
            <a:spLocks noChangeArrowheads="1"/>
          </p:cNvSpPr>
          <p:nvPr/>
        </p:nvSpPr>
        <p:spPr bwMode="auto">
          <a:xfrm>
            <a:off x="1925892" y="3413467"/>
            <a:ext cx="303838"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CI/CD/Argo</a:t>
            </a:r>
          </a:p>
        </p:txBody>
      </p:sp>
      <p:pic>
        <p:nvPicPr>
          <p:cNvPr id="397" name="Graphic 8">
            <a:extLst>
              <a:ext uri="{FF2B5EF4-FFF2-40B4-BE49-F238E27FC236}">
                <a16:creationId xmlns:a16="http://schemas.microsoft.com/office/drawing/2014/main" id="{49ADC4D7-167E-A5A8-BE14-D3F5465CB3CB}"/>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2353524" y="3262853"/>
            <a:ext cx="246825"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 name="TextBox 19">
            <a:extLst>
              <a:ext uri="{FF2B5EF4-FFF2-40B4-BE49-F238E27FC236}">
                <a16:creationId xmlns:a16="http://schemas.microsoft.com/office/drawing/2014/main" id="{569F25D4-20AF-4B40-C4C3-1E7EFEEF9EBD}"/>
              </a:ext>
            </a:extLst>
          </p:cNvPr>
          <p:cNvSpPr txBox="1">
            <a:spLocks noChangeArrowheads="1"/>
          </p:cNvSpPr>
          <p:nvPr/>
        </p:nvSpPr>
        <p:spPr bwMode="auto">
          <a:xfrm>
            <a:off x="2401530" y="3413474"/>
            <a:ext cx="126004"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CMS</a:t>
            </a:r>
          </a:p>
        </p:txBody>
      </p:sp>
      <p:pic>
        <p:nvPicPr>
          <p:cNvPr id="399" name="Graphic 8">
            <a:extLst>
              <a:ext uri="{FF2B5EF4-FFF2-40B4-BE49-F238E27FC236}">
                <a16:creationId xmlns:a16="http://schemas.microsoft.com/office/drawing/2014/main" id="{FF96EDF8-93A2-78F8-4433-E274E1DEFF0D}"/>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577353" y="3539936"/>
            <a:ext cx="246825"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TextBox 19">
            <a:extLst>
              <a:ext uri="{FF2B5EF4-FFF2-40B4-BE49-F238E27FC236}">
                <a16:creationId xmlns:a16="http://schemas.microsoft.com/office/drawing/2014/main" id="{8A127C18-6686-2AF4-9C78-57324A188C0E}"/>
              </a:ext>
            </a:extLst>
          </p:cNvPr>
          <p:cNvSpPr txBox="1">
            <a:spLocks noChangeArrowheads="1"/>
          </p:cNvSpPr>
          <p:nvPr/>
        </p:nvSpPr>
        <p:spPr bwMode="auto">
          <a:xfrm>
            <a:off x="1632286" y="3686086"/>
            <a:ext cx="110365"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DBS</a:t>
            </a:r>
          </a:p>
        </p:txBody>
      </p:sp>
      <p:pic>
        <p:nvPicPr>
          <p:cNvPr id="401" name="Graphic 8">
            <a:extLst>
              <a:ext uri="{FF2B5EF4-FFF2-40B4-BE49-F238E27FC236}">
                <a16:creationId xmlns:a16="http://schemas.microsoft.com/office/drawing/2014/main" id="{76DC3FDF-588E-33E5-3BCD-AB98B111CEBE}"/>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966798" y="3539940"/>
            <a:ext cx="246825"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TextBox 19">
            <a:extLst>
              <a:ext uri="{FF2B5EF4-FFF2-40B4-BE49-F238E27FC236}">
                <a16:creationId xmlns:a16="http://schemas.microsoft.com/office/drawing/2014/main" id="{1F90197F-AC60-8A55-5C04-F94CBFFD01E1}"/>
              </a:ext>
            </a:extLst>
          </p:cNvPr>
          <p:cNvSpPr txBox="1">
            <a:spLocks noChangeArrowheads="1"/>
          </p:cNvSpPr>
          <p:nvPr/>
        </p:nvSpPr>
        <p:spPr bwMode="auto">
          <a:xfrm>
            <a:off x="2012032" y="3700553"/>
            <a:ext cx="139407"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DRM</a:t>
            </a:r>
          </a:p>
        </p:txBody>
      </p:sp>
      <p:pic>
        <p:nvPicPr>
          <p:cNvPr id="403" name="Graphic 8">
            <a:extLst>
              <a:ext uri="{FF2B5EF4-FFF2-40B4-BE49-F238E27FC236}">
                <a16:creationId xmlns:a16="http://schemas.microsoft.com/office/drawing/2014/main" id="{E81AFB09-F15A-DEE6-C119-3A787F9E4DE4}"/>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2353521" y="3539937"/>
            <a:ext cx="246825"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4" name="TextBox 19">
            <a:extLst>
              <a:ext uri="{FF2B5EF4-FFF2-40B4-BE49-F238E27FC236}">
                <a16:creationId xmlns:a16="http://schemas.microsoft.com/office/drawing/2014/main" id="{D1B4746C-711C-F7D6-52CD-A15DB21071B8}"/>
              </a:ext>
            </a:extLst>
          </p:cNvPr>
          <p:cNvSpPr txBox="1">
            <a:spLocks noChangeArrowheads="1"/>
          </p:cNvSpPr>
          <p:nvPr/>
        </p:nvSpPr>
        <p:spPr bwMode="auto">
          <a:xfrm>
            <a:off x="2392684" y="3686083"/>
            <a:ext cx="171581"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Search</a:t>
            </a:r>
          </a:p>
        </p:txBody>
      </p:sp>
      <p:pic>
        <p:nvPicPr>
          <p:cNvPr id="405" name="Graphic 23">
            <a:extLst>
              <a:ext uri="{FF2B5EF4-FFF2-40B4-BE49-F238E27FC236}">
                <a16:creationId xmlns:a16="http://schemas.microsoft.com/office/drawing/2014/main" id="{CB91FAAF-58E7-4392-AD32-74EFB54C8DE9}"/>
              </a:ext>
            </a:extLst>
          </p:cNvPr>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58768" y="3246214"/>
            <a:ext cx="191976" cy="11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 name="직사각형 405">
            <a:extLst>
              <a:ext uri="{FF2B5EF4-FFF2-40B4-BE49-F238E27FC236}">
                <a16:creationId xmlns:a16="http://schemas.microsoft.com/office/drawing/2014/main" id="{5D0D73B5-2B65-D9A9-9A84-6038ED34D2F1}"/>
              </a:ext>
            </a:extLst>
          </p:cNvPr>
          <p:cNvSpPr>
            <a:spLocks/>
          </p:cNvSpPr>
          <p:nvPr/>
        </p:nvSpPr>
        <p:spPr>
          <a:xfrm>
            <a:off x="3247578" y="3365073"/>
            <a:ext cx="225643" cy="123111"/>
          </a:xfrm>
          <a:prstGeom prst="rect">
            <a:avLst/>
          </a:prstGeom>
          <a:grpFill/>
        </p:spPr>
        <p:txBody>
          <a:bodyPr wrap="none" lIns="0" tIns="0" rIns="0" bIns="0" rtlCol="0">
            <a:spAutoFit/>
          </a:bodyPr>
          <a:lstStyle/>
          <a:p>
            <a:pPr algn="ctr" defTabSz="1067745" latinLnBrk="1">
              <a:buClrTx/>
              <a:buFontTx/>
              <a:buNone/>
            </a:pPr>
            <a:r>
              <a:rPr lang="en-US" altLang="ko-KR" sz="400" kern="1200">
                <a:ln>
                  <a:solidFill>
                    <a:srgbClr val="3333FF">
                      <a:alpha val="0"/>
                    </a:srgbClr>
                  </a:solidFill>
                </a:ln>
                <a:solidFill>
                  <a:srgbClr val="FF6600"/>
                </a:solidFill>
                <a:latin typeface="맑은 고딕"/>
                <a:ea typeface="KoPub돋움체 Bold" panose="02020603020101020101" pitchFamily="18" charset="-127"/>
                <a:cs typeface="+mn-cs"/>
              </a:rPr>
              <a:t>EKS</a:t>
            </a:r>
          </a:p>
          <a:p>
            <a:pPr algn="ctr" defTabSz="1067745" latinLnBrk="1">
              <a:buClrTx/>
              <a:buFontTx/>
              <a:buNone/>
            </a:pPr>
            <a:r>
              <a:rPr lang="en-US" altLang="ko-KR" sz="400" kern="1200">
                <a:ln>
                  <a:solidFill>
                    <a:srgbClr val="3333FF">
                      <a:alpha val="0"/>
                    </a:srgbClr>
                  </a:solidFill>
                </a:ln>
                <a:solidFill>
                  <a:srgbClr val="FF6600"/>
                </a:solidFill>
                <a:latin typeface="맑은 고딕"/>
                <a:ea typeface="KoPub돋움체 Bold" panose="02020603020101020101" pitchFamily="18" charset="-127"/>
                <a:cs typeface="+mn-cs"/>
              </a:rPr>
              <a:t>Service</a:t>
            </a:r>
          </a:p>
        </p:txBody>
      </p:sp>
      <p:pic>
        <p:nvPicPr>
          <p:cNvPr id="407" name="Graphic 62">
            <a:extLst>
              <a:ext uri="{FF2B5EF4-FFF2-40B4-BE49-F238E27FC236}">
                <a16:creationId xmlns:a16="http://schemas.microsoft.com/office/drawing/2014/main" id="{684074DF-7D87-0AAA-E853-0A6D7B8F9B1E}"/>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2717" y="3467367"/>
            <a:ext cx="311588" cy="18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8" name="TextBox 19">
            <a:extLst>
              <a:ext uri="{FF2B5EF4-FFF2-40B4-BE49-F238E27FC236}">
                <a16:creationId xmlns:a16="http://schemas.microsoft.com/office/drawing/2014/main" id="{2BCDC68F-6E82-861C-67C0-EBB1F96F9B84}"/>
              </a:ext>
            </a:extLst>
          </p:cNvPr>
          <p:cNvSpPr txBox="1">
            <a:spLocks noChangeArrowheads="1"/>
          </p:cNvSpPr>
          <p:nvPr/>
        </p:nvSpPr>
        <p:spPr bwMode="auto">
          <a:xfrm>
            <a:off x="4733273" y="3662240"/>
            <a:ext cx="252900" cy="123111"/>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Job</a:t>
            </a:r>
          </a:p>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Scheduler</a:t>
            </a:r>
          </a:p>
        </p:txBody>
      </p:sp>
      <p:pic>
        <p:nvPicPr>
          <p:cNvPr id="409" name="Picture 2" descr="https://github.com/kubernetes/community/raw/master/icons/png/resources/labeled/ing-128.png">
            <a:extLst>
              <a:ext uri="{FF2B5EF4-FFF2-40B4-BE49-F238E27FC236}">
                <a16:creationId xmlns:a16="http://schemas.microsoft.com/office/drawing/2014/main" id="{4EE020D4-92BF-1C8D-A199-44782D383DCC}"/>
              </a:ext>
            </a:extLst>
          </p:cNvPr>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59618" y="2859143"/>
            <a:ext cx="234488" cy="146703"/>
          </a:xfrm>
          <a:prstGeom prst="rect">
            <a:avLst/>
          </a:prstGeom>
          <a:noFill/>
        </p:spPr>
      </p:pic>
      <p:sp>
        <p:nvSpPr>
          <p:cNvPr id="410" name="Rectangle 7">
            <a:extLst>
              <a:ext uri="{FF2B5EF4-FFF2-40B4-BE49-F238E27FC236}">
                <a16:creationId xmlns:a16="http://schemas.microsoft.com/office/drawing/2014/main" id="{97A74722-C18F-E04F-E19B-F7D9B80C7F5E}"/>
              </a:ext>
            </a:extLst>
          </p:cNvPr>
          <p:cNvSpPr>
            <a:spLocks/>
          </p:cNvSpPr>
          <p:nvPr/>
        </p:nvSpPr>
        <p:spPr>
          <a:xfrm>
            <a:off x="862261" y="2320006"/>
            <a:ext cx="1864904" cy="559019"/>
          </a:xfrm>
          <a:prstGeom prst="rect">
            <a:avLst/>
          </a:prstGeom>
          <a:solidFill>
            <a:srgbClr val="E2F7FE"/>
          </a:solidFill>
          <a:ln w="12700" cap="flat" cmpd="sng" algn="ctr">
            <a:noFill/>
            <a:prstDash val="dash"/>
          </a:ln>
          <a:effectLst/>
        </p:spPr>
        <p:txBody>
          <a:bodyPr lIns="324000" tIns="36000"/>
          <a:lstStyle/>
          <a:p>
            <a:pPr defTabSz="820400" latinLnBrk="1">
              <a:buClrTx/>
              <a:buFontTx/>
              <a:buNone/>
              <a:defRPr/>
            </a:pPr>
            <a:r>
              <a:rPr lang="en-US"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Private Subnet - A</a:t>
            </a:r>
          </a:p>
        </p:txBody>
      </p:sp>
      <p:pic>
        <p:nvPicPr>
          <p:cNvPr id="411" name="Graphic 21">
            <a:extLst>
              <a:ext uri="{FF2B5EF4-FFF2-40B4-BE49-F238E27FC236}">
                <a16:creationId xmlns:a16="http://schemas.microsoft.com/office/drawing/2014/main" id="{5C1BEA0E-1E8E-3F91-1E62-47317BB6F588}"/>
              </a:ext>
            </a:extLst>
          </p:cNvPr>
          <p:cNvPicPr preferRelativeResize="0">
            <a:picLocks/>
          </p:cNvPicPr>
          <p:nvPr/>
        </p:nvPicPr>
        <p:blipFill>
          <a:blip r:embed="rId4">
            <a:extLst>
              <a:ext uri="{96DAC541-7B7A-43D3-8B79-37D633B846F1}">
                <asvg:svgBlip xmlns:asvg="http://schemas.microsoft.com/office/drawing/2016/SVG/main" r:embed="rId5"/>
              </a:ext>
            </a:extLst>
          </a:blip>
          <a:stretch>
            <a:fillRect/>
          </a:stretch>
        </p:blipFill>
        <p:spPr>
          <a:xfrm>
            <a:off x="862261" y="2320005"/>
            <a:ext cx="191976" cy="115080"/>
          </a:xfrm>
          <a:prstGeom prst="rect">
            <a:avLst/>
          </a:prstGeom>
        </p:spPr>
      </p:pic>
      <p:sp>
        <p:nvSpPr>
          <p:cNvPr id="412" name="Rectangle 7">
            <a:extLst>
              <a:ext uri="{FF2B5EF4-FFF2-40B4-BE49-F238E27FC236}">
                <a16:creationId xmlns:a16="http://schemas.microsoft.com/office/drawing/2014/main" id="{C427842D-A4C3-9CF3-5777-B3466A6673A2}"/>
              </a:ext>
            </a:extLst>
          </p:cNvPr>
          <p:cNvSpPr>
            <a:spLocks/>
          </p:cNvSpPr>
          <p:nvPr/>
        </p:nvSpPr>
        <p:spPr>
          <a:xfrm>
            <a:off x="3256563" y="2320006"/>
            <a:ext cx="1864904" cy="559019"/>
          </a:xfrm>
          <a:prstGeom prst="rect">
            <a:avLst/>
          </a:prstGeom>
          <a:solidFill>
            <a:srgbClr val="E2F7FE"/>
          </a:solidFill>
          <a:ln w="12700" cap="flat" cmpd="sng" algn="ctr">
            <a:noFill/>
            <a:prstDash val="dash"/>
          </a:ln>
          <a:effectLst/>
        </p:spPr>
        <p:txBody>
          <a:bodyPr lIns="324000" tIns="36000"/>
          <a:lstStyle/>
          <a:p>
            <a:pPr defTabSz="820400" latinLnBrk="1">
              <a:buClrTx/>
              <a:buFontTx/>
              <a:buNone/>
              <a:defRPr/>
            </a:pPr>
            <a:r>
              <a:rPr lang="en-US" altLang="x-none"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Private</a:t>
            </a:r>
            <a:r>
              <a:rPr lang="en-US" sz="600" dirty="0">
                <a:ln>
                  <a:solidFill>
                    <a:srgbClr val="3333FF">
                      <a:alpha val="0"/>
                    </a:srgbClr>
                  </a:solidFill>
                </a:ln>
                <a:solidFill>
                  <a:srgbClr val="004FBC"/>
                </a:solidFill>
                <a:latin typeface="맑은 고딕"/>
                <a:ea typeface="KoPub돋움체 Bold" panose="02020603020101020101" pitchFamily="18" charset="-127"/>
                <a:cs typeface="Arial" panose="020B0604020202020204" pitchFamily="34" charset="0"/>
              </a:rPr>
              <a:t> Subnet -B</a:t>
            </a:r>
          </a:p>
        </p:txBody>
      </p:sp>
      <p:pic>
        <p:nvPicPr>
          <p:cNvPr id="413" name="Graphic 21">
            <a:extLst>
              <a:ext uri="{FF2B5EF4-FFF2-40B4-BE49-F238E27FC236}">
                <a16:creationId xmlns:a16="http://schemas.microsoft.com/office/drawing/2014/main" id="{7CF218AD-6291-4EDB-C2C8-67F2E1575ADD}"/>
              </a:ext>
            </a:extLst>
          </p:cNvPr>
          <p:cNvPicPr preferRelativeResize="0">
            <a:picLocks/>
          </p:cNvPicPr>
          <p:nvPr/>
        </p:nvPicPr>
        <p:blipFill>
          <a:blip r:embed="rId4">
            <a:extLst>
              <a:ext uri="{96DAC541-7B7A-43D3-8B79-37D633B846F1}">
                <asvg:svgBlip xmlns:asvg="http://schemas.microsoft.com/office/drawing/2016/SVG/main" r:embed="rId5"/>
              </a:ext>
            </a:extLst>
          </a:blip>
          <a:stretch>
            <a:fillRect/>
          </a:stretch>
        </p:blipFill>
        <p:spPr>
          <a:xfrm>
            <a:off x="3256563" y="2320005"/>
            <a:ext cx="191976" cy="115080"/>
          </a:xfrm>
          <a:prstGeom prst="rect">
            <a:avLst/>
          </a:prstGeom>
        </p:spPr>
      </p:pic>
      <p:sp>
        <p:nvSpPr>
          <p:cNvPr id="414" name="TextBox 19">
            <a:extLst>
              <a:ext uri="{FF2B5EF4-FFF2-40B4-BE49-F238E27FC236}">
                <a16:creationId xmlns:a16="http://schemas.microsoft.com/office/drawing/2014/main" id="{322E9872-F75E-183F-6E38-699EFDBDC510}"/>
              </a:ext>
            </a:extLst>
          </p:cNvPr>
          <p:cNvSpPr txBox="1">
            <a:spLocks noChangeArrowheads="1"/>
          </p:cNvSpPr>
          <p:nvPr/>
        </p:nvSpPr>
        <p:spPr bwMode="auto">
          <a:xfrm>
            <a:off x="1661424" y="2663110"/>
            <a:ext cx="628229" cy="107722"/>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sz="700" dirty="0">
                <a:ln>
                  <a:solidFill>
                    <a:srgbClr val="3333FF">
                      <a:alpha val="0"/>
                    </a:srgbClr>
                  </a:solidFill>
                </a:ln>
                <a:solidFill>
                  <a:prstClr val="black">
                    <a:lumMod val="85000"/>
                    <a:lumOff val="15000"/>
                  </a:prstClr>
                </a:solidFill>
                <a:latin typeface="맑은 고딕"/>
                <a:cs typeface="+mn-cs"/>
              </a:rPr>
              <a:t>MBS APIGW</a:t>
            </a:r>
          </a:p>
        </p:txBody>
      </p:sp>
      <p:sp>
        <p:nvSpPr>
          <p:cNvPr id="415" name="Rectangle 5">
            <a:extLst>
              <a:ext uri="{FF2B5EF4-FFF2-40B4-BE49-F238E27FC236}">
                <a16:creationId xmlns:a16="http://schemas.microsoft.com/office/drawing/2014/main" id="{0735B446-5FC5-9101-15A2-3FEDB137A337}"/>
              </a:ext>
            </a:extLst>
          </p:cNvPr>
          <p:cNvSpPr>
            <a:spLocks/>
          </p:cNvSpPr>
          <p:nvPr/>
        </p:nvSpPr>
        <p:spPr bwMode="auto">
          <a:xfrm>
            <a:off x="1516863" y="2471920"/>
            <a:ext cx="3427813" cy="283974"/>
          </a:xfrm>
          <a:prstGeom prst="rect">
            <a:avLst/>
          </a:prstGeom>
          <a:noFill/>
          <a:ln w="6350" cap="flat" cmpd="sng" algn="ctr">
            <a:solidFill>
              <a:srgbClr val="3333FF"/>
            </a:solidFill>
            <a:prstDash val="sysDot"/>
          </a:ln>
          <a:effectLst/>
        </p:spPr>
        <p:txBody>
          <a:bodyPr tIns="46800"/>
          <a:lstStyle/>
          <a:p>
            <a:pPr algn="ctr" defTabSz="820400" latinLnBrk="1">
              <a:buClrTx/>
              <a:buFontTx/>
              <a:buNone/>
              <a:defRPr/>
            </a:pPr>
            <a:endParaRPr lang="en-US" sz="700">
              <a:ln>
                <a:solidFill>
                  <a:srgbClr val="3333FF">
                    <a:alpha val="0"/>
                  </a:srgbClr>
                </a:solidFill>
              </a:ln>
              <a:solidFill>
                <a:srgbClr val="5B9CD5"/>
              </a:solidFill>
              <a:latin typeface="맑은 고딕"/>
              <a:ea typeface="KoPub돋움체 Medium" panose="02020603020101020101" pitchFamily="18" charset="-127"/>
              <a:cs typeface="Arial" panose="020B0604020202020204" pitchFamily="34" charset="0"/>
            </a:endParaRPr>
          </a:p>
        </p:txBody>
      </p:sp>
      <p:pic>
        <p:nvPicPr>
          <p:cNvPr id="416" name="Graphic 8">
            <a:extLst>
              <a:ext uri="{FF2B5EF4-FFF2-40B4-BE49-F238E27FC236}">
                <a16:creationId xmlns:a16="http://schemas.microsoft.com/office/drawing/2014/main" id="{179F080B-1691-8785-A91D-82F4E87E4013}"/>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841469" y="2489565"/>
            <a:ext cx="246825"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 name="TextBox 19">
            <a:extLst>
              <a:ext uri="{FF2B5EF4-FFF2-40B4-BE49-F238E27FC236}">
                <a16:creationId xmlns:a16="http://schemas.microsoft.com/office/drawing/2014/main" id="{7175C22C-DB86-A4DC-9742-21651915127C}"/>
              </a:ext>
            </a:extLst>
          </p:cNvPr>
          <p:cNvSpPr txBox="1">
            <a:spLocks noChangeArrowheads="1"/>
          </p:cNvSpPr>
          <p:nvPr/>
        </p:nvSpPr>
        <p:spPr bwMode="auto">
          <a:xfrm>
            <a:off x="3883641" y="2623067"/>
            <a:ext cx="628229" cy="107722"/>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sz="700" dirty="0">
                <a:ln>
                  <a:solidFill>
                    <a:srgbClr val="3333FF">
                      <a:alpha val="0"/>
                    </a:srgbClr>
                  </a:solidFill>
                </a:ln>
                <a:solidFill>
                  <a:prstClr val="black">
                    <a:lumMod val="85000"/>
                    <a:lumOff val="15000"/>
                  </a:prstClr>
                </a:solidFill>
                <a:latin typeface="맑은 고딕"/>
                <a:cs typeface="+mn-cs"/>
              </a:rPr>
              <a:t>MBS APIGW</a:t>
            </a:r>
          </a:p>
        </p:txBody>
      </p:sp>
      <p:pic>
        <p:nvPicPr>
          <p:cNvPr id="418" name="Graphic 8">
            <a:extLst>
              <a:ext uri="{FF2B5EF4-FFF2-40B4-BE49-F238E27FC236}">
                <a16:creationId xmlns:a16="http://schemas.microsoft.com/office/drawing/2014/main" id="{3FC7A4C0-BA6C-1F97-DC3D-1162236528E3}"/>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057431" y="2526510"/>
            <a:ext cx="246825"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 name="Rectangle 5">
            <a:extLst>
              <a:ext uri="{FF2B5EF4-FFF2-40B4-BE49-F238E27FC236}">
                <a16:creationId xmlns:a16="http://schemas.microsoft.com/office/drawing/2014/main" id="{25EB96B0-42A8-A6FB-5832-73E61CDE2606}"/>
              </a:ext>
            </a:extLst>
          </p:cNvPr>
          <p:cNvSpPr>
            <a:spLocks/>
          </p:cNvSpPr>
          <p:nvPr/>
        </p:nvSpPr>
        <p:spPr bwMode="auto">
          <a:xfrm>
            <a:off x="1406038" y="2434190"/>
            <a:ext cx="3637406" cy="421556"/>
          </a:xfrm>
          <a:prstGeom prst="rect">
            <a:avLst/>
          </a:prstGeom>
          <a:noFill/>
          <a:ln w="6350" cap="flat" cmpd="sng" algn="ctr">
            <a:solidFill>
              <a:srgbClr val="F0850C"/>
            </a:solidFill>
            <a:prstDash val="sysDot"/>
          </a:ln>
          <a:effectLst/>
        </p:spPr>
        <p:txBody>
          <a:bodyPr tIns="46800"/>
          <a:lstStyle/>
          <a:p>
            <a:pPr algn="ctr" defTabSz="820400" latinLnBrk="1">
              <a:buClrTx/>
              <a:buFontTx/>
              <a:buNone/>
              <a:defRPr/>
            </a:pPr>
            <a:endParaRPr lang="en-US" sz="700">
              <a:ln>
                <a:solidFill>
                  <a:srgbClr val="3333FF">
                    <a:alpha val="0"/>
                  </a:srgbClr>
                </a:solidFill>
              </a:ln>
              <a:solidFill>
                <a:srgbClr val="5B9CD5"/>
              </a:solidFill>
              <a:latin typeface="맑은 고딕"/>
              <a:ea typeface="KoPub돋움체 Medium" panose="02020603020101020101" pitchFamily="18" charset="-127"/>
              <a:cs typeface="Arial" panose="020B0604020202020204" pitchFamily="34" charset="0"/>
            </a:endParaRPr>
          </a:p>
        </p:txBody>
      </p:sp>
      <p:sp>
        <p:nvSpPr>
          <p:cNvPr id="420" name="직사각형 419">
            <a:extLst>
              <a:ext uri="{FF2B5EF4-FFF2-40B4-BE49-F238E27FC236}">
                <a16:creationId xmlns:a16="http://schemas.microsoft.com/office/drawing/2014/main" id="{D30BB643-FD05-06FD-251F-55E32CCE80FC}"/>
              </a:ext>
            </a:extLst>
          </p:cNvPr>
          <p:cNvSpPr>
            <a:spLocks/>
          </p:cNvSpPr>
          <p:nvPr/>
        </p:nvSpPr>
        <p:spPr>
          <a:xfrm>
            <a:off x="3746159" y="2767639"/>
            <a:ext cx="828852" cy="92333"/>
          </a:xfrm>
          <a:prstGeom prst="rect">
            <a:avLst/>
          </a:prstGeom>
          <a:grpFill/>
        </p:spPr>
        <p:txBody>
          <a:bodyPr wrap="none" lIns="0" tIns="0" rIns="0" bIns="0" rtlCol="0">
            <a:spAutoFit/>
          </a:bodyPr>
          <a:lstStyle/>
          <a:p>
            <a:pPr algn="ctr" defTabSz="1067745" latinLnBrk="1">
              <a:buClrTx/>
              <a:buFontTx/>
              <a:buNone/>
            </a:pPr>
            <a:r>
              <a:rPr lang="en-US" altLang="ko-KR" sz="600" kern="1200" dirty="0">
                <a:ln>
                  <a:solidFill>
                    <a:srgbClr val="3333FF">
                      <a:alpha val="0"/>
                    </a:srgbClr>
                  </a:solidFill>
                </a:ln>
                <a:solidFill>
                  <a:srgbClr val="FF6600"/>
                </a:solidFill>
                <a:latin typeface="맑은 고딕"/>
                <a:ea typeface="KoPub돋움체 Bold" panose="02020603020101020101" pitchFamily="18" charset="-127"/>
                <a:cs typeface="+mn-cs"/>
              </a:rPr>
              <a:t>EKS Node Group</a:t>
            </a:r>
          </a:p>
        </p:txBody>
      </p:sp>
      <p:sp>
        <p:nvSpPr>
          <p:cNvPr id="421" name="직사각형 420">
            <a:extLst>
              <a:ext uri="{FF2B5EF4-FFF2-40B4-BE49-F238E27FC236}">
                <a16:creationId xmlns:a16="http://schemas.microsoft.com/office/drawing/2014/main" id="{A5830428-0BD8-F477-6934-C1DB4F6AA4CD}"/>
              </a:ext>
            </a:extLst>
          </p:cNvPr>
          <p:cNvSpPr>
            <a:spLocks/>
          </p:cNvSpPr>
          <p:nvPr/>
        </p:nvSpPr>
        <p:spPr>
          <a:xfrm>
            <a:off x="1557718" y="2761701"/>
            <a:ext cx="828852" cy="92333"/>
          </a:xfrm>
          <a:prstGeom prst="rect">
            <a:avLst/>
          </a:prstGeom>
          <a:grpFill/>
        </p:spPr>
        <p:txBody>
          <a:bodyPr wrap="none" lIns="0" tIns="0" rIns="0" bIns="0" rtlCol="0">
            <a:spAutoFit/>
          </a:bodyPr>
          <a:lstStyle/>
          <a:p>
            <a:pPr algn="ctr" defTabSz="1067745" latinLnBrk="1">
              <a:buClrTx/>
              <a:buFontTx/>
              <a:buNone/>
            </a:pPr>
            <a:r>
              <a:rPr lang="en-US" altLang="ko-KR" sz="600" kern="1200" dirty="0">
                <a:ln>
                  <a:solidFill>
                    <a:srgbClr val="3333FF">
                      <a:alpha val="0"/>
                    </a:srgbClr>
                  </a:solidFill>
                </a:ln>
                <a:solidFill>
                  <a:srgbClr val="FF6600"/>
                </a:solidFill>
                <a:latin typeface="맑은 고딕"/>
                <a:ea typeface="KoPub돋움체 Bold" panose="02020603020101020101" pitchFamily="18" charset="-127"/>
                <a:cs typeface="+mn-cs"/>
              </a:rPr>
              <a:t>EKS Node Group</a:t>
            </a:r>
          </a:p>
        </p:txBody>
      </p:sp>
      <p:grpSp>
        <p:nvGrpSpPr>
          <p:cNvPr id="422" name="그룹 421">
            <a:extLst>
              <a:ext uri="{FF2B5EF4-FFF2-40B4-BE49-F238E27FC236}">
                <a16:creationId xmlns:a16="http://schemas.microsoft.com/office/drawing/2014/main" id="{6DDED61D-A5AF-4B4E-306E-3706C807C94C}"/>
              </a:ext>
            </a:extLst>
          </p:cNvPr>
          <p:cNvGrpSpPr/>
          <p:nvPr/>
        </p:nvGrpSpPr>
        <p:grpSpPr>
          <a:xfrm>
            <a:off x="3448961" y="3264049"/>
            <a:ext cx="1022996" cy="499264"/>
            <a:chOff x="3345527" y="3762943"/>
            <a:chExt cx="734017" cy="499264"/>
          </a:xfrm>
        </p:grpSpPr>
        <p:pic>
          <p:nvPicPr>
            <p:cNvPr id="423" name="Graphic 8">
              <a:extLst>
                <a:ext uri="{FF2B5EF4-FFF2-40B4-BE49-F238E27FC236}">
                  <a16:creationId xmlns:a16="http://schemas.microsoft.com/office/drawing/2014/main" id="{791030B3-73CD-DB39-C0E3-8A1D36B5D263}"/>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345529" y="3762950"/>
              <a:ext cx="177101"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TextBox 19">
              <a:extLst>
                <a:ext uri="{FF2B5EF4-FFF2-40B4-BE49-F238E27FC236}">
                  <a16:creationId xmlns:a16="http://schemas.microsoft.com/office/drawing/2014/main" id="{8CE4A74D-88A4-6176-6531-A9790C12DA2C}"/>
                </a:ext>
              </a:extLst>
            </p:cNvPr>
            <p:cNvSpPr txBox="1">
              <a:spLocks noChangeArrowheads="1"/>
            </p:cNvSpPr>
            <p:nvPr/>
          </p:nvSpPr>
          <p:spPr bwMode="auto">
            <a:xfrm>
              <a:off x="3382730" y="3913570"/>
              <a:ext cx="88807"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ko-KR" dirty="0">
                  <a:ln>
                    <a:solidFill>
                      <a:srgbClr val="3333FF">
                        <a:alpha val="0"/>
                      </a:srgbClr>
                    </a:solidFill>
                  </a:ln>
                  <a:solidFill>
                    <a:prstClr val="black">
                      <a:lumMod val="85000"/>
                      <a:lumOff val="15000"/>
                    </a:prstClr>
                  </a:solidFill>
                  <a:latin typeface="맑은 고딕"/>
                  <a:cs typeface="+mn-cs"/>
                </a:rPr>
                <a:t>MBS</a:t>
              </a:r>
              <a:endParaRPr lang="en-US" altLang="en-US" dirty="0">
                <a:ln>
                  <a:solidFill>
                    <a:srgbClr val="3333FF">
                      <a:alpha val="0"/>
                    </a:srgbClr>
                  </a:solidFill>
                </a:ln>
                <a:solidFill>
                  <a:prstClr val="black">
                    <a:lumMod val="85000"/>
                    <a:lumOff val="15000"/>
                  </a:prstClr>
                </a:solidFill>
                <a:latin typeface="맑은 고딕"/>
                <a:cs typeface="+mn-cs"/>
              </a:endParaRPr>
            </a:p>
          </p:txBody>
        </p:sp>
        <p:pic>
          <p:nvPicPr>
            <p:cNvPr id="425" name="Graphic 8">
              <a:extLst>
                <a:ext uri="{FF2B5EF4-FFF2-40B4-BE49-F238E27FC236}">
                  <a16:creationId xmlns:a16="http://schemas.microsoft.com/office/drawing/2014/main" id="{31DB650F-1868-E18D-B227-74AE416EFBC4}"/>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624962" y="3762943"/>
              <a:ext cx="177101"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6" name="TextBox 19">
              <a:extLst>
                <a:ext uri="{FF2B5EF4-FFF2-40B4-BE49-F238E27FC236}">
                  <a16:creationId xmlns:a16="http://schemas.microsoft.com/office/drawing/2014/main" id="{3FC5A30A-E46A-7E0C-90F5-C8307C77F790}"/>
                </a:ext>
              </a:extLst>
            </p:cNvPr>
            <p:cNvSpPr txBox="1">
              <a:spLocks noChangeArrowheads="1"/>
            </p:cNvSpPr>
            <p:nvPr/>
          </p:nvSpPr>
          <p:spPr bwMode="auto">
            <a:xfrm>
              <a:off x="3595610" y="3913566"/>
              <a:ext cx="218009"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CI/CD/Argo</a:t>
              </a:r>
            </a:p>
          </p:txBody>
        </p:sp>
        <p:pic>
          <p:nvPicPr>
            <p:cNvPr id="427" name="Graphic 8">
              <a:extLst>
                <a:ext uri="{FF2B5EF4-FFF2-40B4-BE49-F238E27FC236}">
                  <a16:creationId xmlns:a16="http://schemas.microsoft.com/office/drawing/2014/main" id="{F478394E-D656-9FF1-1DAE-8A81D827C1FB}"/>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902443" y="3762952"/>
              <a:ext cx="177101"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8" name="TextBox 19">
              <a:extLst>
                <a:ext uri="{FF2B5EF4-FFF2-40B4-BE49-F238E27FC236}">
                  <a16:creationId xmlns:a16="http://schemas.microsoft.com/office/drawing/2014/main" id="{ED23D9D6-7051-8351-5224-C64BAC5BD368}"/>
                </a:ext>
              </a:extLst>
            </p:cNvPr>
            <p:cNvSpPr txBox="1">
              <a:spLocks noChangeArrowheads="1"/>
            </p:cNvSpPr>
            <p:nvPr/>
          </p:nvSpPr>
          <p:spPr bwMode="auto">
            <a:xfrm>
              <a:off x="3936888" y="3913573"/>
              <a:ext cx="90410"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CMS</a:t>
              </a:r>
            </a:p>
          </p:txBody>
        </p:sp>
        <p:pic>
          <p:nvPicPr>
            <p:cNvPr id="429" name="Graphic 8">
              <a:extLst>
                <a:ext uri="{FF2B5EF4-FFF2-40B4-BE49-F238E27FC236}">
                  <a16:creationId xmlns:a16="http://schemas.microsoft.com/office/drawing/2014/main" id="{8121F110-35EC-1964-3AFC-2062FA9F44E5}"/>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345527" y="4040035"/>
              <a:ext cx="177101"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 name="TextBox 19">
              <a:extLst>
                <a:ext uri="{FF2B5EF4-FFF2-40B4-BE49-F238E27FC236}">
                  <a16:creationId xmlns:a16="http://schemas.microsoft.com/office/drawing/2014/main" id="{865BF7C2-53B1-6AD2-A76E-0D2CEE18DDBA}"/>
                </a:ext>
              </a:extLst>
            </p:cNvPr>
            <p:cNvSpPr txBox="1">
              <a:spLocks noChangeArrowheads="1"/>
            </p:cNvSpPr>
            <p:nvPr/>
          </p:nvSpPr>
          <p:spPr bwMode="auto">
            <a:xfrm>
              <a:off x="3384943" y="4186185"/>
              <a:ext cx="79189"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DBS</a:t>
              </a:r>
            </a:p>
          </p:txBody>
        </p:sp>
        <p:pic>
          <p:nvPicPr>
            <p:cNvPr id="431" name="Graphic 8">
              <a:extLst>
                <a:ext uri="{FF2B5EF4-FFF2-40B4-BE49-F238E27FC236}">
                  <a16:creationId xmlns:a16="http://schemas.microsoft.com/office/drawing/2014/main" id="{AAEC1542-7A31-E1A7-8D18-400D952E37C1}"/>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624961" y="4040039"/>
              <a:ext cx="177101"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 name="TextBox 19">
              <a:extLst>
                <a:ext uri="{FF2B5EF4-FFF2-40B4-BE49-F238E27FC236}">
                  <a16:creationId xmlns:a16="http://schemas.microsoft.com/office/drawing/2014/main" id="{FBFFE8EA-5774-9B00-BDC5-8E28E58D4707}"/>
                </a:ext>
              </a:extLst>
            </p:cNvPr>
            <p:cNvSpPr txBox="1">
              <a:spLocks noChangeArrowheads="1"/>
            </p:cNvSpPr>
            <p:nvPr/>
          </p:nvSpPr>
          <p:spPr bwMode="auto">
            <a:xfrm>
              <a:off x="3657417" y="4200652"/>
              <a:ext cx="100027"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DRM</a:t>
              </a:r>
            </a:p>
          </p:txBody>
        </p:sp>
        <p:pic>
          <p:nvPicPr>
            <p:cNvPr id="433" name="Graphic 8">
              <a:extLst>
                <a:ext uri="{FF2B5EF4-FFF2-40B4-BE49-F238E27FC236}">
                  <a16:creationId xmlns:a16="http://schemas.microsoft.com/office/drawing/2014/main" id="{EEDA514B-C7DC-67DE-B71C-2A829CBC674E}"/>
                </a:ext>
              </a:extLst>
            </p:cNvPr>
            <p:cNvPicPr preferRelativeResize="0">
              <a:picLocks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902441" y="4040036"/>
              <a:ext cx="177101" cy="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4" name="TextBox 19">
              <a:extLst>
                <a:ext uri="{FF2B5EF4-FFF2-40B4-BE49-F238E27FC236}">
                  <a16:creationId xmlns:a16="http://schemas.microsoft.com/office/drawing/2014/main" id="{4D7E80F3-0521-A152-9132-871B8214C2AD}"/>
                </a:ext>
              </a:extLst>
            </p:cNvPr>
            <p:cNvSpPr txBox="1">
              <a:spLocks noChangeArrowheads="1"/>
            </p:cNvSpPr>
            <p:nvPr/>
          </p:nvSpPr>
          <p:spPr bwMode="auto">
            <a:xfrm>
              <a:off x="3930541" y="4186182"/>
              <a:ext cx="123112" cy="61555"/>
            </a:xfrm>
            <a:prstGeom prst="rect">
              <a:avLst/>
            </a:prstGeom>
            <a:grpFill/>
          </p:spPr>
          <p:txBody>
            <a:bodyPr wrap="none" lIns="0" tIns="0" rIns="0" bIns="0" rtlCol="0">
              <a:spAutoFit/>
            </a:bodyPr>
            <a:lstStyle>
              <a:defPPr>
                <a:defRPr lang="ko-KR"/>
              </a:defPPr>
              <a:lvl1pPr algn="ctr" defTabSz="1067745">
                <a:defRPr sz="400" spc="-40">
                  <a:ln>
                    <a:solidFill>
                      <a:srgbClr val="9BCFFF">
                        <a:alpha val="0"/>
                      </a:srgbClr>
                    </a:solidFill>
                  </a:ln>
                  <a:solidFill>
                    <a:schemeClr val="tx1">
                      <a:lumMod val="85000"/>
                      <a:lumOff val="15000"/>
                    </a:schemeClr>
                  </a:solidFill>
                  <a:latin typeface="KoPub돋움체 Medium" pitchFamily="18" charset="-127"/>
                  <a:ea typeface="KoPub돋움체 Medium" pitchFamily="18" charset="-127"/>
                </a:defRPr>
              </a:lvl1pPr>
            </a:lstStyle>
            <a:p>
              <a:pPr latinLnBrk="1">
                <a:buClrTx/>
                <a:buFontTx/>
                <a:buNone/>
                <a:defRPr/>
              </a:pPr>
              <a:r>
                <a:rPr lang="en-US" altLang="en-US" dirty="0">
                  <a:ln>
                    <a:solidFill>
                      <a:srgbClr val="3333FF">
                        <a:alpha val="0"/>
                      </a:srgbClr>
                    </a:solidFill>
                  </a:ln>
                  <a:solidFill>
                    <a:prstClr val="black">
                      <a:lumMod val="85000"/>
                      <a:lumOff val="15000"/>
                    </a:prstClr>
                  </a:solidFill>
                  <a:latin typeface="맑은 고딕"/>
                  <a:cs typeface="+mn-cs"/>
                </a:rPr>
                <a:t>Search</a:t>
              </a:r>
            </a:p>
          </p:txBody>
        </p:sp>
      </p:grpSp>
      <p:sp>
        <p:nvSpPr>
          <p:cNvPr id="435" name="모서리가 둥근 직사각형 434">
            <a:extLst>
              <a:ext uri="{FF2B5EF4-FFF2-40B4-BE49-F238E27FC236}">
                <a16:creationId xmlns:a16="http://schemas.microsoft.com/office/drawing/2014/main" id="{0001C7FF-8617-8805-6DCA-3301C396CD44}"/>
              </a:ext>
            </a:extLst>
          </p:cNvPr>
          <p:cNvSpPr/>
          <p:nvPr/>
        </p:nvSpPr>
        <p:spPr>
          <a:xfrm>
            <a:off x="1576658" y="3256471"/>
            <a:ext cx="1064454" cy="534458"/>
          </a:xfrm>
          <a:prstGeom prst="roundRect">
            <a:avLst/>
          </a:prstGeom>
          <a:solidFill>
            <a:sysClr val="window" lastClr="FFFFFF"/>
          </a:solidFill>
          <a:ln w="3175" cap="flat" cmpd="sng" algn="ctr">
            <a:solidFill>
              <a:srgbClr val="002060"/>
            </a:solidFill>
            <a:prstDash val="solid"/>
            <a:miter lim="800000"/>
          </a:ln>
          <a:effectLst/>
        </p:spPr>
        <p:txBody>
          <a:bodyPr wrap="none" rtlCol="0" anchor="ctr">
            <a:noAutofit/>
          </a:bodyPr>
          <a:lstStyle/>
          <a:p>
            <a:pPr algn="ctr" latinLnBrk="1">
              <a:buClrTx/>
              <a:buFontTx/>
              <a:buNone/>
              <a:defRPr/>
            </a:pPr>
            <a:endParaRPr lang="en-US" altLang="ko-KR" sz="800" dirty="0">
              <a:latin typeface="맑은 고딕"/>
              <a:ea typeface="KT font Medium" panose="020B0600000101010101" pitchFamily="34" charset="-127"/>
              <a:cs typeface="+mn-cs"/>
            </a:endParaRPr>
          </a:p>
          <a:p>
            <a:pPr algn="ctr" latinLnBrk="1">
              <a:buClrTx/>
              <a:buFontTx/>
              <a:buNone/>
              <a:defRPr/>
            </a:pPr>
            <a:r>
              <a:rPr lang="en-US" altLang="ko-KR" sz="800" dirty="0">
                <a:latin typeface="맑은 고딕"/>
                <a:ea typeface="KT font Medium" panose="020B0600000101010101" pitchFamily="34" charset="-127"/>
                <a:cs typeface="+mn-cs"/>
              </a:rPr>
              <a:t>DVP </a:t>
            </a:r>
          </a:p>
          <a:p>
            <a:pPr algn="ctr" latinLnBrk="1">
              <a:buClrTx/>
              <a:buFontTx/>
              <a:buNone/>
              <a:defRPr/>
            </a:pPr>
            <a:r>
              <a:rPr lang="en-US" altLang="ko-KR" sz="800" dirty="0">
                <a:latin typeface="맑은 고딕"/>
                <a:ea typeface="KT font Medium" panose="020B0600000101010101" pitchFamily="34" charset="-127"/>
                <a:cs typeface="+mn-cs"/>
              </a:rPr>
              <a:t>Systems</a:t>
            </a:r>
          </a:p>
        </p:txBody>
      </p:sp>
      <p:pic>
        <p:nvPicPr>
          <p:cNvPr id="436" name="Graphic 23">
            <a:extLst>
              <a:ext uri="{FF2B5EF4-FFF2-40B4-BE49-F238E27FC236}">
                <a16:creationId xmlns:a16="http://schemas.microsoft.com/office/drawing/2014/main" id="{AC1FD180-7415-AD02-456A-5EDA2DB167E2}"/>
              </a:ext>
            </a:extLst>
          </p:cNvPr>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75026" y="3256404"/>
            <a:ext cx="191976" cy="11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 name="직사각형 436">
            <a:extLst>
              <a:ext uri="{FF2B5EF4-FFF2-40B4-BE49-F238E27FC236}">
                <a16:creationId xmlns:a16="http://schemas.microsoft.com/office/drawing/2014/main" id="{018A2FA7-FA7D-C06D-80BE-D074044C4F5B}"/>
              </a:ext>
            </a:extLst>
          </p:cNvPr>
          <p:cNvSpPr>
            <a:spLocks/>
          </p:cNvSpPr>
          <p:nvPr/>
        </p:nvSpPr>
        <p:spPr>
          <a:xfrm>
            <a:off x="1463836" y="3375263"/>
            <a:ext cx="225643" cy="123111"/>
          </a:xfrm>
          <a:prstGeom prst="rect">
            <a:avLst/>
          </a:prstGeom>
          <a:grpFill/>
        </p:spPr>
        <p:txBody>
          <a:bodyPr wrap="none" lIns="0" tIns="0" rIns="0" bIns="0" rtlCol="0">
            <a:spAutoFit/>
          </a:bodyPr>
          <a:lstStyle/>
          <a:p>
            <a:pPr algn="ctr" defTabSz="1067745" latinLnBrk="1">
              <a:buClrTx/>
              <a:buFontTx/>
              <a:buNone/>
            </a:pPr>
            <a:r>
              <a:rPr lang="en-US" altLang="ko-KR" sz="400" kern="1200">
                <a:ln>
                  <a:solidFill>
                    <a:srgbClr val="3333FF">
                      <a:alpha val="0"/>
                    </a:srgbClr>
                  </a:solidFill>
                </a:ln>
                <a:solidFill>
                  <a:srgbClr val="FF6600"/>
                </a:solidFill>
                <a:latin typeface="맑은 고딕"/>
                <a:ea typeface="KoPub돋움체 Bold" panose="02020603020101020101" pitchFamily="18" charset="-127"/>
                <a:cs typeface="+mn-cs"/>
              </a:rPr>
              <a:t>EKS</a:t>
            </a:r>
          </a:p>
          <a:p>
            <a:pPr algn="ctr" defTabSz="1067745" latinLnBrk="1">
              <a:buClrTx/>
              <a:buFontTx/>
              <a:buNone/>
            </a:pPr>
            <a:r>
              <a:rPr lang="en-US" altLang="ko-KR" sz="400" kern="1200">
                <a:ln>
                  <a:solidFill>
                    <a:srgbClr val="3333FF">
                      <a:alpha val="0"/>
                    </a:srgbClr>
                  </a:solidFill>
                </a:ln>
                <a:solidFill>
                  <a:srgbClr val="FF6600"/>
                </a:solidFill>
                <a:latin typeface="맑은 고딕"/>
                <a:ea typeface="KoPub돋움체 Bold" panose="02020603020101020101" pitchFamily="18" charset="-127"/>
                <a:cs typeface="+mn-cs"/>
              </a:rPr>
              <a:t>Service</a:t>
            </a:r>
          </a:p>
        </p:txBody>
      </p:sp>
      <p:sp>
        <p:nvSpPr>
          <p:cNvPr id="438" name="TextBox 6">
            <a:extLst>
              <a:ext uri="{FF2B5EF4-FFF2-40B4-BE49-F238E27FC236}">
                <a16:creationId xmlns:a16="http://schemas.microsoft.com/office/drawing/2014/main" id="{07C3A1E3-FA9C-F36C-034C-0985A4AB3475}"/>
              </a:ext>
            </a:extLst>
          </p:cNvPr>
          <p:cNvSpPr txBox="1">
            <a:spLocks noChangeArrowheads="1"/>
          </p:cNvSpPr>
          <p:nvPr/>
        </p:nvSpPr>
        <p:spPr bwMode="auto">
          <a:xfrm>
            <a:off x="2000834" y="4374681"/>
            <a:ext cx="7107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FontTx/>
              <a:buNone/>
            </a:pPr>
            <a:r>
              <a:rPr lang="en-US" altLang="en-US" sz="600" kern="1200" dirty="0">
                <a:solidFill>
                  <a:prstClr val="black"/>
                </a:solidFill>
                <a:latin typeface="Arial" panose="020B0604020202020204" pitchFamily="34" charset="0"/>
                <a:ea typeface="Amazon Ember" panose="020B0603020204020204" pitchFamily="34" charset="0"/>
                <a:cs typeface="Arial" panose="020B0604020202020204" pitchFamily="34" charset="0"/>
              </a:rPr>
              <a:t>Primary</a:t>
            </a:r>
          </a:p>
        </p:txBody>
      </p:sp>
      <p:pic>
        <p:nvPicPr>
          <p:cNvPr id="439" name="Graphic 40" descr="Message resource icon for the Amazon SQS service.">
            <a:extLst>
              <a:ext uri="{FF2B5EF4-FFF2-40B4-BE49-F238E27FC236}">
                <a16:creationId xmlns:a16="http://schemas.microsoft.com/office/drawing/2014/main" id="{8B749606-EF3F-C408-DD1C-81902445947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50847" y="3307112"/>
            <a:ext cx="729495" cy="102462"/>
          </a:xfrm>
          <a:prstGeom prst="rect">
            <a:avLst/>
          </a:prstGeom>
        </p:spPr>
      </p:pic>
      <p:grpSp>
        <p:nvGrpSpPr>
          <p:cNvPr id="440" name="그룹 439">
            <a:extLst>
              <a:ext uri="{FF2B5EF4-FFF2-40B4-BE49-F238E27FC236}">
                <a16:creationId xmlns:a16="http://schemas.microsoft.com/office/drawing/2014/main" id="{497B6F07-9AA9-B8C0-E9F7-A3F5DA6FE591}"/>
              </a:ext>
            </a:extLst>
          </p:cNvPr>
          <p:cNvGrpSpPr/>
          <p:nvPr/>
        </p:nvGrpSpPr>
        <p:grpSpPr>
          <a:xfrm>
            <a:off x="3461934" y="3227957"/>
            <a:ext cx="1209935" cy="534458"/>
            <a:chOff x="2657453" y="3524125"/>
            <a:chExt cx="868149" cy="534458"/>
          </a:xfrm>
        </p:grpSpPr>
        <p:sp>
          <p:nvSpPr>
            <p:cNvPr id="441" name="모서리가 둥근 직사각형 440">
              <a:extLst>
                <a:ext uri="{FF2B5EF4-FFF2-40B4-BE49-F238E27FC236}">
                  <a16:creationId xmlns:a16="http://schemas.microsoft.com/office/drawing/2014/main" id="{C7EF7F5C-4811-FE2C-F20F-674AC92D5BA2}"/>
                </a:ext>
              </a:extLst>
            </p:cNvPr>
            <p:cNvSpPr/>
            <p:nvPr/>
          </p:nvSpPr>
          <p:spPr>
            <a:xfrm>
              <a:off x="2657453" y="3524125"/>
              <a:ext cx="868149" cy="534458"/>
            </a:xfrm>
            <a:prstGeom prst="roundRect">
              <a:avLst/>
            </a:prstGeom>
            <a:solidFill>
              <a:sysClr val="window" lastClr="FFFFFF"/>
            </a:solidFill>
            <a:ln w="3175" cap="flat" cmpd="sng" algn="ctr">
              <a:solidFill>
                <a:srgbClr val="002060"/>
              </a:solidFill>
              <a:prstDash val="solid"/>
              <a:miter lim="800000"/>
            </a:ln>
            <a:effectLst/>
          </p:spPr>
          <p:txBody>
            <a:bodyPr wrap="none" rtlCol="0" anchor="ctr">
              <a:noAutofit/>
            </a:bodyPr>
            <a:lstStyle/>
            <a:p>
              <a:pPr algn="ctr" latinLnBrk="1">
                <a:buClrTx/>
                <a:buFontTx/>
                <a:buNone/>
                <a:defRPr/>
              </a:pPr>
              <a:endParaRPr lang="en-US" altLang="ko-KR" sz="800" dirty="0">
                <a:latin typeface="맑은 고딕"/>
                <a:ea typeface="KT font Medium" panose="020B0600000101010101" pitchFamily="34" charset="-127"/>
                <a:cs typeface="+mn-cs"/>
              </a:endParaRPr>
            </a:p>
            <a:p>
              <a:pPr algn="ctr" latinLnBrk="1">
                <a:buClrTx/>
                <a:buFontTx/>
                <a:buNone/>
                <a:defRPr/>
              </a:pPr>
              <a:r>
                <a:rPr lang="en-US" altLang="ko-KR" sz="800" dirty="0">
                  <a:latin typeface="맑은 고딕"/>
                  <a:ea typeface="KT font Medium" panose="020B0600000101010101" pitchFamily="34" charset="-127"/>
                  <a:cs typeface="+mn-cs"/>
                </a:rPr>
                <a:t>DVP </a:t>
              </a:r>
            </a:p>
            <a:p>
              <a:pPr algn="ctr" latinLnBrk="1">
                <a:buClrTx/>
                <a:buFontTx/>
                <a:buNone/>
                <a:defRPr/>
              </a:pPr>
              <a:r>
                <a:rPr lang="en-US" altLang="ko-KR" sz="800" dirty="0">
                  <a:latin typeface="맑은 고딕"/>
                  <a:ea typeface="KT font Medium" panose="020B0600000101010101" pitchFamily="34" charset="-127"/>
                  <a:cs typeface="+mn-cs"/>
                </a:rPr>
                <a:t>Systems</a:t>
              </a:r>
            </a:p>
          </p:txBody>
        </p:sp>
        <p:pic>
          <p:nvPicPr>
            <p:cNvPr id="442" name="Graphic 40" descr="Message resource icon for the Amazon SQS service.">
              <a:extLst>
                <a:ext uri="{FF2B5EF4-FFF2-40B4-BE49-F238E27FC236}">
                  <a16:creationId xmlns:a16="http://schemas.microsoft.com/office/drawing/2014/main" id="{0F388FF6-98CD-55C4-8D9B-82A26FF6DE7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779299" y="3605080"/>
              <a:ext cx="523425" cy="102462"/>
            </a:xfrm>
            <a:prstGeom prst="rect">
              <a:avLst/>
            </a:prstGeom>
          </p:spPr>
        </p:pic>
      </p:grpSp>
      <p:pic>
        <p:nvPicPr>
          <p:cNvPr id="443" name="Graphic 47" descr="PostgreSQL instance instance icon for the Database category.">
            <a:extLst>
              <a:ext uri="{FF2B5EF4-FFF2-40B4-BE49-F238E27FC236}">
                <a16:creationId xmlns:a16="http://schemas.microsoft.com/office/drawing/2014/main" id="{6EEFF858-7663-FA66-1316-F9810DC9E34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46711" y="4101936"/>
            <a:ext cx="405891" cy="291234"/>
          </a:xfrm>
          <a:prstGeom prst="rect">
            <a:avLst/>
          </a:prstGeom>
        </p:spPr>
      </p:pic>
      <p:pic>
        <p:nvPicPr>
          <p:cNvPr id="444" name="Graphic 47" descr="PostgreSQL instance instance icon for the Database category.">
            <a:extLst>
              <a:ext uri="{FF2B5EF4-FFF2-40B4-BE49-F238E27FC236}">
                <a16:creationId xmlns:a16="http://schemas.microsoft.com/office/drawing/2014/main" id="{A9775456-2BAD-5237-517C-E8158003BCD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48539" y="4101080"/>
            <a:ext cx="405891" cy="291234"/>
          </a:xfrm>
          <a:prstGeom prst="rect">
            <a:avLst/>
          </a:prstGeom>
        </p:spPr>
      </p:pic>
      <p:pic>
        <p:nvPicPr>
          <p:cNvPr id="445" name="Graphic 47" descr="PostgreSQL instance instance icon for the Database category.">
            <a:extLst>
              <a:ext uri="{FF2B5EF4-FFF2-40B4-BE49-F238E27FC236}">
                <a16:creationId xmlns:a16="http://schemas.microsoft.com/office/drawing/2014/main" id="{C548B0BA-AB58-3A27-595F-71380558AA8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096157" y="4101080"/>
            <a:ext cx="405891" cy="291234"/>
          </a:xfrm>
          <a:prstGeom prst="rect">
            <a:avLst/>
          </a:prstGeom>
        </p:spPr>
      </p:pic>
      <p:sp>
        <p:nvSpPr>
          <p:cNvPr id="446" name="TextBox 6">
            <a:extLst>
              <a:ext uri="{FF2B5EF4-FFF2-40B4-BE49-F238E27FC236}">
                <a16:creationId xmlns:a16="http://schemas.microsoft.com/office/drawing/2014/main" id="{2FC7FA28-63C4-CE90-B84F-C105149B3FA1}"/>
              </a:ext>
            </a:extLst>
          </p:cNvPr>
          <p:cNvSpPr txBox="1">
            <a:spLocks noChangeArrowheads="1"/>
          </p:cNvSpPr>
          <p:nvPr/>
        </p:nvSpPr>
        <p:spPr bwMode="auto">
          <a:xfrm>
            <a:off x="3284025" y="4366097"/>
            <a:ext cx="7107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FontTx/>
              <a:buNone/>
            </a:pPr>
            <a:r>
              <a:rPr lang="en-US" altLang="en-US" sz="600" kern="1200" dirty="0">
                <a:solidFill>
                  <a:prstClr val="black"/>
                </a:solidFill>
                <a:latin typeface="Arial" panose="020B0604020202020204" pitchFamily="34" charset="0"/>
                <a:ea typeface="Amazon Ember" panose="020B0603020204020204" pitchFamily="34" charset="0"/>
                <a:cs typeface="Arial" panose="020B0604020202020204" pitchFamily="34" charset="0"/>
              </a:rPr>
              <a:t>Standby</a:t>
            </a:r>
          </a:p>
        </p:txBody>
      </p:sp>
      <p:sp>
        <p:nvSpPr>
          <p:cNvPr id="447" name="TextBox 6">
            <a:extLst>
              <a:ext uri="{FF2B5EF4-FFF2-40B4-BE49-F238E27FC236}">
                <a16:creationId xmlns:a16="http://schemas.microsoft.com/office/drawing/2014/main" id="{6B817DAE-C09B-30CA-60FF-3A9104BBF466}"/>
              </a:ext>
            </a:extLst>
          </p:cNvPr>
          <p:cNvSpPr txBox="1">
            <a:spLocks noChangeArrowheads="1"/>
          </p:cNvSpPr>
          <p:nvPr/>
        </p:nvSpPr>
        <p:spPr bwMode="auto">
          <a:xfrm>
            <a:off x="3854431" y="4366097"/>
            <a:ext cx="97902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FontTx/>
              <a:buNone/>
            </a:pPr>
            <a:r>
              <a:rPr lang="en-US" altLang="en-US" sz="600" kern="1200" dirty="0">
                <a:solidFill>
                  <a:prstClr val="black"/>
                </a:solidFill>
                <a:latin typeface="Arial" panose="020B0604020202020204" pitchFamily="34" charset="0"/>
                <a:ea typeface="Amazon Ember" panose="020B0603020204020204" pitchFamily="34" charset="0"/>
                <a:cs typeface="Arial" panose="020B0604020202020204" pitchFamily="34" charset="0"/>
              </a:rPr>
              <a:t>Read Replica</a:t>
            </a:r>
          </a:p>
        </p:txBody>
      </p:sp>
      <p:pic>
        <p:nvPicPr>
          <p:cNvPr id="448" name="Graphic 47" descr="PostgreSQL instance instance icon for the Database category.">
            <a:extLst>
              <a:ext uri="{FF2B5EF4-FFF2-40B4-BE49-F238E27FC236}">
                <a16:creationId xmlns:a16="http://schemas.microsoft.com/office/drawing/2014/main" id="{CBCB5973-EA4B-7401-AA63-567E07F044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472687" y="4101936"/>
            <a:ext cx="405891" cy="291234"/>
          </a:xfrm>
          <a:prstGeom prst="rect">
            <a:avLst/>
          </a:prstGeom>
        </p:spPr>
      </p:pic>
      <p:sp>
        <p:nvSpPr>
          <p:cNvPr id="449" name="TextBox 6">
            <a:extLst>
              <a:ext uri="{FF2B5EF4-FFF2-40B4-BE49-F238E27FC236}">
                <a16:creationId xmlns:a16="http://schemas.microsoft.com/office/drawing/2014/main" id="{E2B18E78-2083-74C6-F0A2-D3D80ABEAA84}"/>
              </a:ext>
            </a:extLst>
          </p:cNvPr>
          <p:cNvSpPr txBox="1">
            <a:spLocks noChangeArrowheads="1"/>
          </p:cNvSpPr>
          <p:nvPr/>
        </p:nvSpPr>
        <p:spPr bwMode="auto">
          <a:xfrm>
            <a:off x="1230961" y="4366953"/>
            <a:ext cx="97902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457200">
              <a:buClrTx/>
              <a:buFontTx/>
              <a:buNone/>
            </a:pPr>
            <a:r>
              <a:rPr lang="en-US" altLang="en-US" sz="600" kern="1200" dirty="0">
                <a:solidFill>
                  <a:prstClr val="black"/>
                </a:solidFill>
                <a:latin typeface="Arial" panose="020B0604020202020204" pitchFamily="34" charset="0"/>
                <a:ea typeface="Amazon Ember" panose="020B0603020204020204" pitchFamily="34" charset="0"/>
                <a:cs typeface="Arial" panose="020B0604020202020204" pitchFamily="34" charset="0"/>
              </a:rPr>
              <a:t>Read Replica</a:t>
            </a:r>
          </a:p>
        </p:txBody>
      </p:sp>
      <p:pic>
        <p:nvPicPr>
          <p:cNvPr id="450" name="그래픽 449" descr="랩톱">
            <a:extLst>
              <a:ext uri="{FF2B5EF4-FFF2-40B4-BE49-F238E27FC236}">
                <a16:creationId xmlns:a16="http://schemas.microsoft.com/office/drawing/2014/main" id="{8B396F7F-8376-2D7B-0554-B981073D8245}"/>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499442" y="1053439"/>
            <a:ext cx="482364" cy="428438"/>
          </a:xfrm>
          <a:prstGeom prst="rect">
            <a:avLst/>
          </a:prstGeom>
        </p:spPr>
      </p:pic>
      <p:sp>
        <p:nvSpPr>
          <p:cNvPr id="451" name="TextBox 450">
            <a:extLst>
              <a:ext uri="{FF2B5EF4-FFF2-40B4-BE49-F238E27FC236}">
                <a16:creationId xmlns:a16="http://schemas.microsoft.com/office/drawing/2014/main" id="{A5C3F174-E241-6FE2-E767-8E79701ED8E3}"/>
              </a:ext>
            </a:extLst>
          </p:cNvPr>
          <p:cNvSpPr txBox="1"/>
          <p:nvPr/>
        </p:nvSpPr>
        <p:spPr>
          <a:xfrm>
            <a:off x="8430703" y="1409373"/>
            <a:ext cx="642211" cy="173735"/>
          </a:xfrm>
          <a:prstGeom prst="rect">
            <a:avLst/>
          </a:prstGeom>
          <a:noFill/>
        </p:spPr>
        <p:txBody>
          <a:bodyPr wrap="none" lIns="0" tIns="0" rIns="0" bIns="0" rtlCol="0">
            <a:noAutofit/>
          </a:bodyPr>
          <a:lstStyle/>
          <a:p>
            <a:pPr algn="ctr" latinLnBrk="1">
              <a:lnSpc>
                <a:spcPct val="130000"/>
              </a:lnSpc>
              <a:buClrTx/>
              <a:buFontTx/>
              <a:buNone/>
              <a:defRPr/>
            </a:pPr>
            <a:r>
              <a:rPr lang="en-US" altLang="ko-KR" sz="900" spc="-60" dirty="0">
                <a:latin typeface="맑은 고딕"/>
                <a:ea typeface="KT font Medium" panose="020B0600000101010101" pitchFamily="34" charset="-127"/>
                <a:cs typeface="+mn-cs"/>
              </a:rPr>
              <a:t>Big S</a:t>
            </a:r>
            <a:r>
              <a:rPr lang="en-US" altLang="ko-KR" sz="900" spc="-60" dirty="0" err="1">
                <a:latin typeface="맑은 고딕"/>
                <a:ea typeface="KT font Medium" panose="020B0600000101010101" pitchFamily="34" charset="-127"/>
                <a:cs typeface="+mn-cs"/>
              </a:rPr>
              <a:t>creen</a:t>
            </a:r>
            <a:endParaRPr lang="en-US" altLang="ko-KR" sz="900" spc="-60" dirty="0">
              <a:latin typeface="맑은 고딕"/>
              <a:ea typeface="KT font Medium" panose="020B0600000101010101" pitchFamily="34" charset="-127"/>
              <a:cs typeface="+mn-cs"/>
            </a:endParaRPr>
          </a:p>
          <a:p>
            <a:pPr latinLnBrk="1">
              <a:lnSpc>
                <a:spcPct val="130000"/>
              </a:lnSpc>
              <a:buClrTx/>
              <a:buFontTx/>
              <a:buNone/>
              <a:defRPr/>
            </a:pPr>
            <a:endParaRPr lang="en-US" altLang="ko-KR" sz="900" spc="-60" dirty="0">
              <a:latin typeface="맑은 고딕"/>
              <a:ea typeface="KT font Medium" panose="020B0600000101010101" pitchFamily="34" charset="-127"/>
              <a:cs typeface="+mn-cs"/>
            </a:endParaRPr>
          </a:p>
        </p:txBody>
      </p:sp>
      <p:grpSp>
        <p:nvGrpSpPr>
          <p:cNvPr id="452" name="그룹 451">
            <a:extLst>
              <a:ext uri="{FF2B5EF4-FFF2-40B4-BE49-F238E27FC236}">
                <a16:creationId xmlns:a16="http://schemas.microsoft.com/office/drawing/2014/main" id="{06356861-18B0-9A28-723D-5531173B3680}"/>
              </a:ext>
            </a:extLst>
          </p:cNvPr>
          <p:cNvGrpSpPr/>
          <p:nvPr/>
        </p:nvGrpSpPr>
        <p:grpSpPr>
          <a:xfrm>
            <a:off x="2486488" y="949485"/>
            <a:ext cx="866063" cy="469391"/>
            <a:chOff x="4489037" y="1462025"/>
            <a:chExt cx="1094456" cy="661596"/>
          </a:xfrm>
        </p:grpSpPr>
        <p:pic>
          <p:nvPicPr>
            <p:cNvPr id="453" name="그래픽 444" descr="스마트폰">
              <a:extLst>
                <a:ext uri="{FF2B5EF4-FFF2-40B4-BE49-F238E27FC236}">
                  <a16:creationId xmlns:a16="http://schemas.microsoft.com/office/drawing/2014/main" id="{C37ACC16-2B79-4A0C-7D4F-DEBE5C7CF6A9}"/>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748234" y="1462025"/>
              <a:ext cx="576064" cy="423341"/>
            </a:xfrm>
            <a:prstGeom prst="rect">
              <a:avLst/>
            </a:prstGeom>
          </p:spPr>
        </p:pic>
        <p:sp>
          <p:nvSpPr>
            <p:cNvPr id="454" name="TextBox 453">
              <a:extLst>
                <a:ext uri="{FF2B5EF4-FFF2-40B4-BE49-F238E27FC236}">
                  <a16:creationId xmlns:a16="http://schemas.microsoft.com/office/drawing/2014/main" id="{CDA472F9-75F9-57C9-A26D-AF4B140D94E2}"/>
                </a:ext>
              </a:extLst>
            </p:cNvPr>
            <p:cNvSpPr txBox="1"/>
            <p:nvPr/>
          </p:nvSpPr>
          <p:spPr>
            <a:xfrm>
              <a:off x="4489037" y="1895738"/>
              <a:ext cx="1094456" cy="227883"/>
            </a:xfrm>
            <a:prstGeom prst="rect">
              <a:avLst/>
            </a:prstGeom>
            <a:noFill/>
          </p:spPr>
          <p:txBody>
            <a:bodyPr wrap="none" lIns="0" tIns="0" rIns="0" bIns="0" rtlCol="0">
              <a:noAutofit/>
            </a:bodyPr>
            <a:lstStyle/>
            <a:p>
              <a:pPr algn="ctr" latinLnBrk="1">
                <a:lnSpc>
                  <a:spcPct val="130000"/>
                </a:lnSpc>
                <a:buClrTx/>
                <a:buFontTx/>
                <a:buNone/>
                <a:defRPr/>
              </a:pPr>
              <a:r>
                <a:rPr lang="en-US" altLang="ko-KR" sz="900" spc="-60" dirty="0">
                  <a:latin typeface="맑은 고딕"/>
                  <a:ea typeface="KT font Medium" panose="020B0600000101010101" pitchFamily="34" charset="-127"/>
                  <a:cs typeface="+mn-cs"/>
                </a:rPr>
                <a:t>Small Screen</a:t>
              </a:r>
            </a:p>
            <a:p>
              <a:pPr latinLnBrk="1">
                <a:lnSpc>
                  <a:spcPct val="130000"/>
                </a:lnSpc>
                <a:buClrTx/>
                <a:buFontTx/>
                <a:buNone/>
                <a:defRPr/>
              </a:pPr>
              <a:endParaRPr lang="en-US" altLang="ko-KR" sz="900" spc="-60" dirty="0">
                <a:latin typeface="맑은 고딕"/>
                <a:ea typeface="KT font Medium" panose="020B0600000101010101" pitchFamily="34" charset="-127"/>
                <a:cs typeface="+mn-cs"/>
              </a:endParaRPr>
            </a:p>
          </p:txBody>
        </p:sp>
      </p:grpSp>
      <p:sp>
        <p:nvSpPr>
          <p:cNvPr id="455" name="모서리가 둥근 직사각형 454">
            <a:extLst>
              <a:ext uri="{FF2B5EF4-FFF2-40B4-BE49-F238E27FC236}">
                <a16:creationId xmlns:a16="http://schemas.microsoft.com/office/drawing/2014/main" id="{26B18608-DF1F-1645-B401-030BBDA44AD0}"/>
              </a:ext>
            </a:extLst>
          </p:cNvPr>
          <p:cNvSpPr/>
          <p:nvPr/>
        </p:nvSpPr>
        <p:spPr>
          <a:xfrm>
            <a:off x="8009901" y="4350601"/>
            <a:ext cx="561638" cy="215168"/>
          </a:xfrm>
          <a:prstGeom prst="roundRect">
            <a:avLst/>
          </a:prstGeom>
          <a:solidFill>
            <a:srgbClr val="ED7D31">
              <a:lumMod val="20000"/>
              <a:lumOff val="80000"/>
            </a:srgbClr>
          </a:solidFill>
          <a:ln w="3175" cap="flat" cmpd="sng" algn="ctr">
            <a:solidFill>
              <a:srgbClr val="002060"/>
            </a:solidFill>
            <a:prstDash val="solid"/>
            <a:miter lim="800000"/>
          </a:ln>
          <a:effectLst/>
        </p:spPr>
        <p:txBody>
          <a:bodyPr wrap="none" rtlCol="0" anchor="ctr">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err="1">
                <a:ln>
                  <a:noFill/>
                </a:ln>
                <a:solidFill>
                  <a:sysClr val="windowText" lastClr="000000"/>
                </a:solidFill>
                <a:effectLst/>
                <a:uLnTx/>
                <a:uFillTx/>
                <a:latin typeface="맑은 고딕"/>
                <a:ea typeface="KT font Medium" panose="020B0600000101010101" pitchFamily="34" charset="-127"/>
                <a:cs typeface="+mn-cs"/>
              </a:rPr>
              <a:t>Shareflex</a:t>
            </a:r>
            <a:endParaRPr kumimoji="0" lang="en-US" altLang="ko-KR" sz="700" b="0" i="0" u="none" strike="noStrike" kern="0" cap="none" spc="0" normalizeH="0" baseline="0" noProof="0" dirty="0">
              <a:ln>
                <a:noFill/>
              </a:ln>
              <a:solidFill>
                <a:sysClr val="windowText" lastClr="000000"/>
              </a:solidFill>
              <a:effectLst/>
              <a:uLnTx/>
              <a:uFillTx/>
              <a:latin typeface="맑은 고딕"/>
              <a:ea typeface="KT font Medium" panose="020B0600000101010101" pitchFamily="34" charset="-127"/>
              <a:cs typeface="+mn-cs"/>
            </a:endParaRP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a:ln>
                  <a:noFill/>
                </a:ln>
                <a:solidFill>
                  <a:sysClr val="windowText" lastClr="000000"/>
                </a:solidFill>
                <a:effectLst/>
                <a:uLnTx/>
                <a:uFillTx/>
                <a:latin typeface="맑은 고딕"/>
                <a:ea typeface="KT font Medium" panose="020B0600000101010101" pitchFamily="34" charset="-127"/>
                <a:cs typeface="+mn-cs"/>
              </a:rPr>
              <a:t>Agent</a:t>
            </a:r>
          </a:p>
        </p:txBody>
      </p:sp>
      <p:sp>
        <p:nvSpPr>
          <p:cNvPr id="456" name="모서리가 둥근 직사각형 455">
            <a:extLst>
              <a:ext uri="{FF2B5EF4-FFF2-40B4-BE49-F238E27FC236}">
                <a16:creationId xmlns:a16="http://schemas.microsoft.com/office/drawing/2014/main" id="{EFE4EF44-7043-9CF3-201F-EC0B6144C3ED}"/>
              </a:ext>
            </a:extLst>
          </p:cNvPr>
          <p:cNvSpPr/>
          <p:nvPr/>
        </p:nvSpPr>
        <p:spPr>
          <a:xfrm>
            <a:off x="9154520" y="4349238"/>
            <a:ext cx="561638" cy="215168"/>
          </a:xfrm>
          <a:prstGeom prst="roundRect">
            <a:avLst/>
          </a:prstGeom>
          <a:solidFill>
            <a:srgbClr val="ED7D31">
              <a:lumMod val="20000"/>
              <a:lumOff val="80000"/>
            </a:srgbClr>
          </a:solidFill>
          <a:ln w="3175" cap="flat" cmpd="sng" algn="ctr">
            <a:solidFill>
              <a:srgbClr val="002060"/>
            </a:solidFill>
            <a:prstDash val="solid"/>
            <a:miter lim="800000"/>
          </a:ln>
          <a:effectLst/>
        </p:spPr>
        <p:txBody>
          <a:bodyPr wrap="none" rtlCol="0" anchor="ctr">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err="1">
                <a:ln>
                  <a:noFill/>
                </a:ln>
                <a:solidFill>
                  <a:sysClr val="windowText" lastClr="000000"/>
                </a:solidFill>
                <a:effectLst/>
                <a:uLnTx/>
                <a:uFillTx/>
                <a:latin typeface="맑은 고딕"/>
                <a:ea typeface="KT font Medium" panose="020B0600000101010101" pitchFamily="34" charset="-127"/>
                <a:cs typeface="+mn-cs"/>
              </a:rPr>
              <a:t>Shareflex</a:t>
            </a:r>
            <a:endParaRPr kumimoji="0" lang="en-US" altLang="ko-KR" sz="700" b="0" i="0" u="none" strike="noStrike" kern="0" cap="none" spc="0" normalizeH="0" baseline="0" noProof="0" dirty="0">
              <a:ln>
                <a:noFill/>
              </a:ln>
              <a:solidFill>
                <a:sysClr val="windowText" lastClr="000000"/>
              </a:solidFill>
              <a:effectLst/>
              <a:uLnTx/>
              <a:uFillTx/>
              <a:latin typeface="맑은 고딕"/>
              <a:ea typeface="KT font Medium" panose="020B0600000101010101" pitchFamily="34" charset="-127"/>
              <a:cs typeface="+mn-cs"/>
            </a:endParaRP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700" b="0" i="0" u="none" strike="noStrike" kern="0" cap="none" spc="0" normalizeH="0" baseline="0" noProof="0" dirty="0">
                <a:ln>
                  <a:noFill/>
                </a:ln>
                <a:solidFill>
                  <a:sysClr val="windowText" lastClr="000000"/>
                </a:solidFill>
                <a:effectLst/>
                <a:uLnTx/>
                <a:uFillTx/>
                <a:latin typeface="맑은 고딕"/>
                <a:ea typeface="KT font Medium" panose="020B0600000101010101" pitchFamily="34" charset="-127"/>
                <a:cs typeface="+mn-cs"/>
              </a:rPr>
              <a:t>Agent</a:t>
            </a:r>
          </a:p>
        </p:txBody>
      </p:sp>
      <p:grpSp>
        <p:nvGrpSpPr>
          <p:cNvPr id="457" name="그룹 456">
            <a:extLst>
              <a:ext uri="{FF2B5EF4-FFF2-40B4-BE49-F238E27FC236}">
                <a16:creationId xmlns:a16="http://schemas.microsoft.com/office/drawing/2014/main" id="{FC41CB30-2C56-D6CE-F7A3-466888D706FA}"/>
              </a:ext>
            </a:extLst>
          </p:cNvPr>
          <p:cNvGrpSpPr/>
          <p:nvPr/>
        </p:nvGrpSpPr>
        <p:grpSpPr>
          <a:xfrm>
            <a:off x="5031556" y="4770873"/>
            <a:ext cx="1388377" cy="234901"/>
            <a:chOff x="2891440" y="6024014"/>
            <a:chExt cx="996184" cy="503927"/>
          </a:xfrm>
        </p:grpSpPr>
        <p:sp>
          <p:nvSpPr>
            <p:cNvPr id="458" name="원통[C] 457">
              <a:extLst>
                <a:ext uri="{FF2B5EF4-FFF2-40B4-BE49-F238E27FC236}">
                  <a16:creationId xmlns:a16="http://schemas.microsoft.com/office/drawing/2014/main" id="{8F433175-3BE3-4FBA-3259-A55036D76492}"/>
                </a:ext>
              </a:extLst>
            </p:cNvPr>
            <p:cNvSpPr/>
            <p:nvPr/>
          </p:nvSpPr>
          <p:spPr>
            <a:xfrm rot="16200000">
              <a:off x="2832769" y="6082686"/>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59" name="원통[C] 458">
              <a:extLst>
                <a:ext uri="{FF2B5EF4-FFF2-40B4-BE49-F238E27FC236}">
                  <a16:creationId xmlns:a16="http://schemas.microsoft.com/office/drawing/2014/main" id="{A1CF0C2A-7CD6-E3A0-EECB-C0C3CC4FD5F4}"/>
                </a:ext>
              </a:extLst>
            </p:cNvPr>
            <p:cNvSpPr/>
            <p:nvPr/>
          </p:nvSpPr>
          <p:spPr>
            <a:xfrm rot="16200000">
              <a:off x="2985169" y="6082685"/>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60" name="원통[C] 459">
              <a:extLst>
                <a:ext uri="{FF2B5EF4-FFF2-40B4-BE49-F238E27FC236}">
                  <a16:creationId xmlns:a16="http://schemas.microsoft.com/office/drawing/2014/main" id="{876D2D97-83C0-AF23-B27F-CEBADECF5227}"/>
                </a:ext>
              </a:extLst>
            </p:cNvPr>
            <p:cNvSpPr/>
            <p:nvPr/>
          </p:nvSpPr>
          <p:spPr>
            <a:xfrm rot="16200000">
              <a:off x="3137569" y="6082685"/>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61" name="원통[C] 460">
              <a:extLst>
                <a:ext uri="{FF2B5EF4-FFF2-40B4-BE49-F238E27FC236}">
                  <a16:creationId xmlns:a16="http://schemas.microsoft.com/office/drawing/2014/main" id="{643B8F14-A2A2-0423-2009-945057F52549}"/>
                </a:ext>
              </a:extLst>
            </p:cNvPr>
            <p:cNvSpPr/>
            <p:nvPr/>
          </p:nvSpPr>
          <p:spPr>
            <a:xfrm rot="16200000">
              <a:off x="3289969" y="6082685"/>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62" name="원통[C] 461">
              <a:extLst>
                <a:ext uri="{FF2B5EF4-FFF2-40B4-BE49-F238E27FC236}">
                  <a16:creationId xmlns:a16="http://schemas.microsoft.com/office/drawing/2014/main" id="{FEDA2E4A-077B-4209-B2EE-9EF571FE075F}"/>
                </a:ext>
              </a:extLst>
            </p:cNvPr>
            <p:cNvSpPr/>
            <p:nvPr/>
          </p:nvSpPr>
          <p:spPr>
            <a:xfrm rot="16200000">
              <a:off x="3442369" y="6082685"/>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grpSp>
      <p:grpSp>
        <p:nvGrpSpPr>
          <p:cNvPr id="463" name="그룹 462">
            <a:extLst>
              <a:ext uri="{FF2B5EF4-FFF2-40B4-BE49-F238E27FC236}">
                <a16:creationId xmlns:a16="http://schemas.microsoft.com/office/drawing/2014/main" id="{FD6A09AD-6EC9-F05A-8418-8974E950E13F}"/>
              </a:ext>
            </a:extLst>
          </p:cNvPr>
          <p:cNvGrpSpPr/>
          <p:nvPr/>
        </p:nvGrpSpPr>
        <p:grpSpPr>
          <a:xfrm rot="10800000">
            <a:off x="5010245" y="5040659"/>
            <a:ext cx="1388377" cy="234901"/>
            <a:chOff x="2891440" y="6024014"/>
            <a:chExt cx="996184" cy="503927"/>
          </a:xfrm>
        </p:grpSpPr>
        <p:sp>
          <p:nvSpPr>
            <p:cNvPr id="464" name="원통[C] 463">
              <a:extLst>
                <a:ext uri="{FF2B5EF4-FFF2-40B4-BE49-F238E27FC236}">
                  <a16:creationId xmlns:a16="http://schemas.microsoft.com/office/drawing/2014/main" id="{04F42DA5-C04E-5FED-EEED-D850C9A10292}"/>
                </a:ext>
              </a:extLst>
            </p:cNvPr>
            <p:cNvSpPr/>
            <p:nvPr/>
          </p:nvSpPr>
          <p:spPr>
            <a:xfrm rot="16200000">
              <a:off x="2832769" y="6082686"/>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65" name="원통[C] 464">
              <a:extLst>
                <a:ext uri="{FF2B5EF4-FFF2-40B4-BE49-F238E27FC236}">
                  <a16:creationId xmlns:a16="http://schemas.microsoft.com/office/drawing/2014/main" id="{2DAE8752-C3E4-1B26-5179-78FA30FEF630}"/>
                </a:ext>
              </a:extLst>
            </p:cNvPr>
            <p:cNvSpPr/>
            <p:nvPr/>
          </p:nvSpPr>
          <p:spPr>
            <a:xfrm rot="16200000">
              <a:off x="2985169" y="6082685"/>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66" name="원통[C] 465">
              <a:extLst>
                <a:ext uri="{FF2B5EF4-FFF2-40B4-BE49-F238E27FC236}">
                  <a16:creationId xmlns:a16="http://schemas.microsoft.com/office/drawing/2014/main" id="{9BDDC9E8-9B6D-BC54-787E-41F1AAC18F64}"/>
                </a:ext>
              </a:extLst>
            </p:cNvPr>
            <p:cNvSpPr/>
            <p:nvPr/>
          </p:nvSpPr>
          <p:spPr>
            <a:xfrm rot="16200000">
              <a:off x="3137569" y="6082685"/>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67" name="원통[C] 466">
              <a:extLst>
                <a:ext uri="{FF2B5EF4-FFF2-40B4-BE49-F238E27FC236}">
                  <a16:creationId xmlns:a16="http://schemas.microsoft.com/office/drawing/2014/main" id="{32719299-5085-720D-365B-F1D169B2970F}"/>
                </a:ext>
              </a:extLst>
            </p:cNvPr>
            <p:cNvSpPr/>
            <p:nvPr/>
          </p:nvSpPr>
          <p:spPr>
            <a:xfrm rot="16200000">
              <a:off x="3289969" y="6082685"/>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68" name="원통[C] 467">
              <a:extLst>
                <a:ext uri="{FF2B5EF4-FFF2-40B4-BE49-F238E27FC236}">
                  <a16:creationId xmlns:a16="http://schemas.microsoft.com/office/drawing/2014/main" id="{CADF6986-7DFC-F861-98CF-074F20B8C1D4}"/>
                </a:ext>
              </a:extLst>
            </p:cNvPr>
            <p:cNvSpPr/>
            <p:nvPr/>
          </p:nvSpPr>
          <p:spPr>
            <a:xfrm rot="16200000">
              <a:off x="3442369" y="6082685"/>
              <a:ext cx="503926" cy="386584"/>
            </a:xfrm>
            <a:prstGeom prst="can">
              <a:avLst/>
            </a:prstGeom>
            <a:solidFill>
              <a:sysClr val="window" lastClr="FFFFFF">
                <a:lumMod val="95000"/>
              </a:sysClr>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grpSp>
      <p:cxnSp>
        <p:nvCxnSpPr>
          <p:cNvPr id="469" name="꺾인 연결선[E] 468">
            <a:extLst>
              <a:ext uri="{FF2B5EF4-FFF2-40B4-BE49-F238E27FC236}">
                <a16:creationId xmlns:a16="http://schemas.microsoft.com/office/drawing/2014/main" id="{A6528530-CE56-F160-0CEC-331E9BFC4FB2}"/>
              </a:ext>
            </a:extLst>
          </p:cNvPr>
          <p:cNvCxnSpPr>
            <a:cxnSpLocks/>
            <a:stCxn id="438" idx="2"/>
            <a:endCxn id="458" idx="1"/>
          </p:cNvCxnSpPr>
          <p:nvPr/>
        </p:nvCxnSpPr>
        <p:spPr>
          <a:xfrm rot="16200000" flipH="1">
            <a:off x="3529395" y="3386161"/>
            <a:ext cx="328977" cy="2675349"/>
          </a:xfrm>
          <a:prstGeom prst="bentConnector2">
            <a:avLst/>
          </a:prstGeom>
          <a:noFill/>
          <a:ln w="6350" cap="flat" cmpd="sng" algn="ctr">
            <a:solidFill>
              <a:srgbClr val="4472C4"/>
            </a:solidFill>
            <a:prstDash val="solid"/>
            <a:miter lim="800000"/>
            <a:tailEnd type="triangle"/>
          </a:ln>
          <a:effectLst/>
        </p:spPr>
      </p:cxnSp>
      <p:cxnSp>
        <p:nvCxnSpPr>
          <p:cNvPr id="470" name="꺾인 연결선[E] 469">
            <a:extLst>
              <a:ext uri="{FF2B5EF4-FFF2-40B4-BE49-F238E27FC236}">
                <a16:creationId xmlns:a16="http://schemas.microsoft.com/office/drawing/2014/main" id="{D231214B-DA40-028D-D2B5-CEF234BCE7AC}"/>
              </a:ext>
            </a:extLst>
          </p:cNvPr>
          <p:cNvCxnSpPr>
            <a:cxnSpLocks/>
            <a:stCxn id="462" idx="3"/>
            <a:endCxn id="455" idx="2"/>
          </p:cNvCxnSpPr>
          <p:nvPr/>
        </p:nvCxnSpPr>
        <p:spPr>
          <a:xfrm flipV="1">
            <a:off x="6419934" y="4565769"/>
            <a:ext cx="1870787" cy="322554"/>
          </a:xfrm>
          <a:prstGeom prst="bentConnector2">
            <a:avLst/>
          </a:prstGeom>
          <a:noFill/>
          <a:ln w="6350" cap="flat" cmpd="sng" algn="ctr">
            <a:solidFill>
              <a:srgbClr val="4472C4"/>
            </a:solidFill>
            <a:prstDash val="solid"/>
            <a:miter lim="800000"/>
            <a:tailEnd type="triangle"/>
          </a:ln>
          <a:effectLst/>
        </p:spPr>
      </p:cxnSp>
      <p:cxnSp>
        <p:nvCxnSpPr>
          <p:cNvPr id="471" name="꺾인 연결선[E] 470">
            <a:extLst>
              <a:ext uri="{FF2B5EF4-FFF2-40B4-BE49-F238E27FC236}">
                <a16:creationId xmlns:a16="http://schemas.microsoft.com/office/drawing/2014/main" id="{17CF95E1-7B1B-A10D-E98A-D5DDF0081BEE}"/>
              </a:ext>
            </a:extLst>
          </p:cNvPr>
          <p:cNvCxnSpPr>
            <a:cxnSpLocks/>
            <a:endCxn id="464" idx="1"/>
          </p:cNvCxnSpPr>
          <p:nvPr/>
        </p:nvCxnSpPr>
        <p:spPr>
          <a:xfrm rot="10800000" flipV="1">
            <a:off x="6398623" y="4566012"/>
            <a:ext cx="1792866" cy="592097"/>
          </a:xfrm>
          <a:prstGeom prst="bentConnector3">
            <a:avLst>
              <a:gd name="adj1" fmla="val -12851"/>
            </a:avLst>
          </a:prstGeom>
          <a:noFill/>
          <a:ln w="6350" cap="flat" cmpd="sng" algn="ctr">
            <a:solidFill>
              <a:srgbClr val="4472C4"/>
            </a:solidFill>
            <a:prstDash val="solid"/>
            <a:miter lim="800000"/>
            <a:tailEnd type="triangle"/>
          </a:ln>
          <a:effectLst/>
        </p:spPr>
      </p:cxnSp>
      <p:cxnSp>
        <p:nvCxnSpPr>
          <p:cNvPr id="472" name="꺾인 연결선[E] 471">
            <a:extLst>
              <a:ext uri="{FF2B5EF4-FFF2-40B4-BE49-F238E27FC236}">
                <a16:creationId xmlns:a16="http://schemas.microsoft.com/office/drawing/2014/main" id="{700E30AC-67A6-89CC-9528-792BCFD85C20}"/>
              </a:ext>
            </a:extLst>
          </p:cNvPr>
          <p:cNvCxnSpPr>
            <a:cxnSpLocks/>
            <a:stCxn id="468" idx="3"/>
          </p:cNvCxnSpPr>
          <p:nvPr/>
        </p:nvCxnSpPr>
        <p:spPr>
          <a:xfrm rot="10800000">
            <a:off x="2290519" y="4559347"/>
            <a:ext cx="2719727" cy="598764"/>
          </a:xfrm>
          <a:prstGeom prst="bentConnector3">
            <a:avLst>
              <a:gd name="adj1" fmla="val 100310"/>
            </a:avLst>
          </a:prstGeom>
          <a:noFill/>
          <a:ln w="6350" cap="flat" cmpd="sng" algn="ctr">
            <a:solidFill>
              <a:srgbClr val="4472C4"/>
            </a:solidFill>
            <a:prstDash val="solid"/>
            <a:miter lim="800000"/>
            <a:tailEnd type="triangle"/>
          </a:ln>
          <a:effectLst/>
        </p:spPr>
      </p:cxnSp>
      <p:grpSp>
        <p:nvGrpSpPr>
          <p:cNvPr id="473" name="그룹 472">
            <a:extLst>
              <a:ext uri="{FF2B5EF4-FFF2-40B4-BE49-F238E27FC236}">
                <a16:creationId xmlns:a16="http://schemas.microsoft.com/office/drawing/2014/main" id="{1DEBFB5F-7FCC-C1E1-D332-45203FED1C13}"/>
              </a:ext>
            </a:extLst>
          </p:cNvPr>
          <p:cNvGrpSpPr/>
          <p:nvPr/>
        </p:nvGrpSpPr>
        <p:grpSpPr>
          <a:xfrm>
            <a:off x="6353880" y="2225567"/>
            <a:ext cx="5012779" cy="643268"/>
            <a:chOff x="4737276" y="2425363"/>
            <a:chExt cx="3596754" cy="1115708"/>
          </a:xfrm>
        </p:grpSpPr>
        <p:sp>
          <p:nvSpPr>
            <p:cNvPr id="474" name="Rectangle 9">
              <a:extLst>
                <a:ext uri="{FF2B5EF4-FFF2-40B4-BE49-F238E27FC236}">
                  <a16:creationId xmlns:a16="http://schemas.microsoft.com/office/drawing/2014/main" id="{F4894C2B-0F07-7ADE-BF80-A9D5151DBE99}"/>
                </a:ext>
              </a:extLst>
            </p:cNvPr>
            <p:cNvSpPr/>
            <p:nvPr/>
          </p:nvSpPr>
          <p:spPr bwMode="auto">
            <a:xfrm>
              <a:off x="4769379" y="2429246"/>
              <a:ext cx="1617123" cy="1111825"/>
            </a:xfrm>
            <a:prstGeom prst="rect">
              <a:avLst/>
            </a:prstGeom>
            <a:solidFill>
              <a:srgbClr val="F0EFFF"/>
            </a:solidFill>
            <a:ln w="12700" cap="flat" cmpd="sng" algn="ctr">
              <a:solidFill>
                <a:srgbClr val="002060"/>
              </a:solidFill>
              <a:prstDash val="solid"/>
              <a:miter lim="800000"/>
            </a:ln>
            <a:effectLst/>
          </p:spPr>
          <p:txBody>
            <a:bodyPr lIns="0" tIns="36000" rIns="0" bIns="0"/>
            <a:lstStyle/>
            <a:p>
              <a:pPr algn="ctr" latinLnBrk="1">
                <a:buClrTx/>
                <a:buFontTx/>
                <a:buNone/>
                <a:defRPr/>
              </a:pPr>
              <a:endParaRPr lang="en-US" sz="1000" b="1" dirty="0">
                <a:solidFill>
                  <a:srgbClr val="002060"/>
                </a:solidFill>
                <a:latin typeface="맑은 고딕"/>
                <a:ea typeface="KT font Medium" panose="020B0600000101010101" pitchFamily="34" charset="-127"/>
                <a:cs typeface="Arial" panose="020B0604020202020204" pitchFamily="34" charset="0"/>
              </a:endParaRPr>
            </a:p>
          </p:txBody>
        </p:sp>
        <p:sp>
          <p:nvSpPr>
            <p:cNvPr id="475" name="모서리가 둥근 직사각형 474">
              <a:extLst>
                <a:ext uri="{FF2B5EF4-FFF2-40B4-BE49-F238E27FC236}">
                  <a16:creationId xmlns:a16="http://schemas.microsoft.com/office/drawing/2014/main" id="{B1F0B5DF-71C6-A007-E462-83C16FDE50F9}"/>
                </a:ext>
              </a:extLst>
            </p:cNvPr>
            <p:cNvSpPr/>
            <p:nvPr/>
          </p:nvSpPr>
          <p:spPr>
            <a:xfrm>
              <a:off x="5072497" y="2747478"/>
              <a:ext cx="1010886" cy="588104"/>
            </a:xfrm>
            <a:prstGeom prst="roundRect">
              <a:avLst/>
            </a:prstGeom>
            <a:solidFill>
              <a:sysClr val="window" lastClr="FFFFFF"/>
            </a:solidFill>
            <a:ln w="3175" cap="flat" cmpd="sng" algn="ctr">
              <a:solidFill>
                <a:srgbClr val="002060"/>
              </a:solidFill>
              <a:prstDash val="solid"/>
              <a:miter lim="800000"/>
            </a:ln>
            <a:effectLst/>
          </p:spPr>
          <p:txBody>
            <a:bodyPr wrap="none" rtlCol="0" anchor="ctr">
              <a:noAutofit/>
            </a:bodyPr>
            <a:lstStyle/>
            <a:p>
              <a:pPr algn="ctr" latinLnBrk="1">
                <a:buClrTx/>
                <a:buFontTx/>
                <a:buNone/>
                <a:defRPr/>
              </a:pPr>
              <a:r>
                <a:rPr lang="en-US" altLang="ko-KR" sz="1000" dirty="0">
                  <a:latin typeface="맑은 고딕"/>
                  <a:ea typeface="KT font Medium" panose="020B0600000101010101" pitchFamily="34" charset="-127"/>
                  <a:cs typeface="+mn-cs"/>
                </a:rPr>
                <a:t>MBS APIGW</a:t>
              </a:r>
            </a:p>
          </p:txBody>
        </p:sp>
        <p:pic>
          <p:nvPicPr>
            <p:cNvPr id="476" name="Picture 2">
              <a:extLst>
                <a:ext uri="{FF2B5EF4-FFF2-40B4-BE49-F238E27FC236}">
                  <a16:creationId xmlns:a16="http://schemas.microsoft.com/office/drawing/2014/main" id="{170FF5B2-4BA6-67A5-B293-D5637CA94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276" y="2552051"/>
              <a:ext cx="548273" cy="603306"/>
            </a:xfrm>
            <a:prstGeom prst="rect">
              <a:avLst/>
            </a:prstGeom>
            <a:noFill/>
            <a:extLst>
              <a:ext uri="{909E8E84-426E-40DD-AFC4-6F175D3DCCD1}">
                <a14:hiddenFill xmlns:a14="http://schemas.microsoft.com/office/drawing/2010/main">
                  <a:solidFill>
                    <a:srgbClr val="FFFFFF"/>
                  </a:solidFill>
                </a14:hiddenFill>
              </a:ext>
            </a:extLst>
          </p:spPr>
        </p:pic>
        <p:sp>
          <p:nvSpPr>
            <p:cNvPr id="477" name="Rectangle 9">
              <a:extLst>
                <a:ext uri="{FF2B5EF4-FFF2-40B4-BE49-F238E27FC236}">
                  <a16:creationId xmlns:a16="http://schemas.microsoft.com/office/drawing/2014/main" id="{8F367F94-9570-A478-A7F7-1E2A27DBE336}"/>
                </a:ext>
              </a:extLst>
            </p:cNvPr>
            <p:cNvSpPr/>
            <p:nvPr/>
          </p:nvSpPr>
          <p:spPr bwMode="auto">
            <a:xfrm>
              <a:off x="6716907" y="2425363"/>
              <a:ext cx="1617123" cy="1111825"/>
            </a:xfrm>
            <a:prstGeom prst="rect">
              <a:avLst/>
            </a:prstGeom>
            <a:solidFill>
              <a:srgbClr val="F0EFFF"/>
            </a:solidFill>
            <a:ln w="12700" cap="flat" cmpd="sng" algn="ctr">
              <a:solidFill>
                <a:srgbClr val="002060"/>
              </a:solidFill>
              <a:prstDash val="solid"/>
              <a:miter lim="800000"/>
            </a:ln>
            <a:effectLst/>
          </p:spPr>
          <p:txBody>
            <a:bodyPr lIns="0" tIns="36000" rIns="0" bIns="0"/>
            <a:lstStyle/>
            <a:p>
              <a:pPr algn="ctr" latinLnBrk="1">
                <a:buClrTx/>
                <a:buFontTx/>
                <a:buNone/>
                <a:defRPr/>
              </a:pPr>
              <a:endParaRPr lang="en-US" sz="1000" b="1" dirty="0">
                <a:solidFill>
                  <a:srgbClr val="002060"/>
                </a:solidFill>
                <a:latin typeface="맑은 고딕"/>
                <a:ea typeface="KT font Medium" panose="020B0600000101010101" pitchFamily="34" charset="-127"/>
                <a:cs typeface="Arial" panose="020B0604020202020204" pitchFamily="34" charset="0"/>
              </a:endParaRPr>
            </a:p>
          </p:txBody>
        </p:sp>
        <p:sp>
          <p:nvSpPr>
            <p:cNvPr id="478" name="모서리가 둥근 직사각형 477">
              <a:extLst>
                <a:ext uri="{FF2B5EF4-FFF2-40B4-BE49-F238E27FC236}">
                  <a16:creationId xmlns:a16="http://schemas.microsoft.com/office/drawing/2014/main" id="{5DC04AB4-6E3A-C582-5646-E17133F1EAD2}"/>
                </a:ext>
              </a:extLst>
            </p:cNvPr>
            <p:cNvSpPr/>
            <p:nvPr/>
          </p:nvSpPr>
          <p:spPr>
            <a:xfrm>
              <a:off x="7020025" y="2743595"/>
              <a:ext cx="1010886" cy="588104"/>
            </a:xfrm>
            <a:prstGeom prst="roundRect">
              <a:avLst/>
            </a:prstGeom>
            <a:solidFill>
              <a:sysClr val="window" lastClr="FFFFFF"/>
            </a:solidFill>
            <a:ln w="3175" cap="flat" cmpd="sng" algn="ctr">
              <a:solidFill>
                <a:srgbClr val="002060"/>
              </a:solidFill>
              <a:prstDash val="solid"/>
              <a:miter lim="800000"/>
            </a:ln>
            <a:effectLst/>
          </p:spPr>
          <p:txBody>
            <a:bodyPr wrap="none" rtlCol="0" anchor="ctr">
              <a:noAutofit/>
            </a:bodyPr>
            <a:lstStyle/>
            <a:p>
              <a:pPr algn="ctr" latinLnBrk="1">
                <a:buClrTx/>
                <a:buFontTx/>
                <a:buNone/>
                <a:defRPr/>
              </a:pPr>
              <a:r>
                <a:rPr lang="en-US" altLang="ko-KR" sz="1000" dirty="0">
                  <a:latin typeface="맑은 고딕"/>
                  <a:ea typeface="KT font Medium" panose="020B0600000101010101" pitchFamily="34" charset="-127"/>
                  <a:cs typeface="+mn-cs"/>
                </a:rPr>
                <a:t>MBS APIGW</a:t>
              </a:r>
            </a:p>
          </p:txBody>
        </p:sp>
        <p:pic>
          <p:nvPicPr>
            <p:cNvPr id="479" name="Picture 2">
              <a:extLst>
                <a:ext uri="{FF2B5EF4-FFF2-40B4-BE49-F238E27FC236}">
                  <a16:creationId xmlns:a16="http://schemas.microsoft.com/office/drawing/2014/main" id="{F9C773AC-D162-F3B3-944B-E0F894AB6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804" y="2548168"/>
              <a:ext cx="548273" cy="603306"/>
            </a:xfrm>
            <a:prstGeom prst="rect">
              <a:avLst/>
            </a:prstGeom>
            <a:noFill/>
            <a:extLst>
              <a:ext uri="{909E8E84-426E-40DD-AFC4-6F175D3DCCD1}">
                <a14:hiddenFill xmlns:a14="http://schemas.microsoft.com/office/drawing/2010/main">
                  <a:solidFill>
                    <a:srgbClr val="FFFFFF"/>
                  </a:solidFill>
                </a14:hiddenFill>
              </a:ext>
            </a:extLst>
          </p:spPr>
        </p:pic>
      </p:grpSp>
      <p:pic>
        <p:nvPicPr>
          <p:cNvPr id="481" name="Picture 2" descr="https://github.com/kubernetes/community/raw/master/icons/png/resources/labeled/ing-128.png">
            <a:extLst>
              <a:ext uri="{FF2B5EF4-FFF2-40B4-BE49-F238E27FC236}">
                <a16:creationId xmlns:a16="http://schemas.microsoft.com/office/drawing/2014/main" id="{06A159F9-1704-5F1A-D598-38853C550CAF}"/>
              </a:ext>
            </a:extLst>
          </p:cNvPr>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79857" y="2282210"/>
            <a:ext cx="234488" cy="146703"/>
          </a:xfrm>
          <a:prstGeom prst="rect">
            <a:avLst/>
          </a:prstGeom>
          <a:noFill/>
        </p:spPr>
      </p:pic>
      <p:cxnSp>
        <p:nvCxnSpPr>
          <p:cNvPr id="482" name="직선 화살표 연결선 481">
            <a:extLst>
              <a:ext uri="{FF2B5EF4-FFF2-40B4-BE49-F238E27FC236}">
                <a16:creationId xmlns:a16="http://schemas.microsoft.com/office/drawing/2014/main" id="{7706CD81-EC03-2814-A0F1-F682F2FC6A8E}"/>
              </a:ext>
            </a:extLst>
          </p:cNvPr>
          <p:cNvCxnSpPr>
            <a:cxnSpLocks/>
            <a:stCxn id="481" idx="2"/>
            <a:endCxn id="409" idx="0"/>
          </p:cNvCxnSpPr>
          <p:nvPr/>
        </p:nvCxnSpPr>
        <p:spPr>
          <a:xfrm flipH="1">
            <a:off x="2976862" y="2428913"/>
            <a:ext cx="20239" cy="430230"/>
          </a:xfrm>
          <a:prstGeom prst="straightConnector1">
            <a:avLst/>
          </a:prstGeom>
          <a:noFill/>
          <a:ln w="6350" cap="flat" cmpd="sng" algn="ctr">
            <a:solidFill>
              <a:srgbClr val="8692A6"/>
            </a:solidFill>
            <a:prstDash val="solid"/>
            <a:headEnd type="none" w="med" len="med"/>
            <a:tailEnd type="none" w="med" len="med"/>
          </a:ln>
          <a:effectLst/>
        </p:spPr>
      </p:cxnSp>
      <p:cxnSp>
        <p:nvCxnSpPr>
          <p:cNvPr id="483" name="직선 화살표 연결선 482">
            <a:extLst>
              <a:ext uri="{FF2B5EF4-FFF2-40B4-BE49-F238E27FC236}">
                <a16:creationId xmlns:a16="http://schemas.microsoft.com/office/drawing/2014/main" id="{B1A432D5-C87B-47A3-7CDA-E45233CA2F04}"/>
              </a:ext>
            </a:extLst>
          </p:cNvPr>
          <p:cNvCxnSpPr>
            <a:cxnSpLocks/>
          </p:cNvCxnSpPr>
          <p:nvPr/>
        </p:nvCxnSpPr>
        <p:spPr>
          <a:xfrm>
            <a:off x="3196647" y="3244425"/>
            <a:ext cx="4910" cy="578038"/>
          </a:xfrm>
          <a:prstGeom prst="straightConnector1">
            <a:avLst/>
          </a:prstGeom>
          <a:noFill/>
          <a:ln w="6350" cap="flat" cmpd="sng" algn="ctr">
            <a:solidFill>
              <a:srgbClr val="8692A6"/>
            </a:solidFill>
            <a:prstDash val="solid"/>
            <a:headEnd type="none" w="med" len="med"/>
            <a:tailEnd type="none" w="med" len="med"/>
          </a:ln>
          <a:effectLst/>
        </p:spPr>
      </p:cxnSp>
      <p:sp>
        <p:nvSpPr>
          <p:cNvPr id="484" name="오른쪽 화살표[R] 483">
            <a:extLst>
              <a:ext uri="{FF2B5EF4-FFF2-40B4-BE49-F238E27FC236}">
                <a16:creationId xmlns:a16="http://schemas.microsoft.com/office/drawing/2014/main" id="{B33351A3-2E75-E77F-92F3-61A06304B519}"/>
              </a:ext>
            </a:extLst>
          </p:cNvPr>
          <p:cNvSpPr/>
          <p:nvPr/>
        </p:nvSpPr>
        <p:spPr>
          <a:xfrm rot="10800000">
            <a:off x="1865231" y="4185938"/>
            <a:ext cx="271203" cy="140293"/>
          </a:xfrm>
          <a:prstGeom prst="rightArrow">
            <a:avLst/>
          </a:prstGeom>
          <a:solidFill>
            <a:sysClr val="window" lastClr="FFFFFF">
              <a:lumMod val="85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sp>
        <p:nvSpPr>
          <p:cNvPr id="485" name="오른쪽 화살표[R] 484">
            <a:extLst>
              <a:ext uri="{FF2B5EF4-FFF2-40B4-BE49-F238E27FC236}">
                <a16:creationId xmlns:a16="http://schemas.microsoft.com/office/drawing/2014/main" id="{4629E92E-3655-B5A7-7026-F3762B45B653}"/>
              </a:ext>
            </a:extLst>
          </p:cNvPr>
          <p:cNvSpPr/>
          <p:nvPr/>
        </p:nvSpPr>
        <p:spPr>
          <a:xfrm>
            <a:off x="2615801" y="4193846"/>
            <a:ext cx="750290" cy="131495"/>
          </a:xfrm>
          <a:prstGeom prst="rightArrow">
            <a:avLst/>
          </a:prstGeom>
          <a:solidFill>
            <a:sysClr val="window" lastClr="FFFFFF">
              <a:lumMod val="85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sp>
        <p:nvSpPr>
          <p:cNvPr id="486" name="오른쪽 화살표[R] 485">
            <a:extLst>
              <a:ext uri="{FF2B5EF4-FFF2-40B4-BE49-F238E27FC236}">
                <a16:creationId xmlns:a16="http://schemas.microsoft.com/office/drawing/2014/main" id="{C0BB3997-465A-2748-249B-72E0A8242B08}"/>
              </a:ext>
            </a:extLst>
          </p:cNvPr>
          <p:cNvSpPr/>
          <p:nvPr/>
        </p:nvSpPr>
        <p:spPr>
          <a:xfrm>
            <a:off x="8472457" y="4206951"/>
            <a:ext cx="859047" cy="141594"/>
          </a:xfrm>
          <a:prstGeom prst="rightArrow">
            <a:avLst/>
          </a:prstGeom>
          <a:solidFill>
            <a:sysClr val="window" lastClr="FFFFFF">
              <a:lumMod val="85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sp>
        <p:nvSpPr>
          <p:cNvPr id="487" name="원통[C] 486">
            <a:extLst>
              <a:ext uri="{FF2B5EF4-FFF2-40B4-BE49-F238E27FC236}">
                <a16:creationId xmlns:a16="http://schemas.microsoft.com/office/drawing/2014/main" id="{9BD18BA4-E0F1-87B0-9AB6-F2891262C680}"/>
              </a:ext>
            </a:extLst>
          </p:cNvPr>
          <p:cNvSpPr/>
          <p:nvPr/>
        </p:nvSpPr>
        <p:spPr>
          <a:xfrm>
            <a:off x="6595547" y="4089677"/>
            <a:ext cx="702319" cy="386584"/>
          </a:xfrm>
          <a:prstGeom prst="can">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900" b="0" i="0" u="none" strike="noStrike" kern="1200" cap="none" spc="0" normalizeH="0" baseline="0" noProof="0" dirty="0">
                <a:ln>
                  <a:noFill/>
                </a:ln>
                <a:solidFill>
                  <a:prstClr val="black"/>
                </a:solidFill>
                <a:effectLst/>
                <a:uLnTx/>
                <a:uFillTx/>
                <a:latin typeface="맑은 고딕"/>
                <a:ea typeface="+mn-ea"/>
                <a:cs typeface="+mn-cs"/>
              </a:rPr>
              <a:t>DB</a:t>
            </a:r>
          </a:p>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700" b="0" i="0" u="none" strike="noStrike" kern="1200" cap="none" spc="0" normalizeH="0" baseline="0" noProof="0" dirty="0">
                <a:ln>
                  <a:noFill/>
                </a:ln>
                <a:solidFill>
                  <a:prstClr val="black"/>
                </a:solidFill>
                <a:effectLst/>
                <a:uLnTx/>
                <a:uFillTx/>
                <a:latin typeface="맑은 고딕"/>
                <a:ea typeface="+mn-ea"/>
                <a:cs typeface="+mn-cs"/>
              </a:rPr>
              <a:t>Replica</a:t>
            </a:r>
            <a:endParaRPr kumimoji="1" lang="ko-Kore-KR" altLang="en-US" sz="7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488" name="오른쪽 화살표[R] 487">
            <a:extLst>
              <a:ext uri="{FF2B5EF4-FFF2-40B4-BE49-F238E27FC236}">
                <a16:creationId xmlns:a16="http://schemas.microsoft.com/office/drawing/2014/main" id="{8A202345-23EB-DC20-952C-30C55D488ED5}"/>
              </a:ext>
            </a:extLst>
          </p:cNvPr>
          <p:cNvSpPr/>
          <p:nvPr/>
        </p:nvSpPr>
        <p:spPr>
          <a:xfrm rot="10800000">
            <a:off x="7348895" y="4223511"/>
            <a:ext cx="271203" cy="140293"/>
          </a:xfrm>
          <a:prstGeom prst="rightArrow">
            <a:avLst/>
          </a:prstGeom>
          <a:solidFill>
            <a:sysClr val="window" lastClr="FFFFFF">
              <a:lumMod val="85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ko-Kore-KR" altLang="en-US" sz="1800" b="0" i="0" u="none" strike="noStrike" kern="1200" cap="none" spc="0" normalizeH="0" baseline="0" noProof="0">
              <a:ln>
                <a:noFill/>
              </a:ln>
              <a:solidFill>
                <a:prstClr val="white"/>
              </a:solidFill>
              <a:effectLst/>
              <a:uLnTx/>
              <a:uFillTx/>
              <a:latin typeface="맑은 고딕"/>
              <a:ea typeface="+mn-ea"/>
              <a:cs typeface="+mn-cs"/>
            </a:endParaRPr>
          </a:p>
        </p:txBody>
      </p:sp>
      <p:cxnSp>
        <p:nvCxnSpPr>
          <p:cNvPr id="489" name="직선 화살표 연결선 488">
            <a:extLst>
              <a:ext uri="{FF2B5EF4-FFF2-40B4-BE49-F238E27FC236}">
                <a16:creationId xmlns:a16="http://schemas.microsoft.com/office/drawing/2014/main" id="{17B5B91B-22FC-9B98-E264-A49B9FA2EA59}"/>
              </a:ext>
            </a:extLst>
          </p:cNvPr>
          <p:cNvCxnSpPr>
            <a:cxnSpLocks/>
            <a:stCxn id="500" idx="2"/>
            <a:endCxn id="360" idx="0"/>
          </p:cNvCxnSpPr>
          <p:nvPr/>
        </p:nvCxnSpPr>
        <p:spPr>
          <a:xfrm flipH="1">
            <a:off x="7555383" y="1816098"/>
            <a:ext cx="1269768" cy="214323"/>
          </a:xfrm>
          <a:prstGeom prst="straightConnector1">
            <a:avLst/>
          </a:prstGeom>
          <a:noFill/>
          <a:ln w="6350" cap="flat" cmpd="sng" algn="ctr">
            <a:solidFill>
              <a:srgbClr val="4472C4"/>
            </a:solidFill>
            <a:prstDash val="solid"/>
            <a:miter lim="800000"/>
            <a:tailEnd type="triangle"/>
          </a:ln>
          <a:effectLst/>
        </p:spPr>
      </p:cxnSp>
      <p:cxnSp>
        <p:nvCxnSpPr>
          <p:cNvPr id="490" name="직선 화살표 연결선 489">
            <a:extLst>
              <a:ext uri="{FF2B5EF4-FFF2-40B4-BE49-F238E27FC236}">
                <a16:creationId xmlns:a16="http://schemas.microsoft.com/office/drawing/2014/main" id="{FDB0D829-3880-7FB8-3CF0-0C5395458E55}"/>
              </a:ext>
            </a:extLst>
          </p:cNvPr>
          <p:cNvCxnSpPr>
            <a:cxnSpLocks/>
            <a:stCxn id="500" idx="2"/>
            <a:endCxn id="359" idx="0"/>
          </p:cNvCxnSpPr>
          <p:nvPr/>
        </p:nvCxnSpPr>
        <p:spPr>
          <a:xfrm>
            <a:off x="8825151" y="1816098"/>
            <a:ext cx="1399878" cy="216120"/>
          </a:xfrm>
          <a:prstGeom prst="straightConnector1">
            <a:avLst/>
          </a:prstGeom>
          <a:noFill/>
          <a:ln w="6350" cap="flat" cmpd="sng" algn="ctr">
            <a:solidFill>
              <a:srgbClr val="4472C4"/>
            </a:solidFill>
            <a:prstDash val="solid"/>
            <a:miter lim="800000"/>
            <a:tailEnd type="triangle"/>
          </a:ln>
          <a:effectLst/>
        </p:spPr>
      </p:cxnSp>
      <p:cxnSp>
        <p:nvCxnSpPr>
          <p:cNvPr id="491" name="직선 화살표 연결선 490">
            <a:extLst>
              <a:ext uri="{FF2B5EF4-FFF2-40B4-BE49-F238E27FC236}">
                <a16:creationId xmlns:a16="http://schemas.microsoft.com/office/drawing/2014/main" id="{9580F2A2-2FF0-0E43-75D5-007FF7657B8A}"/>
              </a:ext>
            </a:extLst>
          </p:cNvPr>
          <p:cNvCxnSpPr>
            <a:cxnSpLocks/>
            <a:stCxn id="475" idx="2"/>
            <a:endCxn id="363" idx="0"/>
          </p:cNvCxnSpPr>
          <p:nvPr/>
        </p:nvCxnSpPr>
        <p:spPr>
          <a:xfrm>
            <a:off x="7525509" y="2750359"/>
            <a:ext cx="0" cy="430430"/>
          </a:xfrm>
          <a:prstGeom prst="straightConnector1">
            <a:avLst/>
          </a:prstGeom>
          <a:noFill/>
          <a:ln w="6350" cap="flat" cmpd="sng" algn="ctr">
            <a:solidFill>
              <a:srgbClr val="4472C4"/>
            </a:solidFill>
            <a:prstDash val="solid"/>
            <a:miter lim="800000"/>
            <a:tailEnd type="triangle"/>
          </a:ln>
          <a:effectLst/>
        </p:spPr>
      </p:cxnSp>
      <p:cxnSp>
        <p:nvCxnSpPr>
          <p:cNvPr id="492" name="직선 화살표 연결선 491">
            <a:extLst>
              <a:ext uri="{FF2B5EF4-FFF2-40B4-BE49-F238E27FC236}">
                <a16:creationId xmlns:a16="http://schemas.microsoft.com/office/drawing/2014/main" id="{4F9E398C-D7DD-9DF4-3BB9-27E0BFE53225}"/>
              </a:ext>
            </a:extLst>
          </p:cNvPr>
          <p:cNvCxnSpPr>
            <a:cxnSpLocks/>
            <a:stCxn id="475" idx="2"/>
            <a:endCxn id="366" idx="0"/>
          </p:cNvCxnSpPr>
          <p:nvPr/>
        </p:nvCxnSpPr>
        <p:spPr>
          <a:xfrm>
            <a:off x="7525509" y="2750359"/>
            <a:ext cx="2714261" cy="427528"/>
          </a:xfrm>
          <a:prstGeom prst="straightConnector1">
            <a:avLst/>
          </a:prstGeom>
          <a:noFill/>
          <a:ln w="6350" cap="flat" cmpd="sng" algn="ctr">
            <a:solidFill>
              <a:srgbClr val="4472C4"/>
            </a:solidFill>
            <a:prstDash val="solid"/>
            <a:miter lim="800000"/>
            <a:tailEnd type="triangle"/>
          </a:ln>
          <a:effectLst/>
        </p:spPr>
      </p:cxnSp>
      <p:cxnSp>
        <p:nvCxnSpPr>
          <p:cNvPr id="493" name="직선 화살표 연결선 492">
            <a:extLst>
              <a:ext uri="{FF2B5EF4-FFF2-40B4-BE49-F238E27FC236}">
                <a16:creationId xmlns:a16="http://schemas.microsoft.com/office/drawing/2014/main" id="{C97FEBB6-B2AF-2D7B-D12E-819E777C91D9}"/>
              </a:ext>
            </a:extLst>
          </p:cNvPr>
          <p:cNvCxnSpPr>
            <a:cxnSpLocks/>
            <a:stCxn id="478" idx="2"/>
            <a:endCxn id="363" idx="0"/>
          </p:cNvCxnSpPr>
          <p:nvPr/>
        </p:nvCxnSpPr>
        <p:spPr>
          <a:xfrm flipH="1">
            <a:off x="7525509" y="2748121"/>
            <a:ext cx="2714261" cy="432668"/>
          </a:xfrm>
          <a:prstGeom prst="straightConnector1">
            <a:avLst/>
          </a:prstGeom>
          <a:noFill/>
          <a:ln w="6350" cap="flat" cmpd="sng" algn="ctr">
            <a:solidFill>
              <a:srgbClr val="4472C4"/>
            </a:solidFill>
            <a:prstDash val="solid"/>
            <a:miter lim="800000"/>
            <a:tailEnd type="triangle"/>
          </a:ln>
          <a:effectLst/>
        </p:spPr>
      </p:cxnSp>
      <p:cxnSp>
        <p:nvCxnSpPr>
          <p:cNvPr id="494" name="직선 화살표 연결선 493">
            <a:extLst>
              <a:ext uri="{FF2B5EF4-FFF2-40B4-BE49-F238E27FC236}">
                <a16:creationId xmlns:a16="http://schemas.microsoft.com/office/drawing/2014/main" id="{6E7A844E-E292-0786-1281-B19E2F476B62}"/>
              </a:ext>
            </a:extLst>
          </p:cNvPr>
          <p:cNvCxnSpPr>
            <a:cxnSpLocks/>
            <a:stCxn id="478" idx="2"/>
            <a:endCxn id="366" idx="0"/>
          </p:cNvCxnSpPr>
          <p:nvPr/>
        </p:nvCxnSpPr>
        <p:spPr>
          <a:xfrm>
            <a:off x="10239770" y="2748121"/>
            <a:ext cx="0" cy="429766"/>
          </a:xfrm>
          <a:prstGeom prst="straightConnector1">
            <a:avLst/>
          </a:prstGeom>
          <a:noFill/>
          <a:ln w="6350" cap="flat" cmpd="sng" algn="ctr">
            <a:solidFill>
              <a:srgbClr val="4472C4"/>
            </a:solidFill>
            <a:prstDash val="solid"/>
            <a:miter lim="800000"/>
            <a:tailEnd type="triangle"/>
          </a:ln>
          <a:effectLst/>
        </p:spPr>
      </p:cxnSp>
      <p:cxnSp>
        <p:nvCxnSpPr>
          <p:cNvPr id="495" name="꺾인 연결선[E] 494">
            <a:extLst>
              <a:ext uri="{FF2B5EF4-FFF2-40B4-BE49-F238E27FC236}">
                <a16:creationId xmlns:a16="http://schemas.microsoft.com/office/drawing/2014/main" id="{85CD0F70-D0FD-75B2-9E36-5F86A06C0B3B}"/>
              </a:ext>
            </a:extLst>
          </p:cNvPr>
          <p:cNvCxnSpPr>
            <a:cxnSpLocks/>
          </p:cNvCxnSpPr>
          <p:nvPr/>
        </p:nvCxnSpPr>
        <p:spPr>
          <a:xfrm rot="5400000">
            <a:off x="5436676" y="1259855"/>
            <a:ext cx="477598" cy="3458607"/>
          </a:xfrm>
          <a:prstGeom prst="bentConnector3">
            <a:avLst>
              <a:gd name="adj1" fmla="val 31862"/>
            </a:avLst>
          </a:prstGeom>
          <a:noFill/>
          <a:ln w="15875" cap="flat" cmpd="sng" algn="ctr">
            <a:solidFill>
              <a:srgbClr val="4472C4"/>
            </a:solidFill>
            <a:prstDash val="sysDash"/>
            <a:miter lim="800000"/>
            <a:tailEnd type="triangle"/>
          </a:ln>
          <a:effectLst/>
        </p:spPr>
      </p:cxnSp>
      <p:pic>
        <p:nvPicPr>
          <p:cNvPr id="496" name="Graphic 21" descr="Amazon Route 53 service icon.">
            <a:extLst>
              <a:ext uri="{FF2B5EF4-FFF2-40B4-BE49-F238E27FC236}">
                <a16:creationId xmlns:a16="http://schemas.microsoft.com/office/drawing/2014/main" id="{32014972-D830-F054-1566-D0DEFB63D183}"/>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2765922" y="1467322"/>
            <a:ext cx="381523" cy="223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9" name="꺾인 연결선[E] 498">
            <a:extLst>
              <a:ext uri="{FF2B5EF4-FFF2-40B4-BE49-F238E27FC236}">
                <a16:creationId xmlns:a16="http://schemas.microsoft.com/office/drawing/2014/main" id="{F7089F08-A95A-51D4-0C95-DB5A9A600ECE}"/>
              </a:ext>
            </a:extLst>
          </p:cNvPr>
          <p:cNvCxnSpPr>
            <a:cxnSpLocks/>
            <a:stCxn id="500" idx="2"/>
            <a:endCxn id="375" idx="0"/>
          </p:cNvCxnSpPr>
          <p:nvPr/>
        </p:nvCxnSpPr>
        <p:spPr>
          <a:xfrm rot="5400000">
            <a:off x="6386461" y="-408271"/>
            <a:ext cx="214323" cy="4663060"/>
          </a:xfrm>
          <a:prstGeom prst="bentConnector3">
            <a:avLst>
              <a:gd name="adj1" fmla="val 50000"/>
            </a:avLst>
          </a:prstGeom>
          <a:noFill/>
          <a:ln w="15875" cap="flat" cmpd="sng" algn="ctr">
            <a:solidFill>
              <a:srgbClr val="4472C4"/>
            </a:solidFill>
            <a:prstDash val="sysDash"/>
            <a:miter lim="800000"/>
            <a:tailEnd type="triangle"/>
          </a:ln>
          <a:effectLst/>
        </p:spPr>
      </p:cxnSp>
      <p:sp>
        <p:nvSpPr>
          <p:cNvPr id="500" name="모서리가 둥근 직사각형 499">
            <a:extLst>
              <a:ext uri="{FF2B5EF4-FFF2-40B4-BE49-F238E27FC236}">
                <a16:creationId xmlns:a16="http://schemas.microsoft.com/office/drawing/2014/main" id="{5768CAA0-C416-2E76-61AF-AC61521446DC}"/>
              </a:ext>
            </a:extLst>
          </p:cNvPr>
          <p:cNvSpPr/>
          <p:nvPr/>
        </p:nvSpPr>
        <p:spPr>
          <a:xfrm>
            <a:off x="8120718" y="1605295"/>
            <a:ext cx="1408867" cy="210803"/>
          </a:xfrm>
          <a:prstGeom prst="roundRect">
            <a:avLst/>
          </a:prstGeom>
          <a:solidFill>
            <a:sysClr val="window" lastClr="FFFFFF"/>
          </a:solidFill>
          <a:ln w="3175" cap="flat" cmpd="sng" algn="ctr">
            <a:solidFill>
              <a:srgbClr val="002060"/>
            </a:solidFill>
            <a:prstDash val="solid"/>
            <a:miter lim="800000"/>
          </a:ln>
          <a:effectLst/>
        </p:spPr>
        <p:txBody>
          <a:bodyPr wrap="none" rtlCol="0" anchor="ctr">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a:ln>
                  <a:noFill/>
                </a:ln>
                <a:solidFill>
                  <a:sysClr val="windowText" lastClr="000000"/>
                </a:solidFill>
                <a:effectLst/>
                <a:uLnTx/>
                <a:uFillTx/>
                <a:latin typeface="맑은 고딕"/>
                <a:ea typeface="KT font Medium" panose="020B0600000101010101" pitchFamily="34" charset="-127"/>
                <a:cs typeface="+mn-cs"/>
              </a:rPr>
              <a:t>GSLB</a:t>
            </a:r>
          </a:p>
        </p:txBody>
      </p:sp>
      <p:sp>
        <p:nvSpPr>
          <p:cNvPr id="502" name="모서리가 둥근 직사각형 501">
            <a:extLst>
              <a:ext uri="{FF2B5EF4-FFF2-40B4-BE49-F238E27FC236}">
                <a16:creationId xmlns:a16="http://schemas.microsoft.com/office/drawing/2014/main" id="{F27FBF40-E928-CD3B-7369-D5F0D0E0CAE8}"/>
              </a:ext>
            </a:extLst>
          </p:cNvPr>
          <p:cNvSpPr/>
          <p:nvPr/>
        </p:nvSpPr>
        <p:spPr>
          <a:xfrm>
            <a:off x="5315451" y="2846087"/>
            <a:ext cx="910861" cy="116917"/>
          </a:xfrm>
          <a:prstGeom prst="roundRect">
            <a:avLst/>
          </a:prstGeom>
          <a:solidFill>
            <a:sysClr val="window" lastClr="FFFFFF"/>
          </a:solidFill>
          <a:ln w="3175" cap="flat" cmpd="sng" algn="ctr">
            <a:solidFill>
              <a:srgbClr val="002060"/>
            </a:solidFill>
            <a:prstDash val="solid"/>
            <a:miter lim="800000"/>
          </a:ln>
          <a:effectLst/>
        </p:spPr>
        <p:txBody>
          <a:bodyPr wrap="none" rtlCol="0" anchor="ctr">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noFill/>
                </a:ln>
                <a:solidFill>
                  <a:sysClr val="windowText" lastClr="000000"/>
                </a:solidFill>
                <a:effectLst/>
                <a:uLnTx/>
                <a:uFillTx/>
                <a:latin typeface="맑은 고딕"/>
                <a:ea typeface="KT font Medium" panose="020B0600000101010101" pitchFamily="34" charset="-127"/>
                <a:cs typeface="+mn-cs"/>
              </a:rPr>
              <a:t>Read API</a:t>
            </a:r>
          </a:p>
        </p:txBody>
      </p:sp>
      <p:sp>
        <p:nvSpPr>
          <p:cNvPr id="503" name="타원 502">
            <a:extLst>
              <a:ext uri="{FF2B5EF4-FFF2-40B4-BE49-F238E27FC236}">
                <a16:creationId xmlns:a16="http://schemas.microsoft.com/office/drawing/2014/main" id="{DD61CC0E-3831-BBB1-116B-24633CA6E391}"/>
              </a:ext>
            </a:extLst>
          </p:cNvPr>
          <p:cNvSpPr/>
          <p:nvPr/>
        </p:nvSpPr>
        <p:spPr>
          <a:xfrm>
            <a:off x="7935582" y="1639309"/>
            <a:ext cx="254685" cy="142586"/>
          </a:xfrm>
          <a:prstGeom prst="ellipse">
            <a:avLst/>
          </a:prstGeom>
          <a:solidFill>
            <a:sysClr val="window" lastClr="FFFFFF">
              <a:lumMod val="85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1000" b="0" i="0" u="none" strike="noStrike" kern="1200" cap="none" spc="0" normalizeH="0" baseline="0" noProof="0" dirty="0">
                <a:ln>
                  <a:noFill/>
                </a:ln>
                <a:solidFill>
                  <a:prstClr val="black"/>
                </a:solidFill>
                <a:effectLst/>
                <a:uLnTx/>
                <a:uFillTx/>
                <a:latin typeface="맑은 고딕"/>
                <a:ea typeface="+mn-ea"/>
                <a:cs typeface="+mn-cs"/>
              </a:rPr>
              <a:t>1</a:t>
            </a:r>
            <a:endParaRPr kumimoji="1" lang="ko-Kore-KR" altLang="en-US" sz="10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504" name="타원 503">
            <a:extLst>
              <a:ext uri="{FF2B5EF4-FFF2-40B4-BE49-F238E27FC236}">
                <a16:creationId xmlns:a16="http://schemas.microsoft.com/office/drawing/2014/main" id="{ABC178B3-E8F2-22E1-765D-30986673478E}"/>
              </a:ext>
            </a:extLst>
          </p:cNvPr>
          <p:cNvSpPr/>
          <p:nvPr/>
        </p:nvSpPr>
        <p:spPr>
          <a:xfrm>
            <a:off x="5162255" y="2829903"/>
            <a:ext cx="254685" cy="142586"/>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pPr>
            <a:r>
              <a:rPr lang="en-US" altLang="ko-Kore-KR" sz="1200" b="1" spc="-60" dirty="0">
                <a:solidFill>
                  <a:prstClr val="white"/>
                </a:solidFill>
                <a:latin typeface="맑은 고딕"/>
                <a:ea typeface="맑은 고딕" panose="020B0503020000020004" pitchFamily="50" charset="-127"/>
                <a:cs typeface="+mn-cs"/>
              </a:rPr>
              <a:t>2</a:t>
            </a:r>
            <a:endParaRPr lang="ko-Kore-KR" altLang="en-US" sz="1200" b="1" spc="-60" dirty="0">
              <a:solidFill>
                <a:prstClr val="white"/>
              </a:solidFill>
              <a:latin typeface="맑은 고딕"/>
              <a:ea typeface="맑은 고딕" panose="020B0503020000020004" pitchFamily="50" charset="-127"/>
              <a:cs typeface="+mn-cs"/>
            </a:endParaRPr>
          </a:p>
        </p:txBody>
      </p:sp>
      <p:sp>
        <p:nvSpPr>
          <p:cNvPr id="506" name="타원 505">
            <a:extLst>
              <a:ext uri="{FF2B5EF4-FFF2-40B4-BE49-F238E27FC236}">
                <a16:creationId xmlns:a16="http://schemas.microsoft.com/office/drawing/2014/main" id="{DC9C722A-B7EE-F2FF-7D5B-FAEC155FE01D}"/>
              </a:ext>
            </a:extLst>
          </p:cNvPr>
          <p:cNvSpPr/>
          <p:nvPr/>
        </p:nvSpPr>
        <p:spPr>
          <a:xfrm>
            <a:off x="4767962" y="4359292"/>
            <a:ext cx="254685" cy="142586"/>
          </a:xfrm>
          <a:prstGeom prst="ellipse">
            <a:avLst/>
          </a:prstGeom>
          <a:solidFill>
            <a:sysClr val="window" lastClr="FFFFFF">
              <a:lumMod val="85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1" lang="en-US" altLang="ko-Kore-KR" sz="1000" b="0" i="0" u="none" strike="noStrike" kern="1200" cap="none" spc="0" normalizeH="0" baseline="0" noProof="0" dirty="0">
                <a:ln>
                  <a:noFill/>
                </a:ln>
                <a:solidFill>
                  <a:prstClr val="black"/>
                </a:solidFill>
                <a:effectLst/>
                <a:uLnTx/>
                <a:uFillTx/>
                <a:latin typeface="맑은 고딕"/>
                <a:ea typeface="+mn-ea"/>
                <a:cs typeface="+mn-cs"/>
              </a:rPr>
              <a:t>4</a:t>
            </a:r>
            <a:endParaRPr kumimoji="1" lang="ko-Kore-KR" altLang="en-US" sz="1000" b="0" i="0" u="none" strike="noStrike" kern="1200" cap="none" spc="0" normalizeH="0" baseline="0" noProof="0" dirty="0">
              <a:ln>
                <a:noFill/>
              </a:ln>
              <a:solidFill>
                <a:prstClr val="black"/>
              </a:solidFill>
              <a:effectLst/>
              <a:uLnTx/>
              <a:uFillTx/>
              <a:latin typeface="맑은 고딕"/>
              <a:ea typeface="+mn-ea"/>
              <a:cs typeface="+mn-cs"/>
            </a:endParaRPr>
          </a:p>
        </p:txBody>
      </p:sp>
      <p:sp>
        <p:nvSpPr>
          <p:cNvPr id="507" name="모서리가 둥근 직사각형 506">
            <a:extLst>
              <a:ext uri="{FF2B5EF4-FFF2-40B4-BE49-F238E27FC236}">
                <a16:creationId xmlns:a16="http://schemas.microsoft.com/office/drawing/2014/main" id="{531F0260-4CF3-521D-1722-2141909C234C}"/>
              </a:ext>
            </a:extLst>
          </p:cNvPr>
          <p:cNvSpPr/>
          <p:nvPr/>
        </p:nvSpPr>
        <p:spPr bwMode="auto">
          <a:xfrm>
            <a:off x="748632" y="5427896"/>
            <a:ext cx="5015861" cy="320896"/>
          </a:xfrm>
          <a:prstGeom prst="roundRect">
            <a:avLst/>
          </a:prstGeom>
          <a:solidFill>
            <a:srgbClr val="FF0000">
              <a:lumMod val="20000"/>
              <a:lumOff val="80000"/>
            </a:srgbClr>
          </a:solidFill>
          <a:ln w="3175" cap="flat" cmpd="sng" algn="ctr">
            <a:noFill/>
            <a:prstDash val="solid"/>
            <a:miter lim="800000"/>
          </a:ln>
          <a:effectLst/>
        </p:spPr>
        <p:txBody>
          <a:bodyPr lIns="144000" tIns="0" rIns="0" bIns="0" rtlCol="0" anchor="ctr"/>
          <a:lstStyle/>
          <a:p>
            <a:pPr algn="ctr" defTabSz="975022" fontAlgn="base">
              <a:spcBef>
                <a:spcPts val="300"/>
              </a:spcBef>
              <a:spcAft>
                <a:spcPct val="0"/>
              </a:spcAft>
              <a:buClrTx/>
              <a:buFontTx/>
              <a:buNone/>
              <a:defRPr/>
            </a:pPr>
            <a:r>
              <a:rPr lang="en-US" altLang="ko-KR" sz="900" spc="-60" dirty="0">
                <a:solidFill>
                  <a:prstClr val="black"/>
                </a:solidFill>
                <a:latin typeface="맑은 고딕"/>
                <a:ea typeface="맑은 고딕" panose="020B0503020000020004" pitchFamily="50" charset="-127"/>
                <a:cs typeface="+mn-cs"/>
              </a:rPr>
              <a:t>Real-time transfer support in case of center failure by providing </a:t>
            </a:r>
          </a:p>
          <a:p>
            <a:pPr algn="ctr" defTabSz="975022" fontAlgn="base">
              <a:spcBef>
                <a:spcPts val="300"/>
              </a:spcBef>
              <a:spcAft>
                <a:spcPct val="0"/>
              </a:spcAft>
              <a:buClrTx/>
              <a:buFontTx/>
              <a:buNone/>
              <a:defRPr/>
            </a:pPr>
            <a:r>
              <a:rPr lang="en-US" altLang="ko-KR" sz="900" spc="-60" dirty="0">
                <a:solidFill>
                  <a:prstClr val="black"/>
                </a:solidFill>
                <a:latin typeface="맑은 고딕"/>
                <a:ea typeface="맑은 고딕" panose="020B0503020000020004" pitchFamily="50" charset="-127"/>
                <a:cs typeface="+mn-cs"/>
              </a:rPr>
              <a:t>URL to IP-based routing for Jasmine, </a:t>
            </a:r>
            <a:r>
              <a:rPr lang="en-US" altLang="ko-KR" sz="900" spc="-60" dirty="0" err="1">
                <a:solidFill>
                  <a:prstClr val="black"/>
                </a:solidFill>
                <a:latin typeface="맑은 고딕"/>
                <a:ea typeface="맑은 고딕" panose="020B0503020000020004" pitchFamily="50" charset="-127"/>
                <a:cs typeface="+mn-cs"/>
              </a:rPr>
              <a:t>Bangna</a:t>
            </a:r>
            <a:r>
              <a:rPr lang="en-US" altLang="ko-KR" sz="900" spc="-60" dirty="0">
                <a:solidFill>
                  <a:prstClr val="black"/>
                </a:solidFill>
                <a:latin typeface="맑은 고딕"/>
                <a:ea typeface="맑은 고딕" panose="020B0503020000020004" pitchFamily="50" charset="-127"/>
                <a:cs typeface="+mn-cs"/>
              </a:rPr>
              <a:t>, and AWS</a:t>
            </a:r>
          </a:p>
        </p:txBody>
      </p:sp>
      <p:sp>
        <p:nvSpPr>
          <p:cNvPr id="508" name="타원 507">
            <a:extLst>
              <a:ext uri="{FF2B5EF4-FFF2-40B4-BE49-F238E27FC236}">
                <a16:creationId xmlns:a16="http://schemas.microsoft.com/office/drawing/2014/main" id="{FF6368F0-E2C7-2A16-22C3-80BC010F2904}"/>
              </a:ext>
            </a:extLst>
          </p:cNvPr>
          <p:cNvSpPr/>
          <p:nvPr/>
        </p:nvSpPr>
        <p:spPr>
          <a:xfrm>
            <a:off x="745785" y="5485865"/>
            <a:ext cx="336230" cy="223906"/>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1</a:t>
            </a:r>
            <a:endParaRPr lang="ko-KR" altLang="en-US" sz="1200" b="1" spc="-60" dirty="0">
              <a:solidFill>
                <a:prstClr val="white"/>
              </a:solidFill>
              <a:latin typeface="맑은 고딕"/>
              <a:ea typeface="맑은 고딕" panose="020B0503020000020004" pitchFamily="50" charset="-127"/>
              <a:cs typeface="+mn-cs"/>
            </a:endParaRPr>
          </a:p>
        </p:txBody>
      </p:sp>
      <p:sp>
        <p:nvSpPr>
          <p:cNvPr id="509" name="모서리가 둥근 직사각형 508">
            <a:extLst>
              <a:ext uri="{FF2B5EF4-FFF2-40B4-BE49-F238E27FC236}">
                <a16:creationId xmlns:a16="http://schemas.microsoft.com/office/drawing/2014/main" id="{5F1CB826-D6D9-E985-569A-EDA6924FAB6B}"/>
              </a:ext>
            </a:extLst>
          </p:cNvPr>
          <p:cNvSpPr/>
          <p:nvPr/>
        </p:nvSpPr>
        <p:spPr bwMode="auto">
          <a:xfrm>
            <a:off x="6307261" y="5426790"/>
            <a:ext cx="5015861" cy="320896"/>
          </a:xfrm>
          <a:prstGeom prst="roundRect">
            <a:avLst/>
          </a:prstGeom>
          <a:solidFill>
            <a:srgbClr val="FF0000">
              <a:lumMod val="20000"/>
              <a:lumOff val="80000"/>
            </a:srgbClr>
          </a:solidFill>
          <a:ln w="3175" cap="flat" cmpd="sng" algn="ctr">
            <a:noFill/>
            <a:prstDash val="solid"/>
            <a:miter lim="800000"/>
          </a:ln>
          <a:effectLst/>
        </p:spPr>
        <p:txBody>
          <a:bodyPr lIns="144000" tIns="0" rIns="0" bIns="0" rtlCol="0" anchor="ctr"/>
          <a:lstStyle/>
          <a:p>
            <a:pPr algn="ctr" defTabSz="975022" fontAlgn="base">
              <a:spcBef>
                <a:spcPts val="300"/>
              </a:spcBef>
              <a:spcAft>
                <a:spcPct val="0"/>
              </a:spcAft>
              <a:buClrTx/>
              <a:buFontTx/>
              <a:buNone/>
              <a:defRPr/>
            </a:pPr>
            <a:r>
              <a:rPr lang="en" altLang="ko-Kore-KR" sz="800" kern="1200" dirty="0">
                <a:solidFill>
                  <a:prstClr val="black"/>
                </a:solidFill>
                <a:latin typeface="맑은 고딕"/>
                <a:ea typeface="+mn-ea"/>
                <a:cs typeface="+mn-cs"/>
              </a:rPr>
              <a:t>When processing bulk traffic in an on-premise environment, Transfer from MBS APIGW to AWS with API-based routing (Read API)</a:t>
            </a:r>
            <a:endParaRPr lang="en-US" altLang="ko-KR" sz="800" spc="-60" dirty="0">
              <a:solidFill>
                <a:prstClr val="black"/>
              </a:solidFill>
              <a:latin typeface="맑은 고딕"/>
              <a:ea typeface="맑은 고딕" panose="020B0503020000020004" pitchFamily="50" charset="-127"/>
              <a:cs typeface="+mn-cs"/>
            </a:endParaRPr>
          </a:p>
        </p:txBody>
      </p:sp>
      <p:sp>
        <p:nvSpPr>
          <p:cNvPr id="510" name="타원 509">
            <a:extLst>
              <a:ext uri="{FF2B5EF4-FFF2-40B4-BE49-F238E27FC236}">
                <a16:creationId xmlns:a16="http://schemas.microsoft.com/office/drawing/2014/main" id="{852495B2-EDF0-3289-9C03-43F04FF4E010}"/>
              </a:ext>
            </a:extLst>
          </p:cNvPr>
          <p:cNvSpPr/>
          <p:nvPr/>
        </p:nvSpPr>
        <p:spPr>
          <a:xfrm>
            <a:off x="6068439" y="5455261"/>
            <a:ext cx="336230" cy="223906"/>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2</a:t>
            </a:r>
            <a:endParaRPr lang="ko-KR" altLang="en-US" sz="1200" b="1" spc="-60" dirty="0">
              <a:solidFill>
                <a:prstClr val="white"/>
              </a:solidFill>
              <a:latin typeface="맑은 고딕"/>
              <a:ea typeface="맑은 고딕" panose="020B0503020000020004" pitchFamily="50" charset="-127"/>
              <a:cs typeface="+mn-cs"/>
            </a:endParaRPr>
          </a:p>
        </p:txBody>
      </p:sp>
      <p:sp>
        <p:nvSpPr>
          <p:cNvPr id="511" name="모서리가 둥근 직사각형 510">
            <a:extLst>
              <a:ext uri="{FF2B5EF4-FFF2-40B4-BE49-F238E27FC236}">
                <a16:creationId xmlns:a16="http://schemas.microsoft.com/office/drawing/2014/main" id="{F9061FDF-DF7A-414F-5CE0-0E74D99EF721}"/>
              </a:ext>
            </a:extLst>
          </p:cNvPr>
          <p:cNvSpPr/>
          <p:nvPr/>
        </p:nvSpPr>
        <p:spPr bwMode="auto">
          <a:xfrm>
            <a:off x="767620" y="5899806"/>
            <a:ext cx="5015861" cy="320896"/>
          </a:xfrm>
          <a:prstGeom prst="roundRect">
            <a:avLst/>
          </a:prstGeom>
          <a:solidFill>
            <a:srgbClr val="FF0000">
              <a:lumMod val="20000"/>
              <a:lumOff val="80000"/>
            </a:srgbClr>
          </a:solidFill>
          <a:ln w="3175" cap="flat" cmpd="sng" algn="ctr">
            <a:noFill/>
            <a:prstDash val="solid"/>
            <a:miter lim="800000"/>
          </a:ln>
          <a:effectLst/>
        </p:spPr>
        <p:txBody>
          <a:bodyPr lIns="144000" tIns="0" rIns="0" bIns="0" rtlCol="0" anchor="ctr"/>
          <a:lstStyle/>
          <a:p>
            <a:pPr algn="ctr" defTabSz="975022" fontAlgn="base">
              <a:spcBef>
                <a:spcPts val="300"/>
              </a:spcBef>
              <a:spcAft>
                <a:spcPct val="0"/>
              </a:spcAft>
              <a:buClrTx/>
              <a:buFontTx/>
              <a:buNone/>
              <a:defRPr/>
            </a:pPr>
            <a:r>
              <a:rPr lang="en-US" altLang="ko-KR" sz="900" spc="-60" dirty="0">
                <a:solidFill>
                  <a:prstClr val="black"/>
                </a:solidFill>
                <a:latin typeface="맑은 고딕"/>
                <a:ea typeface="맑은 고딕" panose="020B0503020000020004" pitchFamily="50" charset="-127"/>
                <a:cs typeface="+mn-cs"/>
              </a:rPr>
              <a:t>Data synchronization with </a:t>
            </a:r>
            <a:r>
              <a:rPr lang="en-US" altLang="ko-KR" sz="900" spc="-60" dirty="0" err="1">
                <a:solidFill>
                  <a:prstClr val="black"/>
                </a:solidFill>
                <a:latin typeface="맑은 고딕"/>
                <a:ea typeface="맑은 고딕" panose="020B0503020000020004" pitchFamily="50" charset="-127"/>
                <a:cs typeface="+mn-cs"/>
              </a:rPr>
              <a:t>Shareplex</a:t>
            </a:r>
            <a:r>
              <a:rPr lang="en-US" altLang="ko-KR" sz="900" spc="-60" dirty="0">
                <a:solidFill>
                  <a:prstClr val="black"/>
                </a:solidFill>
                <a:latin typeface="맑은 고딕"/>
                <a:ea typeface="맑은 고딕" panose="020B0503020000020004" pitchFamily="50" charset="-127"/>
                <a:cs typeface="+mn-cs"/>
              </a:rPr>
              <a:t> CDC solution</a:t>
            </a:r>
          </a:p>
          <a:p>
            <a:pPr algn="ctr" defTabSz="975022" fontAlgn="base">
              <a:spcBef>
                <a:spcPts val="300"/>
              </a:spcBef>
              <a:spcAft>
                <a:spcPct val="0"/>
              </a:spcAft>
              <a:buClrTx/>
              <a:buFontTx/>
              <a:buNone/>
              <a:defRPr/>
            </a:pPr>
            <a:r>
              <a:rPr lang="en-US" altLang="ko-KR" sz="900" spc="-60" dirty="0">
                <a:solidFill>
                  <a:prstClr val="black"/>
                </a:solidFill>
                <a:latin typeface="맑은 고딕"/>
                <a:ea typeface="맑은 고딕" panose="020B0503020000020004" pitchFamily="50" charset="-127"/>
                <a:cs typeface="+mn-cs"/>
              </a:rPr>
              <a:t>.Big/Small screen DB Table logical separation ensures integrity</a:t>
            </a:r>
          </a:p>
        </p:txBody>
      </p:sp>
      <p:sp>
        <p:nvSpPr>
          <p:cNvPr id="512" name="타원 511">
            <a:extLst>
              <a:ext uri="{FF2B5EF4-FFF2-40B4-BE49-F238E27FC236}">
                <a16:creationId xmlns:a16="http://schemas.microsoft.com/office/drawing/2014/main" id="{A71B2CFE-31D0-84FA-DE41-719BFB1B35EE}"/>
              </a:ext>
            </a:extLst>
          </p:cNvPr>
          <p:cNvSpPr/>
          <p:nvPr/>
        </p:nvSpPr>
        <p:spPr>
          <a:xfrm>
            <a:off x="745785" y="5957775"/>
            <a:ext cx="336230" cy="223906"/>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3</a:t>
            </a:r>
            <a:endParaRPr lang="ko-KR" altLang="en-US" sz="1200" b="1" spc="-60" dirty="0">
              <a:solidFill>
                <a:prstClr val="white"/>
              </a:solidFill>
              <a:latin typeface="맑은 고딕"/>
              <a:ea typeface="맑은 고딕" panose="020B0503020000020004" pitchFamily="50" charset="-127"/>
              <a:cs typeface="+mn-cs"/>
            </a:endParaRPr>
          </a:p>
        </p:txBody>
      </p:sp>
      <p:sp>
        <p:nvSpPr>
          <p:cNvPr id="513" name="모서리가 둥근 직사각형 512">
            <a:extLst>
              <a:ext uri="{FF2B5EF4-FFF2-40B4-BE49-F238E27FC236}">
                <a16:creationId xmlns:a16="http://schemas.microsoft.com/office/drawing/2014/main" id="{B38F8ECA-BD9E-4D1A-4769-5DA541DDDE2C}"/>
              </a:ext>
            </a:extLst>
          </p:cNvPr>
          <p:cNvSpPr/>
          <p:nvPr/>
        </p:nvSpPr>
        <p:spPr bwMode="auto">
          <a:xfrm>
            <a:off x="6307261" y="5894998"/>
            <a:ext cx="5015861" cy="320896"/>
          </a:xfrm>
          <a:prstGeom prst="roundRect">
            <a:avLst/>
          </a:prstGeom>
          <a:solidFill>
            <a:srgbClr val="FF0000">
              <a:lumMod val="20000"/>
              <a:lumOff val="80000"/>
            </a:srgbClr>
          </a:solidFill>
          <a:ln w="3175" cap="flat" cmpd="sng" algn="ctr">
            <a:noFill/>
            <a:prstDash val="solid"/>
            <a:miter lim="800000"/>
          </a:ln>
          <a:effectLst/>
        </p:spPr>
        <p:txBody>
          <a:bodyPr lIns="144000" tIns="0" rIns="0" bIns="0" rtlCol="0" anchor="ctr"/>
          <a:lstStyle/>
          <a:p>
            <a:pPr algn="ctr" defTabSz="975022" fontAlgn="base">
              <a:spcBef>
                <a:spcPts val="300"/>
              </a:spcBef>
              <a:spcAft>
                <a:spcPct val="0"/>
              </a:spcAft>
              <a:buClrTx/>
              <a:buFontTx/>
              <a:buNone/>
              <a:defRPr/>
            </a:pPr>
            <a:r>
              <a:rPr lang="en-US" altLang="ko-KR" sz="900" spc="-60" dirty="0">
                <a:solidFill>
                  <a:prstClr val="black"/>
                </a:solidFill>
                <a:latin typeface="맑은 고딕"/>
                <a:ea typeface="맑은 고딕" panose="020B0503020000020004" pitchFamily="50" charset="-127"/>
                <a:cs typeface="+mn-cs"/>
              </a:rPr>
              <a:t>When on-premise DB Scale Out requirements are required, </a:t>
            </a:r>
          </a:p>
          <a:p>
            <a:pPr algn="ctr" defTabSz="975022" fontAlgn="base">
              <a:spcBef>
                <a:spcPts val="300"/>
              </a:spcBef>
              <a:spcAft>
                <a:spcPct val="0"/>
              </a:spcAft>
              <a:buClrTx/>
              <a:buFontTx/>
              <a:buNone/>
              <a:defRPr/>
            </a:pPr>
            <a:r>
              <a:rPr lang="en-US" altLang="ko-KR" sz="900" spc="-60" dirty="0">
                <a:solidFill>
                  <a:prstClr val="black"/>
                </a:solidFill>
                <a:latin typeface="맑은 고딕"/>
                <a:ea typeface="맑은 고딕" panose="020B0503020000020004" pitchFamily="50" charset="-127"/>
                <a:cs typeface="+mn-cs"/>
              </a:rPr>
              <a:t>AWS RDS Read Replication Scale-out using item 2 logic.</a:t>
            </a:r>
          </a:p>
        </p:txBody>
      </p:sp>
      <p:sp>
        <p:nvSpPr>
          <p:cNvPr id="514" name="타원 513">
            <a:extLst>
              <a:ext uri="{FF2B5EF4-FFF2-40B4-BE49-F238E27FC236}">
                <a16:creationId xmlns:a16="http://schemas.microsoft.com/office/drawing/2014/main" id="{7FB55CF9-E4A0-CE4B-F243-BA6CC8446D8C}"/>
              </a:ext>
            </a:extLst>
          </p:cNvPr>
          <p:cNvSpPr/>
          <p:nvPr/>
        </p:nvSpPr>
        <p:spPr>
          <a:xfrm>
            <a:off x="6068439" y="5923469"/>
            <a:ext cx="336230" cy="223906"/>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4</a:t>
            </a:r>
            <a:endParaRPr lang="ko-KR" altLang="en-US" sz="1200" b="1" spc="-60" dirty="0">
              <a:solidFill>
                <a:prstClr val="white"/>
              </a:solidFill>
              <a:latin typeface="맑은 고딕"/>
              <a:ea typeface="맑은 고딕" panose="020B0503020000020004" pitchFamily="50" charset="-127"/>
              <a:cs typeface="+mn-cs"/>
            </a:endParaRPr>
          </a:p>
        </p:txBody>
      </p:sp>
      <p:sp>
        <p:nvSpPr>
          <p:cNvPr id="516" name="타원 515">
            <a:extLst>
              <a:ext uri="{FF2B5EF4-FFF2-40B4-BE49-F238E27FC236}">
                <a16:creationId xmlns:a16="http://schemas.microsoft.com/office/drawing/2014/main" id="{1A173053-A09F-FEB1-B5DB-1F2694F9EA98}"/>
              </a:ext>
            </a:extLst>
          </p:cNvPr>
          <p:cNvSpPr/>
          <p:nvPr/>
        </p:nvSpPr>
        <p:spPr>
          <a:xfrm>
            <a:off x="2491741" y="4918743"/>
            <a:ext cx="336230" cy="223906"/>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3</a:t>
            </a:r>
            <a:endParaRPr lang="ko-KR" altLang="en-US" sz="1200" b="1" spc="-60" dirty="0">
              <a:solidFill>
                <a:prstClr val="white"/>
              </a:solidFill>
              <a:latin typeface="맑은 고딕"/>
              <a:ea typeface="맑은 고딕" panose="020B0503020000020004" pitchFamily="50" charset="-127"/>
              <a:cs typeface="+mn-cs"/>
            </a:endParaRPr>
          </a:p>
        </p:txBody>
      </p:sp>
      <p:sp>
        <p:nvSpPr>
          <p:cNvPr id="517" name="타원 516">
            <a:extLst>
              <a:ext uri="{FF2B5EF4-FFF2-40B4-BE49-F238E27FC236}">
                <a16:creationId xmlns:a16="http://schemas.microsoft.com/office/drawing/2014/main" id="{1A8D2C91-F839-CC7C-4D6E-F54D394C0850}"/>
              </a:ext>
            </a:extLst>
          </p:cNvPr>
          <p:cNvSpPr/>
          <p:nvPr/>
        </p:nvSpPr>
        <p:spPr>
          <a:xfrm>
            <a:off x="7886218" y="1605131"/>
            <a:ext cx="336230" cy="223906"/>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1</a:t>
            </a:r>
            <a:endParaRPr lang="ko-KR" altLang="en-US" sz="1200" b="1" spc="-60" dirty="0">
              <a:solidFill>
                <a:prstClr val="white"/>
              </a:solidFill>
              <a:latin typeface="맑은 고딕"/>
              <a:ea typeface="맑은 고딕" panose="020B0503020000020004" pitchFamily="50" charset="-127"/>
              <a:cs typeface="+mn-cs"/>
            </a:endParaRPr>
          </a:p>
        </p:txBody>
      </p:sp>
      <p:sp>
        <p:nvSpPr>
          <p:cNvPr id="518" name="타원 517">
            <a:extLst>
              <a:ext uri="{FF2B5EF4-FFF2-40B4-BE49-F238E27FC236}">
                <a16:creationId xmlns:a16="http://schemas.microsoft.com/office/drawing/2014/main" id="{9B7EA497-2C3F-1AD7-9E45-0770291A7AF5}"/>
              </a:ext>
            </a:extLst>
          </p:cNvPr>
          <p:cNvSpPr/>
          <p:nvPr/>
        </p:nvSpPr>
        <p:spPr>
          <a:xfrm>
            <a:off x="4735466" y="4295058"/>
            <a:ext cx="336230" cy="223906"/>
          </a:xfrm>
          <a:prstGeom prst="ellipse">
            <a:avLst/>
          </a:prstGeom>
          <a:solidFill>
            <a:srgbClr val="4C4C4E"/>
          </a:solidFill>
          <a:ln w="3175" cap="flat" cmpd="sng" algn="ctr">
            <a:solidFill>
              <a:sysClr val="window" lastClr="FFFFFF">
                <a:lumMod val="50000"/>
              </a:sysClr>
            </a:solidFill>
            <a:prstDash val="solid"/>
            <a:miter lim="800000"/>
          </a:ln>
          <a:effectLst/>
        </p:spPr>
        <p:txBody>
          <a:bodyPr lIns="0" tIns="0" rIns="0" bIns="0" rtlCol="0" anchor="ctr"/>
          <a:lstStyle/>
          <a:p>
            <a:pPr indent="-265113" algn="ctr">
              <a:buClrTx/>
              <a:buFontTx/>
              <a:buNone/>
              <a:defRPr/>
            </a:pPr>
            <a:r>
              <a:rPr lang="en-US" altLang="ko-KR" sz="1200" b="1" spc="-60" dirty="0">
                <a:solidFill>
                  <a:prstClr val="white"/>
                </a:solidFill>
                <a:latin typeface="맑은 고딕"/>
                <a:ea typeface="맑은 고딕" panose="020B0503020000020004" pitchFamily="50" charset="-127"/>
                <a:cs typeface="+mn-cs"/>
              </a:rPr>
              <a:t>4</a:t>
            </a:r>
            <a:endParaRPr lang="ko-KR" altLang="en-US" sz="1200" b="1" spc="-60" dirty="0">
              <a:solidFill>
                <a:prstClr val="white"/>
              </a:solidFill>
              <a:latin typeface="맑은 고딕"/>
              <a:ea typeface="맑은 고딕" panose="020B0503020000020004" pitchFamily="50" charset="-127"/>
              <a:cs typeface="+mn-cs"/>
            </a:endParaRPr>
          </a:p>
        </p:txBody>
      </p:sp>
      <p:pic>
        <p:nvPicPr>
          <p:cNvPr id="519" name="Graphic 18" descr="AWS Direct Connect service icon.">
            <a:extLst>
              <a:ext uri="{FF2B5EF4-FFF2-40B4-BE49-F238E27FC236}">
                <a16:creationId xmlns:a16="http://schemas.microsoft.com/office/drawing/2014/main" id="{F11D34E9-72C0-ED4E-610F-5B1CAB2BFAF6}"/>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5574508" y="1781235"/>
            <a:ext cx="316899" cy="33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0" name="Graphic 18" descr="AWS Direct Connect service icon.">
            <a:extLst>
              <a:ext uri="{FF2B5EF4-FFF2-40B4-BE49-F238E27FC236}">
                <a16:creationId xmlns:a16="http://schemas.microsoft.com/office/drawing/2014/main" id="{67E44ED0-1F4D-680C-9F6D-7272E4B2E488}"/>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5568926" y="2477517"/>
            <a:ext cx="316899" cy="33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직사각형 1">
            <a:extLst>
              <a:ext uri="{FF2B5EF4-FFF2-40B4-BE49-F238E27FC236}">
                <a16:creationId xmlns:a16="http://schemas.microsoft.com/office/drawing/2014/main" id="{761CAA35-2483-FDC1-441B-2526B3E075E1}"/>
              </a:ext>
            </a:extLst>
          </p:cNvPr>
          <p:cNvSpPr/>
          <p:nvPr/>
        </p:nvSpPr>
        <p:spPr>
          <a:xfrm>
            <a:off x="2990945" y="4918743"/>
            <a:ext cx="1003828" cy="223906"/>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dirty="0" err="1">
                <a:solidFill>
                  <a:schemeClr val="tx1"/>
                </a:solidFill>
              </a:rPr>
              <a:t>Shareplex</a:t>
            </a:r>
            <a:endParaRPr kumimoji="1" lang="ko-KR" altLang="en-US" dirty="0">
              <a:solidFill>
                <a:schemeClr val="tx1"/>
              </a:solidFill>
            </a:endParaRPr>
          </a:p>
        </p:txBody>
      </p:sp>
      <p:sp>
        <p:nvSpPr>
          <p:cNvPr id="3" name="타원 2">
            <a:extLst>
              <a:ext uri="{FF2B5EF4-FFF2-40B4-BE49-F238E27FC236}">
                <a16:creationId xmlns:a16="http://schemas.microsoft.com/office/drawing/2014/main" id="{5E0C4F3D-31E3-B866-ED7A-238F5BFC4260}"/>
              </a:ext>
            </a:extLst>
          </p:cNvPr>
          <p:cNvSpPr/>
          <p:nvPr/>
        </p:nvSpPr>
        <p:spPr>
          <a:xfrm>
            <a:off x="1629203" y="2111023"/>
            <a:ext cx="780680" cy="2012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KR" sz="800" dirty="0"/>
              <a:t>ingress</a:t>
            </a:r>
            <a:endParaRPr kumimoji="1" lang="ko-KR" altLang="en-US" sz="800" dirty="0"/>
          </a:p>
        </p:txBody>
      </p:sp>
      <p:sp>
        <p:nvSpPr>
          <p:cNvPr id="5" name="직사각형 4">
            <a:extLst>
              <a:ext uri="{FF2B5EF4-FFF2-40B4-BE49-F238E27FC236}">
                <a16:creationId xmlns:a16="http://schemas.microsoft.com/office/drawing/2014/main" id="{C909D3A1-8747-B9C9-961F-7429FFCDAB3E}"/>
              </a:ext>
            </a:extLst>
          </p:cNvPr>
          <p:cNvSpPr/>
          <p:nvPr/>
        </p:nvSpPr>
        <p:spPr>
          <a:xfrm>
            <a:off x="2741641" y="1881242"/>
            <a:ext cx="411687" cy="121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800" dirty="0">
                <a:solidFill>
                  <a:schemeClr val="tx1"/>
                </a:solidFill>
              </a:rPr>
              <a:t>ALB</a:t>
            </a:r>
            <a:endParaRPr kumimoji="1" lang="ko-KR" altLang="en-US" sz="800" dirty="0">
              <a:solidFill>
                <a:schemeClr val="tx1"/>
              </a:solidFill>
            </a:endParaRPr>
          </a:p>
        </p:txBody>
      </p:sp>
      <p:sp>
        <p:nvSpPr>
          <p:cNvPr id="6" name="타원 5">
            <a:extLst>
              <a:ext uri="{FF2B5EF4-FFF2-40B4-BE49-F238E27FC236}">
                <a16:creationId xmlns:a16="http://schemas.microsoft.com/office/drawing/2014/main" id="{3B39C202-245B-94D9-1E1C-61A50CFEE5CF}"/>
              </a:ext>
            </a:extLst>
          </p:cNvPr>
          <p:cNvSpPr/>
          <p:nvPr/>
        </p:nvSpPr>
        <p:spPr>
          <a:xfrm>
            <a:off x="3851925" y="2104690"/>
            <a:ext cx="731149" cy="2119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ko-KR" sz="800" dirty="0"/>
              <a:t>ingress</a:t>
            </a:r>
            <a:endParaRPr kumimoji="1" lang="ko-KR" altLang="en-US" sz="800" dirty="0"/>
          </a:p>
        </p:txBody>
      </p:sp>
      <p:cxnSp>
        <p:nvCxnSpPr>
          <p:cNvPr id="8" name="꺾인 연결선[E] 7">
            <a:extLst>
              <a:ext uri="{FF2B5EF4-FFF2-40B4-BE49-F238E27FC236}">
                <a16:creationId xmlns:a16="http://schemas.microsoft.com/office/drawing/2014/main" id="{6AB39559-0840-5AD6-1B07-D559AF3126B1}"/>
              </a:ext>
            </a:extLst>
          </p:cNvPr>
          <p:cNvCxnSpPr>
            <a:cxnSpLocks/>
            <a:stCxn id="5" idx="2"/>
            <a:endCxn id="3" idx="6"/>
          </p:cNvCxnSpPr>
          <p:nvPr/>
        </p:nvCxnSpPr>
        <p:spPr>
          <a:xfrm rot="5400000">
            <a:off x="2574354" y="1838519"/>
            <a:ext cx="208661" cy="537602"/>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꺾인 연결선[E] 8">
            <a:extLst>
              <a:ext uri="{FF2B5EF4-FFF2-40B4-BE49-F238E27FC236}">
                <a16:creationId xmlns:a16="http://schemas.microsoft.com/office/drawing/2014/main" id="{68FAE522-80C8-7349-283C-58A433517590}"/>
              </a:ext>
            </a:extLst>
          </p:cNvPr>
          <p:cNvCxnSpPr>
            <a:cxnSpLocks/>
            <a:stCxn id="5" idx="2"/>
            <a:endCxn id="6" idx="2"/>
          </p:cNvCxnSpPr>
          <p:nvPr/>
        </p:nvCxnSpPr>
        <p:spPr>
          <a:xfrm rot="16200000" flipH="1">
            <a:off x="3295865" y="1654610"/>
            <a:ext cx="207681" cy="90444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꺾인 연결선[E] 11">
            <a:extLst>
              <a:ext uri="{FF2B5EF4-FFF2-40B4-BE49-F238E27FC236}">
                <a16:creationId xmlns:a16="http://schemas.microsoft.com/office/drawing/2014/main" id="{442C15A4-65D6-7AC8-3A74-5B864D04F4DE}"/>
              </a:ext>
            </a:extLst>
          </p:cNvPr>
          <p:cNvCxnSpPr>
            <a:cxnSpLocks/>
            <a:stCxn id="3" idx="4"/>
          </p:cNvCxnSpPr>
          <p:nvPr/>
        </p:nvCxnSpPr>
        <p:spPr>
          <a:xfrm rot="5400000">
            <a:off x="1865778" y="2372401"/>
            <a:ext cx="213888" cy="93643"/>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꺾인 연결선[E] 24">
            <a:extLst>
              <a:ext uri="{FF2B5EF4-FFF2-40B4-BE49-F238E27FC236}">
                <a16:creationId xmlns:a16="http://schemas.microsoft.com/office/drawing/2014/main" id="{5650F919-93E1-EB60-BD83-26FFDAEEA2DE}"/>
              </a:ext>
            </a:extLst>
          </p:cNvPr>
          <p:cNvCxnSpPr>
            <a:cxnSpLocks/>
            <a:stCxn id="6" idx="4"/>
          </p:cNvCxnSpPr>
          <p:nvPr/>
        </p:nvCxnSpPr>
        <p:spPr>
          <a:xfrm rot="5400000">
            <a:off x="4072919" y="2409772"/>
            <a:ext cx="237702" cy="5146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꺾인 연결선[E] 29">
            <a:extLst>
              <a:ext uri="{FF2B5EF4-FFF2-40B4-BE49-F238E27FC236}">
                <a16:creationId xmlns:a16="http://schemas.microsoft.com/office/drawing/2014/main" id="{98663321-B688-3194-4848-75D67F0837D5}"/>
              </a:ext>
            </a:extLst>
          </p:cNvPr>
          <p:cNvCxnSpPr>
            <a:cxnSpLocks/>
            <a:stCxn id="496" idx="2"/>
            <a:endCxn id="5" idx="0"/>
          </p:cNvCxnSpPr>
          <p:nvPr/>
        </p:nvCxnSpPr>
        <p:spPr>
          <a:xfrm rot="5400000">
            <a:off x="2856916" y="1781473"/>
            <a:ext cx="190339" cy="9199"/>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06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270"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sp>
        <p:nvSpPr>
          <p:cNvPr id="271" name="Google Shape;271;g2735bf8d146_0_32"/>
          <p:cNvSpPr txBox="1">
            <a:spLocks noGrp="1"/>
          </p:cNvSpPr>
          <p:nvPr>
            <p:ph type="body" idx="1"/>
          </p:nvPr>
        </p:nvSpPr>
        <p:spPr>
          <a:xfrm>
            <a:off x="241300" y="117633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a:latin typeface="Calibri"/>
                <a:ea typeface="Calibri"/>
                <a:cs typeface="Calibri"/>
                <a:sym typeface="Calibri"/>
              </a:rPr>
              <a:t>AIS Requirement</a:t>
            </a:r>
            <a:endParaRPr>
              <a:latin typeface="Calibri"/>
              <a:ea typeface="Calibri"/>
              <a:cs typeface="Calibri"/>
              <a:sym typeface="Calibri"/>
            </a:endParaRPr>
          </a:p>
          <a:p>
            <a:pPr lvl="0">
              <a:defRPr/>
            </a:pPr>
            <a:r>
              <a:rPr lang="en-US" altLang="ko-KR" sz="1300">
                <a:solidFill>
                  <a:schemeClr val="dk1"/>
                </a:solidFill>
                <a:highlight>
                  <a:srgbClr val="FFFFFF"/>
                </a:highlight>
                <a:latin typeface="Calibri"/>
                <a:ea typeface="Calibri"/>
                <a:cs typeface="Calibri"/>
                <a:sym typeface="Calibri"/>
              </a:rPr>
              <a:t>The Small Screen application resides on AWS, while the Big Screen application is deployed on-premises. To ensure data consistency, asynchronous database</a:t>
            </a:r>
          </a:p>
          <a:p>
            <a:pPr lvl="0">
              <a:defRPr/>
            </a:pPr>
            <a:r>
              <a:rPr lang="en-US" altLang="ko-KR" sz="1300">
                <a:solidFill>
                  <a:schemeClr val="dk1"/>
                </a:solidFill>
                <a:highlight>
                  <a:srgbClr val="FFFFFF"/>
                </a:highlight>
                <a:latin typeface="Calibri"/>
                <a:ea typeface="Calibri"/>
                <a:cs typeface="Calibri"/>
                <a:sym typeface="Calibri"/>
              </a:rPr>
              <a:t>synchronization is implemented, enabling seamless failover between the two environments as illustrated in the diagram.</a:t>
            </a:r>
            <a:endParaRPr sz="1300">
              <a:latin typeface="Calibri"/>
              <a:ea typeface="Calibri"/>
              <a:cs typeface="Calibri"/>
              <a:sym typeface="Calibri"/>
            </a:endParaRPr>
          </a:p>
        </p:txBody>
      </p:sp>
      <p:sp>
        <p:nvSpPr>
          <p:cNvPr id="272" name="Google Shape;272;g2735bf8d146_0_32"/>
          <p:cNvSpPr txBox="1"/>
          <p:nvPr/>
        </p:nvSpPr>
        <p:spPr>
          <a:xfrm>
            <a:off x="241400" y="2463661"/>
            <a:ext cx="11709300" cy="10114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a:solidFill>
                  <a:schemeClr val="dk2"/>
                </a:solidFill>
                <a:latin typeface="Calibri"/>
                <a:ea typeface="Calibri"/>
                <a:cs typeface="Calibri"/>
                <a:sym typeface="Calibri"/>
              </a:rPr>
              <a:t>Clarification Point</a:t>
            </a:r>
            <a:endParaRPr sz="1400" i="0" u="none" strike="noStrike">
              <a:solidFill>
                <a:srgbClr val="000000"/>
              </a:solidFill>
              <a:latin typeface="Calibri"/>
              <a:ea typeface="Calibri"/>
              <a:cs typeface="Calibri"/>
              <a:sym typeface="Calibri"/>
            </a:endParaRPr>
          </a:p>
          <a:p>
            <a:pPr marL="142875" marR="0" lvl="0" algn="l" rtl="0">
              <a:lnSpc>
                <a:spcPct val="100000"/>
              </a:lnSpc>
              <a:spcBef>
                <a:spcPts val="1000"/>
              </a:spcBef>
              <a:spcAft>
                <a:spcPts val="0"/>
              </a:spcAft>
              <a:buClr>
                <a:srgbClr val="000000"/>
              </a:buClr>
              <a:buSzPts val="1400"/>
            </a:pPr>
            <a:r>
              <a:rPr lang="en-US" altLang="ko-KR" sz="1400" i="0" u="none" strike="noStrike">
                <a:solidFill>
                  <a:srgbClr val="000000"/>
                </a:solidFill>
                <a:latin typeface="Calibri"/>
                <a:ea typeface="Calibri"/>
                <a:cs typeface="Calibri"/>
                <a:sym typeface="Calibri"/>
              </a:rPr>
              <a:t>Using the same set of questions in the public cloud and private cloud topics, you need to answer the same question in the assumption that Small Screen is deployed on AWS and Big Screen is depolyed on private cloud.</a:t>
            </a:r>
            <a:endParaRPr sz="1300" i="0" u="none" strike="noStrike">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270"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
        <p:nvSpPr>
          <p:cNvPr id="273" name="Google Shape;272;g2735bf8d146_0_32"/>
          <p:cNvSpPr txBox="1"/>
          <p:nvPr/>
        </p:nvSpPr>
        <p:spPr>
          <a:xfrm>
            <a:off x="241400" y="1021656"/>
            <a:ext cx="11709300" cy="10114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tLang="ko-KR" sz="1400" b="1" i="0" u="none" strike="noStrike">
                <a:solidFill>
                  <a:schemeClr val="dk2"/>
                </a:solidFill>
                <a:latin typeface="Calibri"/>
                <a:ea typeface="Calibri"/>
                <a:cs typeface="Calibri"/>
                <a:sym typeface="Calibri"/>
              </a:rPr>
              <a:t>Answer</a:t>
            </a:r>
            <a:endParaRPr sz="1400" i="0" u="none" strike="noStrike" dirty="0">
              <a:solidFill>
                <a:srgbClr val="000000"/>
              </a:solidFill>
              <a:latin typeface="Calibri"/>
              <a:ea typeface="Calibri"/>
              <a:cs typeface="Calibri"/>
              <a:sym typeface="Calibri"/>
            </a:endParaRPr>
          </a:p>
          <a:p>
            <a:pPr lvl="0">
              <a:defRPr/>
            </a:pPr>
            <a:endParaRPr lang="en-US" altLang="ko-KR" sz="1300">
              <a:solidFill>
                <a:schemeClr val="dk1"/>
              </a:solidFill>
              <a:highlight>
                <a:srgbClr val="FFFFFF"/>
              </a:highlight>
              <a:latin typeface="Calibri"/>
              <a:ea typeface="Calibri"/>
              <a:cs typeface="Calibri"/>
              <a:sym typeface="Calibri"/>
            </a:endParaRPr>
          </a:p>
          <a:p>
            <a:pPr lvl="0">
              <a:defRPr/>
            </a:pPr>
            <a:r>
              <a:rPr lang="en-US" altLang="ko-KR" sz="1300">
                <a:solidFill>
                  <a:schemeClr val="dk1"/>
                </a:solidFill>
                <a:highlight>
                  <a:srgbClr val="FFFFFF"/>
                </a:highlight>
                <a:latin typeface="Calibri"/>
                <a:ea typeface="Calibri"/>
                <a:cs typeface="Calibri"/>
                <a:sym typeface="Calibri"/>
              </a:rPr>
              <a:t>The small screen will be configured in AWS, and the big screen will be configured in a private cloud and configured as Active-Active.</a:t>
            </a:r>
            <a:endParaRPr sz="1300" i="0" u="none" strike="noStrike" dirty="0">
              <a:solidFill>
                <a:schemeClr val="dk2"/>
              </a:solidFill>
              <a:latin typeface="Calibri"/>
              <a:ea typeface="Calibri"/>
              <a:cs typeface="Calibri"/>
              <a:sym typeface="Calibri"/>
            </a:endParaRPr>
          </a:p>
        </p:txBody>
      </p:sp>
      <p:cxnSp>
        <p:nvCxnSpPr>
          <p:cNvPr id="274" name="Google Shape;281;p4"/>
          <p:cNvCxnSpPr/>
          <p:nvPr/>
        </p:nvCxnSpPr>
        <p:spPr>
          <a:xfrm>
            <a:off x="314632" y="1907564"/>
            <a:ext cx="11540700" cy="0"/>
          </a:xfrm>
          <a:prstGeom prst="straightConnector1">
            <a:avLst/>
          </a:prstGeom>
          <a:noFill/>
          <a:ln w="9525" cap="rnd" cmpd="sng">
            <a:solidFill>
              <a:schemeClr val="dk2"/>
            </a:solidFill>
            <a:prstDash val="solid"/>
            <a:miter/>
            <a:headEnd w="sm" len="sm"/>
            <a:tailEnd w="sm" len="sm"/>
          </a:ln>
        </p:spPr>
      </p:cxnSp>
      <p:sp>
        <p:nvSpPr>
          <p:cNvPr id="2" name="Google Shape;273;p4">
            <a:extLst>
              <a:ext uri="{FF2B5EF4-FFF2-40B4-BE49-F238E27FC236}">
                <a16:creationId xmlns:a16="http://schemas.microsoft.com/office/drawing/2014/main" id="{B02C92E0-1D95-CD9B-5183-8DED3F70055F}"/>
              </a:ext>
            </a:extLst>
          </p:cNvPr>
          <p:cNvSpPr/>
          <p:nvPr/>
        </p:nvSpPr>
        <p:spPr>
          <a:xfrm>
            <a:off x="6483333" y="3992568"/>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SzPts val="1100"/>
              <a:buNone/>
            </a:pPr>
            <a:r>
              <a:rPr lang="en-US" sz="800">
                <a:solidFill>
                  <a:schemeClr val="dk1"/>
                </a:solidFill>
              </a:rPr>
              <a:t>http://k8s-dvp-beast-3b6763e2c2-24828542.ap-southeast-1.elb.amazonaws.comMB</a:t>
            </a:r>
            <a:endParaRPr>
              <a:solidFill>
                <a:schemeClr val="dk1"/>
              </a:solidFill>
              <a:latin typeface="Malgun Gothic"/>
              <a:ea typeface="Malgun Gothic"/>
              <a:cs typeface="Malgun Gothic"/>
              <a:sym typeface="Malgun Gothic"/>
            </a:endParaRPr>
          </a:p>
        </p:txBody>
      </p:sp>
      <p:sp>
        <p:nvSpPr>
          <p:cNvPr id="3" name="Google Shape;275;p4">
            <a:extLst>
              <a:ext uri="{FF2B5EF4-FFF2-40B4-BE49-F238E27FC236}">
                <a16:creationId xmlns:a16="http://schemas.microsoft.com/office/drawing/2014/main" id="{DC5B2D61-0FE5-FBCE-C111-EEE81F364647}"/>
              </a:ext>
            </a:extLst>
          </p:cNvPr>
          <p:cNvSpPr/>
          <p:nvPr/>
        </p:nvSpPr>
        <p:spPr>
          <a:xfrm>
            <a:off x="1210717" y="2786822"/>
            <a:ext cx="2283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#1</a:t>
            </a:r>
            <a:endParaRPr sz="1050">
              <a:solidFill>
                <a:srgbClr val="FFFFFF"/>
              </a:solidFill>
              <a:latin typeface="Arial"/>
              <a:ea typeface="Arial"/>
              <a:cs typeface="Arial"/>
              <a:sym typeface="Arial"/>
            </a:endParaRPr>
          </a:p>
        </p:txBody>
      </p:sp>
      <p:sp>
        <p:nvSpPr>
          <p:cNvPr id="61" name="Google Shape;276;p4">
            <a:extLst>
              <a:ext uri="{FF2B5EF4-FFF2-40B4-BE49-F238E27FC236}">
                <a16:creationId xmlns:a16="http://schemas.microsoft.com/office/drawing/2014/main" id="{84CF4D99-CFB6-09A5-A1F3-E9A3FF4E33F0}"/>
              </a:ext>
            </a:extLst>
          </p:cNvPr>
          <p:cNvSpPr/>
          <p:nvPr/>
        </p:nvSpPr>
        <p:spPr>
          <a:xfrm>
            <a:off x="3598878" y="2786822"/>
            <a:ext cx="2289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#2</a:t>
            </a:r>
            <a:endParaRPr sz="1050">
              <a:solidFill>
                <a:srgbClr val="FFFFFF"/>
              </a:solidFill>
              <a:latin typeface="Arial"/>
              <a:ea typeface="Arial"/>
              <a:cs typeface="Arial"/>
              <a:sym typeface="Arial"/>
            </a:endParaRPr>
          </a:p>
        </p:txBody>
      </p:sp>
      <p:sp>
        <p:nvSpPr>
          <p:cNvPr id="62" name="Google Shape;277;p4">
            <a:extLst>
              <a:ext uri="{FF2B5EF4-FFF2-40B4-BE49-F238E27FC236}">
                <a16:creationId xmlns:a16="http://schemas.microsoft.com/office/drawing/2014/main" id="{3CD7788D-4418-0CA3-B435-011A50CDCA27}"/>
              </a:ext>
            </a:extLst>
          </p:cNvPr>
          <p:cNvSpPr/>
          <p:nvPr/>
        </p:nvSpPr>
        <p:spPr>
          <a:xfrm>
            <a:off x="1213204"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63" name="Google Shape;278;p4">
            <a:extLst>
              <a:ext uri="{FF2B5EF4-FFF2-40B4-BE49-F238E27FC236}">
                <a16:creationId xmlns:a16="http://schemas.microsoft.com/office/drawing/2014/main" id="{E352623B-C736-2BBE-82F1-FAF9AB04E37F}"/>
              </a:ext>
            </a:extLst>
          </p:cNvPr>
          <p:cNvSpPr/>
          <p:nvPr/>
        </p:nvSpPr>
        <p:spPr>
          <a:xfrm>
            <a:off x="3539622" y="2982588"/>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256" name="Google Shape;279;p4">
            <a:extLst>
              <a:ext uri="{FF2B5EF4-FFF2-40B4-BE49-F238E27FC236}">
                <a16:creationId xmlns:a16="http://schemas.microsoft.com/office/drawing/2014/main" id="{60B1A867-82A2-3AFA-2D66-E75EB3B8CC04}"/>
              </a:ext>
            </a:extLst>
          </p:cNvPr>
          <p:cNvSpPr/>
          <p:nvPr/>
        </p:nvSpPr>
        <p:spPr>
          <a:xfrm>
            <a:off x="129572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257" name="Google Shape;280;p4">
            <a:extLst>
              <a:ext uri="{FF2B5EF4-FFF2-40B4-BE49-F238E27FC236}">
                <a16:creationId xmlns:a16="http://schemas.microsoft.com/office/drawing/2014/main" id="{39B22F9F-AD1D-2745-015E-4062865B01A3}"/>
              </a:ext>
            </a:extLst>
          </p:cNvPr>
          <p:cNvSpPr/>
          <p:nvPr/>
        </p:nvSpPr>
        <p:spPr>
          <a:xfrm>
            <a:off x="1531971" y="3336368"/>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p:txBody>
      </p:sp>
      <p:sp>
        <p:nvSpPr>
          <p:cNvPr id="258" name="Google Shape;282;p4">
            <a:extLst>
              <a:ext uri="{FF2B5EF4-FFF2-40B4-BE49-F238E27FC236}">
                <a16:creationId xmlns:a16="http://schemas.microsoft.com/office/drawing/2014/main" id="{A0C4884B-EBAE-0C53-4FB9-199922893CB0}"/>
              </a:ext>
            </a:extLst>
          </p:cNvPr>
          <p:cNvSpPr/>
          <p:nvPr/>
        </p:nvSpPr>
        <p:spPr>
          <a:xfrm>
            <a:off x="369024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259" name="Google Shape;283;p4">
            <a:extLst>
              <a:ext uri="{FF2B5EF4-FFF2-40B4-BE49-F238E27FC236}">
                <a16:creationId xmlns:a16="http://schemas.microsoft.com/office/drawing/2014/main" id="{DDE93402-F684-E0B7-CDCB-9B78EECEAE94}"/>
              </a:ext>
            </a:extLst>
          </p:cNvPr>
          <p:cNvSpPr txBox="1"/>
          <p:nvPr/>
        </p:nvSpPr>
        <p:spPr>
          <a:xfrm>
            <a:off x="1677799" y="2987422"/>
            <a:ext cx="12705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#1)</a:t>
            </a:r>
            <a:endParaRPr sz="893" b="1">
              <a:solidFill>
                <a:srgbClr val="E10616"/>
              </a:solidFill>
              <a:latin typeface="Malgun Gothic"/>
              <a:ea typeface="Malgun Gothic"/>
              <a:cs typeface="Malgun Gothic"/>
              <a:sym typeface="Malgun Gothic"/>
            </a:endParaRPr>
          </a:p>
        </p:txBody>
      </p:sp>
      <p:sp>
        <p:nvSpPr>
          <p:cNvPr id="260" name="Google Shape;284;p4">
            <a:extLst>
              <a:ext uri="{FF2B5EF4-FFF2-40B4-BE49-F238E27FC236}">
                <a16:creationId xmlns:a16="http://schemas.microsoft.com/office/drawing/2014/main" id="{D91BD245-5B5C-44CC-2494-60C3995CB203}"/>
              </a:ext>
            </a:extLst>
          </p:cNvPr>
          <p:cNvSpPr txBox="1"/>
          <p:nvPr/>
        </p:nvSpPr>
        <p:spPr>
          <a:xfrm>
            <a:off x="377120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#2)</a:t>
            </a:r>
            <a:endParaRPr sz="893" b="1">
              <a:solidFill>
                <a:srgbClr val="E10616"/>
              </a:solidFill>
              <a:latin typeface="Malgun Gothic"/>
              <a:ea typeface="Malgun Gothic"/>
              <a:cs typeface="Malgun Gothic"/>
              <a:sym typeface="Malgun Gothic"/>
            </a:endParaRPr>
          </a:p>
        </p:txBody>
      </p:sp>
      <p:sp>
        <p:nvSpPr>
          <p:cNvPr id="261" name="Google Shape;286;p4">
            <a:extLst>
              <a:ext uri="{FF2B5EF4-FFF2-40B4-BE49-F238E27FC236}">
                <a16:creationId xmlns:a16="http://schemas.microsoft.com/office/drawing/2014/main" id="{97E122FF-7F3F-F323-A593-DA299220D492}"/>
              </a:ext>
            </a:extLst>
          </p:cNvPr>
          <p:cNvSpPr/>
          <p:nvPr/>
        </p:nvSpPr>
        <p:spPr>
          <a:xfrm>
            <a:off x="4793376"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262" name="Google Shape;287;p4">
            <a:extLst>
              <a:ext uri="{FF2B5EF4-FFF2-40B4-BE49-F238E27FC236}">
                <a16:creationId xmlns:a16="http://schemas.microsoft.com/office/drawing/2014/main" id="{83188C3D-A2DF-8884-3B28-84B2C0B2369F}"/>
              </a:ext>
            </a:extLst>
          </p:cNvPr>
          <p:cNvSpPr/>
          <p:nvPr/>
        </p:nvSpPr>
        <p:spPr>
          <a:xfrm>
            <a:off x="5135758" y="2060848"/>
            <a:ext cx="1655700" cy="342913"/>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Malgun Gothic"/>
                <a:ea typeface="Malgun Gothic"/>
                <a:cs typeface="Malgun Gothic"/>
                <a:sym typeface="Malgun Gothic"/>
              </a:rPr>
              <a:t>Client</a:t>
            </a:r>
            <a:endParaRPr sz="1800">
              <a:solidFill>
                <a:schemeClr val="dk1"/>
              </a:solidFill>
              <a:latin typeface="Malgun Gothic"/>
              <a:ea typeface="Malgun Gothic"/>
              <a:cs typeface="Malgun Gothic"/>
              <a:sym typeface="Malgun Gothic"/>
            </a:endParaRPr>
          </a:p>
        </p:txBody>
      </p:sp>
      <p:sp>
        <p:nvSpPr>
          <p:cNvPr id="263" name="Google Shape;288;p4">
            <a:extLst>
              <a:ext uri="{FF2B5EF4-FFF2-40B4-BE49-F238E27FC236}">
                <a16:creationId xmlns:a16="http://schemas.microsoft.com/office/drawing/2014/main" id="{DE23E995-A551-FC89-495F-2C0495F7BE39}"/>
              </a:ext>
            </a:extLst>
          </p:cNvPr>
          <p:cNvSpPr/>
          <p:nvPr/>
        </p:nvSpPr>
        <p:spPr>
          <a:xfrm>
            <a:off x="6073473" y="2786822"/>
            <a:ext cx="47010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AWS</a:t>
            </a:r>
            <a:endParaRPr sz="1050">
              <a:solidFill>
                <a:srgbClr val="FFFFFF"/>
              </a:solidFill>
              <a:latin typeface="Arial"/>
              <a:ea typeface="Arial"/>
              <a:cs typeface="Arial"/>
              <a:sym typeface="Arial"/>
            </a:endParaRPr>
          </a:p>
        </p:txBody>
      </p:sp>
      <p:sp>
        <p:nvSpPr>
          <p:cNvPr id="264" name="Google Shape;289;p4">
            <a:extLst>
              <a:ext uri="{FF2B5EF4-FFF2-40B4-BE49-F238E27FC236}">
                <a16:creationId xmlns:a16="http://schemas.microsoft.com/office/drawing/2014/main" id="{3F4ABE3E-41D8-F9A3-2658-BD077424BFC3}"/>
              </a:ext>
            </a:extLst>
          </p:cNvPr>
          <p:cNvSpPr/>
          <p:nvPr/>
        </p:nvSpPr>
        <p:spPr>
          <a:xfrm>
            <a:off x="6079792" y="3079019"/>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265" name="Google Shape;290;p4">
            <a:extLst>
              <a:ext uri="{FF2B5EF4-FFF2-40B4-BE49-F238E27FC236}">
                <a16:creationId xmlns:a16="http://schemas.microsoft.com/office/drawing/2014/main" id="{9561DF4F-964C-1400-A5AE-725DD91258CB}"/>
              </a:ext>
            </a:extLst>
          </p:cNvPr>
          <p:cNvSpPr/>
          <p:nvPr/>
        </p:nvSpPr>
        <p:spPr>
          <a:xfrm>
            <a:off x="6164837" y="376610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266" name="Google Shape;291;p4">
            <a:extLst>
              <a:ext uri="{FF2B5EF4-FFF2-40B4-BE49-F238E27FC236}">
                <a16:creationId xmlns:a16="http://schemas.microsoft.com/office/drawing/2014/main" id="{033A585C-4952-78FF-A0B1-5E64A44A9FBA}"/>
              </a:ext>
            </a:extLst>
          </p:cNvPr>
          <p:cNvSpPr txBox="1"/>
          <p:nvPr/>
        </p:nvSpPr>
        <p:spPr>
          <a:xfrm>
            <a:off x="6245799" y="2985035"/>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#1</a:t>
            </a:r>
            <a:endParaRPr sz="893" b="1">
              <a:solidFill>
                <a:srgbClr val="E10616"/>
              </a:solidFill>
              <a:latin typeface="Malgun Gothic"/>
              <a:ea typeface="Malgun Gothic"/>
              <a:cs typeface="Malgun Gothic"/>
              <a:sym typeface="Malgun Gothic"/>
            </a:endParaRPr>
          </a:p>
        </p:txBody>
      </p:sp>
      <p:sp>
        <p:nvSpPr>
          <p:cNvPr id="267" name="Google Shape;293;p4">
            <a:extLst>
              <a:ext uri="{FF2B5EF4-FFF2-40B4-BE49-F238E27FC236}">
                <a16:creationId xmlns:a16="http://schemas.microsoft.com/office/drawing/2014/main" id="{38EE889A-E04C-E44E-7858-050AFF8D9872}"/>
              </a:ext>
            </a:extLst>
          </p:cNvPr>
          <p:cNvSpPr/>
          <p:nvPr/>
        </p:nvSpPr>
        <p:spPr>
          <a:xfrm>
            <a:off x="8490887" y="2987280"/>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268" name="Google Shape;294;p4">
            <a:extLst>
              <a:ext uri="{FF2B5EF4-FFF2-40B4-BE49-F238E27FC236}">
                <a16:creationId xmlns:a16="http://schemas.microsoft.com/office/drawing/2014/main" id="{E57AB932-3478-A23B-99EE-813AA03060A0}"/>
              </a:ext>
            </a:extLst>
          </p:cNvPr>
          <p:cNvSpPr/>
          <p:nvPr/>
        </p:nvSpPr>
        <p:spPr>
          <a:xfrm>
            <a:off x="8575932" y="376610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271" name="Google Shape;295;p4">
            <a:extLst>
              <a:ext uri="{FF2B5EF4-FFF2-40B4-BE49-F238E27FC236}">
                <a16:creationId xmlns:a16="http://schemas.microsoft.com/office/drawing/2014/main" id="{45E75306-6892-A509-9A9C-CD5179E2A8B0}"/>
              </a:ext>
            </a:extLst>
          </p:cNvPr>
          <p:cNvSpPr txBox="1"/>
          <p:nvPr/>
        </p:nvSpPr>
        <p:spPr>
          <a:xfrm>
            <a:off x="8656894" y="2985035"/>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#2</a:t>
            </a:r>
            <a:endParaRPr sz="893" b="1">
              <a:solidFill>
                <a:srgbClr val="E10616"/>
              </a:solidFill>
              <a:latin typeface="Malgun Gothic"/>
              <a:ea typeface="Malgun Gothic"/>
              <a:cs typeface="Malgun Gothic"/>
              <a:sym typeface="Malgun Gothic"/>
            </a:endParaRPr>
          </a:p>
        </p:txBody>
      </p:sp>
      <p:cxnSp>
        <p:nvCxnSpPr>
          <p:cNvPr id="272" name="Google Shape;297;p4">
            <a:extLst>
              <a:ext uri="{FF2B5EF4-FFF2-40B4-BE49-F238E27FC236}">
                <a16:creationId xmlns:a16="http://schemas.microsoft.com/office/drawing/2014/main" id="{7AB4659E-D269-BB9C-39CA-1BBDC5A0FF67}"/>
              </a:ext>
            </a:extLst>
          </p:cNvPr>
          <p:cNvCxnSpPr>
            <a:stCxn id="309" idx="2"/>
            <a:endCxn id="261" idx="2"/>
          </p:cNvCxnSpPr>
          <p:nvPr/>
        </p:nvCxnSpPr>
        <p:spPr>
          <a:xfrm rot="16200000" flipH="1">
            <a:off x="3540325" y="4254679"/>
            <a:ext cx="3422" cy="3407179"/>
          </a:xfrm>
          <a:prstGeom prst="bentConnector3">
            <a:avLst>
              <a:gd name="adj1" fmla="val 2326768"/>
            </a:avLst>
          </a:prstGeom>
          <a:noFill/>
          <a:ln w="15875" cap="flat" cmpd="sng">
            <a:solidFill>
              <a:srgbClr val="023F72"/>
            </a:solidFill>
            <a:prstDash val="solid"/>
            <a:round/>
            <a:headEnd type="none" w="sm" len="sm"/>
            <a:tailEnd type="triangle" w="med" len="med"/>
          </a:ln>
        </p:spPr>
      </p:cxnSp>
      <p:sp>
        <p:nvSpPr>
          <p:cNvPr id="275" name="Google Shape;298;p4">
            <a:extLst>
              <a:ext uri="{FF2B5EF4-FFF2-40B4-BE49-F238E27FC236}">
                <a16:creationId xmlns:a16="http://schemas.microsoft.com/office/drawing/2014/main" id="{849455FA-9F72-2AD4-B7D0-599E551A06BF}"/>
              </a:ext>
            </a:extLst>
          </p:cNvPr>
          <p:cNvSpPr txBox="1"/>
          <p:nvPr/>
        </p:nvSpPr>
        <p:spPr>
          <a:xfrm>
            <a:off x="2017138" y="5825606"/>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cxnSp>
        <p:nvCxnSpPr>
          <p:cNvPr id="276" name="Google Shape;301;p4">
            <a:extLst>
              <a:ext uri="{FF2B5EF4-FFF2-40B4-BE49-F238E27FC236}">
                <a16:creationId xmlns:a16="http://schemas.microsoft.com/office/drawing/2014/main" id="{C040D99F-F3BB-9A77-CA2F-3CEFB10E4638}"/>
              </a:ext>
            </a:extLst>
          </p:cNvPr>
          <p:cNvCxnSpPr>
            <a:stCxn id="262" idx="2"/>
            <a:endCxn id="3" idx="3"/>
          </p:cNvCxnSpPr>
          <p:nvPr/>
        </p:nvCxnSpPr>
        <p:spPr>
          <a:xfrm rot="5400000">
            <a:off x="3966475" y="789794"/>
            <a:ext cx="383166" cy="36111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277" name="Google Shape;302;p4">
            <a:extLst>
              <a:ext uri="{FF2B5EF4-FFF2-40B4-BE49-F238E27FC236}">
                <a16:creationId xmlns:a16="http://schemas.microsoft.com/office/drawing/2014/main" id="{DE21D8BC-2F41-2F43-E591-446073C14D51}"/>
              </a:ext>
            </a:extLst>
          </p:cNvPr>
          <p:cNvCxnSpPr>
            <a:stCxn id="262" idx="2"/>
            <a:endCxn id="61" idx="3"/>
          </p:cNvCxnSpPr>
          <p:nvPr/>
        </p:nvCxnSpPr>
        <p:spPr>
          <a:xfrm rot="5400000">
            <a:off x="5162125" y="1985444"/>
            <a:ext cx="383166" cy="12198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278" name="Google Shape;303;p4">
            <a:extLst>
              <a:ext uri="{FF2B5EF4-FFF2-40B4-BE49-F238E27FC236}">
                <a16:creationId xmlns:a16="http://schemas.microsoft.com/office/drawing/2014/main" id="{57F5984E-3BB0-7C29-8C7F-2B8A73D20288}"/>
              </a:ext>
            </a:extLst>
          </p:cNvPr>
          <p:cNvCxnSpPr>
            <a:cxnSpLocks/>
            <a:stCxn id="262" idx="2"/>
          </p:cNvCxnSpPr>
          <p:nvPr/>
        </p:nvCxnSpPr>
        <p:spPr>
          <a:xfrm rot="16200000" flipH="1">
            <a:off x="6832711" y="1534658"/>
            <a:ext cx="725327" cy="2463532"/>
          </a:xfrm>
          <a:prstGeom prst="bentConnector3">
            <a:avLst>
              <a:gd name="adj1" fmla="val 26063"/>
            </a:avLst>
          </a:prstGeom>
          <a:noFill/>
          <a:ln w="9525" cap="flat" cmpd="sng">
            <a:solidFill>
              <a:schemeClr val="accent1"/>
            </a:solidFill>
            <a:prstDash val="solid"/>
            <a:miter lim="8000"/>
            <a:headEnd type="none" w="sm" len="sm"/>
            <a:tailEnd type="triangle" w="med" len="med"/>
          </a:ln>
        </p:spPr>
      </p:cxnSp>
      <p:sp>
        <p:nvSpPr>
          <p:cNvPr id="279" name="Google Shape;304;p4">
            <a:extLst>
              <a:ext uri="{FF2B5EF4-FFF2-40B4-BE49-F238E27FC236}">
                <a16:creationId xmlns:a16="http://schemas.microsoft.com/office/drawing/2014/main" id="{EEA99257-23DA-00FF-202B-91457DD77E85}"/>
              </a:ext>
            </a:extLst>
          </p:cNvPr>
          <p:cNvSpPr txBox="1"/>
          <p:nvPr/>
        </p:nvSpPr>
        <p:spPr>
          <a:xfrm>
            <a:off x="2878109" y="2324967"/>
            <a:ext cx="2072654"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dirty="0">
                <a:solidFill>
                  <a:schemeClr val="dk1"/>
                </a:solidFill>
                <a:latin typeface="Malgun Gothic"/>
                <a:ea typeface="Malgun Gothic"/>
                <a:cs typeface="Malgun Gothic"/>
                <a:sym typeface="Malgun Gothic"/>
              </a:rPr>
              <a:t>Active(Big Screen)</a:t>
            </a:r>
            <a:endParaRPr sz="1400" dirty="0">
              <a:solidFill>
                <a:schemeClr val="dk1"/>
              </a:solidFill>
              <a:latin typeface="Malgun Gothic"/>
              <a:ea typeface="Malgun Gothic"/>
              <a:cs typeface="Malgun Gothic"/>
              <a:sym typeface="Malgun Gothic"/>
            </a:endParaRPr>
          </a:p>
        </p:txBody>
      </p:sp>
      <p:sp>
        <p:nvSpPr>
          <p:cNvPr id="280" name="Google Shape;305;p4">
            <a:extLst>
              <a:ext uri="{FF2B5EF4-FFF2-40B4-BE49-F238E27FC236}">
                <a16:creationId xmlns:a16="http://schemas.microsoft.com/office/drawing/2014/main" id="{15E2A844-5872-0C96-667B-87D5F5C624F0}"/>
              </a:ext>
            </a:extLst>
          </p:cNvPr>
          <p:cNvSpPr txBox="1"/>
          <p:nvPr/>
        </p:nvSpPr>
        <p:spPr>
          <a:xfrm>
            <a:off x="6707042" y="2324967"/>
            <a:ext cx="1937232"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dirty="0">
                <a:solidFill>
                  <a:schemeClr val="dk1"/>
                </a:solidFill>
                <a:latin typeface="Malgun Gothic"/>
                <a:ea typeface="Malgun Gothic"/>
                <a:cs typeface="Malgun Gothic"/>
                <a:sym typeface="Malgun Gothic"/>
              </a:rPr>
              <a:t>Active(Small Screen)</a:t>
            </a:r>
            <a:endParaRPr sz="1400" dirty="0">
              <a:solidFill>
                <a:schemeClr val="dk1"/>
              </a:solidFill>
              <a:latin typeface="Malgun Gothic"/>
              <a:ea typeface="Malgun Gothic"/>
              <a:cs typeface="Malgun Gothic"/>
              <a:sym typeface="Malgun Gothic"/>
            </a:endParaRPr>
          </a:p>
        </p:txBody>
      </p:sp>
      <p:pic>
        <p:nvPicPr>
          <p:cNvPr id="281" name="Google Shape;308;p4">
            <a:extLst>
              <a:ext uri="{FF2B5EF4-FFF2-40B4-BE49-F238E27FC236}">
                <a16:creationId xmlns:a16="http://schemas.microsoft.com/office/drawing/2014/main" id="{5F8A5ED9-BE26-765A-E433-2BDE2D8C8C80}"/>
              </a:ext>
            </a:extLst>
          </p:cNvPr>
          <p:cNvPicPr preferRelativeResize="0"/>
          <p:nvPr/>
        </p:nvPicPr>
        <p:blipFill rotWithShape="1">
          <a:blip r:embed="rId3">
            <a:alphaModFix/>
          </a:blip>
          <a:srcRect/>
          <a:stretch/>
        </p:blipFill>
        <p:spPr>
          <a:xfrm>
            <a:off x="6178470" y="3758982"/>
            <a:ext cx="304887" cy="204693"/>
          </a:xfrm>
          <a:prstGeom prst="rect">
            <a:avLst/>
          </a:prstGeom>
          <a:noFill/>
          <a:ln>
            <a:noFill/>
          </a:ln>
        </p:spPr>
      </p:pic>
      <p:pic>
        <p:nvPicPr>
          <p:cNvPr id="282" name="Google Shape;309;p4">
            <a:extLst>
              <a:ext uri="{FF2B5EF4-FFF2-40B4-BE49-F238E27FC236}">
                <a16:creationId xmlns:a16="http://schemas.microsoft.com/office/drawing/2014/main" id="{80FA6C0B-309E-9030-439B-CC735170CC76}"/>
              </a:ext>
            </a:extLst>
          </p:cNvPr>
          <p:cNvPicPr preferRelativeResize="0"/>
          <p:nvPr/>
        </p:nvPicPr>
        <p:blipFill rotWithShape="1">
          <a:blip r:embed="rId3">
            <a:alphaModFix/>
          </a:blip>
          <a:srcRect/>
          <a:stretch/>
        </p:blipFill>
        <p:spPr>
          <a:xfrm>
            <a:off x="8584533" y="3758982"/>
            <a:ext cx="304887" cy="204693"/>
          </a:xfrm>
          <a:prstGeom prst="rect">
            <a:avLst/>
          </a:prstGeom>
          <a:noFill/>
          <a:ln>
            <a:noFill/>
          </a:ln>
        </p:spPr>
      </p:pic>
      <p:cxnSp>
        <p:nvCxnSpPr>
          <p:cNvPr id="283" name="Google Shape;310;p4">
            <a:extLst>
              <a:ext uri="{FF2B5EF4-FFF2-40B4-BE49-F238E27FC236}">
                <a16:creationId xmlns:a16="http://schemas.microsoft.com/office/drawing/2014/main" id="{4B7D3396-9ED2-1591-7364-929EEA9A1035}"/>
              </a:ext>
            </a:extLst>
          </p:cNvPr>
          <p:cNvCxnSpPr>
            <a:stCxn id="256" idx="2"/>
            <a:endCxn id="261" idx="0"/>
          </p:cNvCxnSpPr>
          <p:nvPr/>
        </p:nvCxnSpPr>
        <p:spPr>
          <a:xfrm rot="16200000" flipH="1">
            <a:off x="3092560" y="3254329"/>
            <a:ext cx="1418679" cy="2887454"/>
          </a:xfrm>
          <a:prstGeom prst="bentConnector3">
            <a:avLst>
              <a:gd name="adj1" fmla="val 50000"/>
            </a:avLst>
          </a:prstGeom>
          <a:noFill/>
          <a:ln w="9525" cap="flat" cmpd="sng">
            <a:solidFill>
              <a:schemeClr val="accent1"/>
            </a:solidFill>
            <a:prstDash val="dot"/>
            <a:miter lim="8000"/>
            <a:headEnd type="none" w="sm" len="sm"/>
            <a:tailEnd type="triangle" w="med" len="med"/>
          </a:ln>
        </p:spPr>
      </p:cxnSp>
      <p:cxnSp>
        <p:nvCxnSpPr>
          <p:cNvPr id="284" name="Google Shape;311;p4">
            <a:extLst>
              <a:ext uri="{FF2B5EF4-FFF2-40B4-BE49-F238E27FC236}">
                <a16:creationId xmlns:a16="http://schemas.microsoft.com/office/drawing/2014/main" id="{D1247FF0-0490-7E21-7508-06A802C05BA4}"/>
              </a:ext>
            </a:extLst>
          </p:cNvPr>
          <p:cNvCxnSpPr>
            <a:cxnSpLocks/>
            <a:stCxn id="256" idx="2"/>
            <a:endCxn id="290" idx="0"/>
          </p:cNvCxnSpPr>
          <p:nvPr/>
        </p:nvCxnSpPr>
        <p:spPr>
          <a:xfrm flipH="1">
            <a:off x="1848720" y="3988717"/>
            <a:ext cx="509452" cy="1169794"/>
          </a:xfrm>
          <a:prstGeom prst="straightConnector1">
            <a:avLst/>
          </a:prstGeom>
          <a:noFill/>
          <a:ln w="9525" cap="flat" cmpd="sng">
            <a:solidFill>
              <a:schemeClr val="accent1"/>
            </a:solidFill>
            <a:prstDash val="solid"/>
            <a:miter lim="8000"/>
            <a:headEnd type="none" w="sm" len="sm"/>
            <a:tailEnd type="triangle" w="med" len="med"/>
          </a:ln>
        </p:spPr>
      </p:cxnSp>
      <p:sp>
        <p:nvSpPr>
          <p:cNvPr id="285" name="Google Shape;318;p4">
            <a:extLst>
              <a:ext uri="{FF2B5EF4-FFF2-40B4-BE49-F238E27FC236}">
                <a16:creationId xmlns:a16="http://schemas.microsoft.com/office/drawing/2014/main" id="{87ADEB88-94B6-411C-C0E3-BB898BA5D665}"/>
              </a:ext>
            </a:extLst>
          </p:cNvPr>
          <p:cNvSpPr txBox="1"/>
          <p:nvPr/>
        </p:nvSpPr>
        <p:spPr>
          <a:xfrm>
            <a:off x="1125021" y="484070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286" name="Google Shape;319;p4">
            <a:extLst>
              <a:ext uri="{FF2B5EF4-FFF2-40B4-BE49-F238E27FC236}">
                <a16:creationId xmlns:a16="http://schemas.microsoft.com/office/drawing/2014/main" id="{533908D4-DFC5-E8C7-81D3-EBBA48F27054}"/>
              </a:ext>
            </a:extLst>
          </p:cNvPr>
          <p:cNvSpPr txBox="1"/>
          <p:nvPr/>
        </p:nvSpPr>
        <p:spPr>
          <a:xfrm>
            <a:off x="5113885"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287" name="Google Shape;322;p4">
            <a:extLst>
              <a:ext uri="{FF2B5EF4-FFF2-40B4-BE49-F238E27FC236}">
                <a16:creationId xmlns:a16="http://schemas.microsoft.com/office/drawing/2014/main" id="{EF48E06B-0468-4803-2FFB-62ACEA6DEE10}"/>
              </a:ext>
            </a:extLst>
          </p:cNvPr>
          <p:cNvSpPr/>
          <p:nvPr/>
        </p:nvSpPr>
        <p:spPr>
          <a:xfrm>
            <a:off x="3924009" y="3316560"/>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800">
              <a:solidFill>
                <a:schemeClr val="dk1"/>
              </a:solidFill>
              <a:latin typeface="Malgun Gothic"/>
              <a:ea typeface="Malgun Gothic"/>
              <a:cs typeface="Malgun Gothic"/>
              <a:sym typeface="Malgun Gothic"/>
            </a:endParaRPr>
          </a:p>
        </p:txBody>
      </p:sp>
      <p:sp>
        <p:nvSpPr>
          <p:cNvPr id="288" name="Google Shape;323;p4">
            <a:extLst>
              <a:ext uri="{FF2B5EF4-FFF2-40B4-BE49-F238E27FC236}">
                <a16:creationId xmlns:a16="http://schemas.microsoft.com/office/drawing/2014/main" id="{5A672E0B-4173-2B38-8A92-F2342F0944FB}"/>
              </a:ext>
            </a:extLst>
          </p:cNvPr>
          <p:cNvSpPr/>
          <p:nvPr/>
        </p:nvSpPr>
        <p:spPr>
          <a:xfrm>
            <a:off x="8866808" y="3992558"/>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289" name="Google Shape;324;p4">
            <a:extLst>
              <a:ext uri="{FF2B5EF4-FFF2-40B4-BE49-F238E27FC236}">
                <a16:creationId xmlns:a16="http://schemas.microsoft.com/office/drawing/2014/main" id="{0C63EFB4-AC19-E972-AAEF-199582A20D67}"/>
              </a:ext>
            </a:extLst>
          </p:cNvPr>
          <p:cNvSpPr/>
          <p:nvPr/>
        </p:nvSpPr>
        <p:spPr>
          <a:xfrm>
            <a:off x="6450933" y="3992547"/>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chemeClr val="dk1"/>
                </a:solidFill>
                <a:latin typeface="Malgun Gothic"/>
                <a:ea typeface="Malgun Gothic"/>
                <a:cs typeface="Malgun Gothic"/>
                <a:sym typeface="Malgun Gothic"/>
              </a:rPr>
              <a:t>MBS</a:t>
            </a:r>
            <a:endParaRPr dirty="0">
              <a:solidFill>
                <a:schemeClr val="dk1"/>
              </a:solidFill>
              <a:latin typeface="Malgun Gothic"/>
              <a:ea typeface="Malgun Gothic"/>
              <a:cs typeface="Malgun Gothic"/>
              <a:sym typeface="Malgun Gothic"/>
            </a:endParaRPr>
          </a:p>
        </p:txBody>
      </p:sp>
      <p:sp>
        <p:nvSpPr>
          <p:cNvPr id="290" name="Google Shape;312;p4">
            <a:extLst>
              <a:ext uri="{FF2B5EF4-FFF2-40B4-BE49-F238E27FC236}">
                <a16:creationId xmlns:a16="http://schemas.microsoft.com/office/drawing/2014/main" id="{AEFD3ADA-E6C0-17DB-B84B-9D612122C069}"/>
              </a:ext>
            </a:extLst>
          </p:cNvPr>
          <p:cNvSpPr/>
          <p:nvPr/>
        </p:nvSpPr>
        <p:spPr>
          <a:xfrm>
            <a:off x="1641946" y="515851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291" name="Google Shape;326;p4">
            <a:extLst>
              <a:ext uri="{FF2B5EF4-FFF2-40B4-BE49-F238E27FC236}">
                <a16:creationId xmlns:a16="http://schemas.microsoft.com/office/drawing/2014/main" id="{CC53BC0B-0724-ED92-A90F-39FCDE900F2A}"/>
              </a:ext>
            </a:extLst>
          </p:cNvPr>
          <p:cNvCxnSpPr>
            <a:cxnSpLocks/>
            <a:stCxn id="258" idx="2"/>
            <a:endCxn id="290" idx="0"/>
          </p:cNvCxnSpPr>
          <p:nvPr/>
        </p:nvCxnSpPr>
        <p:spPr>
          <a:xfrm flipH="1">
            <a:off x="1848720" y="3988717"/>
            <a:ext cx="2903972" cy="1169794"/>
          </a:xfrm>
          <a:prstGeom prst="straightConnector1">
            <a:avLst/>
          </a:prstGeom>
          <a:noFill/>
          <a:ln w="9525" cap="flat" cmpd="sng">
            <a:solidFill>
              <a:schemeClr val="accent1"/>
            </a:solidFill>
            <a:prstDash val="solid"/>
            <a:miter lim="8000"/>
            <a:headEnd type="none" w="sm" len="sm"/>
            <a:tailEnd type="triangle" w="med" len="med"/>
          </a:ln>
        </p:spPr>
      </p:cxnSp>
      <p:cxnSp>
        <p:nvCxnSpPr>
          <p:cNvPr id="292" name="Google Shape;327;p4">
            <a:extLst>
              <a:ext uri="{FF2B5EF4-FFF2-40B4-BE49-F238E27FC236}">
                <a16:creationId xmlns:a16="http://schemas.microsoft.com/office/drawing/2014/main" id="{C537F5FE-06BD-5B58-DDA6-FB26422FCFA2}"/>
              </a:ext>
            </a:extLst>
          </p:cNvPr>
          <p:cNvCxnSpPr>
            <a:stCxn id="258" idx="2"/>
            <a:endCxn id="261" idx="0"/>
          </p:cNvCxnSpPr>
          <p:nvPr/>
        </p:nvCxnSpPr>
        <p:spPr>
          <a:xfrm rot="16200000" flipH="1">
            <a:off x="4289820" y="4451589"/>
            <a:ext cx="1418679" cy="492934"/>
          </a:xfrm>
          <a:prstGeom prst="bentConnector3">
            <a:avLst>
              <a:gd name="adj1" fmla="val 50000"/>
            </a:avLst>
          </a:prstGeom>
          <a:noFill/>
          <a:ln w="9525" cap="flat" cmpd="sng">
            <a:solidFill>
              <a:schemeClr val="accent1"/>
            </a:solidFill>
            <a:prstDash val="dot"/>
            <a:miter lim="8000"/>
            <a:headEnd type="none" w="sm" len="sm"/>
            <a:tailEnd type="triangle" w="med" len="med"/>
          </a:ln>
        </p:spPr>
      </p:cxnSp>
      <p:sp>
        <p:nvSpPr>
          <p:cNvPr id="293" name="Google Shape;281;p4">
            <a:extLst>
              <a:ext uri="{FF2B5EF4-FFF2-40B4-BE49-F238E27FC236}">
                <a16:creationId xmlns:a16="http://schemas.microsoft.com/office/drawing/2014/main" id="{8F5DE73A-84E5-3D15-1771-21C4D27BD3D0}"/>
              </a:ext>
            </a:extLst>
          </p:cNvPr>
          <p:cNvSpPr/>
          <p:nvPr/>
        </p:nvSpPr>
        <p:spPr>
          <a:xfrm>
            <a:off x="3761853"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294" name="Google Shape;312;p4">
            <a:extLst>
              <a:ext uri="{FF2B5EF4-FFF2-40B4-BE49-F238E27FC236}">
                <a16:creationId xmlns:a16="http://schemas.microsoft.com/office/drawing/2014/main" id="{53865698-09B3-E666-9D07-7C766371EEBA}"/>
              </a:ext>
            </a:extLst>
          </p:cNvPr>
          <p:cNvSpPr/>
          <p:nvPr/>
        </p:nvSpPr>
        <p:spPr>
          <a:xfrm>
            <a:off x="4003561" y="51571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295" name="Google Shape;327;p4">
            <a:extLst>
              <a:ext uri="{FF2B5EF4-FFF2-40B4-BE49-F238E27FC236}">
                <a16:creationId xmlns:a16="http://schemas.microsoft.com/office/drawing/2014/main" id="{90A8585A-BB70-2D90-E956-D616EC68CCD3}"/>
              </a:ext>
            </a:extLst>
          </p:cNvPr>
          <p:cNvCxnSpPr>
            <a:cxnSpLocks/>
            <a:stCxn id="290" idx="0"/>
            <a:endCxn id="294" idx="0"/>
          </p:cNvCxnSpPr>
          <p:nvPr/>
        </p:nvCxnSpPr>
        <p:spPr>
          <a:xfrm rot="5400000" flipH="1" flipV="1">
            <a:off x="3028868" y="3977045"/>
            <a:ext cx="1319" cy="2361615"/>
          </a:xfrm>
          <a:prstGeom prst="curvedConnector3">
            <a:avLst>
              <a:gd name="adj1" fmla="val 17431312"/>
            </a:avLst>
          </a:prstGeom>
          <a:noFill/>
          <a:ln w="9525" cap="flat" cmpd="sng">
            <a:solidFill>
              <a:schemeClr val="accent1"/>
            </a:solidFill>
            <a:prstDash val="dot"/>
            <a:miter lim="8000"/>
            <a:headEnd type="none" w="sm" len="sm"/>
            <a:tailEnd type="triangle" w="med" len="med"/>
          </a:ln>
        </p:spPr>
      </p:cxnSp>
      <p:sp>
        <p:nvSpPr>
          <p:cNvPr id="296" name="Google Shape;286;p4">
            <a:extLst>
              <a:ext uri="{FF2B5EF4-FFF2-40B4-BE49-F238E27FC236}">
                <a16:creationId xmlns:a16="http://schemas.microsoft.com/office/drawing/2014/main" id="{552BAD1E-96F4-9071-7AD2-8689E37DD630}"/>
              </a:ext>
            </a:extLst>
          </p:cNvPr>
          <p:cNvSpPr/>
          <p:nvPr/>
        </p:nvSpPr>
        <p:spPr>
          <a:xfrm>
            <a:off x="9706302"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cxnSp>
        <p:nvCxnSpPr>
          <p:cNvPr id="297" name="Google Shape;297;p4">
            <a:extLst>
              <a:ext uri="{FF2B5EF4-FFF2-40B4-BE49-F238E27FC236}">
                <a16:creationId xmlns:a16="http://schemas.microsoft.com/office/drawing/2014/main" id="{21EB8D30-0E64-5838-D9D3-78748D60DF87}"/>
              </a:ext>
            </a:extLst>
          </p:cNvPr>
          <p:cNvCxnSpPr>
            <a:cxnSpLocks/>
            <a:stCxn id="29" idx="2"/>
            <a:endCxn id="296" idx="2"/>
          </p:cNvCxnSpPr>
          <p:nvPr/>
        </p:nvCxnSpPr>
        <p:spPr>
          <a:xfrm rot="16200000" flipH="1">
            <a:off x="8379627" y="4181054"/>
            <a:ext cx="3423" cy="3554428"/>
          </a:xfrm>
          <a:prstGeom prst="bentConnector3">
            <a:avLst>
              <a:gd name="adj1" fmla="val 3111744"/>
            </a:avLst>
          </a:prstGeom>
          <a:noFill/>
          <a:ln w="15875" cap="flat" cmpd="sng">
            <a:solidFill>
              <a:srgbClr val="023F72"/>
            </a:solidFill>
            <a:prstDash val="solid"/>
            <a:round/>
            <a:headEnd type="none" w="sm" len="sm"/>
            <a:tailEnd type="triangle" w="med" len="med"/>
          </a:ln>
        </p:spPr>
      </p:cxnSp>
      <p:sp>
        <p:nvSpPr>
          <p:cNvPr id="298" name="Google Shape;312;p4">
            <a:extLst>
              <a:ext uri="{FF2B5EF4-FFF2-40B4-BE49-F238E27FC236}">
                <a16:creationId xmlns:a16="http://schemas.microsoft.com/office/drawing/2014/main" id="{607E5B6B-8BE3-2C1C-BBE4-EB4545C8A58C}"/>
              </a:ext>
            </a:extLst>
          </p:cNvPr>
          <p:cNvSpPr/>
          <p:nvPr/>
        </p:nvSpPr>
        <p:spPr>
          <a:xfrm>
            <a:off x="6431824" y="5153010"/>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point</a:t>
            </a:r>
            <a:endParaRPr sz="400" dirty="0">
              <a:solidFill>
                <a:schemeClr val="dk1"/>
              </a:solidFill>
              <a:latin typeface="Malgun Gothic"/>
              <a:ea typeface="Malgun Gothic"/>
              <a:cs typeface="Malgun Gothic"/>
              <a:sym typeface="Malgun Gothic"/>
            </a:endParaRPr>
          </a:p>
        </p:txBody>
      </p:sp>
      <p:sp>
        <p:nvSpPr>
          <p:cNvPr id="299" name="Google Shape;281;p4">
            <a:extLst>
              <a:ext uri="{FF2B5EF4-FFF2-40B4-BE49-F238E27FC236}">
                <a16:creationId xmlns:a16="http://schemas.microsoft.com/office/drawing/2014/main" id="{3FD9EC43-7A28-D4B0-1DE4-5DE677C758D5}"/>
              </a:ext>
            </a:extLst>
          </p:cNvPr>
          <p:cNvSpPr/>
          <p:nvPr/>
        </p:nvSpPr>
        <p:spPr>
          <a:xfrm>
            <a:off x="8676514"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300" name="Google Shape;312;p4">
            <a:extLst>
              <a:ext uri="{FF2B5EF4-FFF2-40B4-BE49-F238E27FC236}">
                <a16:creationId xmlns:a16="http://schemas.microsoft.com/office/drawing/2014/main" id="{A2F9108F-2BAB-63DE-BB27-CA4CE3E1EC88}"/>
              </a:ext>
            </a:extLst>
          </p:cNvPr>
          <p:cNvSpPr/>
          <p:nvPr/>
        </p:nvSpPr>
        <p:spPr>
          <a:xfrm>
            <a:off x="8918447" y="515900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point</a:t>
            </a:r>
            <a:endParaRPr lang="en-US" altLang="ko-KR" sz="400" dirty="0">
              <a:solidFill>
                <a:schemeClr val="dk1"/>
              </a:solidFill>
              <a:latin typeface="Malgun Gothic"/>
              <a:ea typeface="Malgun Gothic"/>
              <a:cs typeface="Malgun Gothic"/>
              <a:sym typeface="Malgun Gothic"/>
            </a:endParaRPr>
          </a:p>
        </p:txBody>
      </p:sp>
      <p:cxnSp>
        <p:nvCxnSpPr>
          <p:cNvPr id="301" name="Google Shape;327;p4">
            <a:extLst>
              <a:ext uri="{FF2B5EF4-FFF2-40B4-BE49-F238E27FC236}">
                <a16:creationId xmlns:a16="http://schemas.microsoft.com/office/drawing/2014/main" id="{76C429AA-84CE-1327-08AC-75CBBE36FC5F}"/>
              </a:ext>
            </a:extLst>
          </p:cNvPr>
          <p:cNvCxnSpPr>
            <a:cxnSpLocks/>
            <a:stCxn id="298" idx="0"/>
            <a:endCxn id="300" idx="0"/>
          </p:cNvCxnSpPr>
          <p:nvPr/>
        </p:nvCxnSpPr>
        <p:spPr>
          <a:xfrm rot="16200000" flipH="1">
            <a:off x="7878913" y="3912694"/>
            <a:ext cx="5991" cy="2486623"/>
          </a:xfrm>
          <a:prstGeom prst="curvedConnector3">
            <a:avLst>
              <a:gd name="adj1" fmla="val -3815724"/>
            </a:avLst>
          </a:prstGeom>
          <a:noFill/>
          <a:ln w="9525" cap="flat" cmpd="sng">
            <a:solidFill>
              <a:schemeClr val="accent1"/>
            </a:solidFill>
            <a:prstDash val="dot"/>
            <a:miter lim="8000"/>
            <a:headEnd type="none" w="sm" len="sm"/>
            <a:tailEnd type="triangle" w="med" len="med"/>
          </a:ln>
        </p:spPr>
      </p:cxnSp>
      <p:cxnSp>
        <p:nvCxnSpPr>
          <p:cNvPr id="302" name="Google Shape;311;p4">
            <a:extLst>
              <a:ext uri="{FF2B5EF4-FFF2-40B4-BE49-F238E27FC236}">
                <a16:creationId xmlns:a16="http://schemas.microsoft.com/office/drawing/2014/main" id="{4EB20904-06E8-21EE-BFCB-CF295344D343}"/>
              </a:ext>
            </a:extLst>
          </p:cNvPr>
          <p:cNvCxnSpPr>
            <a:cxnSpLocks/>
            <a:stCxn id="265" idx="2"/>
            <a:endCxn id="298" idx="0"/>
          </p:cNvCxnSpPr>
          <p:nvPr/>
        </p:nvCxnSpPr>
        <p:spPr>
          <a:xfrm flipH="1">
            <a:off x="6638598" y="4567087"/>
            <a:ext cx="588689" cy="585923"/>
          </a:xfrm>
          <a:prstGeom prst="straightConnector1">
            <a:avLst/>
          </a:prstGeom>
          <a:noFill/>
          <a:ln w="9525" cap="flat" cmpd="sng">
            <a:solidFill>
              <a:schemeClr val="accent1"/>
            </a:solidFill>
            <a:prstDash val="solid"/>
            <a:miter lim="8000"/>
            <a:headEnd type="none" w="sm" len="sm"/>
            <a:tailEnd type="triangle" w="med" len="med"/>
          </a:ln>
        </p:spPr>
      </p:cxnSp>
      <p:cxnSp>
        <p:nvCxnSpPr>
          <p:cNvPr id="303" name="Google Shape;311;p4">
            <a:extLst>
              <a:ext uri="{FF2B5EF4-FFF2-40B4-BE49-F238E27FC236}">
                <a16:creationId xmlns:a16="http://schemas.microsoft.com/office/drawing/2014/main" id="{7DCF5AB6-DEC2-13F1-2F01-DFB9A4E66453}"/>
              </a:ext>
            </a:extLst>
          </p:cNvPr>
          <p:cNvCxnSpPr>
            <a:cxnSpLocks/>
            <a:stCxn id="268" idx="2"/>
            <a:endCxn id="298" idx="0"/>
          </p:cNvCxnSpPr>
          <p:nvPr/>
        </p:nvCxnSpPr>
        <p:spPr>
          <a:xfrm flipH="1">
            <a:off x="6638598" y="4567087"/>
            <a:ext cx="2999784" cy="585923"/>
          </a:xfrm>
          <a:prstGeom prst="straightConnector1">
            <a:avLst/>
          </a:prstGeom>
          <a:noFill/>
          <a:ln w="9525" cap="flat" cmpd="sng">
            <a:solidFill>
              <a:schemeClr val="accent1"/>
            </a:solidFill>
            <a:prstDash val="solid"/>
            <a:miter lim="8000"/>
            <a:headEnd type="none" w="sm" len="sm"/>
            <a:tailEnd type="triangle" w="med" len="med"/>
          </a:ln>
        </p:spPr>
      </p:cxnSp>
      <p:cxnSp>
        <p:nvCxnSpPr>
          <p:cNvPr id="304" name="Google Shape;310;p4">
            <a:extLst>
              <a:ext uri="{FF2B5EF4-FFF2-40B4-BE49-F238E27FC236}">
                <a16:creationId xmlns:a16="http://schemas.microsoft.com/office/drawing/2014/main" id="{D50ED493-5DC7-19A3-3D84-280A23C3065E}"/>
              </a:ext>
            </a:extLst>
          </p:cNvPr>
          <p:cNvCxnSpPr>
            <a:cxnSpLocks/>
            <a:stCxn id="265" idx="2"/>
            <a:endCxn id="296" idx="0"/>
          </p:cNvCxnSpPr>
          <p:nvPr/>
        </p:nvCxnSpPr>
        <p:spPr>
          <a:xfrm rot="16200000" flipH="1">
            <a:off x="8272765" y="3521608"/>
            <a:ext cx="840309" cy="2931265"/>
          </a:xfrm>
          <a:prstGeom prst="bentConnector3">
            <a:avLst>
              <a:gd name="adj1" fmla="val 25206"/>
            </a:avLst>
          </a:prstGeom>
          <a:noFill/>
          <a:ln w="9525" cap="flat" cmpd="sng">
            <a:solidFill>
              <a:schemeClr val="accent1"/>
            </a:solidFill>
            <a:prstDash val="dot"/>
            <a:miter lim="8000"/>
            <a:headEnd type="none" w="sm" len="sm"/>
            <a:tailEnd type="triangle" w="med" len="med"/>
          </a:ln>
        </p:spPr>
      </p:cxnSp>
      <p:cxnSp>
        <p:nvCxnSpPr>
          <p:cNvPr id="305" name="Google Shape;310;p4">
            <a:extLst>
              <a:ext uri="{FF2B5EF4-FFF2-40B4-BE49-F238E27FC236}">
                <a16:creationId xmlns:a16="http://schemas.microsoft.com/office/drawing/2014/main" id="{C96B0FAA-5C5E-88B2-CB08-F7F93608FA76}"/>
              </a:ext>
            </a:extLst>
          </p:cNvPr>
          <p:cNvCxnSpPr>
            <a:cxnSpLocks/>
            <a:stCxn id="268" idx="2"/>
            <a:endCxn id="296" idx="0"/>
          </p:cNvCxnSpPr>
          <p:nvPr/>
        </p:nvCxnSpPr>
        <p:spPr>
          <a:xfrm rot="16200000" flipH="1">
            <a:off x="9478313" y="4727156"/>
            <a:ext cx="840309" cy="520170"/>
          </a:xfrm>
          <a:prstGeom prst="bentConnector3">
            <a:avLst>
              <a:gd name="adj1" fmla="val 25206"/>
            </a:avLst>
          </a:prstGeom>
          <a:noFill/>
          <a:ln w="9525" cap="flat" cmpd="sng">
            <a:solidFill>
              <a:schemeClr val="accent1"/>
            </a:solidFill>
            <a:prstDash val="dot"/>
            <a:miter lim="8000"/>
            <a:headEnd type="none" w="sm" len="sm"/>
            <a:tailEnd type="triangle" w="med" len="med"/>
          </a:ln>
        </p:spPr>
      </p:cxnSp>
      <p:sp>
        <p:nvSpPr>
          <p:cNvPr id="306" name="Google Shape;318;p4">
            <a:extLst>
              <a:ext uri="{FF2B5EF4-FFF2-40B4-BE49-F238E27FC236}">
                <a16:creationId xmlns:a16="http://schemas.microsoft.com/office/drawing/2014/main" id="{3C473586-4466-170F-2C4B-9C40A532B5C4}"/>
              </a:ext>
            </a:extLst>
          </p:cNvPr>
          <p:cNvSpPr txBox="1"/>
          <p:nvPr/>
        </p:nvSpPr>
        <p:spPr>
          <a:xfrm>
            <a:off x="5932928" y="491552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307" name="Google Shape;319;p4">
            <a:extLst>
              <a:ext uri="{FF2B5EF4-FFF2-40B4-BE49-F238E27FC236}">
                <a16:creationId xmlns:a16="http://schemas.microsoft.com/office/drawing/2014/main" id="{B8566078-4012-5414-A34A-4D4999D380F0}"/>
              </a:ext>
            </a:extLst>
          </p:cNvPr>
          <p:cNvSpPr txBox="1"/>
          <p:nvPr/>
        </p:nvSpPr>
        <p:spPr>
          <a:xfrm>
            <a:off x="10097649"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308" name="Google Shape;298;p4">
            <a:extLst>
              <a:ext uri="{FF2B5EF4-FFF2-40B4-BE49-F238E27FC236}">
                <a16:creationId xmlns:a16="http://schemas.microsoft.com/office/drawing/2014/main" id="{0988A752-C1FA-76B4-375D-466054057332}"/>
              </a:ext>
            </a:extLst>
          </p:cNvPr>
          <p:cNvSpPr txBox="1"/>
          <p:nvPr/>
        </p:nvSpPr>
        <p:spPr>
          <a:xfrm>
            <a:off x="7109952" y="6046625"/>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sp>
        <p:nvSpPr>
          <p:cNvPr id="309" name="Google Shape;281;p4">
            <a:extLst>
              <a:ext uri="{FF2B5EF4-FFF2-40B4-BE49-F238E27FC236}">
                <a16:creationId xmlns:a16="http://schemas.microsoft.com/office/drawing/2014/main" id="{60D4338F-2AFC-523B-01D4-7FF14F019174}"/>
              </a:ext>
            </a:extLst>
          </p:cNvPr>
          <p:cNvSpPr/>
          <p:nvPr/>
        </p:nvSpPr>
        <p:spPr>
          <a:xfrm>
            <a:off x="1386197"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sp>
        <p:nvSpPr>
          <p:cNvPr id="312" name="Google Shape;298;p4">
            <a:extLst>
              <a:ext uri="{FF2B5EF4-FFF2-40B4-BE49-F238E27FC236}">
                <a16:creationId xmlns:a16="http://schemas.microsoft.com/office/drawing/2014/main" id="{945FE27F-F280-33B6-323A-756635AA1B4D}"/>
              </a:ext>
            </a:extLst>
          </p:cNvPr>
          <p:cNvSpPr txBox="1"/>
          <p:nvPr/>
        </p:nvSpPr>
        <p:spPr>
          <a:xfrm>
            <a:off x="2313049" y="6219959"/>
            <a:ext cx="3162900" cy="2923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dirty="0">
                <a:solidFill>
                  <a:schemeClr val="dk1"/>
                </a:solidFill>
                <a:latin typeface="Malgun Gothic"/>
                <a:ea typeface="Malgun Gothic"/>
                <a:cs typeface="Malgun Gothic"/>
                <a:sym typeface="Malgun Gothic"/>
              </a:rPr>
              <a:t>Data Sync(</a:t>
            </a:r>
            <a:r>
              <a:rPr lang="en-US" sz="1300" dirty="0" err="1">
                <a:solidFill>
                  <a:schemeClr val="dk1"/>
                </a:solidFill>
                <a:latin typeface="Malgun Gothic"/>
                <a:ea typeface="Malgun Gothic"/>
                <a:cs typeface="Malgun Gothic"/>
                <a:sym typeface="Malgun Gothic"/>
              </a:rPr>
              <a:t>Shareplex</a:t>
            </a:r>
            <a:r>
              <a:rPr lang="en-US" sz="1300" dirty="0">
                <a:solidFill>
                  <a:schemeClr val="dk1"/>
                </a:solidFill>
                <a:latin typeface="Malgun Gothic"/>
                <a:ea typeface="Malgun Gothic"/>
                <a:cs typeface="Malgun Gothic"/>
                <a:sym typeface="Malgun Gothic"/>
              </a:rPr>
              <a:t>)</a:t>
            </a:r>
            <a:endParaRPr sz="1300" dirty="0">
              <a:solidFill>
                <a:schemeClr val="dk1"/>
              </a:solidFill>
              <a:latin typeface="Malgun Gothic"/>
              <a:ea typeface="Malgun Gothic"/>
              <a:cs typeface="Malgun Gothic"/>
              <a:sym typeface="Malgun Gothic"/>
            </a:endParaRPr>
          </a:p>
        </p:txBody>
      </p:sp>
      <p:cxnSp>
        <p:nvCxnSpPr>
          <p:cNvPr id="323" name="Google Shape;303;p4">
            <a:extLst>
              <a:ext uri="{FF2B5EF4-FFF2-40B4-BE49-F238E27FC236}">
                <a16:creationId xmlns:a16="http://schemas.microsoft.com/office/drawing/2014/main" id="{7CBA031D-04D3-D031-39E4-DE5082FAC887}"/>
              </a:ext>
            </a:extLst>
          </p:cNvPr>
          <p:cNvCxnSpPr>
            <a:cxnSpLocks/>
            <a:stCxn id="263" idx="1"/>
            <a:endCxn id="265" idx="0"/>
          </p:cNvCxnSpPr>
          <p:nvPr/>
        </p:nvCxnSpPr>
        <p:spPr>
          <a:xfrm rot="5400000">
            <a:off x="7436237" y="2778372"/>
            <a:ext cx="778786" cy="1196686"/>
          </a:xfrm>
          <a:prstGeom prst="bentConnector3">
            <a:avLst>
              <a:gd name="adj1" fmla="val 50000"/>
            </a:avLst>
          </a:prstGeom>
          <a:noFill/>
          <a:ln w="9525" cap="flat" cmpd="sng">
            <a:solidFill>
              <a:schemeClr val="accent1"/>
            </a:solidFill>
            <a:prstDash val="solid"/>
            <a:miter lim="8000"/>
            <a:headEnd type="none" w="sm" len="sm"/>
            <a:tailEnd type="triangle" w="med" len="med"/>
          </a:ln>
        </p:spPr>
      </p:cxnSp>
      <p:cxnSp>
        <p:nvCxnSpPr>
          <p:cNvPr id="326" name="Google Shape;303;p4">
            <a:extLst>
              <a:ext uri="{FF2B5EF4-FFF2-40B4-BE49-F238E27FC236}">
                <a16:creationId xmlns:a16="http://schemas.microsoft.com/office/drawing/2014/main" id="{ECA4E791-6094-177E-228E-666E8F308823}"/>
              </a:ext>
            </a:extLst>
          </p:cNvPr>
          <p:cNvCxnSpPr>
            <a:cxnSpLocks/>
            <a:stCxn id="263" idx="1"/>
            <a:endCxn id="268" idx="0"/>
          </p:cNvCxnSpPr>
          <p:nvPr/>
        </p:nvCxnSpPr>
        <p:spPr>
          <a:xfrm rot="16200000" flipH="1">
            <a:off x="8641784" y="2769510"/>
            <a:ext cx="778786" cy="1214409"/>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
        <p:nvSpPr>
          <p:cNvPr id="6" name="Google Shape;286;p4">
            <a:extLst>
              <a:ext uri="{FF2B5EF4-FFF2-40B4-BE49-F238E27FC236}">
                <a16:creationId xmlns:a16="http://schemas.microsoft.com/office/drawing/2014/main" id="{2A5B57D7-D783-28F0-29B7-AB29BA70282F}"/>
              </a:ext>
            </a:extLst>
          </p:cNvPr>
          <p:cNvSpPr/>
          <p:nvPr/>
        </p:nvSpPr>
        <p:spPr>
          <a:xfrm>
            <a:off x="2507627" y="5403973"/>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29" name="직사각형 28">
            <a:extLst>
              <a:ext uri="{FF2B5EF4-FFF2-40B4-BE49-F238E27FC236}">
                <a16:creationId xmlns:a16="http://schemas.microsoft.com/office/drawing/2014/main" id="{8D2B4875-AFE7-73B0-31B9-ED3B1F3AC6E4}"/>
              </a:ext>
            </a:extLst>
          </p:cNvPr>
          <p:cNvSpPr/>
          <p:nvPr/>
        </p:nvSpPr>
        <p:spPr>
          <a:xfrm>
            <a:off x="6144645" y="5404231"/>
            <a:ext cx="918958" cy="552326"/>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r>
              <a:rPr lang="en-US" altLang="ko-KR" sz="1500" dirty="0">
                <a:solidFill>
                  <a:schemeClr val="dk1"/>
                </a:solidFill>
                <a:latin typeface="Malgun Gothic"/>
                <a:ea typeface="Malgun Gothic"/>
              </a:rPr>
              <a:t>DB</a:t>
            </a:r>
          </a:p>
          <a:p>
            <a:pPr algn="ctr"/>
            <a:r>
              <a:rPr lang="en-US" altLang="ko-KR" sz="1050" dirty="0">
                <a:solidFill>
                  <a:schemeClr val="dk1"/>
                </a:solidFill>
                <a:latin typeface="Malgun Gothic"/>
                <a:ea typeface="Malgun Gothic"/>
              </a:rPr>
              <a:t>(Primary)</a:t>
            </a:r>
            <a:endParaRPr lang="ko-KR" altLang="en-US" sz="1050" dirty="0">
              <a:solidFill>
                <a:schemeClr val="dk1"/>
              </a:solidFill>
              <a:latin typeface="Malgun Gothic"/>
              <a:ea typeface="Malgun Gothic"/>
            </a:endParaRPr>
          </a:p>
        </p:txBody>
      </p:sp>
      <p:sp>
        <p:nvSpPr>
          <p:cNvPr id="33" name="직사각형 32">
            <a:extLst>
              <a:ext uri="{FF2B5EF4-FFF2-40B4-BE49-F238E27FC236}">
                <a16:creationId xmlns:a16="http://schemas.microsoft.com/office/drawing/2014/main" id="{7838E969-80BB-40CE-9941-7C4C30061E40}"/>
              </a:ext>
            </a:extLst>
          </p:cNvPr>
          <p:cNvSpPr/>
          <p:nvPr/>
        </p:nvSpPr>
        <p:spPr>
          <a:xfrm>
            <a:off x="7230897" y="5396371"/>
            <a:ext cx="918958" cy="552326"/>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r>
              <a:rPr lang="en-US" altLang="ko-KR" sz="1500" dirty="0">
                <a:solidFill>
                  <a:schemeClr val="dk1"/>
                </a:solidFill>
                <a:latin typeface="Malgun Gothic"/>
                <a:ea typeface="Malgun Gothic"/>
              </a:rPr>
              <a:t>DB</a:t>
            </a:r>
          </a:p>
          <a:p>
            <a:pPr algn="ctr"/>
            <a:r>
              <a:rPr lang="en-US" altLang="ko-KR" sz="1050" dirty="0">
                <a:solidFill>
                  <a:schemeClr val="dk1"/>
                </a:solidFill>
                <a:latin typeface="Malgun Gothic"/>
                <a:ea typeface="Malgun Gothic"/>
              </a:rPr>
              <a:t>(replica)</a:t>
            </a:r>
            <a:endParaRPr lang="ko-KR" altLang="en-US" sz="1050" dirty="0">
              <a:solidFill>
                <a:schemeClr val="dk1"/>
              </a:solidFill>
              <a:latin typeface="Malgun Gothic"/>
              <a:ea typeface="Malgun Gothic"/>
            </a:endParaRPr>
          </a:p>
        </p:txBody>
      </p:sp>
      <p:cxnSp>
        <p:nvCxnSpPr>
          <p:cNvPr id="35" name="Google Shape;299;p4">
            <a:extLst>
              <a:ext uri="{FF2B5EF4-FFF2-40B4-BE49-F238E27FC236}">
                <a16:creationId xmlns:a16="http://schemas.microsoft.com/office/drawing/2014/main" id="{F09DC82B-00FC-9644-399E-969BCC7F176A}"/>
              </a:ext>
            </a:extLst>
          </p:cNvPr>
          <p:cNvCxnSpPr>
            <a:cxnSpLocks/>
            <a:stCxn id="309" idx="2"/>
            <a:endCxn id="29" idx="2"/>
          </p:cNvCxnSpPr>
          <p:nvPr/>
        </p:nvCxnSpPr>
        <p:spPr>
          <a:xfrm rot="5400000" flipH="1" flipV="1">
            <a:off x="4221284" y="3573719"/>
            <a:ext cx="1" cy="4765677"/>
          </a:xfrm>
          <a:prstGeom prst="bentConnector3">
            <a:avLst>
              <a:gd name="adj1" fmla="val -22860000000"/>
            </a:avLst>
          </a:prstGeom>
          <a:noFill/>
          <a:ln w="114300" cap="flat" cmpd="sng">
            <a:solidFill>
              <a:srgbClr val="002060"/>
            </a:solidFill>
            <a:prstDash val="solid"/>
            <a:round/>
            <a:headEnd type="none" w="med" len="med"/>
            <a:tailEnd type="none" w="med" len="med"/>
          </a:ln>
        </p:spPr>
      </p:cxnSp>
      <p:cxnSp>
        <p:nvCxnSpPr>
          <p:cNvPr id="45" name="Google Shape;297;p4">
            <a:extLst>
              <a:ext uri="{FF2B5EF4-FFF2-40B4-BE49-F238E27FC236}">
                <a16:creationId xmlns:a16="http://schemas.microsoft.com/office/drawing/2014/main" id="{C338440B-F299-42DF-1682-0939B230EF09}"/>
              </a:ext>
            </a:extLst>
          </p:cNvPr>
          <p:cNvCxnSpPr>
            <a:cxnSpLocks/>
            <a:stCxn id="29" idx="2"/>
            <a:endCxn id="33" idx="2"/>
          </p:cNvCxnSpPr>
          <p:nvPr/>
        </p:nvCxnSpPr>
        <p:spPr>
          <a:xfrm rot="5400000" flipH="1" flipV="1">
            <a:off x="7143320" y="5409501"/>
            <a:ext cx="7860" cy="1086252"/>
          </a:xfrm>
          <a:prstGeom prst="bentConnector3">
            <a:avLst>
              <a:gd name="adj1" fmla="val -1311628"/>
            </a:avLst>
          </a:prstGeom>
          <a:noFill/>
          <a:ln w="15875" cap="flat" cmpd="sng">
            <a:solidFill>
              <a:srgbClr val="023F72"/>
            </a:solidFill>
            <a:prstDash val="solid"/>
            <a:round/>
            <a:headEnd type="none" w="sm" len="sm"/>
            <a:tailEnd type="triangle" w="med" len="med"/>
          </a:ln>
        </p:spPr>
      </p:cxnSp>
    </p:spTree>
    <p:extLst>
      <p:ext uri="{BB962C8B-B14F-4D97-AF65-F5344CB8AC3E}">
        <p14:creationId xmlns:p14="http://schemas.microsoft.com/office/powerpoint/2010/main" val="372790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6</a:t>
            </a:fld>
            <a:endParaRPr/>
          </a:p>
        </p:txBody>
      </p:sp>
      <p:sp>
        <p:nvSpPr>
          <p:cNvPr id="4" name="Google Shape;271;g2735bf8d146_0_32"/>
          <p:cNvSpPr txBox="1">
            <a:spLocks noGrp="1"/>
          </p:cNvSpPr>
          <p:nvPr>
            <p:ph type="body" idx="1"/>
          </p:nvPr>
        </p:nvSpPr>
        <p:spPr>
          <a:xfrm>
            <a:off x="241300" y="1041867"/>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400" b="1">
                <a:latin typeface="Calibri"/>
                <a:ea typeface="Calibri"/>
                <a:cs typeface="Calibri"/>
                <a:sym typeface="Calibri"/>
              </a:rPr>
              <a:t>AIS Requirement</a:t>
            </a:r>
            <a:endParaRPr sz="1300">
              <a:latin typeface="Calibri"/>
              <a:ea typeface="Calibri"/>
              <a:cs typeface="Calibri"/>
              <a:sym typeface="Calibri"/>
            </a:endParaRPr>
          </a:p>
        </p:txBody>
      </p:sp>
      <p:sp>
        <p:nvSpPr>
          <p:cNvPr id="5" name="TextBox"/>
          <p:cNvSpPr txBox="1"/>
          <p:nvPr/>
        </p:nvSpPr>
        <p:spPr>
          <a:xfrm>
            <a:off x="455574" y="1425440"/>
            <a:ext cx="9979025" cy="2308324"/>
          </a:xfrm>
          <a:prstGeom prst="rect">
            <a:avLst/>
          </a:prstGeom>
          <a:noFill/>
        </p:spPr>
        <p:txBody>
          <a:bodyPr wrap="square">
            <a:spAutoFit/>
          </a:bodyPr>
          <a:lstStyle/>
          <a:p>
            <a:pPr lvl="0">
              <a:defRPr/>
            </a:pPr>
            <a:r>
              <a:rPr lang="en-US" altLang="ko-KR" sz="900" dirty="0">
                <a:latin typeface="Malgun Gothic"/>
                <a:ea typeface="Malgun Gothic"/>
                <a:cs typeface="Malgun Gothic"/>
              </a:rPr>
              <a:t>In the context of a Hybrid Cloud AIS, the desired operational model is as follows:</a:t>
            </a:r>
            <a:br>
              <a:rPr lang="en-US" altLang="ko-KR" sz="900" dirty="0">
                <a:latin typeface="Malgun Gothic"/>
                <a:ea typeface="Malgun Gothic"/>
                <a:cs typeface="Malgun Gothic"/>
              </a:rPr>
            </a:br>
            <a:endParaRPr lang="en-US" altLang="ko-KR" sz="900" dirty="0">
              <a:latin typeface="Malgun Gothic"/>
              <a:ea typeface="Malgun Gothic"/>
              <a:cs typeface="Malgun Gothic"/>
            </a:endParaRPr>
          </a:p>
          <a:p>
            <a:pPr lvl="0">
              <a:defRPr/>
            </a:pPr>
            <a:r>
              <a:rPr lang="en-US" altLang="ko-KR" sz="900" b="1" dirty="0">
                <a:latin typeface="Malgun Gothic"/>
                <a:ea typeface="Malgun Gothic"/>
                <a:cs typeface="Malgun Gothic"/>
              </a:rPr>
              <a:t>Scenario 1: Normal Operation</a:t>
            </a:r>
            <a:endParaRPr lang="en-US" altLang="ko-KR" sz="900" dirty="0">
              <a:latin typeface="Malgun Gothic"/>
              <a:ea typeface="Malgun Gothic"/>
              <a:cs typeface="Malgun Gothic"/>
            </a:endParaRPr>
          </a:p>
          <a:p>
            <a:pPr lvl="0">
              <a:defRPr/>
            </a:pPr>
            <a:r>
              <a:rPr lang="en-US" altLang="ko-KR" sz="900" dirty="0">
                <a:latin typeface="Malgun Gothic"/>
                <a:ea typeface="Malgun Gothic"/>
                <a:cs typeface="Malgun Gothic"/>
              </a:rPr>
              <a:t>Traffic is running in active-active mode (both Small Screen platform and Big Screen platform )</a:t>
            </a:r>
            <a:br>
              <a:rPr lang="en-US" altLang="ko-KR" sz="900" dirty="0">
                <a:latin typeface="Malgun Gothic"/>
                <a:ea typeface="Malgun Gothic"/>
                <a:cs typeface="Malgun Gothic"/>
              </a:rPr>
            </a:br>
            <a:endParaRPr lang="en-US" altLang="ko-KR" sz="900" dirty="0">
              <a:latin typeface="Malgun Gothic"/>
              <a:ea typeface="Malgun Gothic"/>
              <a:cs typeface="Malgun Gothic"/>
            </a:endParaRPr>
          </a:p>
          <a:p>
            <a:pPr lvl="0">
              <a:defRPr/>
            </a:pPr>
            <a:r>
              <a:rPr lang="en-US" altLang="ko-KR" sz="900" b="1" dirty="0">
                <a:latin typeface="Malgun Gothic"/>
                <a:ea typeface="Malgun Gothic"/>
                <a:cs typeface="Malgun Gothic"/>
              </a:rPr>
              <a:t>Scenario 2: Public Cloud (Small Screen) Main Availability Zone (AZ) Downtime</a:t>
            </a:r>
            <a:endParaRPr lang="en-US" altLang="ko-KR" sz="900" dirty="0">
              <a:latin typeface="Malgun Gothic"/>
              <a:ea typeface="Malgun Gothic"/>
              <a:cs typeface="Malgun Gothic"/>
            </a:endParaRPr>
          </a:p>
          <a:p>
            <a:pPr lvl="0">
              <a:defRPr/>
            </a:pPr>
            <a:r>
              <a:rPr lang="en-US" altLang="ko-KR" sz="900" dirty="0">
                <a:latin typeface="Malgun Gothic"/>
                <a:ea typeface="Malgun Gothic"/>
                <a:cs typeface="Malgun Gothic"/>
              </a:rPr>
              <a:t>If the Public Cloud's main AZ for Small Screen goes down, traffic needs to failover to the backup AZ with no downtime.</a:t>
            </a:r>
            <a:br>
              <a:rPr lang="en-US" altLang="ko-KR" sz="900" dirty="0">
                <a:latin typeface="Malgun Gothic"/>
                <a:ea typeface="Malgun Gothic"/>
                <a:cs typeface="Malgun Gothic"/>
              </a:rPr>
            </a:br>
            <a:endParaRPr lang="en-US" altLang="ko-KR" sz="900" dirty="0">
              <a:latin typeface="Malgun Gothic"/>
              <a:ea typeface="Malgun Gothic"/>
              <a:cs typeface="Malgun Gothic"/>
            </a:endParaRPr>
          </a:p>
          <a:p>
            <a:pPr lvl="0">
              <a:defRPr/>
            </a:pPr>
            <a:r>
              <a:rPr lang="en-US" altLang="ko-KR" sz="900" b="1" dirty="0">
                <a:latin typeface="Malgun Gothic"/>
                <a:ea typeface="Malgun Gothic"/>
                <a:cs typeface="Malgun Gothic"/>
              </a:rPr>
              <a:t>Scenario 3: Public Cloud (Small Screen) Main and Backup AZ Downtime</a:t>
            </a:r>
            <a:endParaRPr lang="en-US" altLang="ko-KR" sz="900" dirty="0">
              <a:latin typeface="Malgun Gothic"/>
              <a:ea typeface="Malgun Gothic"/>
              <a:cs typeface="Malgun Gothic"/>
            </a:endParaRPr>
          </a:p>
          <a:p>
            <a:pPr lvl="0">
              <a:defRPr/>
            </a:pPr>
            <a:r>
              <a:rPr lang="en-US" altLang="ko-KR" sz="900" dirty="0">
                <a:latin typeface="Malgun Gothic"/>
                <a:ea typeface="Malgun Gothic"/>
                <a:cs typeface="Malgun Gothic"/>
              </a:rPr>
              <a:t>If both the main and backup AZs for Small Screen in the Public Cloud go down, traffic needs to failover to the Private Cloud (Small Screen) with no downtime.</a:t>
            </a:r>
            <a:br>
              <a:rPr lang="en-US" altLang="ko-KR" sz="900" dirty="0">
                <a:latin typeface="Malgun Gothic"/>
                <a:ea typeface="Malgun Gothic"/>
                <a:cs typeface="Malgun Gothic"/>
              </a:rPr>
            </a:br>
            <a:endParaRPr lang="en-US" altLang="ko-KR" sz="900" dirty="0">
              <a:latin typeface="Malgun Gothic"/>
              <a:ea typeface="Malgun Gothic"/>
              <a:cs typeface="Malgun Gothic"/>
            </a:endParaRPr>
          </a:p>
          <a:p>
            <a:pPr lvl="0">
              <a:defRPr/>
            </a:pPr>
            <a:r>
              <a:rPr lang="en-US" altLang="ko-KR" sz="900" b="1" dirty="0">
                <a:latin typeface="Malgun Gothic"/>
                <a:ea typeface="Malgun Gothic"/>
                <a:cs typeface="Malgun Gothic"/>
              </a:rPr>
              <a:t>Scenario 4: Private Cloud (Big Screen) Main Site Downtime</a:t>
            </a:r>
            <a:endParaRPr lang="en-US" altLang="ko-KR" sz="900" dirty="0">
              <a:latin typeface="Malgun Gothic"/>
              <a:ea typeface="Malgun Gothic"/>
              <a:cs typeface="Malgun Gothic"/>
            </a:endParaRPr>
          </a:p>
          <a:p>
            <a:pPr lvl="0">
              <a:defRPr/>
            </a:pPr>
            <a:r>
              <a:rPr lang="en-US" altLang="ko-KR" sz="900" dirty="0">
                <a:latin typeface="Malgun Gothic"/>
                <a:ea typeface="Malgun Gothic"/>
                <a:cs typeface="Malgun Gothic"/>
              </a:rPr>
              <a:t>If the main site for Big Screen in the Private Cloud goes down, traffic needs to failover to the private backup site with no downtime.</a:t>
            </a:r>
            <a:br>
              <a:rPr lang="en-US" altLang="ko-KR" sz="900" dirty="0">
                <a:latin typeface="Malgun Gothic"/>
                <a:ea typeface="Malgun Gothic"/>
                <a:cs typeface="Malgun Gothic"/>
              </a:rPr>
            </a:br>
            <a:endParaRPr lang="en-US" altLang="ko-KR" sz="900" dirty="0">
              <a:latin typeface="Malgun Gothic"/>
              <a:ea typeface="Malgun Gothic"/>
              <a:cs typeface="Malgun Gothic"/>
            </a:endParaRPr>
          </a:p>
          <a:p>
            <a:pPr lvl="0">
              <a:defRPr/>
            </a:pPr>
            <a:r>
              <a:rPr lang="en-US" altLang="ko-KR" sz="900" b="1" dirty="0">
                <a:latin typeface="Malgun Gothic"/>
                <a:ea typeface="Malgun Gothic"/>
                <a:cs typeface="Malgun Gothic"/>
              </a:rPr>
              <a:t>Scenario 5: Private Cloud (Big Screen) Both Sites Downtime</a:t>
            </a:r>
            <a:endParaRPr lang="en-US" altLang="ko-KR" sz="900" dirty="0">
              <a:latin typeface="Malgun Gothic"/>
              <a:ea typeface="Malgun Gothic"/>
              <a:cs typeface="Malgun Gothic"/>
            </a:endParaRPr>
          </a:p>
          <a:p>
            <a:pPr lvl="0">
              <a:defRPr/>
            </a:pPr>
            <a:r>
              <a:rPr lang="en-US" altLang="ko-KR" sz="900" dirty="0">
                <a:latin typeface="Malgun Gothic"/>
                <a:ea typeface="Malgun Gothic"/>
                <a:cs typeface="Malgun Gothic"/>
              </a:rPr>
              <a:t>If both sites for Big Screen in the Private Cloud go down, traffic needs to failover to the Public Cloud (presumably referring to a Big Screen service) with no downtime.</a:t>
            </a:r>
            <a:endParaRPr lang="ko-KR" altLang="en-US" sz="900" dirty="0">
              <a:latin typeface="Malgun Gothic"/>
              <a:ea typeface="Malgun Gothic"/>
              <a:cs typeface="Malgun Gothic"/>
            </a:endParaRPr>
          </a:p>
        </p:txBody>
      </p:sp>
      <p:sp>
        <p:nvSpPr>
          <p:cNvPr id="6" name="Google Shape;271;g2735bf8d146_0_32">
            <a:extLst>
              <a:ext uri="{FF2B5EF4-FFF2-40B4-BE49-F238E27FC236}">
                <a16:creationId xmlns:a16="http://schemas.microsoft.com/office/drawing/2014/main" id="{9E9FE6B5-DD01-7C4D-A8B6-1ABE7086C1DE}"/>
              </a:ext>
            </a:extLst>
          </p:cNvPr>
          <p:cNvSpPr txBox="1">
            <a:spLocks/>
          </p:cNvSpPr>
          <p:nvPr/>
        </p:nvSpPr>
        <p:spPr>
          <a:xfrm>
            <a:off x="241300" y="3802997"/>
            <a:ext cx="11709300" cy="1301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00000"/>
              </a:lnSpc>
              <a:spcBef>
                <a:spcPts val="500"/>
              </a:spcBef>
              <a:spcAft>
                <a:spcPts val="0"/>
              </a:spcAft>
              <a:buClr>
                <a:srgbClr val="000000"/>
              </a:buClr>
              <a:buSzPts val="1400"/>
              <a:buFont typeface="Arial"/>
              <a:buNone/>
              <a:defRPr sz="2000" b="0" i="0" u="none" strike="noStrike" cap="none">
                <a:solidFill>
                  <a:schemeClr val="dk2"/>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16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pPr>
            <a:r>
              <a:rPr lang="en-US" sz="1400" b="1" dirty="0">
                <a:latin typeface="Calibri"/>
                <a:ea typeface="Calibri"/>
                <a:cs typeface="Calibri"/>
                <a:sym typeface="Calibri"/>
              </a:rPr>
              <a:t>Clarification Point</a:t>
            </a:r>
            <a:endParaRPr lang="en-US" sz="1300" dirty="0">
              <a:latin typeface="Calibri"/>
              <a:ea typeface="Calibri"/>
              <a:cs typeface="Calibri"/>
              <a:sym typeface="Calibri"/>
            </a:endParaRPr>
          </a:p>
        </p:txBody>
      </p:sp>
      <p:sp>
        <p:nvSpPr>
          <p:cNvPr id="7" name="TextBox">
            <a:extLst>
              <a:ext uri="{FF2B5EF4-FFF2-40B4-BE49-F238E27FC236}">
                <a16:creationId xmlns:a16="http://schemas.microsoft.com/office/drawing/2014/main" id="{08DB2336-672F-1634-E3E0-18A3985F2A14}"/>
              </a:ext>
            </a:extLst>
          </p:cNvPr>
          <p:cNvSpPr txBox="1"/>
          <p:nvPr/>
        </p:nvSpPr>
        <p:spPr>
          <a:xfrm>
            <a:off x="455574" y="4117337"/>
            <a:ext cx="10413365" cy="2723823"/>
          </a:xfrm>
          <a:prstGeom prst="rect">
            <a:avLst/>
          </a:prstGeom>
          <a:noFill/>
        </p:spPr>
        <p:txBody>
          <a:bodyPr wrap="square">
            <a:spAutoFit/>
          </a:bodyPr>
          <a:lstStyle/>
          <a:p>
            <a:r>
              <a:rPr lang="en-US" altLang="ko-KR" sz="900" dirty="0">
                <a:latin typeface="Malgun Gothic"/>
                <a:ea typeface="Malgun Gothic"/>
                <a:cs typeface="Malgun Gothic"/>
              </a:rPr>
              <a:t>We requires an explanation and Proof of Concept (POC) to showcase the following functionalities:</a:t>
            </a:r>
          </a:p>
          <a:p>
            <a:endParaRPr lang="en-US" altLang="ko-KR" sz="900" dirty="0">
              <a:latin typeface="Malgun Gothic"/>
              <a:ea typeface="Malgun Gothic"/>
              <a:cs typeface="Malgun Gothic"/>
            </a:endParaRPr>
          </a:p>
          <a:p>
            <a:r>
              <a:rPr lang="en-US" altLang="ko-KR" sz="900" b="1" dirty="0">
                <a:latin typeface="Malgun Gothic"/>
                <a:ea typeface="Malgun Gothic"/>
                <a:cs typeface="Malgun Gothic"/>
              </a:rPr>
              <a:t>Case 1: Database Synchronization</a:t>
            </a:r>
          </a:p>
          <a:p>
            <a:r>
              <a:rPr lang="en-US" altLang="ko-KR" sz="900" dirty="0">
                <a:latin typeface="Malgun Gothic"/>
                <a:ea typeface="Malgun Gothic"/>
                <a:cs typeface="Malgun Gothic"/>
              </a:rPr>
              <a:t>Demonstrate that the database synchronization between the public cloud and private cloud functions properly.</a:t>
            </a:r>
          </a:p>
          <a:p>
            <a:endParaRPr lang="en-US" altLang="ko-KR" sz="900" dirty="0">
              <a:latin typeface="Malgun Gothic"/>
              <a:ea typeface="Malgun Gothic"/>
              <a:cs typeface="Malgun Gothic"/>
            </a:endParaRPr>
          </a:p>
          <a:p>
            <a:r>
              <a:rPr lang="en-US" altLang="ko-KR" sz="900" b="1" dirty="0">
                <a:latin typeface="Malgun Gothic"/>
                <a:ea typeface="Malgun Gothic"/>
                <a:cs typeface="Malgun Gothic"/>
              </a:rPr>
              <a:t>Case 2: Active-Active Operation</a:t>
            </a:r>
          </a:p>
          <a:p>
            <a:r>
              <a:rPr lang="en-US" altLang="ko-KR" sz="900" dirty="0">
                <a:latin typeface="Malgun Gothic"/>
                <a:ea typeface="Malgun Gothic"/>
                <a:cs typeface="Malgun Gothic"/>
              </a:rPr>
              <a:t>Show that under normal conditions, traffic is running in active-active mode for both Small Screen and Big Screen.</a:t>
            </a:r>
          </a:p>
          <a:p>
            <a:endParaRPr lang="en-US" altLang="ko-KR" sz="900" b="1" dirty="0">
              <a:latin typeface="Malgun Gothic"/>
              <a:ea typeface="Malgun Gothic"/>
              <a:cs typeface="Malgun Gothic"/>
            </a:endParaRPr>
          </a:p>
          <a:p>
            <a:r>
              <a:rPr lang="en-US" altLang="ko-KR" sz="900" b="1" dirty="0">
                <a:latin typeface="Malgun Gothic"/>
                <a:ea typeface="Malgun Gothic"/>
                <a:cs typeface="Malgun Gothic"/>
              </a:rPr>
              <a:t>Case 3: Public Cloud Outage (Main AZ)</a:t>
            </a:r>
          </a:p>
          <a:p>
            <a:r>
              <a:rPr lang="en-US" altLang="ko-KR" sz="900" dirty="0">
                <a:latin typeface="Malgun Gothic"/>
                <a:ea typeface="Malgun Gothic"/>
                <a:cs typeface="Malgun Gothic"/>
              </a:rPr>
              <a:t>Verify that if the main Availability Zone (AZ) for Small Screen in the Public Cloud goes down, traffic automatically fails over to the backup AZ with no downtime.</a:t>
            </a:r>
          </a:p>
          <a:p>
            <a:endParaRPr lang="en-US" altLang="ko-KR" sz="900" dirty="0">
              <a:latin typeface="Malgun Gothic"/>
              <a:ea typeface="Malgun Gothic"/>
              <a:cs typeface="Malgun Gothic"/>
            </a:endParaRPr>
          </a:p>
          <a:p>
            <a:r>
              <a:rPr lang="en-US" altLang="ko-KR" sz="900" b="1" dirty="0">
                <a:latin typeface="Malgun Gothic"/>
                <a:ea typeface="Malgun Gothic"/>
                <a:cs typeface="Malgun Gothic"/>
              </a:rPr>
              <a:t>Case 4: Public Cloud Complete Outage</a:t>
            </a:r>
          </a:p>
          <a:p>
            <a:r>
              <a:rPr lang="en-US" altLang="ko-KR" sz="900" dirty="0">
                <a:latin typeface="Malgun Gothic"/>
                <a:ea typeface="Malgun Gothic"/>
                <a:cs typeface="Malgun Gothic"/>
              </a:rPr>
              <a:t>Demonstrate that if both the main and backup AZs for Small Screen in the Public Cloud go down, traffic automatically fails over to the Private Cloud (Small Screen) with no downtime.</a:t>
            </a:r>
          </a:p>
          <a:p>
            <a:endParaRPr lang="en-US" altLang="ko-KR" sz="900" dirty="0">
              <a:latin typeface="Malgun Gothic"/>
              <a:ea typeface="Malgun Gothic"/>
              <a:cs typeface="Malgun Gothic"/>
            </a:endParaRPr>
          </a:p>
          <a:p>
            <a:r>
              <a:rPr lang="en-US" altLang="ko-KR" sz="900" b="1" dirty="0">
                <a:latin typeface="Malgun Gothic"/>
                <a:ea typeface="Malgun Gothic"/>
                <a:cs typeface="Malgun Gothic"/>
              </a:rPr>
              <a:t>Case 5: Private Cloud Outage (Main Site)</a:t>
            </a:r>
          </a:p>
          <a:p>
            <a:r>
              <a:rPr lang="en-US" altLang="ko-KR" sz="900" dirty="0">
                <a:latin typeface="Malgun Gothic"/>
                <a:ea typeface="Malgun Gothic"/>
                <a:cs typeface="Malgun Gothic"/>
              </a:rPr>
              <a:t>Verify that if the main site for Big Screen in the Private Cloud goes down, traffic automatically fails over to the backup site with no downtime.</a:t>
            </a:r>
          </a:p>
          <a:p>
            <a:endParaRPr lang="en-US" altLang="ko-KR" sz="900" dirty="0">
              <a:latin typeface="Malgun Gothic"/>
              <a:ea typeface="Malgun Gothic"/>
              <a:cs typeface="Malgun Gothic"/>
            </a:endParaRPr>
          </a:p>
          <a:p>
            <a:r>
              <a:rPr lang="en-US" altLang="ko-KR" sz="900" b="1" dirty="0">
                <a:latin typeface="Malgun Gothic"/>
                <a:ea typeface="Malgun Gothic"/>
                <a:cs typeface="Malgun Gothic"/>
              </a:rPr>
              <a:t>Case 6: Private Cloud Complete Outage</a:t>
            </a:r>
          </a:p>
          <a:p>
            <a:r>
              <a:rPr lang="en-US" altLang="ko-KR" sz="900" dirty="0">
                <a:latin typeface="Malgun Gothic"/>
                <a:ea typeface="Malgun Gothic"/>
                <a:cs typeface="Malgun Gothic"/>
              </a:rPr>
              <a:t>Demonstrate that if both sites for Big Screen in the Private Cloud go down, traffic automatically fails over to the Public Cloud (Big Screen) with no downtime.</a:t>
            </a:r>
            <a:endParaRPr lang="ko-KR" altLang="en-US" sz="900" dirty="0">
              <a:latin typeface="Malgun Gothic"/>
              <a:ea typeface="Malgun Gothic"/>
              <a:cs typeface="Malgun Gothic"/>
            </a:endParaRPr>
          </a:p>
        </p:txBody>
      </p:sp>
    </p:spTree>
    <p:extLst>
      <p:ext uri="{BB962C8B-B14F-4D97-AF65-F5344CB8AC3E}">
        <p14:creationId xmlns:p14="http://schemas.microsoft.com/office/powerpoint/2010/main" val="1502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7</a:t>
            </a:fld>
            <a:endParaRPr/>
          </a:p>
        </p:txBody>
      </p:sp>
      <p:sp>
        <p:nvSpPr>
          <p:cNvPr id="4" name="Google Shape;271;g2735bf8d146_0_32"/>
          <p:cNvSpPr txBox="1">
            <a:spLocks noGrp="1"/>
          </p:cNvSpPr>
          <p:nvPr>
            <p:ph type="body" idx="1"/>
          </p:nvPr>
        </p:nvSpPr>
        <p:spPr>
          <a:xfrm>
            <a:off x="241300" y="117633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ko-KR" sz="1400" b="1" i="0" u="none" strike="noStrike">
                <a:solidFill>
                  <a:schemeClr val="dk2"/>
                </a:solidFill>
                <a:latin typeface="Calibri"/>
                <a:ea typeface="Calibri"/>
                <a:cs typeface="Calibri"/>
                <a:sym typeface="Calibri"/>
              </a:rPr>
              <a:t>Answer</a:t>
            </a:r>
            <a:endParaRPr sz="1300">
              <a:latin typeface="Calibri"/>
              <a:ea typeface="Calibri"/>
              <a:cs typeface="Calibri"/>
              <a:sym typeface="Calibri"/>
            </a:endParaRPr>
          </a:p>
        </p:txBody>
      </p:sp>
      <p:sp>
        <p:nvSpPr>
          <p:cNvPr id="5" name="TextBox"/>
          <p:cNvSpPr txBox="1"/>
          <p:nvPr/>
        </p:nvSpPr>
        <p:spPr>
          <a:xfrm>
            <a:off x="455574" y="1559911"/>
            <a:ext cx="10413365" cy="3785652"/>
          </a:xfrm>
          <a:prstGeom prst="rect">
            <a:avLst/>
          </a:prstGeom>
          <a:noFill/>
        </p:spPr>
        <p:txBody>
          <a:bodyPr wrap="square">
            <a:spAutoFit/>
          </a:bodyPr>
          <a:lstStyle/>
          <a:p>
            <a:pPr lvl="0">
              <a:defRPr/>
            </a:pPr>
            <a:r>
              <a:rPr lang="en-US" altLang="ko-KR" sz="1200" dirty="0">
                <a:latin typeface="Malgun Gothic"/>
                <a:ea typeface="Malgun Gothic"/>
                <a:cs typeface="Malgun Gothic"/>
              </a:rPr>
              <a:t>We requires an explanation and Proof of Concept (POC) to showcase the following functionalities:</a:t>
            </a:r>
          </a:p>
          <a:p>
            <a:pPr lvl="0">
              <a:defRPr/>
            </a:pPr>
            <a:endParaRPr lang="en-US" altLang="ko-KR" sz="1200" dirty="0">
              <a:latin typeface="Malgun Gothic"/>
              <a:ea typeface="Malgun Gothic"/>
              <a:cs typeface="Malgun Gothic"/>
            </a:endParaRPr>
          </a:p>
          <a:p>
            <a:pPr lvl="0">
              <a:defRPr/>
            </a:pPr>
            <a:r>
              <a:rPr lang="en-US" altLang="ko-KR" sz="1200" b="1" dirty="0">
                <a:latin typeface="Malgun Gothic"/>
                <a:ea typeface="Malgun Gothic"/>
                <a:cs typeface="Malgun Gothic"/>
              </a:rPr>
              <a:t>Case 1: Database Synchronization</a:t>
            </a:r>
          </a:p>
          <a:p>
            <a:pPr lvl="0">
              <a:defRPr/>
            </a:pPr>
            <a:r>
              <a:rPr lang="en-US" altLang="ko-KR" sz="1200" dirty="0">
                <a:latin typeface="Malgun Gothic"/>
                <a:ea typeface="Malgun Gothic"/>
                <a:cs typeface="Malgun Gothic"/>
              </a:rPr>
              <a:t>  =&gt; We will implement a data sink through </a:t>
            </a:r>
            <a:r>
              <a:rPr lang="en-US" altLang="ko-KR" sz="1200" dirty="0" err="1">
                <a:latin typeface="Malgun Gothic"/>
                <a:ea typeface="Malgun Gothic"/>
                <a:cs typeface="Malgun Gothic"/>
              </a:rPr>
              <a:t>Shareplex</a:t>
            </a:r>
            <a:r>
              <a:rPr lang="en-US" altLang="ko-KR" sz="1200" dirty="0">
                <a:latin typeface="Malgun Gothic"/>
                <a:ea typeface="Malgun Gothic"/>
                <a:cs typeface="Malgun Gothic"/>
              </a:rPr>
              <a:t> solution to synchronize data between public cloud and private cloud.</a:t>
            </a:r>
          </a:p>
          <a:p>
            <a:pPr lvl="0">
              <a:defRPr/>
            </a:pPr>
            <a:endParaRPr lang="en-US" altLang="ko-KR" sz="1200" dirty="0">
              <a:latin typeface="Malgun Gothic"/>
              <a:ea typeface="Malgun Gothic"/>
              <a:cs typeface="Malgun Gothic"/>
            </a:endParaRPr>
          </a:p>
          <a:p>
            <a:pPr lvl="0">
              <a:defRPr/>
            </a:pPr>
            <a:r>
              <a:rPr lang="en-US" altLang="ko-KR" sz="1200" b="1" dirty="0">
                <a:latin typeface="Malgun Gothic"/>
                <a:ea typeface="Malgun Gothic"/>
                <a:cs typeface="Malgun Gothic"/>
              </a:rPr>
              <a:t>Case 2: Active-Active Operation</a:t>
            </a:r>
          </a:p>
          <a:p>
            <a:pPr lvl="0">
              <a:defRPr/>
            </a:pPr>
            <a:r>
              <a:rPr lang="en-US" altLang="ko-KR" sz="1200" dirty="0">
                <a:latin typeface="Malgun Gothic"/>
                <a:ea typeface="Malgun Gothic"/>
                <a:cs typeface="Malgun Gothic"/>
              </a:rPr>
              <a:t>  =&gt; Big Screen provides services in an Active-Active configuration through Private Cloud and Small Screen through Public Cloud.</a:t>
            </a:r>
          </a:p>
          <a:p>
            <a:pPr lvl="0">
              <a:defRPr/>
            </a:pPr>
            <a:endParaRPr lang="en-US" altLang="ko-KR" sz="1200" dirty="0">
              <a:latin typeface="Malgun Gothic"/>
              <a:ea typeface="Malgun Gothic"/>
              <a:cs typeface="Malgun Gothic"/>
            </a:endParaRPr>
          </a:p>
          <a:p>
            <a:pPr lvl="0">
              <a:defRPr/>
            </a:pPr>
            <a:r>
              <a:rPr lang="en-US" altLang="ko-KR" sz="1200" b="1" dirty="0">
                <a:latin typeface="Malgun Gothic"/>
                <a:ea typeface="Malgun Gothic"/>
                <a:cs typeface="Malgun Gothic"/>
              </a:rPr>
              <a:t>Case 3: Public Cloud Outage (Main AZ)</a:t>
            </a:r>
          </a:p>
          <a:p>
            <a:pPr lvl="0">
              <a:defRPr/>
            </a:pPr>
            <a:r>
              <a:rPr lang="en-US" altLang="ko-KR" sz="1200" dirty="0">
                <a:latin typeface="Malgun Gothic"/>
                <a:ea typeface="Malgun Gothic"/>
                <a:cs typeface="Malgun Gothic"/>
              </a:rPr>
              <a:t>  =&gt; </a:t>
            </a:r>
            <a:r>
              <a:rPr lang="en" altLang="ko-KR" sz="1200" dirty="0">
                <a:latin typeface="Malgun Gothic"/>
                <a:ea typeface="Malgun Gothic"/>
              </a:rPr>
              <a:t>If the primary Availability Zone (AZ) for Small Screen goes down, it will failover service traffic to the backup AZ to ensure service reliability.</a:t>
            </a:r>
          </a:p>
          <a:p>
            <a:pPr lvl="0">
              <a:defRPr/>
            </a:pPr>
            <a:endParaRPr lang="en-US" altLang="ko-KR" sz="1200" dirty="0">
              <a:latin typeface="Malgun Gothic"/>
              <a:ea typeface="Malgun Gothic"/>
            </a:endParaRPr>
          </a:p>
          <a:p>
            <a:pPr lvl="0">
              <a:defRPr/>
            </a:pPr>
            <a:r>
              <a:rPr lang="en-US" altLang="ko-KR" sz="1200" b="1" dirty="0">
                <a:latin typeface="Malgun Gothic"/>
                <a:ea typeface="Malgun Gothic"/>
                <a:cs typeface="Malgun Gothic"/>
              </a:rPr>
              <a:t>Case 4: Public Cloud Complete Outage</a:t>
            </a:r>
          </a:p>
          <a:p>
            <a:pPr lvl="0">
              <a:defRPr/>
            </a:pPr>
            <a:r>
              <a:rPr lang="en-US" altLang="ko-KR" sz="1200" dirty="0">
                <a:latin typeface="Malgun Gothic"/>
                <a:ea typeface="Malgun Gothic"/>
                <a:cs typeface="Malgun Gothic"/>
              </a:rPr>
              <a:t>  </a:t>
            </a:r>
            <a:r>
              <a:rPr lang="en-US" altLang="ko-KR" sz="1200" dirty="0">
                <a:latin typeface="Malgun Gothic"/>
                <a:ea typeface="Malgun Gothic"/>
              </a:rPr>
              <a:t>=&gt; </a:t>
            </a:r>
            <a:r>
              <a:rPr lang="en" altLang="ko-KR" sz="1200" dirty="0">
                <a:latin typeface="Malgun Gothic"/>
                <a:ea typeface="Malgun Gothic"/>
              </a:rPr>
              <a:t>In the public cloud, if both the main AZ and backup AZ for small screens go down, service traffic is failed-over to the private cloud to ensure service stability.</a:t>
            </a:r>
          </a:p>
          <a:p>
            <a:pPr lvl="0">
              <a:defRPr/>
            </a:pPr>
            <a:endParaRPr lang="en-US" altLang="ko-KR" sz="1200" dirty="0">
              <a:latin typeface="Malgun Gothic"/>
              <a:ea typeface="Malgun Gothic"/>
              <a:cs typeface="Malgun Gothic"/>
            </a:endParaRPr>
          </a:p>
          <a:p>
            <a:pPr lvl="0">
              <a:defRPr/>
            </a:pPr>
            <a:r>
              <a:rPr lang="en-US" altLang="ko-KR" sz="1200" b="1" dirty="0">
                <a:latin typeface="Malgun Gothic"/>
                <a:ea typeface="Malgun Gothic"/>
                <a:cs typeface="Malgun Gothic"/>
              </a:rPr>
              <a:t>Case 5: Private Cloud Outage (Main Site)</a:t>
            </a:r>
          </a:p>
          <a:p>
            <a:pPr lvl="0">
              <a:defRPr/>
            </a:pPr>
            <a:r>
              <a:rPr lang="en-US" altLang="ko-KR" sz="1200" dirty="0">
                <a:latin typeface="Malgun Gothic"/>
                <a:ea typeface="Malgun Gothic"/>
              </a:rPr>
              <a:t>  =&gt; </a:t>
            </a:r>
            <a:r>
              <a:rPr lang="en" altLang="ko-KR" sz="1200" dirty="0">
                <a:latin typeface="Malgun Gothic"/>
                <a:ea typeface="Malgun Gothic"/>
              </a:rPr>
              <a:t>If the main site of Private Cloud Big Screen goes down, it fails-0verts to the backup site to ensure service stability.</a:t>
            </a:r>
          </a:p>
          <a:p>
            <a:pPr lvl="0">
              <a:defRPr/>
            </a:pPr>
            <a:endParaRPr lang="en-US" altLang="ko-KR" sz="1200" dirty="0">
              <a:latin typeface="Malgun Gothic"/>
              <a:ea typeface="Malgun Gothic"/>
              <a:cs typeface="Malgun Gothic"/>
            </a:endParaRPr>
          </a:p>
          <a:p>
            <a:pPr lvl="0">
              <a:defRPr/>
            </a:pPr>
            <a:r>
              <a:rPr lang="en-US" altLang="ko-KR" sz="1200" b="1" dirty="0">
                <a:latin typeface="Malgun Gothic"/>
                <a:ea typeface="Malgun Gothic"/>
                <a:cs typeface="Malgun Gothic"/>
              </a:rPr>
              <a:t>Case 6: Private Cloud Complete Outage</a:t>
            </a:r>
          </a:p>
          <a:p>
            <a:pPr lvl="0">
              <a:defRPr/>
            </a:pPr>
            <a:r>
              <a:rPr lang="en-US" altLang="ko-KR" sz="1200" dirty="0">
                <a:latin typeface="Malgun Gothic"/>
                <a:ea typeface="Malgun Gothic"/>
                <a:cs typeface="Malgun Gothic"/>
              </a:rPr>
              <a:t>  =&gt; If both sites for Big Screen in the private cloud go down, they automatically fail-over to the public cloud to ensure service stability.</a:t>
            </a:r>
            <a:endParaRPr lang="ko-KR" altLang="en-US" sz="1200" dirty="0">
              <a:latin typeface="Malgun Gothic"/>
              <a:ea typeface="Malgun Gothic"/>
              <a:cs typeface="Malgun Gothic"/>
            </a:endParaRPr>
          </a:p>
        </p:txBody>
      </p:sp>
    </p:spTree>
    <p:extLst>
      <p:ext uri="{BB962C8B-B14F-4D97-AF65-F5344CB8AC3E}">
        <p14:creationId xmlns:p14="http://schemas.microsoft.com/office/powerpoint/2010/main" val="41679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8</a:t>
            </a:fld>
            <a:endParaRPr/>
          </a:p>
        </p:txBody>
      </p:sp>
      <p:sp>
        <p:nvSpPr>
          <p:cNvPr id="4" name="Google Shape;271;g2735bf8d146_0_32"/>
          <p:cNvSpPr txBox="1">
            <a:spLocks noGrp="1"/>
          </p:cNvSpPr>
          <p:nvPr>
            <p:ph type="body" idx="1"/>
          </p:nvPr>
        </p:nvSpPr>
        <p:spPr>
          <a:xfrm>
            <a:off x="241300" y="103289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ko-KR" sz="1400" b="1" i="0" u="none" strike="noStrike" dirty="0">
                <a:solidFill>
                  <a:schemeClr val="dk2"/>
                </a:solidFill>
                <a:latin typeface="Calibri"/>
                <a:ea typeface="Calibri"/>
                <a:cs typeface="Calibri"/>
                <a:sym typeface="Calibri"/>
              </a:rPr>
              <a:t>Answer</a:t>
            </a:r>
            <a:endParaRPr sz="1300" dirty="0">
              <a:latin typeface="Calibri"/>
              <a:ea typeface="Calibri"/>
              <a:cs typeface="Calibri"/>
              <a:sym typeface="Calibri"/>
            </a:endParaRPr>
          </a:p>
        </p:txBody>
      </p:sp>
      <p:sp>
        <p:nvSpPr>
          <p:cNvPr id="5" name="TextBox"/>
          <p:cNvSpPr txBox="1"/>
          <p:nvPr/>
        </p:nvSpPr>
        <p:spPr>
          <a:xfrm>
            <a:off x="455574" y="1416471"/>
            <a:ext cx="10413365" cy="461665"/>
          </a:xfrm>
          <a:prstGeom prst="rect">
            <a:avLst/>
          </a:prstGeom>
          <a:noFill/>
        </p:spPr>
        <p:txBody>
          <a:bodyPr wrap="square">
            <a:spAutoFit/>
          </a:bodyPr>
          <a:lstStyle/>
          <a:p>
            <a:pPr lvl="0">
              <a:defRPr/>
            </a:pPr>
            <a:r>
              <a:rPr lang="en-US" altLang="ko-KR" sz="1200" b="1" dirty="0">
                <a:latin typeface="Malgun Gothic"/>
                <a:ea typeface="Malgun Gothic"/>
                <a:cs typeface="Malgun Gothic"/>
              </a:rPr>
              <a:t>Case 1: Database Synchronization</a:t>
            </a:r>
          </a:p>
          <a:p>
            <a:pPr lvl="0">
              <a:defRPr/>
            </a:pPr>
            <a:r>
              <a:rPr lang="en-US" altLang="ko-KR" sz="1200" dirty="0">
                <a:latin typeface="Malgun Gothic"/>
                <a:ea typeface="Malgun Gothic"/>
                <a:cs typeface="Malgun Gothic"/>
              </a:rPr>
              <a:t>  =&gt; We will implement a data sink through </a:t>
            </a:r>
            <a:r>
              <a:rPr lang="en-US" altLang="ko-KR" sz="1200" dirty="0" err="1">
                <a:latin typeface="Malgun Gothic"/>
                <a:ea typeface="Malgun Gothic"/>
                <a:cs typeface="Malgun Gothic"/>
              </a:rPr>
              <a:t>Shareplex</a:t>
            </a:r>
            <a:r>
              <a:rPr lang="en-US" altLang="ko-KR" sz="1200" dirty="0">
                <a:latin typeface="Malgun Gothic"/>
                <a:ea typeface="Malgun Gothic"/>
                <a:cs typeface="Malgun Gothic"/>
              </a:rPr>
              <a:t> solution to synchronize data between public cloud and private cloud.</a:t>
            </a:r>
          </a:p>
        </p:txBody>
      </p:sp>
      <p:sp>
        <p:nvSpPr>
          <p:cNvPr id="6" name="Google Shape;273;p4">
            <a:extLst>
              <a:ext uri="{FF2B5EF4-FFF2-40B4-BE49-F238E27FC236}">
                <a16:creationId xmlns:a16="http://schemas.microsoft.com/office/drawing/2014/main" id="{F245644E-8208-314D-5C74-F04DE8083184}"/>
              </a:ext>
            </a:extLst>
          </p:cNvPr>
          <p:cNvSpPr/>
          <p:nvPr/>
        </p:nvSpPr>
        <p:spPr>
          <a:xfrm>
            <a:off x="6483333" y="4083511"/>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SzPts val="1100"/>
              <a:buNone/>
            </a:pPr>
            <a:r>
              <a:rPr lang="en-US" sz="800">
                <a:solidFill>
                  <a:schemeClr val="dk1"/>
                </a:solidFill>
              </a:rPr>
              <a:t>http://k8s-dvp-beast-3b6763e2c2-24828542.ap-southeast-1.elb.amazonaws.comMB</a:t>
            </a:r>
            <a:endParaRPr>
              <a:solidFill>
                <a:schemeClr val="dk1"/>
              </a:solidFill>
              <a:latin typeface="Malgun Gothic"/>
              <a:ea typeface="Malgun Gothic"/>
              <a:cs typeface="Malgun Gothic"/>
              <a:sym typeface="Malgun Gothic"/>
            </a:endParaRPr>
          </a:p>
        </p:txBody>
      </p:sp>
      <p:sp>
        <p:nvSpPr>
          <p:cNvPr id="7" name="Google Shape;275;p4">
            <a:extLst>
              <a:ext uri="{FF2B5EF4-FFF2-40B4-BE49-F238E27FC236}">
                <a16:creationId xmlns:a16="http://schemas.microsoft.com/office/drawing/2014/main" id="{206B3F64-2E5E-321B-418F-4E01B46355EA}"/>
              </a:ext>
            </a:extLst>
          </p:cNvPr>
          <p:cNvSpPr/>
          <p:nvPr/>
        </p:nvSpPr>
        <p:spPr>
          <a:xfrm>
            <a:off x="1210717" y="2786822"/>
            <a:ext cx="2283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#1</a:t>
            </a:r>
            <a:endParaRPr sz="1050">
              <a:solidFill>
                <a:srgbClr val="FFFFFF"/>
              </a:solidFill>
              <a:latin typeface="Arial"/>
              <a:ea typeface="Arial"/>
              <a:cs typeface="Arial"/>
              <a:sym typeface="Arial"/>
            </a:endParaRPr>
          </a:p>
        </p:txBody>
      </p:sp>
      <p:sp>
        <p:nvSpPr>
          <p:cNvPr id="8" name="Google Shape;276;p4">
            <a:extLst>
              <a:ext uri="{FF2B5EF4-FFF2-40B4-BE49-F238E27FC236}">
                <a16:creationId xmlns:a16="http://schemas.microsoft.com/office/drawing/2014/main" id="{47361ED4-260D-1290-3C5B-D4BF1516C7BE}"/>
              </a:ext>
            </a:extLst>
          </p:cNvPr>
          <p:cNvSpPr/>
          <p:nvPr/>
        </p:nvSpPr>
        <p:spPr>
          <a:xfrm>
            <a:off x="3598878" y="2786822"/>
            <a:ext cx="2289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#2</a:t>
            </a:r>
            <a:endParaRPr sz="1050">
              <a:solidFill>
                <a:srgbClr val="FFFFFF"/>
              </a:solidFill>
              <a:latin typeface="Arial"/>
              <a:ea typeface="Arial"/>
              <a:cs typeface="Arial"/>
              <a:sym typeface="Arial"/>
            </a:endParaRPr>
          </a:p>
        </p:txBody>
      </p:sp>
      <p:sp>
        <p:nvSpPr>
          <p:cNvPr id="9" name="Google Shape;277;p4">
            <a:extLst>
              <a:ext uri="{FF2B5EF4-FFF2-40B4-BE49-F238E27FC236}">
                <a16:creationId xmlns:a16="http://schemas.microsoft.com/office/drawing/2014/main" id="{59DC6AD1-7D6C-65DD-BC6A-483DAEAA86D4}"/>
              </a:ext>
            </a:extLst>
          </p:cNvPr>
          <p:cNvSpPr/>
          <p:nvPr/>
        </p:nvSpPr>
        <p:spPr>
          <a:xfrm>
            <a:off x="1210717"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10" name="Google Shape;278;p4">
            <a:extLst>
              <a:ext uri="{FF2B5EF4-FFF2-40B4-BE49-F238E27FC236}">
                <a16:creationId xmlns:a16="http://schemas.microsoft.com/office/drawing/2014/main" id="{951D0308-E5D9-C614-ECCA-A1A5327F9529}"/>
              </a:ext>
            </a:extLst>
          </p:cNvPr>
          <p:cNvSpPr/>
          <p:nvPr/>
        </p:nvSpPr>
        <p:spPr>
          <a:xfrm>
            <a:off x="3539622" y="2982588"/>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11" name="Google Shape;279;p4">
            <a:extLst>
              <a:ext uri="{FF2B5EF4-FFF2-40B4-BE49-F238E27FC236}">
                <a16:creationId xmlns:a16="http://schemas.microsoft.com/office/drawing/2014/main" id="{7EB7BDB6-8343-8A61-5E2B-7DA41F59BD91}"/>
              </a:ext>
            </a:extLst>
          </p:cNvPr>
          <p:cNvSpPr/>
          <p:nvPr/>
        </p:nvSpPr>
        <p:spPr>
          <a:xfrm>
            <a:off x="129572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12" name="Google Shape;280;p4">
            <a:extLst>
              <a:ext uri="{FF2B5EF4-FFF2-40B4-BE49-F238E27FC236}">
                <a16:creationId xmlns:a16="http://schemas.microsoft.com/office/drawing/2014/main" id="{FCC60284-C6FD-AB88-8057-89161C533D12}"/>
              </a:ext>
            </a:extLst>
          </p:cNvPr>
          <p:cNvSpPr/>
          <p:nvPr/>
        </p:nvSpPr>
        <p:spPr>
          <a:xfrm>
            <a:off x="1531971" y="3336368"/>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p:txBody>
      </p:sp>
      <p:sp>
        <p:nvSpPr>
          <p:cNvPr id="13" name="Google Shape;282;p4">
            <a:extLst>
              <a:ext uri="{FF2B5EF4-FFF2-40B4-BE49-F238E27FC236}">
                <a16:creationId xmlns:a16="http://schemas.microsoft.com/office/drawing/2014/main" id="{11B86442-9E74-697D-5D52-B28CC971F7CA}"/>
              </a:ext>
            </a:extLst>
          </p:cNvPr>
          <p:cNvSpPr/>
          <p:nvPr/>
        </p:nvSpPr>
        <p:spPr>
          <a:xfrm>
            <a:off x="369024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14" name="Google Shape;283;p4">
            <a:extLst>
              <a:ext uri="{FF2B5EF4-FFF2-40B4-BE49-F238E27FC236}">
                <a16:creationId xmlns:a16="http://schemas.microsoft.com/office/drawing/2014/main" id="{2599BC13-8B90-EDC8-E01D-FAD6F716F5A6}"/>
              </a:ext>
            </a:extLst>
          </p:cNvPr>
          <p:cNvSpPr txBox="1"/>
          <p:nvPr/>
        </p:nvSpPr>
        <p:spPr>
          <a:xfrm>
            <a:off x="1677799" y="2987422"/>
            <a:ext cx="12705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#1)</a:t>
            </a:r>
            <a:endParaRPr sz="893" b="1">
              <a:solidFill>
                <a:srgbClr val="E10616"/>
              </a:solidFill>
              <a:latin typeface="Malgun Gothic"/>
              <a:ea typeface="Malgun Gothic"/>
              <a:cs typeface="Malgun Gothic"/>
              <a:sym typeface="Malgun Gothic"/>
            </a:endParaRPr>
          </a:p>
        </p:txBody>
      </p:sp>
      <p:sp>
        <p:nvSpPr>
          <p:cNvPr id="15" name="Google Shape;284;p4">
            <a:extLst>
              <a:ext uri="{FF2B5EF4-FFF2-40B4-BE49-F238E27FC236}">
                <a16:creationId xmlns:a16="http://schemas.microsoft.com/office/drawing/2014/main" id="{8B863872-D854-8375-FE11-C6EB0539A54E}"/>
              </a:ext>
            </a:extLst>
          </p:cNvPr>
          <p:cNvSpPr txBox="1"/>
          <p:nvPr/>
        </p:nvSpPr>
        <p:spPr>
          <a:xfrm>
            <a:off x="377120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#2)</a:t>
            </a:r>
            <a:endParaRPr sz="893" b="1">
              <a:solidFill>
                <a:srgbClr val="E10616"/>
              </a:solidFill>
              <a:latin typeface="Malgun Gothic"/>
              <a:ea typeface="Malgun Gothic"/>
              <a:cs typeface="Malgun Gothic"/>
              <a:sym typeface="Malgun Gothic"/>
            </a:endParaRPr>
          </a:p>
        </p:txBody>
      </p:sp>
      <p:sp>
        <p:nvSpPr>
          <p:cNvPr id="16" name="Google Shape;286;p4">
            <a:extLst>
              <a:ext uri="{FF2B5EF4-FFF2-40B4-BE49-F238E27FC236}">
                <a16:creationId xmlns:a16="http://schemas.microsoft.com/office/drawing/2014/main" id="{AD8E7C52-C236-8BCA-C0A3-47E2097D5101}"/>
              </a:ext>
            </a:extLst>
          </p:cNvPr>
          <p:cNvSpPr/>
          <p:nvPr/>
        </p:nvSpPr>
        <p:spPr>
          <a:xfrm>
            <a:off x="4793376"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17" name="Google Shape;287;p4">
            <a:extLst>
              <a:ext uri="{FF2B5EF4-FFF2-40B4-BE49-F238E27FC236}">
                <a16:creationId xmlns:a16="http://schemas.microsoft.com/office/drawing/2014/main" id="{2716BC48-330E-0979-230E-01B2F0527C3B}"/>
              </a:ext>
            </a:extLst>
          </p:cNvPr>
          <p:cNvSpPr/>
          <p:nvPr/>
        </p:nvSpPr>
        <p:spPr>
          <a:xfrm>
            <a:off x="5135758" y="2060848"/>
            <a:ext cx="1655700" cy="342913"/>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Malgun Gothic"/>
                <a:ea typeface="Malgun Gothic"/>
                <a:cs typeface="Malgun Gothic"/>
                <a:sym typeface="Malgun Gothic"/>
              </a:rPr>
              <a:t>Client</a:t>
            </a:r>
            <a:endParaRPr sz="1800">
              <a:solidFill>
                <a:schemeClr val="dk1"/>
              </a:solidFill>
              <a:latin typeface="Malgun Gothic"/>
              <a:ea typeface="Malgun Gothic"/>
              <a:cs typeface="Malgun Gothic"/>
              <a:sym typeface="Malgun Gothic"/>
            </a:endParaRPr>
          </a:p>
        </p:txBody>
      </p:sp>
      <p:sp>
        <p:nvSpPr>
          <p:cNvPr id="18" name="Google Shape;288;p4">
            <a:extLst>
              <a:ext uri="{FF2B5EF4-FFF2-40B4-BE49-F238E27FC236}">
                <a16:creationId xmlns:a16="http://schemas.microsoft.com/office/drawing/2014/main" id="{3F3537FE-FE63-F540-FF6F-CCAAA2BB8AE2}"/>
              </a:ext>
            </a:extLst>
          </p:cNvPr>
          <p:cNvSpPr/>
          <p:nvPr/>
        </p:nvSpPr>
        <p:spPr>
          <a:xfrm>
            <a:off x="6073473" y="2786822"/>
            <a:ext cx="47010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AWS</a:t>
            </a:r>
            <a:endParaRPr sz="1050">
              <a:solidFill>
                <a:srgbClr val="FFFFFF"/>
              </a:solidFill>
              <a:latin typeface="Arial"/>
              <a:ea typeface="Arial"/>
              <a:cs typeface="Arial"/>
              <a:sym typeface="Arial"/>
            </a:endParaRPr>
          </a:p>
        </p:txBody>
      </p:sp>
      <p:sp>
        <p:nvSpPr>
          <p:cNvPr id="19" name="Google Shape;289;p4">
            <a:extLst>
              <a:ext uri="{FF2B5EF4-FFF2-40B4-BE49-F238E27FC236}">
                <a16:creationId xmlns:a16="http://schemas.microsoft.com/office/drawing/2014/main" id="{FF38E677-F0F7-1943-094F-DFF533AC2550}"/>
              </a:ext>
            </a:extLst>
          </p:cNvPr>
          <p:cNvSpPr/>
          <p:nvPr/>
        </p:nvSpPr>
        <p:spPr>
          <a:xfrm>
            <a:off x="6079792"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20" name="Google Shape;290;p4">
            <a:extLst>
              <a:ext uri="{FF2B5EF4-FFF2-40B4-BE49-F238E27FC236}">
                <a16:creationId xmlns:a16="http://schemas.microsoft.com/office/drawing/2014/main" id="{E36C5E1E-2571-4F28-5C2D-796E59E6FFDC}"/>
              </a:ext>
            </a:extLst>
          </p:cNvPr>
          <p:cNvSpPr/>
          <p:nvPr/>
        </p:nvSpPr>
        <p:spPr>
          <a:xfrm>
            <a:off x="6164837" y="3857051"/>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21" name="Google Shape;291;p4">
            <a:extLst>
              <a:ext uri="{FF2B5EF4-FFF2-40B4-BE49-F238E27FC236}">
                <a16:creationId xmlns:a16="http://schemas.microsoft.com/office/drawing/2014/main" id="{ABB9ABDD-81A5-32C2-FCCF-169CDBF7F17A}"/>
              </a:ext>
            </a:extLst>
          </p:cNvPr>
          <p:cNvSpPr txBox="1"/>
          <p:nvPr/>
        </p:nvSpPr>
        <p:spPr>
          <a:xfrm>
            <a:off x="6245799"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dirty="0">
                <a:solidFill>
                  <a:srgbClr val="E10616"/>
                </a:solidFill>
                <a:latin typeface="Malgun Gothic"/>
                <a:ea typeface="Malgun Gothic"/>
                <a:cs typeface="Malgun Gothic"/>
                <a:sym typeface="Malgun Gothic"/>
              </a:rPr>
              <a:t>Availability Zone #1</a:t>
            </a:r>
            <a:endParaRPr sz="893" b="1" dirty="0">
              <a:solidFill>
                <a:srgbClr val="E10616"/>
              </a:solidFill>
              <a:latin typeface="Malgun Gothic"/>
              <a:ea typeface="Malgun Gothic"/>
              <a:cs typeface="Malgun Gothic"/>
              <a:sym typeface="Malgun Gothic"/>
            </a:endParaRPr>
          </a:p>
        </p:txBody>
      </p:sp>
      <p:sp>
        <p:nvSpPr>
          <p:cNvPr id="22" name="Google Shape;293;p4">
            <a:extLst>
              <a:ext uri="{FF2B5EF4-FFF2-40B4-BE49-F238E27FC236}">
                <a16:creationId xmlns:a16="http://schemas.microsoft.com/office/drawing/2014/main" id="{FAF13CFD-DFD4-647C-0229-E07D99D96D5D}"/>
              </a:ext>
            </a:extLst>
          </p:cNvPr>
          <p:cNvSpPr/>
          <p:nvPr/>
        </p:nvSpPr>
        <p:spPr>
          <a:xfrm>
            <a:off x="8490887" y="2987280"/>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23" name="Google Shape;294;p4">
            <a:extLst>
              <a:ext uri="{FF2B5EF4-FFF2-40B4-BE49-F238E27FC236}">
                <a16:creationId xmlns:a16="http://schemas.microsoft.com/office/drawing/2014/main" id="{9A91CBDB-ABAE-DCC4-29C2-45B9100CDC22}"/>
              </a:ext>
            </a:extLst>
          </p:cNvPr>
          <p:cNvSpPr/>
          <p:nvPr/>
        </p:nvSpPr>
        <p:spPr>
          <a:xfrm>
            <a:off x="8575932" y="3857051"/>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24" name="Google Shape;295;p4">
            <a:extLst>
              <a:ext uri="{FF2B5EF4-FFF2-40B4-BE49-F238E27FC236}">
                <a16:creationId xmlns:a16="http://schemas.microsoft.com/office/drawing/2014/main" id="{58A5D6D1-12D5-99B1-3457-4EF8592156ED}"/>
              </a:ext>
            </a:extLst>
          </p:cNvPr>
          <p:cNvSpPr txBox="1"/>
          <p:nvPr/>
        </p:nvSpPr>
        <p:spPr>
          <a:xfrm>
            <a:off x="865689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#2</a:t>
            </a:r>
            <a:endParaRPr sz="893" b="1">
              <a:solidFill>
                <a:srgbClr val="E10616"/>
              </a:solidFill>
              <a:latin typeface="Malgun Gothic"/>
              <a:ea typeface="Malgun Gothic"/>
              <a:cs typeface="Malgun Gothic"/>
              <a:sym typeface="Malgun Gothic"/>
            </a:endParaRPr>
          </a:p>
        </p:txBody>
      </p:sp>
      <p:cxnSp>
        <p:nvCxnSpPr>
          <p:cNvPr id="25" name="Google Shape;297;p4">
            <a:extLst>
              <a:ext uri="{FF2B5EF4-FFF2-40B4-BE49-F238E27FC236}">
                <a16:creationId xmlns:a16="http://schemas.microsoft.com/office/drawing/2014/main" id="{8B6F7F32-2193-3BB1-DF0C-25AF2E8216C8}"/>
              </a:ext>
            </a:extLst>
          </p:cNvPr>
          <p:cNvCxnSpPr>
            <a:stCxn id="60" idx="2"/>
            <a:endCxn id="16" idx="2"/>
          </p:cNvCxnSpPr>
          <p:nvPr/>
        </p:nvCxnSpPr>
        <p:spPr>
          <a:xfrm rot="16200000" flipH="1">
            <a:off x="3504116" y="4218470"/>
            <a:ext cx="3422" cy="3479597"/>
          </a:xfrm>
          <a:prstGeom prst="bentConnector3">
            <a:avLst>
              <a:gd name="adj1" fmla="val 6780304"/>
            </a:avLst>
          </a:prstGeom>
          <a:noFill/>
          <a:ln w="15875" cap="flat" cmpd="sng">
            <a:solidFill>
              <a:srgbClr val="023F72"/>
            </a:solidFill>
            <a:prstDash val="solid"/>
            <a:round/>
            <a:headEnd type="none" w="sm" len="sm"/>
            <a:tailEnd type="triangle" w="med" len="med"/>
          </a:ln>
        </p:spPr>
      </p:cxnSp>
      <p:sp>
        <p:nvSpPr>
          <p:cNvPr id="26" name="Google Shape;298;p4">
            <a:extLst>
              <a:ext uri="{FF2B5EF4-FFF2-40B4-BE49-F238E27FC236}">
                <a16:creationId xmlns:a16="http://schemas.microsoft.com/office/drawing/2014/main" id="{1C65837D-BE49-9620-C3ED-025213A53742}"/>
              </a:ext>
            </a:extLst>
          </p:cNvPr>
          <p:cNvSpPr txBox="1"/>
          <p:nvPr/>
        </p:nvSpPr>
        <p:spPr>
          <a:xfrm>
            <a:off x="2189754"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cxnSp>
        <p:nvCxnSpPr>
          <p:cNvPr id="27" name="Google Shape;301;p4">
            <a:extLst>
              <a:ext uri="{FF2B5EF4-FFF2-40B4-BE49-F238E27FC236}">
                <a16:creationId xmlns:a16="http://schemas.microsoft.com/office/drawing/2014/main" id="{6DF2E614-78E6-9919-C36B-9A4825DCF091}"/>
              </a:ext>
            </a:extLst>
          </p:cNvPr>
          <p:cNvCxnSpPr>
            <a:stCxn id="17" idx="2"/>
            <a:endCxn id="7" idx="3"/>
          </p:cNvCxnSpPr>
          <p:nvPr/>
        </p:nvCxnSpPr>
        <p:spPr>
          <a:xfrm rot="5400000">
            <a:off x="3966475" y="789794"/>
            <a:ext cx="383166" cy="36111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28" name="Google Shape;302;p4">
            <a:extLst>
              <a:ext uri="{FF2B5EF4-FFF2-40B4-BE49-F238E27FC236}">
                <a16:creationId xmlns:a16="http://schemas.microsoft.com/office/drawing/2014/main" id="{8150F036-FA58-F075-31E3-DEAB733A83AA}"/>
              </a:ext>
            </a:extLst>
          </p:cNvPr>
          <p:cNvCxnSpPr>
            <a:stCxn id="17" idx="2"/>
            <a:endCxn id="8" idx="3"/>
          </p:cNvCxnSpPr>
          <p:nvPr/>
        </p:nvCxnSpPr>
        <p:spPr>
          <a:xfrm rot="5400000">
            <a:off x="5162125" y="1985444"/>
            <a:ext cx="383166" cy="12198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29" name="Google Shape;303;p4">
            <a:extLst>
              <a:ext uri="{FF2B5EF4-FFF2-40B4-BE49-F238E27FC236}">
                <a16:creationId xmlns:a16="http://schemas.microsoft.com/office/drawing/2014/main" id="{5930D53E-8E65-3E2B-304D-D003DB6ECBF9}"/>
              </a:ext>
            </a:extLst>
          </p:cNvPr>
          <p:cNvCxnSpPr>
            <a:cxnSpLocks/>
            <a:stCxn id="17" idx="2"/>
          </p:cNvCxnSpPr>
          <p:nvPr/>
        </p:nvCxnSpPr>
        <p:spPr>
          <a:xfrm rot="16200000" flipH="1">
            <a:off x="6832711" y="1534658"/>
            <a:ext cx="725327" cy="2463532"/>
          </a:xfrm>
          <a:prstGeom prst="bentConnector3">
            <a:avLst>
              <a:gd name="adj1" fmla="val 26063"/>
            </a:avLst>
          </a:prstGeom>
          <a:noFill/>
          <a:ln w="9525" cap="flat" cmpd="sng">
            <a:solidFill>
              <a:schemeClr val="accent1"/>
            </a:solidFill>
            <a:prstDash val="solid"/>
            <a:miter lim="8000"/>
            <a:headEnd type="none" w="sm" len="sm"/>
            <a:tailEnd type="triangle" w="med" len="med"/>
          </a:ln>
        </p:spPr>
      </p:cxnSp>
      <p:sp>
        <p:nvSpPr>
          <p:cNvPr id="30" name="Google Shape;304;p4">
            <a:extLst>
              <a:ext uri="{FF2B5EF4-FFF2-40B4-BE49-F238E27FC236}">
                <a16:creationId xmlns:a16="http://schemas.microsoft.com/office/drawing/2014/main" id="{46D22476-9D8F-0581-CBDB-817F8A7C4785}"/>
              </a:ext>
            </a:extLst>
          </p:cNvPr>
          <p:cNvSpPr txBox="1"/>
          <p:nvPr/>
        </p:nvSpPr>
        <p:spPr>
          <a:xfrm>
            <a:off x="2878109" y="2324967"/>
            <a:ext cx="1497300" cy="261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algun Gothic"/>
                <a:ea typeface="Malgun Gothic"/>
                <a:cs typeface="Malgun Gothic"/>
                <a:sym typeface="Malgun Gothic"/>
              </a:rPr>
              <a:t>Active</a:t>
            </a:r>
            <a:endParaRPr sz="1400">
              <a:solidFill>
                <a:schemeClr val="dk1"/>
              </a:solidFill>
              <a:latin typeface="Malgun Gothic"/>
              <a:ea typeface="Malgun Gothic"/>
              <a:cs typeface="Malgun Gothic"/>
              <a:sym typeface="Malgun Gothic"/>
            </a:endParaRPr>
          </a:p>
        </p:txBody>
      </p:sp>
      <p:sp>
        <p:nvSpPr>
          <p:cNvPr id="31" name="Google Shape;305;p4">
            <a:extLst>
              <a:ext uri="{FF2B5EF4-FFF2-40B4-BE49-F238E27FC236}">
                <a16:creationId xmlns:a16="http://schemas.microsoft.com/office/drawing/2014/main" id="{9E94029D-DAB7-92A1-4282-B97409426E33}"/>
              </a:ext>
            </a:extLst>
          </p:cNvPr>
          <p:cNvSpPr txBox="1"/>
          <p:nvPr/>
        </p:nvSpPr>
        <p:spPr>
          <a:xfrm>
            <a:off x="6866109" y="2324967"/>
            <a:ext cx="1497300" cy="2613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Malgun Gothic"/>
                <a:ea typeface="Malgun Gothic"/>
                <a:cs typeface="Malgun Gothic"/>
                <a:sym typeface="Malgun Gothic"/>
              </a:rPr>
              <a:t>Active</a:t>
            </a:r>
            <a:endParaRPr sz="1400">
              <a:solidFill>
                <a:schemeClr val="dk1"/>
              </a:solidFill>
              <a:latin typeface="Malgun Gothic"/>
              <a:ea typeface="Malgun Gothic"/>
              <a:cs typeface="Malgun Gothic"/>
              <a:sym typeface="Malgun Gothic"/>
            </a:endParaRPr>
          </a:p>
        </p:txBody>
      </p:sp>
      <p:pic>
        <p:nvPicPr>
          <p:cNvPr id="32" name="Google Shape;308;p4">
            <a:extLst>
              <a:ext uri="{FF2B5EF4-FFF2-40B4-BE49-F238E27FC236}">
                <a16:creationId xmlns:a16="http://schemas.microsoft.com/office/drawing/2014/main" id="{6D17D1F2-3E18-48B2-F960-4B203C251A0E}"/>
              </a:ext>
            </a:extLst>
          </p:cNvPr>
          <p:cNvPicPr preferRelativeResize="0"/>
          <p:nvPr/>
        </p:nvPicPr>
        <p:blipFill rotWithShape="1">
          <a:blip r:embed="rId3">
            <a:alphaModFix/>
          </a:blip>
          <a:srcRect/>
          <a:stretch/>
        </p:blipFill>
        <p:spPr>
          <a:xfrm>
            <a:off x="6178470" y="3849925"/>
            <a:ext cx="304887" cy="204693"/>
          </a:xfrm>
          <a:prstGeom prst="rect">
            <a:avLst/>
          </a:prstGeom>
          <a:noFill/>
          <a:ln>
            <a:noFill/>
          </a:ln>
        </p:spPr>
      </p:pic>
      <p:pic>
        <p:nvPicPr>
          <p:cNvPr id="33" name="Google Shape;309;p4">
            <a:extLst>
              <a:ext uri="{FF2B5EF4-FFF2-40B4-BE49-F238E27FC236}">
                <a16:creationId xmlns:a16="http://schemas.microsoft.com/office/drawing/2014/main" id="{BC86B92B-DE29-6460-E8A8-4EC445791D4A}"/>
              </a:ext>
            </a:extLst>
          </p:cNvPr>
          <p:cNvPicPr preferRelativeResize="0"/>
          <p:nvPr/>
        </p:nvPicPr>
        <p:blipFill rotWithShape="1">
          <a:blip r:embed="rId3">
            <a:alphaModFix/>
          </a:blip>
          <a:srcRect/>
          <a:stretch/>
        </p:blipFill>
        <p:spPr>
          <a:xfrm>
            <a:off x="8584533" y="3849925"/>
            <a:ext cx="304887" cy="204693"/>
          </a:xfrm>
          <a:prstGeom prst="rect">
            <a:avLst/>
          </a:prstGeom>
          <a:noFill/>
          <a:ln>
            <a:noFill/>
          </a:ln>
        </p:spPr>
      </p:pic>
      <p:cxnSp>
        <p:nvCxnSpPr>
          <p:cNvPr id="34" name="Google Shape;310;p4">
            <a:extLst>
              <a:ext uri="{FF2B5EF4-FFF2-40B4-BE49-F238E27FC236}">
                <a16:creationId xmlns:a16="http://schemas.microsoft.com/office/drawing/2014/main" id="{FD877717-8F63-93A0-2770-906898790745}"/>
              </a:ext>
            </a:extLst>
          </p:cNvPr>
          <p:cNvCxnSpPr>
            <a:stCxn id="11" idx="2"/>
            <a:endCxn id="16" idx="0"/>
          </p:cNvCxnSpPr>
          <p:nvPr/>
        </p:nvCxnSpPr>
        <p:spPr>
          <a:xfrm rot="16200000" flipH="1">
            <a:off x="3092560" y="3254329"/>
            <a:ext cx="1418679" cy="2887454"/>
          </a:xfrm>
          <a:prstGeom prst="bentConnector3">
            <a:avLst>
              <a:gd name="adj1" fmla="val 50000"/>
            </a:avLst>
          </a:prstGeom>
          <a:noFill/>
          <a:ln w="9525" cap="flat" cmpd="sng">
            <a:solidFill>
              <a:schemeClr val="accent1"/>
            </a:solidFill>
            <a:prstDash val="dot"/>
            <a:miter lim="8000"/>
            <a:headEnd type="none" w="sm" len="sm"/>
            <a:tailEnd type="triangle" w="med" len="med"/>
          </a:ln>
        </p:spPr>
      </p:cxnSp>
      <p:cxnSp>
        <p:nvCxnSpPr>
          <p:cNvPr id="35" name="Google Shape;311;p4">
            <a:extLst>
              <a:ext uri="{FF2B5EF4-FFF2-40B4-BE49-F238E27FC236}">
                <a16:creationId xmlns:a16="http://schemas.microsoft.com/office/drawing/2014/main" id="{82ACE68D-5731-3D7F-5ADC-4E7868C67851}"/>
              </a:ext>
            </a:extLst>
          </p:cNvPr>
          <p:cNvCxnSpPr>
            <a:cxnSpLocks/>
            <a:stCxn id="11" idx="2"/>
            <a:endCxn id="41" idx="0"/>
          </p:cNvCxnSpPr>
          <p:nvPr/>
        </p:nvCxnSpPr>
        <p:spPr>
          <a:xfrm flipH="1">
            <a:off x="1794316" y="3988717"/>
            <a:ext cx="563856" cy="1169794"/>
          </a:xfrm>
          <a:prstGeom prst="straightConnector1">
            <a:avLst/>
          </a:prstGeom>
          <a:noFill/>
          <a:ln w="9525" cap="flat" cmpd="sng">
            <a:solidFill>
              <a:schemeClr val="accent1"/>
            </a:solidFill>
            <a:prstDash val="solid"/>
            <a:miter lim="8000"/>
            <a:headEnd type="none" w="sm" len="sm"/>
            <a:tailEnd type="triangle" w="med" len="med"/>
          </a:ln>
        </p:spPr>
      </p:cxnSp>
      <p:sp>
        <p:nvSpPr>
          <p:cNvPr id="36" name="Google Shape;318;p4">
            <a:extLst>
              <a:ext uri="{FF2B5EF4-FFF2-40B4-BE49-F238E27FC236}">
                <a16:creationId xmlns:a16="http://schemas.microsoft.com/office/drawing/2014/main" id="{77A65432-F538-F9F2-4E3E-7DC300ACCDF3}"/>
              </a:ext>
            </a:extLst>
          </p:cNvPr>
          <p:cNvSpPr txBox="1"/>
          <p:nvPr/>
        </p:nvSpPr>
        <p:spPr>
          <a:xfrm>
            <a:off x="778119" y="515719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37" name="Google Shape;319;p4">
            <a:extLst>
              <a:ext uri="{FF2B5EF4-FFF2-40B4-BE49-F238E27FC236}">
                <a16:creationId xmlns:a16="http://schemas.microsoft.com/office/drawing/2014/main" id="{6A96B931-84A7-ABC8-67B8-30CFC9FBDE9F}"/>
              </a:ext>
            </a:extLst>
          </p:cNvPr>
          <p:cNvSpPr txBox="1"/>
          <p:nvPr/>
        </p:nvSpPr>
        <p:spPr>
          <a:xfrm>
            <a:off x="5113885"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38" name="Google Shape;322;p4">
            <a:extLst>
              <a:ext uri="{FF2B5EF4-FFF2-40B4-BE49-F238E27FC236}">
                <a16:creationId xmlns:a16="http://schemas.microsoft.com/office/drawing/2014/main" id="{7941F46A-A312-E0A0-FC1B-1BF026BB2016}"/>
              </a:ext>
            </a:extLst>
          </p:cNvPr>
          <p:cNvSpPr/>
          <p:nvPr/>
        </p:nvSpPr>
        <p:spPr>
          <a:xfrm>
            <a:off x="3924009" y="3316560"/>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800">
              <a:solidFill>
                <a:schemeClr val="dk1"/>
              </a:solidFill>
              <a:latin typeface="Malgun Gothic"/>
              <a:ea typeface="Malgun Gothic"/>
              <a:cs typeface="Malgun Gothic"/>
              <a:sym typeface="Malgun Gothic"/>
            </a:endParaRPr>
          </a:p>
        </p:txBody>
      </p:sp>
      <p:sp>
        <p:nvSpPr>
          <p:cNvPr id="39" name="Google Shape;323;p4">
            <a:extLst>
              <a:ext uri="{FF2B5EF4-FFF2-40B4-BE49-F238E27FC236}">
                <a16:creationId xmlns:a16="http://schemas.microsoft.com/office/drawing/2014/main" id="{42118595-95E3-7F35-34C4-E8B6C78AB1D0}"/>
              </a:ext>
            </a:extLst>
          </p:cNvPr>
          <p:cNvSpPr/>
          <p:nvPr/>
        </p:nvSpPr>
        <p:spPr>
          <a:xfrm>
            <a:off x="8866808" y="4083501"/>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40" name="Google Shape;324;p4">
            <a:extLst>
              <a:ext uri="{FF2B5EF4-FFF2-40B4-BE49-F238E27FC236}">
                <a16:creationId xmlns:a16="http://schemas.microsoft.com/office/drawing/2014/main" id="{7C3F3B91-DD69-1489-4DDF-88625F7FF1D5}"/>
              </a:ext>
            </a:extLst>
          </p:cNvPr>
          <p:cNvSpPr/>
          <p:nvPr/>
        </p:nvSpPr>
        <p:spPr>
          <a:xfrm>
            <a:off x="6450933" y="4083490"/>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41" name="Google Shape;312;p4">
            <a:extLst>
              <a:ext uri="{FF2B5EF4-FFF2-40B4-BE49-F238E27FC236}">
                <a16:creationId xmlns:a16="http://schemas.microsoft.com/office/drawing/2014/main" id="{03522E13-3408-3274-B5BB-09C8E5FBE9E9}"/>
              </a:ext>
            </a:extLst>
          </p:cNvPr>
          <p:cNvSpPr/>
          <p:nvPr/>
        </p:nvSpPr>
        <p:spPr>
          <a:xfrm>
            <a:off x="1587542" y="515851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42" name="Google Shape;326;p4">
            <a:extLst>
              <a:ext uri="{FF2B5EF4-FFF2-40B4-BE49-F238E27FC236}">
                <a16:creationId xmlns:a16="http://schemas.microsoft.com/office/drawing/2014/main" id="{9C6FF77D-DE17-1FE7-4FD4-27CAD6C04DEF}"/>
              </a:ext>
            </a:extLst>
          </p:cNvPr>
          <p:cNvCxnSpPr>
            <a:cxnSpLocks/>
            <a:stCxn id="13" idx="2"/>
            <a:endCxn id="41" idx="0"/>
          </p:cNvCxnSpPr>
          <p:nvPr/>
        </p:nvCxnSpPr>
        <p:spPr>
          <a:xfrm flipH="1">
            <a:off x="1794316" y="3988717"/>
            <a:ext cx="2958376" cy="1169794"/>
          </a:xfrm>
          <a:prstGeom prst="straightConnector1">
            <a:avLst/>
          </a:prstGeom>
          <a:noFill/>
          <a:ln w="9525" cap="flat" cmpd="sng">
            <a:solidFill>
              <a:schemeClr val="accent1"/>
            </a:solidFill>
            <a:prstDash val="solid"/>
            <a:miter lim="8000"/>
            <a:headEnd type="none" w="sm" len="sm"/>
            <a:tailEnd type="triangle" w="med" len="med"/>
          </a:ln>
        </p:spPr>
      </p:cxnSp>
      <p:cxnSp>
        <p:nvCxnSpPr>
          <p:cNvPr id="43" name="Google Shape;327;p4">
            <a:extLst>
              <a:ext uri="{FF2B5EF4-FFF2-40B4-BE49-F238E27FC236}">
                <a16:creationId xmlns:a16="http://schemas.microsoft.com/office/drawing/2014/main" id="{6CF33470-1C3F-38DD-0D58-D60093883F28}"/>
              </a:ext>
            </a:extLst>
          </p:cNvPr>
          <p:cNvCxnSpPr>
            <a:stCxn id="13" idx="2"/>
            <a:endCxn id="16" idx="0"/>
          </p:cNvCxnSpPr>
          <p:nvPr/>
        </p:nvCxnSpPr>
        <p:spPr>
          <a:xfrm rot="16200000" flipH="1">
            <a:off x="4289820" y="4451589"/>
            <a:ext cx="1418679" cy="492934"/>
          </a:xfrm>
          <a:prstGeom prst="bentConnector3">
            <a:avLst>
              <a:gd name="adj1" fmla="val 50000"/>
            </a:avLst>
          </a:prstGeom>
          <a:noFill/>
          <a:ln w="9525" cap="flat" cmpd="sng">
            <a:solidFill>
              <a:schemeClr val="accent1"/>
            </a:solidFill>
            <a:prstDash val="dot"/>
            <a:miter lim="8000"/>
            <a:headEnd type="none" w="sm" len="sm"/>
            <a:tailEnd type="triangle" w="med" len="med"/>
          </a:ln>
        </p:spPr>
      </p:cxnSp>
      <p:sp>
        <p:nvSpPr>
          <p:cNvPr id="44" name="Google Shape;281;p4">
            <a:extLst>
              <a:ext uri="{FF2B5EF4-FFF2-40B4-BE49-F238E27FC236}">
                <a16:creationId xmlns:a16="http://schemas.microsoft.com/office/drawing/2014/main" id="{14C00A25-9B29-6F6E-2DD6-67FBF48C9F75}"/>
              </a:ext>
            </a:extLst>
          </p:cNvPr>
          <p:cNvSpPr/>
          <p:nvPr/>
        </p:nvSpPr>
        <p:spPr>
          <a:xfrm>
            <a:off x="3761853"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45" name="Google Shape;312;p4">
            <a:extLst>
              <a:ext uri="{FF2B5EF4-FFF2-40B4-BE49-F238E27FC236}">
                <a16:creationId xmlns:a16="http://schemas.microsoft.com/office/drawing/2014/main" id="{82023801-DBD9-1DC6-97D6-1FA670BC5C92}"/>
              </a:ext>
            </a:extLst>
          </p:cNvPr>
          <p:cNvSpPr/>
          <p:nvPr/>
        </p:nvSpPr>
        <p:spPr>
          <a:xfrm>
            <a:off x="4003561" y="51571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46" name="Google Shape;327;p4">
            <a:extLst>
              <a:ext uri="{FF2B5EF4-FFF2-40B4-BE49-F238E27FC236}">
                <a16:creationId xmlns:a16="http://schemas.microsoft.com/office/drawing/2014/main" id="{3A10881A-0EA9-0C62-E56D-35ADA450BB72}"/>
              </a:ext>
            </a:extLst>
          </p:cNvPr>
          <p:cNvCxnSpPr>
            <a:cxnSpLocks/>
            <a:stCxn id="41" idx="0"/>
            <a:endCxn id="45" idx="0"/>
          </p:cNvCxnSpPr>
          <p:nvPr/>
        </p:nvCxnSpPr>
        <p:spPr>
          <a:xfrm rot="5400000" flipH="1" flipV="1">
            <a:off x="3001666" y="3949843"/>
            <a:ext cx="1319" cy="2416019"/>
          </a:xfrm>
          <a:prstGeom prst="curvedConnector3">
            <a:avLst>
              <a:gd name="adj1" fmla="val 17431312"/>
            </a:avLst>
          </a:prstGeom>
          <a:noFill/>
          <a:ln w="9525" cap="flat" cmpd="sng">
            <a:solidFill>
              <a:schemeClr val="accent1"/>
            </a:solidFill>
            <a:prstDash val="dot"/>
            <a:miter lim="8000"/>
            <a:headEnd type="none" w="sm" len="sm"/>
            <a:tailEnd type="triangle" w="med" len="med"/>
          </a:ln>
        </p:spPr>
      </p:cxnSp>
      <p:sp>
        <p:nvSpPr>
          <p:cNvPr id="47" name="Google Shape;286;p4">
            <a:extLst>
              <a:ext uri="{FF2B5EF4-FFF2-40B4-BE49-F238E27FC236}">
                <a16:creationId xmlns:a16="http://schemas.microsoft.com/office/drawing/2014/main" id="{FB46EB35-B314-645D-D533-BD04F37064C3}"/>
              </a:ext>
            </a:extLst>
          </p:cNvPr>
          <p:cNvSpPr/>
          <p:nvPr/>
        </p:nvSpPr>
        <p:spPr>
          <a:xfrm>
            <a:off x="9706302"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cxnSp>
        <p:nvCxnSpPr>
          <p:cNvPr id="48" name="Google Shape;297;p4">
            <a:extLst>
              <a:ext uri="{FF2B5EF4-FFF2-40B4-BE49-F238E27FC236}">
                <a16:creationId xmlns:a16="http://schemas.microsoft.com/office/drawing/2014/main" id="{B6385B38-2F19-BA7D-B470-E1C5A24BD162}"/>
              </a:ext>
            </a:extLst>
          </p:cNvPr>
          <p:cNvCxnSpPr>
            <a:stCxn id="61" idx="2"/>
            <a:endCxn id="47" idx="2"/>
          </p:cNvCxnSpPr>
          <p:nvPr/>
        </p:nvCxnSpPr>
        <p:spPr>
          <a:xfrm rot="16200000" flipH="1">
            <a:off x="8407964" y="4209391"/>
            <a:ext cx="3423" cy="3497753"/>
          </a:xfrm>
          <a:prstGeom prst="bentConnector3">
            <a:avLst>
              <a:gd name="adj1" fmla="val 6778352"/>
            </a:avLst>
          </a:prstGeom>
          <a:noFill/>
          <a:ln w="15875" cap="flat" cmpd="sng">
            <a:solidFill>
              <a:srgbClr val="023F72"/>
            </a:solidFill>
            <a:prstDash val="solid"/>
            <a:round/>
            <a:headEnd type="none" w="sm" len="sm"/>
            <a:tailEnd type="triangle" w="med" len="med"/>
          </a:ln>
        </p:spPr>
      </p:cxnSp>
      <p:sp>
        <p:nvSpPr>
          <p:cNvPr id="49" name="Google Shape;312;p4">
            <a:extLst>
              <a:ext uri="{FF2B5EF4-FFF2-40B4-BE49-F238E27FC236}">
                <a16:creationId xmlns:a16="http://schemas.microsoft.com/office/drawing/2014/main" id="{9088C8A2-98B7-388D-CB5A-EDDE53EFF5CE}"/>
              </a:ext>
            </a:extLst>
          </p:cNvPr>
          <p:cNvSpPr/>
          <p:nvPr/>
        </p:nvSpPr>
        <p:spPr>
          <a:xfrm>
            <a:off x="6465741" y="51598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point</a:t>
            </a:r>
            <a:endParaRPr sz="400" dirty="0">
              <a:solidFill>
                <a:schemeClr val="dk1"/>
              </a:solidFill>
              <a:latin typeface="Malgun Gothic"/>
              <a:ea typeface="Malgun Gothic"/>
              <a:cs typeface="Malgun Gothic"/>
              <a:sym typeface="Malgun Gothic"/>
            </a:endParaRPr>
          </a:p>
        </p:txBody>
      </p:sp>
      <p:sp>
        <p:nvSpPr>
          <p:cNvPr id="50" name="Google Shape;281;p4">
            <a:extLst>
              <a:ext uri="{FF2B5EF4-FFF2-40B4-BE49-F238E27FC236}">
                <a16:creationId xmlns:a16="http://schemas.microsoft.com/office/drawing/2014/main" id="{30E3E1C2-AE3C-7CBA-41E7-86EF5067DE6E}"/>
              </a:ext>
            </a:extLst>
          </p:cNvPr>
          <p:cNvSpPr/>
          <p:nvPr/>
        </p:nvSpPr>
        <p:spPr>
          <a:xfrm>
            <a:off x="8676514"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51" name="Google Shape;312;p4">
            <a:extLst>
              <a:ext uri="{FF2B5EF4-FFF2-40B4-BE49-F238E27FC236}">
                <a16:creationId xmlns:a16="http://schemas.microsoft.com/office/drawing/2014/main" id="{B2E10162-BBCA-07B0-19E3-D315D35ABD92}"/>
              </a:ext>
            </a:extLst>
          </p:cNvPr>
          <p:cNvSpPr/>
          <p:nvPr/>
        </p:nvSpPr>
        <p:spPr>
          <a:xfrm>
            <a:off x="8918447" y="515900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point</a:t>
            </a:r>
            <a:endParaRPr lang="en-US" altLang="ko-KR" sz="400" dirty="0">
              <a:solidFill>
                <a:schemeClr val="dk1"/>
              </a:solidFill>
              <a:latin typeface="Malgun Gothic"/>
              <a:ea typeface="Malgun Gothic"/>
              <a:cs typeface="Malgun Gothic"/>
              <a:sym typeface="Malgun Gothic"/>
            </a:endParaRPr>
          </a:p>
        </p:txBody>
      </p:sp>
      <p:cxnSp>
        <p:nvCxnSpPr>
          <p:cNvPr id="52" name="Google Shape;327;p4">
            <a:extLst>
              <a:ext uri="{FF2B5EF4-FFF2-40B4-BE49-F238E27FC236}">
                <a16:creationId xmlns:a16="http://schemas.microsoft.com/office/drawing/2014/main" id="{D50C3D86-BDD6-6FA9-E945-F85B88B962DE}"/>
              </a:ext>
            </a:extLst>
          </p:cNvPr>
          <p:cNvCxnSpPr>
            <a:cxnSpLocks/>
            <a:stCxn id="49" idx="0"/>
            <a:endCxn id="51" idx="0"/>
          </p:cNvCxnSpPr>
          <p:nvPr/>
        </p:nvCxnSpPr>
        <p:spPr>
          <a:xfrm rot="5400000" flipH="1" flipV="1">
            <a:off x="7898423" y="3933094"/>
            <a:ext cx="891" cy="2452706"/>
          </a:xfrm>
          <a:prstGeom prst="curvedConnector3">
            <a:avLst>
              <a:gd name="adj1" fmla="val 25756566"/>
            </a:avLst>
          </a:prstGeom>
          <a:noFill/>
          <a:ln w="9525" cap="flat" cmpd="sng">
            <a:solidFill>
              <a:schemeClr val="accent1"/>
            </a:solidFill>
            <a:prstDash val="dot"/>
            <a:miter lim="8000"/>
            <a:headEnd type="none" w="sm" len="sm"/>
            <a:tailEnd type="triangle" w="med" len="med"/>
          </a:ln>
        </p:spPr>
      </p:cxnSp>
      <p:cxnSp>
        <p:nvCxnSpPr>
          <p:cNvPr id="53" name="Google Shape;311;p4">
            <a:extLst>
              <a:ext uri="{FF2B5EF4-FFF2-40B4-BE49-F238E27FC236}">
                <a16:creationId xmlns:a16="http://schemas.microsoft.com/office/drawing/2014/main" id="{23D4A119-E908-0A6A-C76B-85588AC4D3E8}"/>
              </a:ext>
            </a:extLst>
          </p:cNvPr>
          <p:cNvCxnSpPr>
            <a:cxnSpLocks/>
            <a:stCxn id="20" idx="2"/>
            <a:endCxn id="49" idx="0"/>
          </p:cNvCxnSpPr>
          <p:nvPr/>
        </p:nvCxnSpPr>
        <p:spPr>
          <a:xfrm flipH="1">
            <a:off x="6672515" y="4658030"/>
            <a:ext cx="554772" cy="501862"/>
          </a:xfrm>
          <a:prstGeom prst="straightConnector1">
            <a:avLst/>
          </a:prstGeom>
          <a:noFill/>
          <a:ln w="9525" cap="flat" cmpd="sng">
            <a:solidFill>
              <a:schemeClr val="accent1"/>
            </a:solidFill>
            <a:prstDash val="solid"/>
            <a:miter lim="8000"/>
            <a:headEnd type="none" w="sm" len="sm"/>
            <a:tailEnd type="triangle" w="med" len="med"/>
          </a:ln>
        </p:spPr>
      </p:cxnSp>
      <p:cxnSp>
        <p:nvCxnSpPr>
          <p:cNvPr id="54" name="Google Shape;311;p4">
            <a:extLst>
              <a:ext uri="{FF2B5EF4-FFF2-40B4-BE49-F238E27FC236}">
                <a16:creationId xmlns:a16="http://schemas.microsoft.com/office/drawing/2014/main" id="{CE71B6BF-0D8E-505A-C959-308C5D8A1410}"/>
              </a:ext>
            </a:extLst>
          </p:cNvPr>
          <p:cNvCxnSpPr>
            <a:cxnSpLocks/>
            <a:stCxn id="23" idx="2"/>
            <a:endCxn id="49" idx="0"/>
          </p:cNvCxnSpPr>
          <p:nvPr/>
        </p:nvCxnSpPr>
        <p:spPr>
          <a:xfrm flipH="1">
            <a:off x="6672515" y="4658030"/>
            <a:ext cx="2965867" cy="501862"/>
          </a:xfrm>
          <a:prstGeom prst="straightConnector1">
            <a:avLst/>
          </a:prstGeom>
          <a:noFill/>
          <a:ln w="9525" cap="flat" cmpd="sng">
            <a:solidFill>
              <a:schemeClr val="accent1"/>
            </a:solidFill>
            <a:prstDash val="solid"/>
            <a:miter lim="8000"/>
            <a:headEnd type="none" w="sm" len="sm"/>
            <a:tailEnd type="triangle" w="med" len="med"/>
          </a:ln>
        </p:spPr>
      </p:cxnSp>
      <p:cxnSp>
        <p:nvCxnSpPr>
          <p:cNvPr id="55" name="Google Shape;310;p4">
            <a:extLst>
              <a:ext uri="{FF2B5EF4-FFF2-40B4-BE49-F238E27FC236}">
                <a16:creationId xmlns:a16="http://schemas.microsoft.com/office/drawing/2014/main" id="{F5860DFB-8B17-7DDE-21F9-5A227D7ADCFF}"/>
              </a:ext>
            </a:extLst>
          </p:cNvPr>
          <p:cNvCxnSpPr>
            <a:cxnSpLocks/>
            <a:stCxn id="20" idx="2"/>
            <a:endCxn id="47" idx="0"/>
          </p:cNvCxnSpPr>
          <p:nvPr/>
        </p:nvCxnSpPr>
        <p:spPr>
          <a:xfrm rot="16200000" flipH="1">
            <a:off x="8318236" y="3567080"/>
            <a:ext cx="749366" cy="2931265"/>
          </a:xfrm>
          <a:prstGeom prst="bentConnector3">
            <a:avLst>
              <a:gd name="adj1" fmla="val 16019"/>
            </a:avLst>
          </a:prstGeom>
          <a:noFill/>
          <a:ln w="9525" cap="flat" cmpd="sng">
            <a:solidFill>
              <a:schemeClr val="accent1"/>
            </a:solidFill>
            <a:prstDash val="dot"/>
            <a:miter lim="8000"/>
            <a:headEnd type="none" w="sm" len="sm"/>
            <a:tailEnd type="triangle" w="med" len="med"/>
          </a:ln>
        </p:spPr>
      </p:cxnSp>
      <p:cxnSp>
        <p:nvCxnSpPr>
          <p:cNvPr id="56" name="Google Shape;310;p4">
            <a:extLst>
              <a:ext uri="{FF2B5EF4-FFF2-40B4-BE49-F238E27FC236}">
                <a16:creationId xmlns:a16="http://schemas.microsoft.com/office/drawing/2014/main" id="{3F3AA0C0-B27E-FDA0-DA4D-46458B97C8DD}"/>
              </a:ext>
            </a:extLst>
          </p:cNvPr>
          <p:cNvCxnSpPr>
            <a:cxnSpLocks/>
            <a:stCxn id="23" idx="2"/>
            <a:endCxn id="47" idx="0"/>
          </p:cNvCxnSpPr>
          <p:nvPr/>
        </p:nvCxnSpPr>
        <p:spPr>
          <a:xfrm rot="16200000" flipH="1">
            <a:off x="9523784" y="4772628"/>
            <a:ext cx="749366" cy="520170"/>
          </a:xfrm>
          <a:prstGeom prst="bentConnector3">
            <a:avLst>
              <a:gd name="adj1" fmla="val 16019"/>
            </a:avLst>
          </a:prstGeom>
          <a:noFill/>
          <a:ln w="9525" cap="flat" cmpd="sng">
            <a:solidFill>
              <a:schemeClr val="accent1"/>
            </a:solidFill>
            <a:prstDash val="dot"/>
            <a:miter lim="8000"/>
            <a:headEnd type="none" w="sm" len="sm"/>
            <a:tailEnd type="triangle" w="med" len="med"/>
          </a:ln>
        </p:spPr>
      </p:cxnSp>
      <p:sp>
        <p:nvSpPr>
          <p:cNvPr id="57" name="Google Shape;318;p4">
            <a:extLst>
              <a:ext uri="{FF2B5EF4-FFF2-40B4-BE49-F238E27FC236}">
                <a16:creationId xmlns:a16="http://schemas.microsoft.com/office/drawing/2014/main" id="{EDDEF0FE-F20D-6D8D-54FF-761E0F31D14C}"/>
              </a:ext>
            </a:extLst>
          </p:cNvPr>
          <p:cNvSpPr txBox="1"/>
          <p:nvPr/>
        </p:nvSpPr>
        <p:spPr>
          <a:xfrm>
            <a:off x="6056580" y="4887851"/>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58" name="Google Shape;319;p4">
            <a:extLst>
              <a:ext uri="{FF2B5EF4-FFF2-40B4-BE49-F238E27FC236}">
                <a16:creationId xmlns:a16="http://schemas.microsoft.com/office/drawing/2014/main" id="{3A47DBDB-5C1F-B0D7-B454-4FAC9BEC7299}"/>
              </a:ext>
            </a:extLst>
          </p:cNvPr>
          <p:cNvSpPr txBox="1"/>
          <p:nvPr/>
        </p:nvSpPr>
        <p:spPr>
          <a:xfrm>
            <a:off x="10097649"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59" name="Google Shape;298;p4">
            <a:extLst>
              <a:ext uri="{FF2B5EF4-FFF2-40B4-BE49-F238E27FC236}">
                <a16:creationId xmlns:a16="http://schemas.microsoft.com/office/drawing/2014/main" id="{C6CA8556-8797-60FF-C1F3-1666226E8494}"/>
              </a:ext>
            </a:extLst>
          </p:cNvPr>
          <p:cNvSpPr txBox="1"/>
          <p:nvPr/>
        </p:nvSpPr>
        <p:spPr>
          <a:xfrm>
            <a:off x="7109952"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sp>
        <p:nvSpPr>
          <p:cNvPr id="60" name="Google Shape;281;p4">
            <a:extLst>
              <a:ext uri="{FF2B5EF4-FFF2-40B4-BE49-F238E27FC236}">
                <a16:creationId xmlns:a16="http://schemas.microsoft.com/office/drawing/2014/main" id="{D54A78DD-3085-EA8E-13B1-8876AE63FA7F}"/>
              </a:ext>
            </a:extLst>
          </p:cNvPr>
          <p:cNvSpPr/>
          <p:nvPr/>
        </p:nvSpPr>
        <p:spPr>
          <a:xfrm>
            <a:off x="1313779"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sp>
        <p:nvSpPr>
          <p:cNvPr id="61" name="Google Shape;281;p4">
            <a:extLst>
              <a:ext uri="{FF2B5EF4-FFF2-40B4-BE49-F238E27FC236}">
                <a16:creationId xmlns:a16="http://schemas.microsoft.com/office/drawing/2014/main" id="{400AE283-C6E0-1A77-BE26-7C20E2AD86DB}"/>
              </a:ext>
            </a:extLst>
          </p:cNvPr>
          <p:cNvSpPr/>
          <p:nvPr/>
        </p:nvSpPr>
        <p:spPr>
          <a:xfrm>
            <a:off x="6208549" y="5403973"/>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cxnSp>
        <p:nvCxnSpPr>
          <p:cNvPr id="62" name="Google Shape;299;p4">
            <a:extLst>
              <a:ext uri="{FF2B5EF4-FFF2-40B4-BE49-F238E27FC236}">
                <a16:creationId xmlns:a16="http://schemas.microsoft.com/office/drawing/2014/main" id="{82E16EF5-112F-6184-EE1F-9F0EDF3D9E1C}"/>
              </a:ext>
            </a:extLst>
          </p:cNvPr>
          <p:cNvCxnSpPr>
            <a:cxnSpLocks/>
          </p:cNvCxnSpPr>
          <p:nvPr/>
        </p:nvCxnSpPr>
        <p:spPr>
          <a:xfrm rot="16200000" flipH="1">
            <a:off x="4269123" y="3308871"/>
            <a:ext cx="510" cy="5302800"/>
          </a:xfrm>
          <a:prstGeom prst="bentConnector3">
            <a:avLst>
              <a:gd name="adj1" fmla="val 143256471"/>
            </a:avLst>
          </a:prstGeom>
          <a:noFill/>
          <a:ln w="114300" cap="flat" cmpd="sng">
            <a:solidFill>
              <a:srgbClr val="002060"/>
            </a:solidFill>
            <a:prstDash val="solid"/>
            <a:round/>
            <a:headEnd type="none" w="med" len="med"/>
            <a:tailEnd type="none" w="med" len="med"/>
          </a:ln>
        </p:spPr>
      </p:cxnSp>
      <p:sp>
        <p:nvSpPr>
          <p:cNvPr id="63" name="Google Shape;298;p4">
            <a:extLst>
              <a:ext uri="{FF2B5EF4-FFF2-40B4-BE49-F238E27FC236}">
                <a16:creationId xmlns:a16="http://schemas.microsoft.com/office/drawing/2014/main" id="{EFE78B2C-F2E4-394C-9CE4-AE4D81229B24}"/>
              </a:ext>
            </a:extLst>
          </p:cNvPr>
          <p:cNvSpPr txBox="1"/>
          <p:nvPr/>
        </p:nvSpPr>
        <p:spPr>
          <a:xfrm>
            <a:off x="3994959" y="6344943"/>
            <a:ext cx="3162900" cy="2923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dirty="0">
                <a:solidFill>
                  <a:schemeClr val="dk1"/>
                </a:solidFill>
                <a:latin typeface="Malgun Gothic"/>
                <a:ea typeface="Malgun Gothic"/>
                <a:cs typeface="Malgun Gothic"/>
                <a:sym typeface="Malgun Gothic"/>
              </a:rPr>
              <a:t>Data Sync(</a:t>
            </a:r>
            <a:r>
              <a:rPr lang="en-US" sz="1300" dirty="0" err="1">
                <a:solidFill>
                  <a:schemeClr val="dk1"/>
                </a:solidFill>
                <a:latin typeface="Malgun Gothic"/>
                <a:ea typeface="Malgun Gothic"/>
                <a:cs typeface="Malgun Gothic"/>
                <a:sym typeface="Malgun Gothic"/>
              </a:rPr>
              <a:t>Shareplex</a:t>
            </a:r>
            <a:r>
              <a:rPr lang="en-US" sz="1300" dirty="0">
                <a:solidFill>
                  <a:schemeClr val="dk1"/>
                </a:solidFill>
                <a:latin typeface="Malgun Gothic"/>
                <a:ea typeface="Malgun Gothic"/>
                <a:cs typeface="Malgun Gothic"/>
                <a:sym typeface="Malgun Gothic"/>
              </a:rPr>
              <a:t>)</a:t>
            </a:r>
            <a:endParaRPr sz="1300" dirty="0">
              <a:solidFill>
                <a:schemeClr val="dk1"/>
              </a:solidFill>
              <a:latin typeface="Malgun Gothic"/>
              <a:ea typeface="Malgun Gothic"/>
              <a:cs typeface="Malgun Gothic"/>
              <a:sym typeface="Malgun Gothic"/>
            </a:endParaRPr>
          </a:p>
        </p:txBody>
      </p:sp>
      <p:sp>
        <p:nvSpPr>
          <p:cNvPr id="64" name="직사각형 63">
            <a:extLst>
              <a:ext uri="{FF2B5EF4-FFF2-40B4-BE49-F238E27FC236}">
                <a16:creationId xmlns:a16="http://schemas.microsoft.com/office/drawing/2014/main" id="{4C4AEADB-CB6F-F72E-9F2A-CAD399B36E1B}"/>
              </a:ext>
            </a:extLst>
          </p:cNvPr>
          <p:cNvSpPr/>
          <p:nvPr/>
        </p:nvSpPr>
        <p:spPr>
          <a:xfrm>
            <a:off x="870889" y="4862025"/>
            <a:ext cx="10035178" cy="1898248"/>
          </a:xfrm>
          <a:prstGeom prst="rect">
            <a:avLst/>
          </a:prstGeom>
          <a:solidFill>
            <a:schemeClr val="accent3">
              <a:lumMod val="20000"/>
              <a:lumOff val="80000"/>
              <a:alpha val="23780"/>
            </a:schemeClr>
          </a:solidFill>
          <a:ln w="28575">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79" name="Google Shape;303;p4">
            <a:extLst>
              <a:ext uri="{FF2B5EF4-FFF2-40B4-BE49-F238E27FC236}">
                <a16:creationId xmlns:a16="http://schemas.microsoft.com/office/drawing/2014/main" id="{61F63A82-D3F8-C097-3D29-D2EA9FDA4BCE}"/>
              </a:ext>
            </a:extLst>
          </p:cNvPr>
          <p:cNvCxnSpPr>
            <a:cxnSpLocks/>
            <a:stCxn id="18" idx="1"/>
            <a:endCxn id="20" idx="0"/>
          </p:cNvCxnSpPr>
          <p:nvPr/>
        </p:nvCxnSpPr>
        <p:spPr>
          <a:xfrm rot="5400000">
            <a:off x="7390766" y="2823843"/>
            <a:ext cx="869729" cy="1196686"/>
          </a:xfrm>
          <a:prstGeom prst="bentConnector3">
            <a:avLst>
              <a:gd name="adj1" fmla="val 50000"/>
            </a:avLst>
          </a:prstGeom>
          <a:noFill/>
          <a:ln w="9525" cap="flat" cmpd="sng">
            <a:solidFill>
              <a:schemeClr val="accent1"/>
            </a:solidFill>
            <a:prstDash val="solid"/>
            <a:miter lim="8000"/>
            <a:headEnd type="none" w="sm" len="sm"/>
            <a:tailEnd type="triangle" w="med" len="med"/>
          </a:ln>
        </p:spPr>
      </p:cxnSp>
      <p:cxnSp>
        <p:nvCxnSpPr>
          <p:cNvPr id="81" name="Google Shape;303;p4">
            <a:extLst>
              <a:ext uri="{FF2B5EF4-FFF2-40B4-BE49-F238E27FC236}">
                <a16:creationId xmlns:a16="http://schemas.microsoft.com/office/drawing/2014/main" id="{F952793C-36FD-9F5D-3526-E15DEE23CD34}"/>
              </a:ext>
            </a:extLst>
          </p:cNvPr>
          <p:cNvCxnSpPr>
            <a:cxnSpLocks/>
            <a:stCxn id="18" idx="1"/>
            <a:endCxn id="23" idx="0"/>
          </p:cNvCxnSpPr>
          <p:nvPr/>
        </p:nvCxnSpPr>
        <p:spPr>
          <a:xfrm rot="16200000" flipH="1">
            <a:off x="8596313" y="2814981"/>
            <a:ext cx="869729" cy="1214409"/>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
        <p:nvSpPr>
          <p:cNvPr id="75" name="Google Shape;281;p4">
            <a:extLst>
              <a:ext uri="{FF2B5EF4-FFF2-40B4-BE49-F238E27FC236}">
                <a16:creationId xmlns:a16="http://schemas.microsoft.com/office/drawing/2014/main" id="{75C2507B-3299-5838-3B01-138A0CDE77C4}"/>
              </a:ext>
            </a:extLst>
          </p:cNvPr>
          <p:cNvSpPr/>
          <p:nvPr/>
        </p:nvSpPr>
        <p:spPr>
          <a:xfrm>
            <a:off x="2353194" y="5390752"/>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a:t>
            </a:r>
            <a:r>
              <a:rPr lang="en-US" altLang="ko-KR" sz="1100" dirty="0">
                <a:solidFill>
                  <a:schemeClr val="dk1"/>
                </a:solidFill>
                <a:latin typeface="Malgun Gothic"/>
                <a:ea typeface="Malgun Gothic"/>
                <a:cs typeface="Malgun Gothic"/>
                <a:sym typeface="Malgun Gothic"/>
              </a:rPr>
              <a:t>replica</a:t>
            </a:r>
            <a:r>
              <a:rPr lang="en-US" sz="1100" dirty="0">
                <a:solidFill>
                  <a:schemeClr val="dk1"/>
                </a:solidFill>
                <a:latin typeface="Malgun Gothic"/>
                <a:ea typeface="Malgun Gothic"/>
                <a:cs typeface="Malgun Gothic"/>
                <a:sym typeface="Malgun Gothic"/>
              </a:rPr>
              <a:t>)</a:t>
            </a:r>
            <a:endParaRPr sz="1100" dirty="0">
              <a:solidFill>
                <a:schemeClr val="dk1"/>
              </a:solidFill>
              <a:latin typeface="Malgun Gothic"/>
              <a:ea typeface="Malgun Gothic"/>
              <a:cs typeface="Malgun Gothic"/>
              <a:sym typeface="Malgun Gothic"/>
            </a:endParaRPr>
          </a:p>
        </p:txBody>
      </p:sp>
      <p:sp>
        <p:nvSpPr>
          <p:cNvPr id="83" name="Google Shape;281;p4">
            <a:extLst>
              <a:ext uri="{FF2B5EF4-FFF2-40B4-BE49-F238E27FC236}">
                <a16:creationId xmlns:a16="http://schemas.microsoft.com/office/drawing/2014/main" id="{3C3C104C-F837-58DA-8F93-557BDBC6FD64}"/>
              </a:ext>
            </a:extLst>
          </p:cNvPr>
          <p:cNvSpPr/>
          <p:nvPr/>
        </p:nvSpPr>
        <p:spPr>
          <a:xfrm>
            <a:off x="7238337" y="5394589"/>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a:t>
            </a:r>
            <a:r>
              <a:rPr lang="en-US" altLang="ko-KR" sz="1100" dirty="0">
                <a:solidFill>
                  <a:schemeClr val="dk1"/>
                </a:solidFill>
                <a:latin typeface="Malgun Gothic"/>
                <a:ea typeface="Malgun Gothic"/>
                <a:cs typeface="Malgun Gothic"/>
                <a:sym typeface="Malgun Gothic"/>
              </a:rPr>
              <a:t>replica</a:t>
            </a:r>
            <a:r>
              <a:rPr lang="en-US" sz="1100" dirty="0">
                <a:solidFill>
                  <a:schemeClr val="dk1"/>
                </a:solidFill>
                <a:latin typeface="Malgun Gothic"/>
                <a:ea typeface="Malgun Gothic"/>
                <a:cs typeface="Malgun Gothic"/>
                <a:sym typeface="Malgun Gothic"/>
              </a:rPr>
              <a:t>)</a:t>
            </a:r>
            <a:endParaRPr sz="1100" dirty="0">
              <a:solidFill>
                <a:schemeClr val="dk1"/>
              </a:solidFill>
              <a:latin typeface="Malgun Gothic"/>
              <a:ea typeface="Malgun Gothic"/>
              <a:cs typeface="Malgun Gothic"/>
              <a:sym typeface="Malgun Gothic"/>
            </a:endParaRPr>
          </a:p>
        </p:txBody>
      </p:sp>
      <p:cxnSp>
        <p:nvCxnSpPr>
          <p:cNvPr id="84" name="Google Shape;297;p4">
            <a:extLst>
              <a:ext uri="{FF2B5EF4-FFF2-40B4-BE49-F238E27FC236}">
                <a16:creationId xmlns:a16="http://schemas.microsoft.com/office/drawing/2014/main" id="{58C54617-D3CC-B079-C906-0FB108437A97}"/>
              </a:ext>
            </a:extLst>
          </p:cNvPr>
          <p:cNvCxnSpPr>
            <a:cxnSpLocks/>
            <a:stCxn id="60" idx="2"/>
            <a:endCxn id="75" idx="2"/>
          </p:cNvCxnSpPr>
          <p:nvPr/>
        </p:nvCxnSpPr>
        <p:spPr>
          <a:xfrm rot="5400000" flipH="1" flipV="1">
            <a:off x="2279125" y="5430239"/>
            <a:ext cx="13222" cy="1039415"/>
          </a:xfrm>
          <a:prstGeom prst="bentConnector3">
            <a:avLst>
              <a:gd name="adj1" fmla="val -1728937"/>
            </a:avLst>
          </a:prstGeom>
          <a:noFill/>
          <a:ln w="15875" cap="flat" cmpd="sng">
            <a:solidFill>
              <a:srgbClr val="023F72"/>
            </a:solidFill>
            <a:prstDash val="solid"/>
            <a:round/>
            <a:headEnd type="none" w="sm" len="sm"/>
            <a:tailEnd type="triangle" w="med" len="med"/>
          </a:ln>
        </p:spPr>
      </p:cxnSp>
      <p:cxnSp>
        <p:nvCxnSpPr>
          <p:cNvPr id="88" name="Google Shape;297;p4">
            <a:extLst>
              <a:ext uri="{FF2B5EF4-FFF2-40B4-BE49-F238E27FC236}">
                <a16:creationId xmlns:a16="http://schemas.microsoft.com/office/drawing/2014/main" id="{7C4A3DEB-B674-ED3E-B9DF-0E846D06D299}"/>
              </a:ext>
            </a:extLst>
          </p:cNvPr>
          <p:cNvCxnSpPr>
            <a:cxnSpLocks/>
            <a:stCxn id="61" idx="2"/>
            <a:endCxn id="83" idx="2"/>
          </p:cNvCxnSpPr>
          <p:nvPr/>
        </p:nvCxnSpPr>
        <p:spPr>
          <a:xfrm rot="5400000" flipH="1" flipV="1">
            <a:off x="7171001" y="5436971"/>
            <a:ext cx="9384" cy="1029788"/>
          </a:xfrm>
          <a:prstGeom prst="bentConnector3">
            <a:avLst>
              <a:gd name="adj1" fmla="val -2436061"/>
            </a:avLst>
          </a:prstGeom>
          <a:noFill/>
          <a:ln w="15875" cap="flat" cmpd="sng">
            <a:solidFill>
              <a:srgbClr val="023F72"/>
            </a:solidFill>
            <a:prstDash val="solid"/>
            <a:round/>
            <a:headEnd type="none" w="sm" len="sm"/>
            <a:tailEnd type="triangle" w="med" len="med"/>
          </a:ln>
        </p:spPr>
      </p:cxnSp>
    </p:spTree>
    <p:extLst>
      <p:ext uri="{BB962C8B-B14F-4D97-AF65-F5344CB8AC3E}">
        <p14:creationId xmlns:p14="http://schemas.microsoft.com/office/powerpoint/2010/main" val="407367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69;g2735bf8d146_0_32"/>
          <p:cNvSpPr txBox="1">
            <a:spLocks noGrp="1"/>
          </p:cNvSpPr>
          <p:nvPr>
            <p:ph type="title"/>
          </p:nvPr>
        </p:nvSpPr>
        <p:spPr>
          <a:xfrm>
            <a:off x="240941" y="365126"/>
            <a:ext cx="11710200" cy="644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TOPIC: </a:t>
            </a:r>
            <a:r>
              <a:rPr lang="en-US" altLang="ko-KR"/>
              <a:t>General</a:t>
            </a:r>
            <a:endParaRPr/>
          </a:p>
        </p:txBody>
      </p:sp>
      <p:sp>
        <p:nvSpPr>
          <p:cNvPr id="3" name="Google Shape;270;g2735bf8d146_0_32"/>
          <p:cNvSpPr txBox="1">
            <a:spLocks noGrp="1"/>
          </p:cNvSpPr>
          <p:nvPr>
            <p:ph type="sldNum" idx="12"/>
          </p:nvPr>
        </p:nvSpPr>
        <p:spPr>
          <a:xfrm>
            <a:off x="9112080" y="628950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9</a:t>
            </a:fld>
            <a:endParaRPr/>
          </a:p>
        </p:txBody>
      </p:sp>
      <p:sp>
        <p:nvSpPr>
          <p:cNvPr id="68" name="Google Shape;271;g2735bf8d146_0_32">
            <a:extLst>
              <a:ext uri="{FF2B5EF4-FFF2-40B4-BE49-F238E27FC236}">
                <a16:creationId xmlns:a16="http://schemas.microsoft.com/office/drawing/2014/main" id="{5B37D883-71B1-24B1-59D1-A69AB229DEC4}"/>
              </a:ext>
            </a:extLst>
          </p:cNvPr>
          <p:cNvSpPr txBox="1">
            <a:spLocks noGrp="1"/>
          </p:cNvSpPr>
          <p:nvPr>
            <p:ph type="body" idx="1"/>
          </p:nvPr>
        </p:nvSpPr>
        <p:spPr>
          <a:xfrm>
            <a:off x="241300" y="1032898"/>
            <a:ext cx="11709300" cy="1301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tLang="ko-KR" sz="1400" b="1" i="0" u="none" strike="noStrike" dirty="0">
                <a:solidFill>
                  <a:schemeClr val="dk2"/>
                </a:solidFill>
                <a:latin typeface="Calibri"/>
                <a:ea typeface="Calibri"/>
                <a:cs typeface="Calibri"/>
                <a:sym typeface="Calibri"/>
              </a:rPr>
              <a:t>Answer</a:t>
            </a:r>
            <a:endParaRPr sz="1300" dirty="0">
              <a:latin typeface="Calibri"/>
              <a:ea typeface="Calibri"/>
              <a:cs typeface="Calibri"/>
              <a:sym typeface="Calibri"/>
            </a:endParaRPr>
          </a:p>
        </p:txBody>
      </p:sp>
      <p:sp>
        <p:nvSpPr>
          <p:cNvPr id="69" name="TextBox">
            <a:extLst>
              <a:ext uri="{FF2B5EF4-FFF2-40B4-BE49-F238E27FC236}">
                <a16:creationId xmlns:a16="http://schemas.microsoft.com/office/drawing/2014/main" id="{A951102A-E351-0BCA-92DA-B72392C19E89}"/>
              </a:ext>
            </a:extLst>
          </p:cNvPr>
          <p:cNvSpPr txBox="1"/>
          <p:nvPr/>
        </p:nvSpPr>
        <p:spPr>
          <a:xfrm>
            <a:off x="455574" y="1416471"/>
            <a:ext cx="10413365" cy="461665"/>
          </a:xfrm>
          <a:prstGeom prst="rect">
            <a:avLst/>
          </a:prstGeom>
          <a:noFill/>
        </p:spPr>
        <p:txBody>
          <a:bodyPr wrap="square">
            <a:spAutoFit/>
          </a:bodyPr>
          <a:lstStyle/>
          <a:p>
            <a:pPr lvl="0">
              <a:defRPr/>
            </a:pPr>
            <a:r>
              <a:rPr lang="en-US" altLang="ko-KR" sz="1200" b="1" dirty="0">
                <a:latin typeface="Malgun Gothic"/>
                <a:ea typeface="Malgun Gothic"/>
                <a:cs typeface="Malgun Gothic"/>
              </a:rPr>
              <a:t>Case 2: Active-Active Operation</a:t>
            </a:r>
          </a:p>
          <a:p>
            <a:pPr lvl="0">
              <a:defRPr/>
            </a:pPr>
            <a:r>
              <a:rPr lang="en-US" altLang="ko-KR" sz="1200" dirty="0">
                <a:latin typeface="Malgun Gothic"/>
                <a:ea typeface="Malgun Gothic"/>
                <a:cs typeface="Malgun Gothic"/>
              </a:rPr>
              <a:t>  =&gt; Big Screen provides services in an Active-Active configuration through Private Cloud and Small Screen through Public Cloud.</a:t>
            </a:r>
          </a:p>
        </p:txBody>
      </p:sp>
      <p:sp>
        <p:nvSpPr>
          <p:cNvPr id="70" name="Google Shape;273;p4">
            <a:extLst>
              <a:ext uri="{FF2B5EF4-FFF2-40B4-BE49-F238E27FC236}">
                <a16:creationId xmlns:a16="http://schemas.microsoft.com/office/drawing/2014/main" id="{994871DD-9FE7-2F3F-3091-FD92632E2EF3}"/>
              </a:ext>
            </a:extLst>
          </p:cNvPr>
          <p:cNvSpPr/>
          <p:nvPr/>
        </p:nvSpPr>
        <p:spPr>
          <a:xfrm>
            <a:off x="6483333" y="4097106"/>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a:p>
            <a:pPr marL="0" lvl="0" indent="0" algn="l" rtl="0">
              <a:lnSpc>
                <a:spcPct val="115000"/>
              </a:lnSpc>
              <a:spcBef>
                <a:spcPts val="0"/>
              </a:spcBef>
              <a:spcAft>
                <a:spcPts val="0"/>
              </a:spcAft>
              <a:buSzPts val="1100"/>
              <a:buNone/>
            </a:pPr>
            <a:r>
              <a:rPr lang="en-US" sz="800">
                <a:solidFill>
                  <a:schemeClr val="dk1"/>
                </a:solidFill>
              </a:rPr>
              <a:t>http://k8s-dvp-beast-3b6763e2c2-24828542.ap-southeast-1.elb.amazonaws.comMB</a:t>
            </a:r>
            <a:endParaRPr>
              <a:solidFill>
                <a:schemeClr val="dk1"/>
              </a:solidFill>
              <a:latin typeface="Malgun Gothic"/>
              <a:ea typeface="Malgun Gothic"/>
              <a:cs typeface="Malgun Gothic"/>
              <a:sym typeface="Malgun Gothic"/>
            </a:endParaRPr>
          </a:p>
        </p:txBody>
      </p:sp>
      <p:sp>
        <p:nvSpPr>
          <p:cNvPr id="71" name="Google Shape;275;p4">
            <a:extLst>
              <a:ext uri="{FF2B5EF4-FFF2-40B4-BE49-F238E27FC236}">
                <a16:creationId xmlns:a16="http://schemas.microsoft.com/office/drawing/2014/main" id="{230BCB4E-1C0D-0DB6-E085-2C76407ACB56}"/>
              </a:ext>
            </a:extLst>
          </p:cNvPr>
          <p:cNvSpPr/>
          <p:nvPr/>
        </p:nvSpPr>
        <p:spPr>
          <a:xfrm>
            <a:off x="1210717" y="2786822"/>
            <a:ext cx="2283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#1</a:t>
            </a:r>
            <a:endParaRPr sz="1050">
              <a:solidFill>
                <a:srgbClr val="FFFFFF"/>
              </a:solidFill>
              <a:latin typeface="Arial"/>
              <a:ea typeface="Arial"/>
              <a:cs typeface="Arial"/>
              <a:sym typeface="Arial"/>
            </a:endParaRPr>
          </a:p>
        </p:txBody>
      </p:sp>
      <p:sp>
        <p:nvSpPr>
          <p:cNvPr id="72" name="Google Shape;276;p4">
            <a:extLst>
              <a:ext uri="{FF2B5EF4-FFF2-40B4-BE49-F238E27FC236}">
                <a16:creationId xmlns:a16="http://schemas.microsoft.com/office/drawing/2014/main" id="{EB2E6BCF-9723-9F73-FD9B-AC928613767F}"/>
              </a:ext>
            </a:extLst>
          </p:cNvPr>
          <p:cNvSpPr/>
          <p:nvPr/>
        </p:nvSpPr>
        <p:spPr>
          <a:xfrm>
            <a:off x="3598878" y="2786822"/>
            <a:ext cx="22896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IDC #2</a:t>
            </a:r>
            <a:endParaRPr sz="1050">
              <a:solidFill>
                <a:srgbClr val="FFFFFF"/>
              </a:solidFill>
              <a:latin typeface="Arial"/>
              <a:ea typeface="Arial"/>
              <a:cs typeface="Arial"/>
              <a:sym typeface="Arial"/>
            </a:endParaRPr>
          </a:p>
        </p:txBody>
      </p:sp>
      <p:sp>
        <p:nvSpPr>
          <p:cNvPr id="73" name="Google Shape;277;p4">
            <a:extLst>
              <a:ext uri="{FF2B5EF4-FFF2-40B4-BE49-F238E27FC236}">
                <a16:creationId xmlns:a16="http://schemas.microsoft.com/office/drawing/2014/main" id="{FBE5BB3B-ACB3-6EC8-F602-34E9D43E1015}"/>
              </a:ext>
            </a:extLst>
          </p:cNvPr>
          <p:cNvSpPr/>
          <p:nvPr/>
        </p:nvSpPr>
        <p:spPr>
          <a:xfrm>
            <a:off x="1210717"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74" name="Google Shape;278;p4">
            <a:extLst>
              <a:ext uri="{FF2B5EF4-FFF2-40B4-BE49-F238E27FC236}">
                <a16:creationId xmlns:a16="http://schemas.microsoft.com/office/drawing/2014/main" id="{5689A94F-72A6-5F05-75EF-407B76A53055}"/>
              </a:ext>
            </a:extLst>
          </p:cNvPr>
          <p:cNvSpPr/>
          <p:nvPr/>
        </p:nvSpPr>
        <p:spPr>
          <a:xfrm>
            <a:off x="3539622" y="2982588"/>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75" name="Google Shape;279;p4">
            <a:extLst>
              <a:ext uri="{FF2B5EF4-FFF2-40B4-BE49-F238E27FC236}">
                <a16:creationId xmlns:a16="http://schemas.microsoft.com/office/drawing/2014/main" id="{8FFD3A77-83E2-1090-A782-E7DEE60E5E4C}"/>
              </a:ext>
            </a:extLst>
          </p:cNvPr>
          <p:cNvSpPr/>
          <p:nvPr/>
        </p:nvSpPr>
        <p:spPr>
          <a:xfrm>
            <a:off x="129572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76" name="Google Shape;280;p4">
            <a:extLst>
              <a:ext uri="{FF2B5EF4-FFF2-40B4-BE49-F238E27FC236}">
                <a16:creationId xmlns:a16="http://schemas.microsoft.com/office/drawing/2014/main" id="{89E7A13D-70EC-4397-9B2B-79D4D805F91E}"/>
              </a:ext>
            </a:extLst>
          </p:cNvPr>
          <p:cNvSpPr/>
          <p:nvPr/>
        </p:nvSpPr>
        <p:spPr>
          <a:xfrm>
            <a:off x="1531971" y="3336368"/>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600">
              <a:solidFill>
                <a:schemeClr val="dk1"/>
              </a:solidFill>
              <a:latin typeface="Malgun Gothic"/>
              <a:ea typeface="Malgun Gothic"/>
              <a:cs typeface="Malgun Gothic"/>
              <a:sym typeface="Malgun Gothic"/>
            </a:endParaRPr>
          </a:p>
        </p:txBody>
      </p:sp>
      <p:sp>
        <p:nvSpPr>
          <p:cNvPr id="77" name="Google Shape;282;p4">
            <a:extLst>
              <a:ext uri="{FF2B5EF4-FFF2-40B4-BE49-F238E27FC236}">
                <a16:creationId xmlns:a16="http://schemas.microsoft.com/office/drawing/2014/main" id="{3BF33993-B028-2237-3004-CB52F4504BA6}"/>
              </a:ext>
            </a:extLst>
          </p:cNvPr>
          <p:cNvSpPr/>
          <p:nvPr/>
        </p:nvSpPr>
        <p:spPr>
          <a:xfrm>
            <a:off x="3690242" y="3187738"/>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K8SGroup</a:t>
            </a:r>
            <a:endParaRPr sz="800" b="1">
              <a:solidFill>
                <a:srgbClr val="474746"/>
              </a:solidFill>
              <a:latin typeface="Malgun Gothic"/>
              <a:ea typeface="Malgun Gothic"/>
              <a:cs typeface="Malgun Gothic"/>
              <a:sym typeface="Malgun Gothic"/>
            </a:endParaRPr>
          </a:p>
        </p:txBody>
      </p:sp>
      <p:sp>
        <p:nvSpPr>
          <p:cNvPr id="78" name="Google Shape;283;p4">
            <a:extLst>
              <a:ext uri="{FF2B5EF4-FFF2-40B4-BE49-F238E27FC236}">
                <a16:creationId xmlns:a16="http://schemas.microsoft.com/office/drawing/2014/main" id="{0E127F64-E89C-09BA-C868-02A42CE148FB}"/>
              </a:ext>
            </a:extLst>
          </p:cNvPr>
          <p:cNvSpPr txBox="1"/>
          <p:nvPr/>
        </p:nvSpPr>
        <p:spPr>
          <a:xfrm>
            <a:off x="1677799" y="2987422"/>
            <a:ext cx="12705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#1)</a:t>
            </a:r>
            <a:endParaRPr sz="893" b="1">
              <a:solidFill>
                <a:srgbClr val="E10616"/>
              </a:solidFill>
              <a:latin typeface="Malgun Gothic"/>
              <a:ea typeface="Malgun Gothic"/>
              <a:cs typeface="Malgun Gothic"/>
              <a:sym typeface="Malgun Gothic"/>
            </a:endParaRPr>
          </a:p>
        </p:txBody>
      </p:sp>
      <p:sp>
        <p:nvSpPr>
          <p:cNvPr id="79" name="Google Shape;284;p4">
            <a:extLst>
              <a:ext uri="{FF2B5EF4-FFF2-40B4-BE49-F238E27FC236}">
                <a16:creationId xmlns:a16="http://schemas.microsoft.com/office/drawing/2014/main" id="{330401CA-1471-3E45-B6AD-DE90BB71DE34}"/>
              </a:ext>
            </a:extLst>
          </p:cNvPr>
          <p:cNvSpPr txBox="1"/>
          <p:nvPr/>
        </p:nvSpPr>
        <p:spPr>
          <a:xfrm>
            <a:off x="377120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Onpremise(IDC #2)</a:t>
            </a:r>
            <a:endParaRPr sz="893" b="1">
              <a:solidFill>
                <a:srgbClr val="E10616"/>
              </a:solidFill>
              <a:latin typeface="Malgun Gothic"/>
              <a:ea typeface="Malgun Gothic"/>
              <a:cs typeface="Malgun Gothic"/>
              <a:sym typeface="Malgun Gothic"/>
            </a:endParaRPr>
          </a:p>
        </p:txBody>
      </p:sp>
      <p:sp>
        <p:nvSpPr>
          <p:cNvPr id="80" name="Google Shape;286;p4">
            <a:extLst>
              <a:ext uri="{FF2B5EF4-FFF2-40B4-BE49-F238E27FC236}">
                <a16:creationId xmlns:a16="http://schemas.microsoft.com/office/drawing/2014/main" id="{A2145610-9361-FE72-0A76-8D5B1BCD62FE}"/>
              </a:ext>
            </a:extLst>
          </p:cNvPr>
          <p:cNvSpPr/>
          <p:nvPr/>
        </p:nvSpPr>
        <p:spPr>
          <a:xfrm>
            <a:off x="4793376"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sp>
        <p:nvSpPr>
          <p:cNvPr id="81" name="Google Shape;287;p4">
            <a:extLst>
              <a:ext uri="{FF2B5EF4-FFF2-40B4-BE49-F238E27FC236}">
                <a16:creationId xmlns:a16="http://schemas.microsoft.com/office/drawing/2014/main" id="{CC5E185C-EFA8-EDA3-80FA-CA3FB8CFC16B}"/>
              </a:ext>
            </a:extLst>
          </p:cNvPr>
          <p:cNvSpPr/>
          <p:nvPr/>
        </p:nvSpPr>
        <p:spPr>
          <a:xfrm>
            <a:off x="5135758" y="2060848"/>
            <a:ext cx="1655700" cy="342913"/>
          </a:xfrm>
          <a:prstGeom prst="rect">
            <a:avLst/>
          </a:prstGeom>
          <a:no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Malgun Gothic"/>
                <a:ea typeface="Malgun Gothic"/>
                <a:cs typeface="Malgun Gothic"/>
                <a:sym typeface="Malgun Gothic"/>
              </a:rPr>
              <a:t>Client</a:t>
            </a:r>
            <a:endParaRPr sz="1800">
              <a:solidFill>
                <a:schemeClr val="dk1"/>
              </a:solidFill>
              <a:latin typeface="Malgun Gothic"/>
              <a:ea typeface="Malgun Gothic"/>
              <a:cs typeface="Malgun Gothic"/>
              <a:sym typeface="Malgun Gothic"/>
            </a:endParaRPr>
          </a:p>
        </p:txBody>
      </p:sp>
      <p:sp>
        <p:nvSpPr>
          <p:cNvPr id="82" name="Google Shape;288;p4">
            <a:extLst>
              <a:ext uri="{FF2B5EF4-FFF2-40B4-BE49-F238E27FC236}">
                <a16:creationId xmlns:a16="http://schemas.microsoft.com/office/drawing/2014/main" id="{232AE9EE-221C-13FB-8454-583A48BB9224}"/>
              </a:ext>
            </a:extLst>
          </p:cNvPr>
          <p:cNvSpPr/>
          <p:nvPr/>
        </p:nvSpPr>
        <p:spPr>
          <a:xfrm>
            <a:off x="6073473" y="2786822"/>
            <a:ext cx="4701000" cy="200500"/>
          </a:xfrm>
          <a:prstGeom prst="round2SameRect">
            <a:avLst>
              <a:gd name="adj1" fmla="val 16667"/>
              <a:gd name="adj2" fmla="val 0"/>
            </a:avLst>
          </a:prstGeom>
          <a:gradFill>
            <a:gsLst>
              <a:gs pos="0">
                <a:srgbClr val="1D7068"/>
              </a:gs>
              <a:gs pos="100000">
                <a:srgbClr val="134B45"/>
              </a:gs>
            </a:gsLst>
            <a:lin ang="0" scaled="0"/>
          </a:gra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50">
                <a:solidFill>
                  <a:srgbClr val="FFFFFF"/>
                </a:solidFill>
                <a:latin typeface="Arial"/>
                <a:ea typeface="Arial"/>
                <a:cs typeface="Arial"/>
                <a:sym typeface="Arial"/>
              </a:rPr>
              <a:t>AWS</a:t>
            </a:r>
            <a:endParaRPr sz="1050">
              <a:solidFill>
                <a:srgbClr val="FFFFFF"/>
              </a:solidFill>
              <a:latin typeface="Arial"/>
              <a:ea typeface="Arial"/>
              <a:cs typeface="Arial"/>
              <a:sym typeface="Arial"/>
            </a:endParaRPr>
          </a:p>
        </p:txBody>
      </p:sp>
      <p:sp>
        <p:nvSpPr>
          <p:cNvPr id="83" name="Google Shape;289;p4">
            <a:extLst>
              <a:ext uri="{FF2B5EF4-FFF2-40B4-BE49-F238E27FC236}">
                <a16:creationId xmlns:a16="http://schemas.microsoft.com/office/drawing/2014/main" id="{D4951407-7A41-AC83-17C7-366FB9C00CE9}"/>
              </a:ext>
            </a:extLst>
          </p:cNvPr>
          <p:cNvSpPr/>
          <p:nvPr/>
        </p:nvSpPr>
        <p:spPr>
          <a:xfrm>
            <a:off x="6079792" y="2987280"/>
            <a:ext cx="2283600" cy="3090696"/>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84" name="Google Shape;290;p4">
            <a:extLst>
              <a:ext uri="{FF2B5EF4-FFF2-40B4-BE49-F238E27FC236}">
                <a16:creationId xmlns:a16="http://schemas.microsoft.com/office/drawing/2014/main" id="{30D43226-7538-BB0E-816C-9FEB187AD46F}"/>
              </a:ext>
            </a:extLst>
          </p:cNvPr>
          <p:cNvSpPr/>
          <p:nvPr/>
        </p:nvSpPr>
        <p:spPr>
          <a:xfrm>
            <a:off x="6164837" y="3870646"/>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85" name="Google Shape;291;p4">
            <a:extLst>
              <a:ext uri="{FF2B5EF4-FFF2-40B4-BE49-F238E27FC236}">
                <a16:creationId xmlns:a16="http://schemas.microsoft.com/office/drawing/2014/main" id="{FBE5D087-5A48-0F7D-8E57-A4778BDF2C85}"/>
              </a:ext>
            </a:extLst>
          </p:cNvPr>
          <p:cNvSpPr txBox="1"/>
          <p:nvPr/>
        </p:nvSpPr>
        <p:spPr>
          <a:xfrm>
            <a:off x="6245799"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#1</a:t>
            </a:r>
            <a:endParaRPr sz="893" b="1">
              <a:solidFill>
                <a:srgbClr val="E10616"/>
              </a:solidFill>
              <a:latin typeface="Malgun Gothic"/>
              <a:ea typeface="Malgun Gothic"/>
              <a:cs typeface="Malgun Gothic"/>
              <a:sym typeface="Malgun Gothic"/>
            </a:endParaRPr>
          </a:p>
        </p:txBody>
      </p:sp>
      <p:sp>
        <p:nvSpPr>
          <p:cNvPr id="86" name="Google Shape;293;p4">
            <a:extLst>
              <a:ext uri="{FF2B5EF4-FFF2-40B4-BE49-F238E27FC236}">
                <a16:creationId xmlns:a16="http://schemas.microsoft.com/office/drawing/2014/main" id="{5C3C50D8-B436-84D5-BC2A-CEFA031F2B7B}"/>
              </a:ext>
            </a:extLst>
          </p:cNvPr>
          <p:cNvSpPr/>
          <p:nvPr/>
        </p:nvSpPr>
        <p:spPr>
          <a:xfrm>
            <a:off x="8490887" y="2987280"/>
            <a:ext cx="2283600" cy="3095388"/>
          </a:xfrm>
          <a:prstGeom prst="roundRect">
            <a:avLst>
              <a:gd name="adj" fmla="val 2112"/>
            </a:avLst>
          </a:prstGeom>
          <a:solidFill>
            <a:schemeClr val="bg1"/>
          </a:solidFill>
          <a:ln w="19050" cap="rnd" cmpd="sng">
            <a:solidFill>
              <a:srgbClr val="E10616"/>
            </a:solidFill>
            <a:prstDash val="dot"/>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b="1">
              <a:solidFill>
                <a:srgbClr val="E10616"/>
              </a:solidFill>
              <a:latin typeface="Malgun Gothic"/>
              <a:ea typeface="Malgun Gothic"/>
              <a:cs typeface="Malgun Gothic"/>
              <a:sym typeface="Malgun Gothic"/>
            </a:endParaRPr>
          </a:p>
        </p:txBody>
      </p:sp>
      <p:sp>
        <p:nvSpPr>
          <p:cNvPr id="87" name="Google Shape;294;p4">
            <a:extLst>
              <a:ext uri="{FF2B5EF4-FFF2-40B4-BE49-F238E27FC236}">
                <a16:creationId xmlns:a16="http://schemas.microsoft.com/office/drawing/2014/main" id="{75597D89-9DA7-38D1-21C5-3614F558240F}"/>
              </a:ext>
            </a:extLst>
          </p:cNvPr>
          <p:cNvSpPr/>
          <p:nvPr/>
        </p:nvSpPr>
        <p:spPr>
          <a:xfrm>
            <a:off x="8575932" y="3870646"/>
            <a:ext cx="2124900" cy="800979"/>
          </a:xfrm>
          <a:prstGeom prst="roundRect">
            <a:avLst>
              <a:gd name="adj" fmla="val 3283"/>
            </a:avLst>
          </a:prstGeom>
          <a:solidFill>
            <a:srgbClr val="FDE9D8">
              <a:alpha val="49800"/>
            </a:srgbClr>
          </a:solidFill>
          <a:ln w="9525" cap="flat" cmpd="sng">
            <a:solidFill>
              <a:srgbClr val="474746"/>
            </a:solidFill>
            <a:prstDash val="solid"/>
            <a:round/>
            <a:headEnd type="none" w="sm" len="sm"/>
            <a:tailEnd type="none" w="sm" len="sm"/>
          </a:ln>
        </p:spPr>
        <p:txBody>
          <a:bodyPr spcFirstLastPara="1" wrap="square" lIns="91425" tIns="45700" rIns="91425" bIns="18000" anchor="b" anchorCtr="1">
            <a:noAutofit/>
          </a:bodyPr>
          <a:lstStyle/>
          <a:p>
            <a:pPr marL="0" marR="0" lvl="0" indent="0" algn="l" rtl="0">
              <a:spcBef>
                <a:spcPts val="0"/>
              </a:spcBef>
              <a:spcAft>
                <a:spcPts val="0"/>
              </a:spcAft>
              <a:buNone/>
            </a:pPr>
            <a:r>
              <a:rPr lang="en-US" sz="800" b="1">
                <a:solidFill>
                  <a:srgbClr val="474746"/>
                </a:solidFill>
                <a:latin typeface="Malgun Gothic"/>
                <a:ea typeface="Malgun Gothic"/>
                <a:cs typeface="Malgun Gothic"/>
                <a:sym typeface="Malgun Gothic"/>
              </a:rPr>
              <a:t>EKSGroup</a:t>
            </a:r>
            <a:endParaRPr sz="800" b="1">
              <a:solidFill>
                <a:srgbClr val="474746"/>
              </a:solidFill>
              <a:latin typeface="Malgun Gothic"/>
              <a:ea typeface="Malgun Gothic"/>
              <a:cs typeface="Malgun Gothic"/>
              <a:sym typeface="Malgun Gothic"/>
            </a:endParaRPr>
          </a:p>
        </p:txBody>
      </p:sp>
      <p:sp>
        <p:nvSpPr>
          <p:cNvPr id="88" name="Google Shape;295;p4">
            <a:extLst>
              <a:ext uri="{FF2B5EF4-FFF2-40B4-BE49-F238E27FC236}">
                <a16:creationId xmlns:a16="http://schemas.microsoft.com/office/drawing/2014/main" id="{08E8BE37-26D3-62A4-6359-E1EE1229C79D}"/>
              </a:ext>
            </a:extLst>
          </p:cNvPr>
          <p:cNvSpPr txBox="1"/>
          <p:nvPr/>
        </p:nvSpPr>
        <p:spPr>
          <a:xfrm>
            <a:off x="8656894" y="2987422"/>
            <a:ext cx="1948800" cy="195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93" b="1">
                <a:solidFill>
                  <a:srgbClr val="E10616"/>
                </a:solidFill>
                <a:latin typeface="Malgun Gothic"/>
                <a:ea typeface="Malgun Gothic"/>
                <a:cs typeface="Malgun Gothic"/>
                <a:sym typeface="Malgun Gothic"/>
              </a:rPr>
              <a:t>Availability Zone #2</a:t>
            </a:r>
            <a:endParaRPr sz="893" b="1">
              <a:solidFill>
                <a:srgbClr val="E10616"/>
              </a:solidFill>
              <a:latin typeface="Malgun Gothic"/>
              <a:ea typeface="Malgun Gothic"/>
              <a:cs typeface="Malgun Gothic"/>
              <a:sym typeface="Malgun Gothic"/>
            </a:endParaRPr>
          </a:p>
        </p:txBody>
      </p:sp>
      <p:cxnSp>
        <p:nvCxnSpPr>
          <p:cNvPr id="89" name="Google Shape;297;p4">
            <a:extLst>
              <a:ext uri="{FF2B5EF4-FFF2-40B4-BE49-F238E27FC236}">
                <a16:creationId xmlns:a16="http://schemas.microsoft.com/office/drawing/2014/main" id="{40987C49-9C19-64C5-EEB3-4550BE3C0084}"/>
              </a:ext>
            </a:extLst>
          </p:cNvPr>
          <p:cNvCxnSpPr>
            <a:stCxn id="124" idx="2"/>
            <a:endCxn id="80" idx="2"/>
          </p:cNvCxnSpPr>
          <p:nvPr/>
        </p:nvCxnSpPr>
        <p:spPr>
          <a:xfrm rot="16200000" flipH="1">
            <a:off x="3505192" y="4219546"/>
            <a:ext cx="3422" cy="3477446"/>
          </a:xfrm>
          <a:prstGeom prst="bentConnector3">
            <a:avLst>
              <a:gd name="adj1" fmla="val 6780304"/>
            </a:avLst>
          </a:prstGeom>
          <a:noFill/>
          <a:ln w="15875" cap="flat" cmpd="sng">
            <a:solidFill>
              <a:srgbClr val="023F72"/>
            </a:solidFill>
            <a:prstDash val="solid"/>
            <a:round/>
            <a:headEnd type="none" w="sm" len="sm"/>
            <a:tailEnd type="triangle" w="med" len="med"/>
          </a:ln>
        </p:spPr>
      </p:cxnSp>
      <p:sp>
        <p:nvSpPr>
          <p:cNvPr id="90" name="Google Shape;298;p4">
            <a:extLst>
              <a:ext uri="{FF2B5EF4-FFF2-40B4-BE49-F238E27FC236}">
                <a16:creationId xmlns:a16="http://schemas.microsoft.com/office/drawing/2014/main" id="{D217B75F-4490-DC4A-8812-C67BFB8C2E92}"/>
              </a:ext>
            </a:extLst>
          </p:cNvPr>
          <p:cNvSpPr txBox="1"/>
          <p:nvPr/>
        </p:nvSpPr>
        <p:spPr>
          <a:xfrm>
            <a:off x="2189754"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cxnSp>
        <p:nvCxnSpPr>
          <p:cNvPr id="91" name="Google Shape;301;p4">
            <a:extLst>
              <a:ext uri="{FF2B5EF4-FFF2-40B4-BE49-F238E27FC236}">
                <a16:creationId xmlns:a16="http://schemas.microsoft.com/office/drawing/2014/main" id="{E71DC355-BF42-0FB5-847C-36FD770ABBE4}"/>
              </a:ext>
            </a:extLst>
          </p:cNvPr>
          <p:cNvCxnSpPr>
            <a:stCxn id="81" idx="2"/>
            <a:endCxn id="71" idx="3"/>
          </p:cNvCxnSpPr>
          <p:nvPr/>
        </p:nvCxnSpPr>
        <p:spPr>
          <a:xfrm rot="5400000">
            <a:off x="3966475" y="789794"/>
            <a:ext cx="383166" cy="36111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92" name="Google Shape;302;p4">
            <a:extLst>
              <a:ext uri="{FF2B5EF4-FFF2-40B4-BE49-F238E27FC236}">
                <a16:creationId xmlns:a16="http://schemas.microsoft.com/office/drawing/2014/main" id="{932668E1-6300-5BF8-DCF5-2C4413FB6C18}"/>
              </a:ext>
            </a:extLst>
          </p:cNvPr>
          <p:cNvCxnSpPr>
            <a:stCxn id="81" idx="2"/>
            <a:endCxn id="72" idx="3"/>
          </p:cNvCxnSpPr>
          <p:nvPr/>
        </p:nvCxnSpPr>
        <p:spPr>
          <a:xfrm rot="5400000">
            <a:off x="5162125" y="1985444"/>
            <a:ext cx="383166" cy="1219800"/>
          </a:xfrm>
          <a:prstGeom prst="bentConnector3">
            <a:avLst>
              <a:gd name="adj1" fmla="val 49986"/>
            </a:avLst>
          </a:prstGeom>
          <a:noFill/>
          <a:ln w="9525" cap="flat" cmpd="sng">
            <a:solidFill>
              <a:schemeClr val="accent1"/>
            </a:solidFill>
            <a:prstDash val="solid"/>
            <a:miter lim="8000"/>
            <a:headEnd type="none" w="sm" len="sm"/>
            <a:tailEnd type="triangle" w="med" len="med"/>
          </a:ln>
        </p:spPr>
      </p:cxnSp>
      <p:cxnSp>
        <p:nvCxnSpPr>
          <p:cNvPr id="93" name="Google Shape;303;p4">
            <a:extLst>
              <a:ext uri="{FF2B5EF4-FFF2-40B4-BE49-F238E27FC236}">
                <a16:creationId xmlns:a16="http://schemas.microsoft.com/office/drawing/2014/main" id="{8D80AF20-6BD9-005C-B674-FF125F9D2023}"/>
              </a:ext>
            </a:extLst>
          </p:cNvPr>
          <p:cNvCxnSpPr>
            <a:cxnSpLocks/>
            <a:stCxn id="81" idx="2"/>
          </p:cNvCxnSpPr>
          <p:nvPr/>
        </p:nvCxnSpPr>
        <p:spPr>
          <a:xfrm rot="16200000" flipH="1">
            <a:off x="6832711" y="1534658"/>
            <a:ext cx="725327" cy="2463532"/>
          </a:xfrm>
          <a:prstGeom prst="bentConnector3">
            <a:avLst>
              <a:gd name="adj1" fmla="val 26063"/>
            </a:avLst>
          </a:prstGeom>
          <a:noFill/>
          <a:ln w="9525" cap="flat" cmpd="sng">
            <a:solidFill>
              <a:schemeClr val="accent1"/>
            </a:solidFill>
            <a:prstDash val="solid"/>
            <a:miter lim="8000"/>
            <a:headEnd type="none" w="sm" len="sm"/>
            <a:tailEnd type="triangle" w="med" len="med"/>
          </a:ln>
        </p:spPr>
      </p:cxnSp>
      <p:sp>
        <p:nvSpPr>
          <p:cNvPr id="94" name="Google Shape;304;p4">
            <a:extLst>
              <a:ext uri="{FF2B5EF4-FFF2-40B4-BE49-F238E27FC236}">
                <a16:creationId xmlns:a16="http://schemas.microsoft.com/office/drawing/2014/main" id="{058D0704-4AD4-D36B-AAD2-5874270A3E1A}"/>
              </a:ext>
            </a:extLst>
          </p:cNvPr>
          <p:cNvSpPr txBox="1"/>
          <p:nvPr/>
        </p:nvSpPr>
        <p:spPr>
          <a:xfrm>
            <a:off x="2878109" y="2324967"/>
            <a:ext cx="2072654"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dirty="0">
                <a:solidFill>
                  <a:schemeClr val="dk1"/>
                </a:solidFill>
                <a:latin typeface="Malgun Gothic"/>
                <a:ea typeface="Malgun Gothic"/>
                <a:cs typeface="Malgun Gothic"/>
                <a:sym typeface="Malgun Gothic"/>
              </a:rPr>
              <a:t>Active(Big Screen)</a:t>
            </a:r>
            <a:endParaRPr sz="1400" dirty="0">
              <a:solidFill>
                <a:schemeClr val="dk1"/>
              </a:solidFill>
              <a:latin typeface="Malgun Gothic"/>
              <a:ea typeface="Malgun Gothic"/>
              <a:cs typeface="Malgun Gothic"/>
              <a:sym typeface="Malgun Gothic"/>
            </a:endParaRPr>
          </a:p>
        </p:txBody>
      </p:sp>
      <p:sp>
        <p:nvSpPr>
          <p:cNvPr id="95" name="Google Shape;305;p4">
            <a:extLst>
              <a:ext uri="{FF2B5EF4-FFF2-40B4-BE49-F238E27FC236}">
                <a16:creationId xmlns:a16="http://schemas.microsoft.com/office/drawing/2014/main" id="{9BBCC903-DD85-261F-197A-50802D6A6305}"/>
              </a:ext>
            </a:extLst>
          </p:cNvPr>
          <p:cNvSpPr txBox="1"/>
          <p:nvPr/>
        </p:nvSpPr>
        <p:spPr>
          <a:xfrm>
            <a:off x="6707042" y="2324967"/>
            <a:ext cx="1937232"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dirty="0">
                <a:solidFill>
                  <a:schemeClr val="dk1"/>
                </a:solidFill>
                <a:latin typeface="Malgun Gothic"/>
                <a:ea typeface="Malgun Gothic"/>
                <a:cs typeface="Malgun Gothic"/>
                <a:sym typeface="Malgun Gothic"/>
              </a:rPr>
              <a:t>Active(Small Screen)</a:t>
            </a:r>
            <a:endParaRPr sz="1400" dirty="0">
              <a:solidFill>
                <a:schemeClr val="dk1"/>
              </a:solidFill>
              <a:latin typeface="Malgun Gothic"/>
              <a:ea typeface="Malgun Gothic"/>
              <a:cs typeface="Malgun Gothic"/>
              <a:sym typeface="Malgun Gothic"/>
            </a:endParaRPr>
          </a:p>
        </p:txBody>
      </p:sp>
      <p:pic>
        <p:nvPicPr>
          <p:cNvPr id="96" name="Google Shape;308;p4">
            <a:extLst>
              <a:ext uri="{FF2B5EF4-FFF2-40B4-BE49-F238E27FC236}">
                <a16:creationId xmlns:a16="http://schemas.microsoft.com/office/drawing/2014/main" id="{7DC19A73-691A-6B82-FFAC-49BD523B0526}"/>
              </a:ext>
            </a:extLst>
          </p:cNvPr>
          <p:cNvPicPr preferRelativeResize="0"/>
          <p:nvPr/>
        </p:nvPicPr>
        <p:blipFill rotWithShape="1">
          <a:blip r:embed="rId3">
            <a:alphaModFix/>
          </a:blip>
          <a:srcRect/>
          <a:stretch/>
        </p:blipFill>
        <p:spPr>
          <a:xfrm>
            <a:off x="6178470" y="3863520"/>
            <a:ext cx="304887" cy="204693"/>
          </a:xfrm>
          <a:prstGeom prst="rect">
            <a:avLst/>
          </a:prstGeom>
          <a:noFill/>
          <a:ln>
            <a:noFill/>
          </a:ln>
        </p:spPr>
      </p:pic>
      <p:pic>
        <p:nvPicPr>
          <p:cNvPr id="97" name="Google Shape;309;p4">
            <a:extLst>
              <a:ext uri="{FF2B5EF4-FFF2-40B4-BE49-F238E27FC236}">
                <a16:creationId xmlns:a16="http://schemas.microsoft.com/office/drawing/2014/main" id="{0CB033AD-692F-BA12-12A4-F86F6D84178A}"/>
              </a:ext>
            </a:extLst>
          </p:cNvPr>
          <p:cNvPicPr preferRelativeResize="0"/>
          <p:nvPr/>
        </p:nvPicPr>
        <p:blipFill rotWithShape="1">
          <a:blip r:embed="rId3">
            <a:alphaModFix/>
          </a:blip>
          <a:srcRect/>
          <a:stretch/>
        </p:blipFill>
        <p:spPr>
          <a:xfrm>
            <a:off x="8584533" y="3863520"/>
            <a:ext cx="304887" cy="204693"/>
          </a:xfrm>
          <a:prstGeom prst="rect">
            <a:avLst/>
          </a:prstGeom>
          <a:noFill/>
          <a:ln>
            <a:noFill/>
          </a:ln>
        </p:spPr>
      </p:pic>
      <p:cxnSp>
        <p:nvCxnSpPr>
          <p:cNvPr id="98" name="Google Shape;310;p4">
            <a:extLst>
              <a:ext uri="{FF2B5EF4-FFF2-40B4-BE49-F238E27FC236}">
                <a16:creationId xmlns:a16="http://schemas.microsoft.com/office/drawing/2014/main" id="{957E834F-C3DD-C943-BD66-E5758A43E0B2}"/>
              </a:ext>
            </a:extLst>
          </p:cNvPr>
          <p:cNvCxnSpPr>
            <a:stCxn id="75" idx="2"/>
            <a:endCxn id="80" idx="0"/>
          </p:cNvCxnSpPr>
          <p:nvPr/>
        </p:nvCxnSpPr>
        <p:spPr>
          <a:xfrm rot="16200000" flipH="1">
            <a:off x="3092560" y="3254329"/>
            <a:ext cx="1418679" cy="2887454"/>
          </a:xfrm>
          <a:prstGeom prst="bentConnector3">
            <a:avLst>
              <a:gd name="adj1" fmla="val 50000"/>
            </a:avLst>
          </a:prstGeom>
          <a:noFill/>
          <a:ln w="9525" cap="flat" cmpd="sng">
            <a:solidFill>
              <a:schemeClr val="accent1"/>
            </a:solidFill>
            <a:prstDash val="dot"/>
            <a:miter lim="8000"/>
            <a:headEnd type="none" w="sm" len="sm"/>
            <a:tailEnd type="triangle" w="med" len="med"/>
          </a:ln>
        </p:spPr>
      </p:cxnSp>
      <p:cxnSp>
        <p:nvCxnSpPr>
          <p:cNvPr id="99" name="Google Shape;311;p4">
            <a:extLst>
              <a:ext uri="{FF2B5EF4-FFF2-40B4-BE49-F238E27FC236}">
                <a16:creationId xmlns:a16="http://schemas.microsoft.com/office/drawing/2014/main" id="{F2032D3F-97E4-5D45-D540-A59FBD066030}"/>
              </a:ext>
            </a:extLst>
          </p:cNvPr>
          <p:cNvCxnSpPr>
            <a:cxnSpLocks/>
            <a:stCxn id="75" idx="2"/>
            <a:endCxn id="105" idx="0"/>
          </p:cNvCxnSpPr>
          <p:nvPr/>
        </p:nvCxnSpPr>
        <p:spPr>
          <a:xfrm flipH="1">
            <a:off x="1796467" y="3988717"/>
            <a:ext cx="561705" cy="1169794"/>
          </a:xfrm>
          <a:prstGeom prst="straightConnector1">
            <a:avLst/>
          </a:prstGeom>
          <a:noFill/>
          <a:ln w="9525" cap="flat" cmpd="sng">
            <a:solidFill>
              <a:schemeClr val="accent1"/>
            </a:solidFill>
            <a:prstDash val="solid"/>
            <a:miter lim="8000"/>
            <a:headEnd type="none" w="sm" len="sm"/>
            <a:tailEnd type="triangle" w="med" len="med"/>
          </a:ln>
        </p:spPr>
      </p:cxnSp>
      <p:sp>
        <p:nvSpPr>
          <p:cNvPr id="100" name="Google Shape;318;p4">
            <a:extLst>
              <a:ext uri="{FF2B5EF4-FFF2-40B4-BE49-F238E27FC236}">
                <a16:creationId xmlns:a16="http://schemas.microsoft.com/office/drawing/2014/main" id="{715515BE-3DCA-A202-2AB4-0665D33765F7}"/>
              </a:ext>
            </a:extLst>
          </p:cNvPr>
          <p:cNvSpPr txBox="1"/>
          <p:nvPr/>
        </p:nvSpPr>
        <p:spPr>
          <a:xfrm>
            <a:off x="780270" y="5157192"/>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101" name="Google Shape;319;p4">
            <a:extLst>
              <a:ext uri="{FF2B5EF4-FFF2-40B4-BE49-F238E27FC236}">
                <a16:creationId xmlns:a16="http://schemas.microsoft.com/office/drawing/2014/main" id="{5C50508C-9B6A-FC0C-89DD-AB50A8F299E5}"/>
              </a:ext>
            </a:extLst>
          </p:cNvPr>
          <p:cNvSpPr txBox="1"/>
          <p:nvPr/>
        </p:nvSpPr>
        <p:spPr>
          <a:xfrm>
            <a:off x="5113885"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102" name="Google Shape;322;p4">
            <a:extLst>
              <a:ext uri="{FF2B5EF4-FFF2-40B4-BE49-F238E27FC236}">
                <a16:creationId xmlns:a16="http://schemas.microsoft.com/office/drawing/2014/main" id="{70A805EA-76D1-A841-CCFC-9A0F1731FD96}"/>
              </a:ext>
            </a:extLst>
          </p:cNvPr>
          <p:cNvSpPr/>
          <p:nvPr/>
        </p:nvSpPr>
        <p:spPr>
          <a:xfrm>
            <a:off x="3924009" y="3316560"/>
            <a:ext cx="16524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sz="1800">
              <a:solidFill>
                <a:schemeClr val="dk1"/>
              </a:solidFill>
              <a:latin typeface="Malgun Gothic"/>
              <a:ea typeface="Malgun Gothic"/>
              <a:cs typeface="Malgun Gothic"/>
              <a:sym typeface="Malgun Gothic"/>
            </a:endParaRPr>
          </a:p>
        </p:txBody>
      </p:sp>
      <p:sp>
        <p:nvSpPr>
          <p:cNvPr id="103" name="Google Shape;323;p4">
            <a:extLst>
              <a:ext uri="{FF2B5EF4-FFF2-40B4-BE49-F238E27FC236}">
                <a16:creationId xmlns:a16="http://schemas.microsoft.com/office/drawing/2014/main" id="{81A085C2-2E8C-6AF1-4042-A292783C22D8}"/>
              </a:ext>
            </a:extLst>
          </p:cNvPr>
          <p:cNvSpPr/>
          <p:nvPr/>
        </p:nvSpPr>
        <p:spPr>
          <a:xfrm>
            <a:off x="8866808" y="4097096"/>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104" name="Google Shape;324;p4">
            <a:extLst>
              <a:ext uri="{FF2B5EF4-FFF2-40B4-BE49-F238E27FC236}">
                <a16:creationId xmlns:a16="http://schemas.microsoft.com/office/drawing/2014/main" id="{C4D3101C-3A3E-C6E0-A05F-6F3541521914}"/>
              </a:ext>
            </a:extLst>
          </p:cNvPr>
          <p:cNvSpPr/>
          <p:nvPr/>
        </p:nvSpPr>
        <p:spPr>
          <a:xfrm>
            <a:off x="6450933" y="4097085"/>
            <a:ext cx="1497300" cy="342913"/>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solidFill>
                  <a:schemeClr val="dk1"/>
                </a:solidFill>
                <a:latin typeface="Malgun Gothic"/>
                <a:ea typeface="Malgun Gothic"/>
                <a:cs typeface="Malgun Gothic"/>
                <a:sym typeface="Malgun Gothic"/>
              </a:rPr>
              <a:t>MBS</a:t>
            </a:r>
            <a:endParaRPr>
              <a:solidFill>
                <a:schemeClr val="dk1"/>
              </a:solidFill>
              <a:latin typeface="Malgun Gothic"/>
              <a:ea typeface="Malgun Gothic"/>
              <a:cs typeface="Malgun Gothic"/>
              <a:sym typeface="Malgun Gothic"/>
            </a:endParaRPr>
          </a:p>
        </p:txBody>
      </p:sp>
      <p:sp>
        <p:nvSpPr>
          <p:cNvPr id="105" name="Google Shape;312;p4">
            <a:extLst>
              <a:ext uri="{FF2B5EF4-FFF2-40B4-BE49-F238E27FC236}">
                <a16:creationId xmlns:a16="http://schemas.microsoft.com/office/drawing/2014/main" id="{9978FDB8-3DE5-468A-7D22-3111D8B0E7E4}"/>
              </a:ext>
            </a:extLst>
          </p:cNvPr>
          <p:cNvSpPr/>
          <p:nvPr/>
        </p:nvSpPr>
        <p:spPr>
          <a:xfrm>
            <a:off x="1589693" y="515851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106" name="Google Shape;326;p4">
            <a:extLst>
              <a:ext uri="{FF2B5EF4-FFF2-40B4-BE49-F238E27FC236}">
                <a16:creationId xmlns:a16="http://schemas.microsoft.com/office/drawing/2014/main" id="{E5A3BD9B-7B81-65FF-7E5D-E3A449036233}"/>
              </a:ext>
            </a:extLst>
          </p:cNvPr>
          <p:cNvCxnSpPr>
            <a:cxnSpLocks/>
            <a:stCxn id="77" idx="2"/>
            <a:endCxn id="105" idx="0"/>
          </p:cNvCxnSpPr>
          <p:nvPr/>
        </p:nvCxnSpPr>
        <p:spPr>
          <a:xfrm flipH="1">
            <a:off x="1796467" y="3988717"/>
            <a:ext cx="2956225" cy="1169794"/>
          </a:xfrm>
          <a:prstGeom prst="straightConnector1">
            <a:avLst/>
          </a:prstGeom>
          <a:noFill/>
          <a:ln w="9525" cap="flat" cmpd="sng">
            <a:solidFill>
              <a:schemeClr val="accent1"/>
            </a:solidFill>
            <a:prstDash val="solid"/>
            <a:miter lim="8000"/>
            <a:headEnd type="none" w="sm" len="sm"/>
            <a:tailEnd type="triangle" w="med" len="med"/>
          </a:ln>
        </p:spPr>
      </p:cxnSp>
      <p:cxnSp>
        <p:nvCxnSpPr>
          <p:cNvPr id="107" name="Google Shape;327;p4">
            <a:extLst>
              <a:ext uri="{FF2B5EF4-FFF2-40B4-BE49-F238E27FC236}">
                <a16:creationId xmlns:a16="http://schemas.microsoft.com/office/drawing/2014/main" id="{D8602EEC-107A-62AA-E816-0761139F9DFD}"/>
              </a:ext>
            </a:extLst>
          </p:cNvPr>
          <p:cNvCxnSpPr>
            <a:stCxn id="77" idx="2"/>
            <a:endCxn id="80" idx="0"/>
          </p:cNvCxnSpPr>
          <p:nvPr/>
        </p:nvCxnSpPr>
        <p:spPr>
          <a:xfrm rot="16200000" flipH="1">
            <a:off x="4289820" y="4451589"/>
            <a:ext cx="1418679" cy="492934"/>
          </a:xfrm>
          <a:prstGeom prst="bentConnector3">
            <a:avLst>
              <a:gd name="adj1" fmla="val 50000"/>
            </a:avLst>
          </a:prstGeom>
          <a:noFill/>
          <a:ln w="9525" cap="flat" cmpd="sng">
            <a:solidFill>
              <a:schemeClr val="accent1"/>
            </a:solidFill>
            <a:prstDash val="dot"/>
            <a:miter lim="8000"/>
            <a:headEnd type="none" w="sm" len="sm"/>
            <a:tailEnd type="triangle" w="med" len="med"/>
          </a:ln>
        </p:spPr>
      </p:cxnSp>
      <p:sp>
        <p:nvSpPr>
          <p:cNvPr id="108" name="Google Shape;281;p4">
            <a:extLst>
              <a:ext uri="{FF2B5EF4-FFF2-40B4-BE49-F238E27FC236}">
                <a16:creationId xmlns:a16="http://schemas.microsoft.com/office/drawing/2014/main" id="{D8610A71-8503-E37E-2F36-06C43717D353}"/>
              </a:ext>
            </a:extLst>
          </p:cNvPr>
          <p:cNvSpPr/>
          <p:nvPr/>
        </p:nvSpPr>
        <p:spPr>
          <a:xfrm>
            <a:off x="3761853"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109" name="Google Shape;312;p4">
            <a:extLst>
              <a:ext uri="{FF2B5EF4-FFF2-40B4-BE49-F238E27FC236}">
                <a16:creationId xmlns:a16="http://schemas.microsoft.com/office/drawing/2014/main" id="{0940345D-05FB-C409-0CCB-5871FC8DC15A}"/>
              </a:ext>
            </a:extLst>
          </p:cNvPr>
          <p:cNvSpPr/>
          <p:nvPr/>
        </p:nvSpPr>
        <p:spPr>
          <a:xfrm>
            <a:off x="4003561" y="51571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Pace</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Maker</a:t>
            </a:r>
            <a:endParaRPr sz="400" dirty="0">
              <a:solidFill>
                <a:schemeClr val="dk1"/>
              </a:solidFill>
              <a:latin typeface="Malgun Gothic"/>
              <a:ea typeface="Malgun Gothic"/>
              <a:cs typeface="Malgun Gothic"/>
              <a:sym typeface="Malgun Gothic"/>
            </a:endParaRPr>
          </a:p>
        </p:txBody>
      </p:sp>
      <p:cxnSp>
        <p:nvCxnSpPr>
          <p:cNvPr id="110" name="Google Shape;327;p4">
            <a:extLst>
              <a:ext uri="{FF2B5EF4-FFF2-40B4-BE49-F238E27FC236}">
                <a16:creationId xmlns:a16="http://schemas.microsoft.com/office/drawing/2014/main" id="{5EC9E223-DEE0-74BD-A76C-A0BC4A4768DA}"/>
              </a:ext>
            </a:extLst>
          </p:cNvPr>
          <p:cNvCxnSpPr>
            <a:cxnSpLocks/>
            <a:stCxn id="105" idx="0"/>
            <a:endCxn id="109" idx="0"/>
          </p:cNvCxnSpPr>
          <p:nvPr/>
        </p:nvCxnSpPr>
        <p:spPr>
          <a:xfrm rot="5400000" flipH="1" flipV="1">
            <a:off x="3002742" y="3950918"/>
            <a:ext cx="1319" cy="2413868"/>
          </a:xfrm>
          <a:prstGeom prst="curvedConnector3">
            <a:avLst>
              <a:gd name="adj1" fmla="val 17431312"/>
            </a:avLst>
          </a:prstGeom>
          <a:noFill/>
          <a:ln w="9525" cap="flat" cmpd="sng">
            <a:solidFill>
              <a:schemeClr val="accent1"/>
            </a:solidFill>
            <a:prstDash val="dot"/>
            <a:miter lim="8000"/>
            <a:headEnd type="none" w="sm" len="sm"/>
            <a:tailEnd type="triangle" w="med" len="med"/>
          </a:ln>
        </p:spPr>
      </p:cxnSp>
      <p:sp>
        <p:nvSpPr>
          <p:cNvPr id="111" name="Google Shape;286;p4">
            <a:extLst>
              <a:ext uri="{FF2B5EF4-FFF2-40B4-BE49-F238E27FC236}">
                <a16:creationId xmlns:a16="http://schemas.microsoft.com/office/drawing/2014/main" id="{24CD5387-7BD6-3A04-9821-076AE51678CB}"/>
              </a:ext>
            </a:extLst>
          </p:cNvPr>
          <p:cNvSpPr/>
          <p:nvPr/>
        </p:nvSpPr>
        <p:spPr>
          <a:xfrm>
            <a:off x="9706302"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(replica)</a:t>
            </a:r>
            <a:endParaRPr sz="1050" dirty="0">
              <a:solidFill>
                <a:schemeClr val="dk1"/>
              </a:solidFill>
              <a:latin typeface="Malgun Gothic"/>
              <a:ea typeface="Malgun Gothic"/>
              <a:cs typeface="Malgun Gothic"/>
              <a:sym typeface="Malgun Gothic"/>
            </a:endParaRPr>
          </a:p>
        </p:txBody>
      </p:sp>
      <p:cxnSp>
        <p:nvCxnSpPr>
          <p:cNvPr id="112" name="Google Shape;297;p4">
            <a:extLst>
              <a:ext uri="{FF2B5EF4-FFF2-40B4-BE49-F238E27FC236}">
                <a16:creationId xmlns:a16="http://schemas.microsoft.com/office/drawing/2014/main" id="{CA1344D9-F595-EAFB-133E-54ED8ABCC3CF}"/>
              </a:ext>
            </a:extLst>
          </p:cNvPr>
          <p:cNvCxnSpPr>
            <a:stCxn id="125" idx="2"/>
            <a:endCxn id="111" idx="2"/>
          </p:cNvCxnSpPr>
          <p:nvPr/>
        </p:nvCxnSpPr>
        <p:spPr>
          <a:xfrm rot="16200000" flipH="1">
            <a:off x="8411156" y="4212583"/>
            <a:ext cx="3423" cy="3491369"/>
          </a:xfrm>
          <a:prstGeom prst="bentConnector3">
            <a:avLst>
              <a:gd name="adj1" fmla="val 6778352"/>
            </a:avLst>
          </a:prstGeom>
          <a:noFill/>
          <a:ln w="15875" cap="flat" cmpd="sng">
            <a:solidFill>
              <a:srgbClr val="023F72"/>
            </a:solidFill>
            <a:prstDash val="solid"/>
            <a:round/>
            <a:headEnd type="none" w="sm" len="sm"/>
            <a:tailEnd type="triangle" w="med" len="med"/>
          </a:ln>
        </p:spPr>
      </p:cxnSp>
      <p:sp>
        <p:nvSpPr>
          <p:cNvPr id="113" name="Google Shape;312;p4">
            <a:extLst>
              <a:ext uri="{FF2B5EF4-FFF2-40B4-BE49-F238E27FC236}">
                <a16:creationId xmlns:a16="http://schemas.microsoft.com/office/drawing/2014/main" id="{E67E9E84-8878-1267-A53D-EA0573F1A3DB}"/>
              </a:ext>
            </a:extLst>
          </p:cNvPr>
          <p:cNvSpPr/>
          <p:nvPr/>
        </p:nvSpPr>
        <p:spPr>
          <a:xfrm>
            <a:off x="6472125" y="5159892"/>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sz="600" dirty="0">
                <a:solidFill>
                  <a:schemeClr val="dk1"/>
                </a:solidFill>
                <a:latin typeface="Malgun Gothic"/>
                <a:ea typeface="Malgun Gothic"/>
                <a:cs typeface="Malgun Gothic"/>
                <a:sym typeface="Malgun Gothic"/>
              </a:rPr>
              <a:t>point</a:t>
            </a:r>
            <a:endParaRPr sz="400" dirty="0">
              <a:solidFill>
                <a:schemeClr val="dk1"/>
              </a:solidFill>
              <a:latin typeface="Malgun Gothic"/>
              <a:ea typeface="Malgun Gothic"/>
              <a:cs typeface="Malgun Gothic"/>
              <a:sym typeface="Malgun Gothic"/>
            </a:endParaRPr>
          </a:p>
        </p:txBody>
      </p:sp>
      <p:sp>
        <p:nvSpPr>
          <p:cNvPr id="114" name="Google Shape;281;p4">
            <a:extLst>
              <a:ext uri="{FF2B5EF4-FFF2-40B4-BE49-F238E27FC236}">
                <a16:creationId xmlns:a16="http://schemas.microsoft.com/office/drawing/2014/main" id="{76457BC4-830B-B8A4-76DB-B0D020F932E3}"/>
              </a:ext>
            </a:extLst>
          </p:cNvPr>
          <p:cNvSpPr/>
          <p:nvPr/>
        </p:nvSpPr>
        <p:spPr>
          <a:xfrm>
            <a:off x="8676514" y="5407396"/>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050" dirty="0">
                <a:solidFill>
                  <a:schemeClr val="dk1"/>
                </a:solidFill>
                <a:latin typeface="Malgun Gothic"/>
                <a:ea typeface="Malgun Gothic"/>
                <a:cs typeface="Malgun Gothic"/>
                <a:sym typeface="Malgun Gothic"/>
              </a:rPr>
              <a:t>(Secondary)</a:t>
            </a:r>
            <a:endParaRPr sz="1050" dirty="0">
              <a:solidFill>
                <a:schemeClr val="dk1"/>
              </a:solidFill>
              <a:latin typeface="Malgun Gothic"/>
              <a:ea typeface="Malgun Gothic"/>
              <a:cs typeface="Malgun Gothic"/>
              <a:sym typeface="Malgun Gothic"/>
            </a:endParaRPr>
          </a:p>
        </p:txBody>
      </p:sp>
      <p:sp>
        <p:nvSpPr>
          <p:cNvPr id="115" name="Google Shape;312;p4">
            <a:extLst>
              <a:ext uri="{FF2B5EF4-FFF2-40B4-BE49-F238E27FC236}">
                <a16:creationId xmlns:a16="http://schemas.microsoft.com/office/drawing/2014/main" id="{817F2303-05FA-CEE7-5CE3-276EFAA86B9C}"/>
              </a:ext>
            </a:extLst>
          </p:cNvPr>
          <p:cNvSpPr/>
          <p:nvPr/>
        </p:nvSpPr>
        <p:spPr>
          <a:xfrm>
            <a:off x="8918447" y="5159001"/>
            <a:ext cx="413547" cy="248395"/>
          </a:xfrm>
          <a:prstGeom prst="rect">
            <a:avLst/>
          </a:prstGeom>
          <a:solidFill>
            <a:srgbClr val="FFFF00"/>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End</a:t>
            </a:r>
          </a:p>
          <a:p>
            <a:pPr marL="0" marR="0" lvl="0" indent="0" algn="ctr" rtl="0">
              <a:spcBef>
                <a:spcPts val="0"/>
              </a:spcBef>
              <a:spcAft>
                <a:spcPts val="0"/>
              </a:spcAft>
              <a:buNone/>
            </a:pPr>
            <a:r>
              <a:rPr lang="en-US" altLang="ko-KR" sz="600" dirty="0">
                <a:solidFill>
                  <a:schemeClr val="dk1"/>
                </a:solidFill>
                <a:latin typeface="Malgun Gothic"/>
                <a:ea typeface="Malgun Gothic"/>
                <a:cs typeface="Malgun Gothic"/>
                <a:sym typeface="Malgun Gothic"/>
              </a:rPr>
              <a:t>point</a:t>
            </a:r>
            <a:endParaRPr lang="en-US" altLang="ko-KR" sz="400" dirty="0">
              <a:solidFill>
                <a:schemeClr val="dk1"/>
              </a:solidFill>
              <a:latin typeface="Malgun Gothic"/>
              <a:ea typeface="Malgun Gothic"/>
              <a:cs typeface="Malgun Gothic"/>
              <a:sym typeface="Malgun Gothic"/>
            </a:endParaRPr>
          </a:p>
        </p:txBody>
      </p:sp>
      <p:cxnSp>
        <p:nvCxnSpPr>
          <p:cNvPr id="116" name="Google Shape;327;p4">
            <a:extLst>
              <a:ext uri="{FF2B5EF4-FFF2-40B4-BE49-F238E27FC236}">
                <a16:creationId xmlns:a16="http://schemas.microsoft.com/office/drawing/2014/main" id="{D95A3834-F99C-4CD3-2F99-6CCBE2E13A06}"/>
              </a:ext>
            </a:extLst>
          </p:cNvPr>
          <p:cNvCxnSpPr>
            <a:cxnSpLocks/>
            <a:stCxn id="113" idx="0"/>
            <a:endCxn id="115" idx="0"/>
          </p:cNvCxnSpPr>
          <p:nvPr/>
        </p:nvCxnSpPr>
        <p:spPr>
          <a:xfrm rot="5400000" flipH="1" flipV="1">
            <a:off x="7901615" y="3936286"/>
            <a:ext cx="891" cy="2446322"/>
          </a:xfrm>
          <a:prstGeom prst="curvedConnector3">
            <a:avLst>
              <a:gd name="adj1" fmla="val 25756566"/>
            </a:avLst>
          </a:prstGeom>
          <a:noFill/>
          <a:ln w="9525" cap="flat" cmpd="sng">
            <a:solidFill>
              <a:schemeClr val="accent1"/>
            </a:solidFill>
            <a:prstDash val="dot"/>
            <a:miter lim="8000"/>
            <a:headEnd type="none" w="sm" len="sm"/>
            <a:tailEnd type="triangle" w="med" len="med"/>
          </a:ln>
        </p:spPr>
      </p:cxnSp>
      <p:cxnSp>
        <p:nvCxnSpPr>
          <p:cNvPr id="117" name="Google Shape;311;p4">
            <a:extLst>
              <a:ext uri="{FF2B5EF4-FFF2-40B4-BE49-F238E27FC236}">
                <a16:creationId xmlns:a16="http://schemas.microsoft.com/office/drawing/2014/main" id="{2770C973-4DB5-7E6B-6DB0-15D372B858E8}"/>
              </a:ext>
            </a:extLst>
          </p:cNvPr>
          <p:cNvCxnSpPr>
            <a:cxnSpLocks/>
            <a:stCxn id="84" idx="2"/>
            <a:endCxn id="113" idx="0"/>
          </p:cNvCxnSpPr>
          <p:nvPr/>
        </p:nvCxnSpPr>
        <p:spPr>
          <a:xfrm flipH="1">
            <a:off x="6678899" y="4671625"/>
            <a:ext cx="548388" cy="488267"/>
          </a:xfrm>
          <a:prstGeom prst="straightConnector1">
            <a:avLst/>
          </a:prstGeom>
          <a:noFill/>
          <a:ln w="9525" cap="flat" cmpd="sng">
            <a:solidFill>
              <a:schemeClr val="accent1"/>
            </a:solidFill>
            <a:prstDash val="solid"/>
            <a:miter lim="8000"/>
            <a:headEnd type="none" w="sm" len="sm"/>
            <a:tailEnd type="triangle" w="med" len="med"/>
          </a:ln>
        </p:spPr>
      </p:cxnSp>
      <p:cxnSp>
        <p:nvCxnSpPr>
          <p:cNvPr id="118" name="Google Shape;311;p4">
            <a:extLst>
              <a:ext uri="{FF2B5EF4-FFF2-40B4-BE49-F238E27FC236}">
                <a16:creationId xmlns:a16="http://schemas.microsoft.com/office/drawing/2014/main" id="{2FD66945-FB8F-36CF-FE51-22A6DE6DBED9}"/>
              </a:ext>
            </a:extLst>
          </p:cNvPr>
          <p:cNvCxnSpPr>
            <a:cxnSpLocks/>
            <a:stCxn id="87" idx="2"/>
            <a:endCxn id="113" idx="0"/>
          </p:cNvCxnSpPr>
          <p:nvPr/>
        </p:nvCxnSpPr>
        <p:spPr>
          <a:xfrm flipH="1">
            <a:off x="6678899" y="4671625"/>
            <a:ext cx="2959483" cy="488267"/>
          </a:xfrm>
          <a:prstGeom prst="straightConnector1">
            <a:avLst/>
          </a:prstGeom>
          <a:noFill/>
          <a:ln w="9525" cap="flat" cmpd="sng">
            <a:solidFill>
              <a:schemeClr val="accent1"/>
            </a:solidFill>
            <a:prstDash val="solid"/>
            <a:miter lim="8000"/>
            <a:headEnd type="none" w="sm" len="sm"/>
            <a:tailEnd type="triangle" w="med" len="med"/>
          </a:ln>
        </p:spPr>
      </p:cxnSp>
      <p:cxnSp>
        <p:nvCxnSpPr>
          <p:cNvPr id="119" name="Google Shape;310;p4">
            <a:extLst>
              <a:ext uri="{FF2B5EF4-FFF2-40B4-BE49-F238E27FC236}">
                <a16:creationId xmlns:a16="http://schemas.microsoft.com/office/drawing/2014/main" id="{F537C918-7123-E3EA-7D4B-8CBAC619A88C}"/>
              </a:ext>
            </a:extLst>
          </p:cNvPr>
          <p:cNvCxnSpPr>
            <a:cxnSpLocks/>
            <a:stCxn id="84" idx="2"/>
            <a:endCxn id="111" idx="0"/>
          </p:cNvCxnSpPr>
          <p:nvPr/>
        </p:nvCxnSpPr>
        <p:spPr>
          <a:xfrm rot="16200000" flipH="1">
            <a:off x="8325034" y="3573877"/>
            <a:ext cx="735771" cy="2931265"/>
          </a:xfrm>
          <a:prstGeom prst="bentConnector3">
            <a:avLst>
              <a:gd name="adj1" fmla="val 24830"/>
            </a:avLst>
          </a:prstGeom>
          <a:noFill/>
          <a:ln w="9525" cap="flat" cmpd="sng">
            <a:solidFill>
              <a:schemeClr val="accent1"/>
            </a:solidFill>
            <a:prstDash val="dot"/>
            <a:miter lim="8000"/>
            <a:headEnd type="none" w="sm" len="sm"/>
            <a:tailEnd type="triangle" w="med" len="med"/>
          </a:ln>
        </p:spPr>
      </p:cxnSp>
      <p:cxnSp>
        <p:nvCxnSpPr>
          <p:cNvPr id="120" name="Google Shape;310;p4">
            <a:extLst>
              <a:ext uri="{FF2B5EF4-FFF2-40B4-BE49-F238E27FC236}">
                <a16:creationId xmlns:a16="http://schemas.microsoft.com/office/drawing/2014/main" id="{7FA8AB52-468A-177A-5FE4-6F23CB3B921A}"/>
              </a:ext>
            </a:extLst>
          </p:cNvPr>
          <p:cNvCxnSpPr>
            <a:cxnSpLocks/>
            <a:stCxn id="87" idx="2"/>
            <a:endCxn id="111" idx="0"/>
          </p:cNvCxnSpPr>
          <p:nvPr/>
        </p:nvCxnSpPr>
        <p:spPr>
          <a:xfrm rot="16200000" flipH="1">
            <a:off x="9530582" y="4779425"/>
            <a:ext cx="735771" cy="520170"/>
          </a:xfrm>
          <a:prstGeom prst="bentConnector3">
            <a:avLst>
              <a:gd name="adj1" fmla="val 24830"/>
            </a:avLst>
          </a:prstGeom>
          <a:noFill/>
          <a:ln w="9525" cap="flat" cmpd="sng">
            <a:solidFill>
              <a:schemeClr val="accent1"/>
            </a:solidFill>
            <a:prstDash val="dot"/>
            <a:miter lim="8000"/>
            <a:headEnd type="none" w="sm" len="sm"/>
            <a:tailEnd type="triangle" w="med" len="med"/>
          </a:ln>
        </p:spPr>
      </p:cxnSp>
      <p:sp>
        <p:nvSpPr>
          <p:cNvPr id="121" name="Google Shape;318;p4">
            <a:extLst>
              <a:ext uri="{FF2B5EF4-FFF2-40B4-BE49-F238E27FC236}">
                <a16:creationId xmlns:a16="http://schemas.microsoft.com/office/drawing/2014/main" id="{335CE773-8938-6ABB-0150-2743788F27E6}"/>
              </a:ext>
            </a:extLst>
          </p:cNvPr>
          <p:cNvSpPr txBox="1"/>
          <p:nvPr/>
        </p:nvSpPr>
        <p:spPr>
          <a:xfrm>
            <a:off x="5980102" y="4953677"/>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Write/Read</a:t>
            </a:r>
            <a:endParaRPr sz="900" dirty="0">
              <a:solidFill>
                <a:schemeClr val="dk1"/>
              </a:solidFill>
              <a:latin typeface="Malgun Gothic"/>
              <a:ea typeface="Malgun Gothic"/>
              <a:cs typeface="Malgun Gothic"/>
              <a:sym typeface="Malgun Gothic"/>
            </a:endParaRPr>
          </a:p>
        </p:txBody>
      </p:sp>
      <p:sp>
        <p:nvSpPr>
          <p:cNvPr id="122" name="Google Shape;319;p4">
            <a:extLst>
              <a:ext uri="{FF2B5EF4-FFF2-40B4-BE49-F238E27FC236}">
                <a16:creationId xmlns:a16="http://schemas.microsoft.com/office/drawing/2014/main" id="{B399B627-7E3E-6042-8A8E-11A0EEC0E034}"/>
              </a:ext>
            </a:extLst>
          </p:cNvPr>
          <p:cNvSpPr txBox="1"/>
          <p:nvPr/>
        </p:nvSpPr>
        <p:spPr>
          <a:xfrm>
            <a:off x="10097649" y="5158509"/>
            <a:ext cx="813900" cy="1959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dirty="0">
                <a:solidFill>
                  <a:schemeClr val="dk1"/>
                </a:solidFill>
                <a:latin typeface="Malgun Gothic"/>
                <a:ea typeface="Malgun Gothic"/>
                <a:cs typeface="Malgun Gothic"/>
                <a:sym typeface="Malgun Gothic"/>
              </a:rPr>
              <a:t>Read</a:t>
            </a:r>
            <a:endParaRPr sz="900" dirty="0">
              <a:solidFill>
                <a:schemeClr val="dk1"/>
              </a:solidFill>
              <a:latin typeface="Malgun Gothic"/>
              <a:ea typeface="Malgun Gothic"/>
              <a:cs typeface="Malgun Gothic"/>
              <a:sym typeface="Malgun Gothic"/>
            </a:endParaRPr>
          </a:p>
        </p:txBody>
      </p:sp>
      <p:sp>
        <p:nvSpPr>
          <p:cNvPr id="123" name="Google Shape;298;p4">
            <a:extLst>
              <a:ext uri="{FF2B5EF4-FFF2-40B4-BE49-F238E27FC236}">
                <a16:creationId xmlns:a16="http://schemas.microsoft.com/office/drawing/2014/main" id="{27046205-5475-E1EB-B6AE-A446E37C760D}"/>
              </a:ext>
            </a:extLst>
          </p:cNvPr>
          <p:cNvSpPr txBox="1"/>
          <p:nvPr/>
        </p:nvSpPr>
        <p:spPr>
          <a:xfrm>
            <a:off x="7109952" y="6165304"/>
            <a:ext cx="3162900" cy="24618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dirty="0">
                <a:solidFill>
                  <a:schemeClr val="dk1"/>
                </a:solidFill>
                <a:latin typeface="Malgun Gothic"/>
                <a:ea typeface="Malgun Gothic"/>
                <a:cs typeface="Malgun Gothic"/>
                <a:sym typeface="Malgun Gothic"/>
              </a:rPr>
              <a:t>Replication</a:t>
            </a:r>
            <a:endParaRPr sz="1000" dirty="0">
              <a:solidFill>
                <a:schemeClr val="dk1"/>
              </a:solidFill>
              <a:latin typeface="Malgun Gothic"/>
              <a:ea typeface="Malgun Gothic"/>
              <a:cs typeface="Malgun Gothic"/>
              <a:sym typeface="Malgun Gothic"/>
            </a:endParaRPr>
          </a:p>
        </p:txBody>
      </p:sp>
      <p:sp>
        <p:nvSpPr>
          <p:cNvPr id="124" name="Google Shape;281;p4">
            <a:extLst>
              <a:ext uri="{FF2B5EF4-FFF2-40B4-BE49-F238E27FC236}">
                <a16:creationId xmlns:a16="http://schemas.microsoft.com/office/drawing/2014/main" id="{483A95B1-5BD4-9237-0A06-E0E86ED5BF0E}"/>
              </a:ext>
            </a:extLst>
          </p:cNvPr>
          <p:cNvSpPr/>
          <p:nvPr/>
        </p:nvSpPr>
        <p:spPr>
          <a:xfrm>
            <a:off x="1315930" y="5403974"/>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sp>
        <p:nvSpPr>
          <p:cNvPr id="125" name="Google Shape;281;p4">
            <a:extLst>
              <a:ext uri="{FF2B5EF4-FFF2-40B4-BE49-F238E27FC236}">
                <a16:creationId xmlns:a16="http://schemas.microsoft.com/office/drawing/2014/main" id="{D347F44F-3983-806B-7D27-80C1E543BA0C}"/>
              </a:ext>
            </a:extLst>
          </p:cNvPr>
          <p:cNvSpPr/>
          <p:nvPr/>
        </p:nvSpPr>
        <p:spPr>
          <a:xfrm>
            <a:off x="6214933" y="5403973"/>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(Primary)</a:t>
            </a:r>
            <a:endParaRPr sz="1100" dirty="0">
              <a:solidFill>
                <a:schemeClr val="dk1"/>
              </a:solidFill>
              <a:latin typeface="Malgun Gothic"/>
              <a:ea typeface="Malgun Gothic"/>
              <a:cs typeface="Malgun Gothic"/>
              <a:sym typeface="Malgun Gothic"/>
            </a:endParaRPr>
          </a:p>
        </p:txBody>
      </p:sp>
      <p:cxnSp>
        <p:nvCxnSpPr>
          <p:cNvPr id="126" name="Google Shape;299;p4">
            <a:extLst>
              <a:ext uri="{FF2B5EF4-FFF2-40B4-BE49-F238E27FC236}">
                <a16:creationId xmlns:a16="http://schemas.microsoft.com/office/drawing/2014/main" id="{800652A5-C95E-86E0-817A-6B321CFDF430}"/>
              </a:ext>
            </a:extLst>
          </p:cNvPr>
          <p:cNvCxnSpPr>
            <a:cxnSpLocks/>
          </p:cNvCxnSpPr>
          <p:nvPr/>
        </p:nvCxnSpPr>
        <p:spPr>
          <a:xfrm rot="16200000" flipH="1">
            <a:off x="4191481" y="3308871"/>
            <a:ext cx="510" cy="5302800"/>
          </a:xfrm>
          <a:prstGeom prst="bentConnector3">
            <a:avLst>
              <a:gd name="adj1" fmla="val 143256471"/>
            </a:avLst>
          </a:prstGeom>
          <a:noFill/>
          <a:ln w="114300" cap="flat" cmpd="sng">
            <a:solidFill>
              <a:srgbClr val="002060"/>
            </a:solidFill>
            <a:prstDash val="solid"/>
            <a:round/>
            <a:headEnd type="none" w="med" len="med"/>
            <a:tailEnd type="none" w="med" len="med"/>
          </a:ln>
        </p:spPr>
      </p:cxnSp>
      <p:sp>
        <p:nvSpPr>
          <p:cNvPr id="127" name="Google Shape;298;p4">
            <a:extLst>
              <a:ext uri="{FF2B5EF4-FFF2-40B4-BE49-F238E27FC236}">
                <a16:creationId xmlns:a16="http://schemas.microsoft.com/office/drawing/2014/main" id="{3DB8B397-2904-BC8B-A516-99C21FB3136B}"/>
              </a:ext>
            </a:extLst>
          </p:cNvPr>
          <p:cNvSpPr txBox="1"/>
          <p:nvPr/>
        </p:nvSpPr>
        <p:spPr>
          <a:xfrm>
            <a:off x="3994959" y="6344943"/>
            <a:ext cx="3162900" cy="2923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00" dirty="0">
                <a:solidFill>
                  <a:schemeClr val="dk1"/>
                </a:solidFill>
                <a:latin typeface="Malgun Gothic"/>
                <a:ea typeface="Malgun Gothic"/>
                <a:cs typeface="Malgun Gothic"/>
                <a:sym typeface="Malgun Gothic"/>
              </a:rPr>
              <a:t>Data Sync</a:t>
            </a:r>
            <a:r>
              <a:rPr lang="en-US" altLang="ko-KR" sz="1300" dirty="0">
                <a:solidFill>
                  <a:schemeClr val="dk1"/>
                </a:solidFill>
                <a:latin typeface="Malgun Gothic"/>
                <a:ea typeface="Malgun Gothic"/>
                <a:cs typeface="Malgun Gothic"/>
                <a:sym typeface="Malgun Gothic"/>
              </a:rPr>
              <a:t> (</a:t>
            </a:r>
            <a:r>
              <a:rPr lang="en-US" altLang="ko-KR" sz="1300" dirty="0" err="1">
                <a:solidFill>
                  <a:schemeClr val="dk1"/>
                </a:solidFill>
                <a:latin typeface="Malgun Gothic"/>
                <a:ea typeface="Malgun Gothic"/>
                <a:cs typeface="Malgun Gothic"/>
                <a:sym typeface="Malgun Gothic"/>
              </a:rPr>
              <a:t>Shareplex</a:t>
            </a:r>
            <a:r>
              <a:rPr lang="en-US" altLang="ko-KR" sz="1300" dirty="0">
                <a:solidFill>
                  <a:schemeClr val="dk1"/>
                </a:solidFill>
                <a:latin typeface="Malgun Gothic"/>
                <a:ea typeface="Malgun Gothic"/>
                <a:cs typeface="Malgun Gothic"/>
                <a:sym typeface="Malgun Gothic"/>
              </a:rPr>
              <a:t>)</a:t>
            </a:r>
            <a:endParaRPr sz="1300" dirty="0">
              <a:solidFill>
                <a:schemeClr val="dk1"/>
              </a:solidFill>
              <a:latin typeface="Malgun Gothic"/>
              <a:ea typeface="Malgun Gothic"/>
              <a:cs typeface="Malgun Gothic"/>
              <a:sym typeface="Malgun Gothic"/>
            </a:endParaRPr>
          </a:p>
        </p:txBody>
      </p:sp>
      <p:cxnSp>
        <p:nvCxnSpPr>
          <p:cNvPr id="133" name="Google Shape;303;p4">
            <a:extLst>
              <a:ext uri="{FF2B5EF4-FFF2-40B4-BE49-F238E27FC236}">
                <a16:creationId xmlns:a16="http://schemas.microsoft.com/office/drawing/2014/main" id="{3E220A74-64AE-70A3-397E-AE11E9EBA524}"/>
              </a:ext>
            </a:extLst>
          </p:cNvPr>
          <p:cNvCxnSpPr>
            <a:cxnSpLocks/>
            <a:stCxn id="82" idx="1"/>
            <a:endCxn id="87" idx="0"/>
          </p:cNvCxnSpPr>
          <p:nvPr/>
        </p:nvCxnSpPr>
        <p:spPr>
          <a:xfrm rot="16200000" flipH="1">
            <a:off x="8589515" y="2821779"/>
            <a:ext cx="883324" cy="1214409"/>
          </a:xfrm>
          <a:prstGeom prst="bentConnector3">
            <a:avLst>
              <a:gd name="adj1" fmla="val 50000"/>
            </a:avLst>
          </a:prstGeom>
          <a:noFill/>
          <a:ln w="9525" cap="flat" cmpd="sng">
            <a:solidFill>
              <a:schemeClr val="accent1"/>
            </a:solidFill>
            <a:prstDash val="solid"/>
            <a:miter lim="8000"/>
            <a:headEnd type="none" w="sm" len="sm"/>
            <a:tailEnd type="triangle" w="med" len="med"/>
          </a:ln>
        </p:spPr>
      </p:cxnSp>
      <p:cxnSp>
        <p:nvCxnSpPr>
          <p:cNvPr id="136" name="Google Shape;303;p4">
            <a:extLst>
              <a:ext uri="{FF2B5EF4-FFF2-40B4-BE49-F238E27FC236}">
                <a16:creationId xmlns:a16="http://schemas.microsoft.com/office/drawing/2014/main" id="{C8FE787E-3D12-9DB8-610F-44DF6E3F753B}"/>
              </a:ext>
            </a:extLst>
          </p:cNvPr>
          <p:cNvCxnSpPr>
            <a:cxnSpLocks/>
            <a:stCxn id="82" idx="1"/>
            <a:endCxn id="84" idx="0"/>
          </p:cNvCxnSpPr>
          <p:nvPr/>
        </p:nvCxnSpPr>
        <p:spPr>
          <a:xfrm rot="5400000">
            <a:off x="7383968" y="2830641"/>
            <a:ext cx="883324" cy="1196686"/>
          </a:xfrm>
          <a:prstGeom prst="bentConnector3">
            <a:avLst>
              <a:gd name="adj1" fmla="val 50000"/>
            </a:avLst>
          </a:prstGeom>
          <a:noFill/>
          <a:ln w="9525" cap="flat" cmpd="sng">
            <a:solidFill>
              <a:schemeClr val="accent1"/>
            </a:solidFill>
            <a:prstDash val="solid"/>
            <a:miter lim="8000"/>
            <a:headEnd type="none" w="sm" len="sm"/>
            <a:tailEnd type="triangle" w="med" len="med"/>
          </a:ln>
        </p:spPr>
      </p:cxnSp>
      <p:sp>
        <p:nvSpPr>
          <p:cNvPr id="139" name="직사각형 138">
            <a:extLst>
              <a:ext uri="{FF2B5EF4-FFF2-40B4-BE49-F238E27FC236}">
                <a16:creationId xmlns:a16="http://schemas.microsoft.com/office/drawing/2014/main" id="{6CEB193D-FB01-9410-75B8-020C8DE43800}"/>
              </a:ext>
            </a:extLst>
          </p:cNvPr>
          <p:cNvSpPr/>
          <p:nvPr/>
        </p:nvSpPr>
        <p:spPr>
          <a:xfrm>
            <a:off x="930580" y="2381134"/>
            <a:ext cx="10193168" cy="2527173"/>
          </a:xfrm>
          <a:prstGeom prst="rect">
            <a:avLst/>
          </a:prstGeom>
          <a:solidFill>
            <a:schemeClr val="accent3">
              <a:lumMod val="20000"/>
              <a:lumOff val="80000"/>
              <a:alpha val="23780"/>
            </a:schemeClr>
          </a:solidFill>
          <a:ln w="28575">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Google Shape;281;p4">
            <a:extLst>
              <a:ext uri="{FF2B5EF4-FFF2-40B4-BE49-F238E27FC236}">
                <a16:creationId xmlns:a16="http://schemas.microsoft.com/office/drawing/2014/main" id="{0EA2F91D-D543-9B34-4D9A-202CD1524100}"/>
              </a:ext>
            </a:extLst>
          </p:cNvPr>
          <p:cNvSpPr/>
          <p:nvPr/>
        </p:nvSpPr>
        <p:spPr>
          <a:xfrm>
            <a:off x="2354699" y="5403973"/>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a:t>
            </a:r>
            <a:r>
              <a:rPr lang="en-US" altLang="ko-KR" sz="1100" dirty="0">
                <a:solidFill>
                  <a:schemeClr val="dk1"/>
                </a:solidFill>
                <a:latin typeface="Malgun Gothic"/>
                <a:ea typeface="Malgun Gothic"/>
                <a:cs typeface="Malgun Gothic"/>
                <a:sym typeface="Malgun Gothic"/>
              </a:rPr>
              <a:t>replica</a:t>
            </a:r>
            <a:r>
              <a:rPr lang="en-US" sz="1100" dirty="0">
                <a:solidFill>
                  <a:schemeClr val="dk1"/>
                </a:solidFill>
                <a:latin typeface="Malgun Gothic"/>
                <a:ea typeface="Malgun Gothic"/>
                <a:cs typeface="Malgun Gothic"/>
                <a:sym typeface="Malgun Gothic"/>
              </a:rPr>
              <a:t>)</a:t>
            </a:r>
            <a:endParaRPr sz="1100" dirty="0">
              <a:solidFill>
                <a:schemeClr val="dk1"/>
              </a:solidFill>
              <a:latin typeface="Malgun Gothic"/>
              <a:ea typeface="Malgun Gothic"/>
              <a:cs typeface="Malgun Gothic"/>
              <a:sym typeface="Malgun Gothic"/>
            </a:endParaRPr>
          </a:p>
        </p:txBody>
      </p:sp>
      <p:cxnSp>
        <p:nvCxnSpPr>
          <p:cNvPr id="21" name="Google Shape;297;p4">
            <a:extLst>
              <a:ext uri="{FF2B5EF4-FFF2-40B4-BE49-F238E27FC236}">
                <a16:creationId xmlns:a16="http://schemas.microsoft.com/office/drawing/2014/main" id="{F88324C5-8DBE-CFE3-DB18-9719D411E055}"/>
              </a:ext>
            </a:extLst>
          </p:cNvPr>
          <p:cNvCxnSpPr>
            <a:cxnSpLocks/>
            <a:stCxn id="124" idx="2"/>
            <a:endCxn id="20" idx="2"/>
          </p:cNvCxnSpPr>
          <p:nvPr/>
        </p:nvCxnSpPr>
        <p:spPr>
          <a:xfrm rot="5400000" flipH="1" flipV="1">
            <a:off x="2287563" y="5437173"/>
            <a:ext cx="1" cy="1038769"/>
          </a:xfrm>
          <a:prstGeom prst="bentConnector3">
            <a:avLst>
              <a:gd name="adj1" fmla="val -22860000000"/>
            </a:avLst>
          </a:prstGeom>
          <a:noFill/>
          <a:ln w="15875" cap="flat" cmpd="sng">
            <a:solidFill>
              <a:srgbClr val="023F72"/>
            </a:solidFill>
            <a:prstDash val="solid"/>
            <a:round/>
            <a:headEnd type="none" w="sm" len="sm"/>
            <a:tailEnd type="triangle" w="med" len="med"/>
          </a:ln>
        </p:spPr>
      </p:cxnSp>
      <p:sp>
        <p:nvSpPr>
          <p:cNvPr id="28" name="Google Shape;281;p4">
            <a:extLst>
              <a:ext uri="{FF2B5EF4-FFF2-40B4-BE49-F238E27FC236}">
                <a16:creationId xmlns:a16="http://schemas.microsoft.com/office/drawing/2014/main" id="{7D70DC09-D97A-0116-FB9B-24CB84FD51A6}"/>
              </a:ext>
            </a:extLst>
          </p:cNvPr>
          <p:cNvSpPr/>
          <p:nvPr/>
        </p:nvSpPr>
        <p:spPr>
          <a:xfrm>
            <a:off x="7254574" y="5403973"/>
            <a:ext cx="904500" cy="552584"/>
          </a:xfrm>
          <a:prstGeom prst="rect">
            <a:avLst/>
          </a:prstGeom>
          <a:no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dirty="0">
                <a:solidFill>
                  <a:schemeClr val="dk1"/>
                </a:solidFill>
                <a:latin typeface="Malgun Gothic"/>
                <a:ea typeface="Malgun Gothic"/>
                <a:cs typeface="Malgun Gothic"/>
                <a:sym typeface="Malgun Gothic"/>
              </a:rPr>
              <a:t>DB</a:t>
            </a:r>
            <a:endParaRPr sz="1500" dirty="0">
              <a:solidFill>
                <a:schemeClr val="dk1"/>
              </a:solidFill>
              <a:latin typeface="Malgun Gothic"/>
              <a:ea typeface="Malgun Gothic"/>
              <a:cs typeface="Malgun Gothic"/>
              <a:sym typeface="Malgun Gothic"/>
            </a:endParaRPr>
          </a:p>
          <a:p>
            <a:pPr marL="0" marR="0" lvl="0" indent="0" algn="ctr" rtl="0">
              <a:spcBef>
                <a:spcPts val="0"/>
              </a:spcBef>
              <a:spcAft>
                <a:spcPts val="0"/>
              </a:spcAft>
              <a:buNone/>
            </a:pPr>
            <a:r>
              <a:rPr lang="en-US" sz="1100" dirty="0">
                <a:solidFill>
                  <a:schemeClr val="dk1"/>
                </a:solidFill>
                <a:latin typeface="Malgun Gothic"/>
                <a:ea typeface="Malgun Gothic"/>
                <a:cs typeface="Malgun Gothic"/>
                <a:sym typeface="Malgun Gothic"/>
              </a:rPr>
              <a:t>(</a:t>
            </a:r>
            <a:r>
              <a:rPr lang="en-US" altLang="ko-KR" sz="1100" dirty="0">
                <a:solidFill>
                  <a:schemeClr val="dk1"/>
                </a:solidFill>
                <a:latin typeface="Malgun Gothic"/>
                <a:ea typeface="Malgun Gothic"/>
                <a:cs typeface="Malgun Gothic"/>
                <a:sym typeface="Malgun Gothic"/>
              </a:rPr>
              <a:t>replica</a:t>
            </a:r>
            <a:r>
              <a:rPr lang="en-US" sz="1100" dirty="0">
                <a:solidFill>
                  <a:schemeClr val="dk1"/>
                </a:solidFill>
                <a:latin typeface="Malgun Gothic"/>
                <a:ea typeface="Malgun Gothic"/>
                <a:cs typeface="Malgun Gothic"/>
                <a:sym typeface="Malgun Gothic"/>
              </a:rPr>
              <a:t>)</a:t>
            </a:r>
            <a:endParaRPr sz="1100" dirty="0">
              <a:solidFill>
                <a:schemeClr val="dk1"/>
              </a:solidFill>
              <a:latin typeface="Malgun Gothic"/>
              <a:ea typeface="Malgun Gothic"/>
              <a:cs typeface="Malgun Gothic"/>
              <a:sym typeface="Malgun Gothic"/>
            </a:endParaRPr>
          </a:p>
        </p:txBody>
      </p:sp>
      <p:cxnSp>
        <p:nvCxnSpPr>
          <p:cNvPr id="29" name="Google Shape;297;p4">
            <a:extLst>
              <a:ext uri="{FF2B5EF4-FFF2-40B4-BE49-F238E27FC236}">
                <a16:creationId xmlns:a16="http://schemas.microsoft.com/office/drawing/2014/main" id="{3AB77926-7233-B9AF-1E7C-C8C848C42A43}"/>
              </a:ext>
            </a:extLst>
          </p:cNvPr>
          <p:cNvCxnSpPr>
            <a:cxnSpLocks/>
            <a:stCxn id="125" idx="2"/>
            <a:endCxn id="28" idx="2"/>
          </p:cNvCxnSpPr>
          <p:nvPr/>
        </p:nvCxnSpPr>
        <p:spPr>
          <a:xfrm rot="16200000" flipH="1">
            <a:off x="7187003" y="5436736"/>
            <a:ext cx="12700" cy="1039641"/>
          </a:xfrm>
          <a:prstGeom prst="bentConnector3">
            <a:avLst>
              <a:gd name="adj1" fmla="val 1800000"/>
            </a:avLst>
          </a:prstGeom>
          <a:noFill/>
          <a:ln w="15875" cap="flat" cmpd="sng">
            <a:solidFill>
              <a:srgbClr val="023F72"/>
            </a:solidFill>
            <a:prstDash val="solid"/>
            <a:round/>
            <a:headEnd type="none" w="sm" len="sm"/>
            <a:tailEnd type="triangle" w="med" len="med"/>
          </a:ln>
        </p:spPr>
      </p:cxnSp>
    </p:spTree>
    <p:extLst>
      <p:ext uri="{BB962C8B-B14F-4D97-AF65-F5344CB8AC3E}">
        <p14:creationId xmlns:p14="http://schemas.microsoft.com/office/powerpoint/2010/main" val="271162411"/>
      </p:ext>
    </p:extLst>
  </p:cSld>
  <p:clrMapOvr>
    <a:masterClrMapping/>
  </p:clrMapOvr>
</p:sld>
</file>

<file path=ppt/theme/theme1.xml><?xml version="1.0" encoding="utf-8"?>
<a:theme xmlns:a="http://schemas.openxmlformats.org/drawingml/2006/main" name="디자인 사용자 지정">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ght-Background-Master">
  <a:themeElements>
    <a:clrScheme name="Architecture Icons Light Background">
      <a:dk1>
        <a:srgbClr val="000000"/>
      </a:dk1>
      <a:lt1>
        <a:srgbClr val="FFFFFF"/>
      </a:lt1>
      <a:dk2>
        <a:srgbClr val="232F3E"/>
      </a:dk2>
      <a:lt2>
        <a:srgbClr val="F1F3F3"/>
      </a:lt2>
      <a:accent1>
        <a:srgbClr val="ED7100"/>
      </a:accent1>
      <a:accent2>
        <a:srgbClr val="037F0C"/>
      </a:accent2>
      <a:accent3>
        <a:srgbClr val="D91515"/>
      </a:accent3>
      <a:accent4>
        <a:srgbClr val="F2F3F3"/>
      </a:accent4>
      <a:accent5>
        <a:srgbClr val="D5DBDB"/>
      </a:accent5>
      <a:accent6>
        <a:srgbClr val="0971D3"/>
      </a:accent6>
      <a:hlink>
        <a:srgbClr val="0971D3"/>
      </a:hlink>
      <a:folHlink>
        <a:srgbClr val="0971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13221</TotalTime>
  <Words>3339</Words>
  <Application>Microsoft Macintosh PowerPoint</Application>
  <PresentationFormat>와이드스크린</PresentationFormat>
  <Paragraphs>802</Paragraphs>
  <Slides>23</Slides>
  <Notes>23</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23</vt:i4>
      </vt:variant>
    </vt:vector>
  </HeadingPairs>
  <TitlesOfParts>
    <vt:vector size="32" baseType="lpstr">
      <vt:lpstr>Malgun Gothic</vt:lpstr>
      <vt:lpstr>Malgun Gothic</vt:lpstr>
      <vt:lpstr>KT서체 Bold</vt:lpstr>
      <vt:lpstr>Arial</vt:lpstr>
      <vt:lpstr>Calibri</vt:lpstr>
      <vt:lpstr>Helvetica Neue</vt:lpstr>
      <vt:lpstr>Helvetica Neue Medium</vt:lpstr>
      <vt:lpstr>디자인 사용자 지정</vt:lpstr>
      <vt:lpstr>Light-Background-Master</vt:lpstr>
      <vt:lpstr>PoC Topic For Clarification</vt:lpstr>
      <vt:lpstr>Hybrid Cloud Topics</vt:lpstr>
      <vt:lpstr>Hybrid Cloud Architecture Overview</vt:lpstr>
      <vt:lpstr>TOPIC: General</vt:lpstr>
      <vt:lpstr>TOPIC: General</vt:lpstr>
      <vt:lpstr>TOPIC: General</vt:lpstr>
      <vt:lpstr>TOPIC: General</vt:lpstr>
      <vt:lpstr>TOPIC: General</vt:lpstr>
      <vt:lpstr>TOPIC: General</vt:lpstr>
      <vt:lpstr>TOPIC: General</vt:lpstr>
      <vt:lpstr>TOPIC: General</vt:lpstr>
      <vt:lpstr>TOPIC: General</vt:lpstr>
      <vt:lpstr>TOPIC: General</vt:lpstr>
      <vt:lpstr>TOPIC: General</vt:lpstr>
      <vt:lpstr>TOPIC: General</vt:lpstr>
      <vt:lpstr>TOPIC: General</vt:lpstr>
      <vt:lpstr>TOPIC: General</vt:lpstr>
      <vt:lpstr>TOPIC: High Availability(Additional)</vt:lpstr>
      <vt:lpstr>TOPIC: CMS</vt:lpstr>
      <vt:lpstr>PowerPoint 프레젠테이션</vt:lpstr>
      <vt:lpstr>PowerPoint 프레젠테이션</vt:lpstr>
      <vt:lpstr>PowerPoint 프레젠테이션</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 Topic For Clarification</dc:title>
  <dc:creator>Microsoft Office User</dc:creator>
  <cp:lastModifiedBy>백준영</cp:lastModifiedBy>
  <cp:revision>28</cp:revision>
  <dcterms:created xsi:type="dcterms:W3CDTF">2020-03-23T21:46:17Z</dcterms:created>
  <dcterms:modified xsi:type="dcterms:W3CDTF">2024-07-05T07:58:18Z</dcterms:modified>
  <cp:version/>
</cp:coreProperties>
</file>