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342" r:id="rId2"/>
    <p:sldId id="406" r:id="rId3"/>
    <p:sldId id="409" r:id="rId4"/>
    <p:sldId id="410" r:id="rId5"/>
    <p:sldId id="408" r:id="rId6"/>
    <p:sldId id="398" r:id="rId7"/>
    <p:sldId id="411" r:id="rId8"/>
    <p:sldId id="391" r:id="rId9"/>
    <p:sldId id="412" r:id="rId10"/>
    <p:sldId id="414" r:id="rId11"/>
    <p:sldId id="413"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MO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7C1"/>
    <a:srgbClr val="FC4C54"/>
    <a:srgbClr val="C1C1C1"/>
    <a:srgbClr val="72A0A0"/>
    <a:srgbClr val="C4FFC1"/>
    <a:srgbClr val="FFFFC2"/>
    <a:srgbClr val="FEC4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2"/>
    <p:restoredTop sz="57459" autoAdjust="0"/>
  </p:normalViewPr>
  <p:slideViewPr>
    <p:cSldViewPr snapToGrid="0">
      <p:cViewPr varScale="1">
        <p:scale>
          <a:sx n="64" d="100"/>
          <a:sy n="64" d="100"/>
        </p:scale>
        <p:origin x="2424"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B23343-F2D9-46E0-924D-FAA4DBDF8FFE}" type="datetimeFigureOut">
              <a:rPr lang="zh-CN" altLang="en-US" smtClean="0"/>
              <a:t>2025/8/18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A1BC2-C0CE-4ADC-9696-C74DC013C42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dirty="0">
                <a:effectLst/>
              </a:rPr>
              <a:t>4.3</a:t>
            </a:r>
            <a:r>
              <a:rPr lang="zh-CN" altLang="en-US" b="1" dirty="0">
                <a:effectLst/>
              </a:rPr>
              <a:t>检索增强三维等变分子扩散</a:t>
            </a:r>
          </a:p>
          <a:p>
            <a:pPr algn="l"/>
            <a:r>
              <a:rPr lang="zh-CN" altLang="en-US" b="1" dirty="0">
                <a:effectLst/>
              </a:rPr>
              <a:t>自增强</a:t>
            </a:r>
          </a:p>
          <a:p>
            <a:r>
              <a:rPr lang="zh-CN" altLang="en-US" dirty="0">
                <a:effectLst/>
              </a:rPr>
              <a:t>上一个时间步生成的原子位置和类型 </a:t>
            </a:r>
            <a:r>
              <a:rPr lang="en-US" altLang="zh-CN" dirty="0">
                <a:effectLst/>
              </a:rPr>
              <a:t>+ </a:t>
            </a:r>
            <a:r>
              <a:rPr lang="en" altLang="zh-CN" dirty="0">
                <a:effectLst/>
              </a:rPr>
              <a:t>target </a:t>
            </a:r>
            <a:r>
              <a:rPr lang="zh-CN" altLang="en-US" dirty="0">
                <a:effectLst/>
              </a:rPr>
              <a:t>蛋白 一起输入到 </a:t>
            </a:r>
            <a:r>
              <a:rPr lang="en" altLang="zh-CN" dirty="0" err="1">
                <a:effectLst/>
              </a:rPr>
              <a:t>PMINet</a:t>
            </a:r>
            <a:r>
              <a:rPr lang="en" altLang="zh-CN" dirty="0">
                <a:effectLst/>
              </a:rPr>
              <a:t> </a:t>
            </a:r>
            <a:r>
              <a:rPr lang="zh-CN" altLang="en-US" dirty="0">
                <a:effectLst/>
              </a:rPr>
              <a:t>构成嵌入张量，表示自增强信息。</a:t>
            </a:r>
          </a:p>
          <a:p>
            <a:r>
              <a:rPr lang="en" altLang="zh-CN" dirty="0">
                <a:effectLst/>
              </a:rPr>
              <a:t>more insights about self augmentation in Appendix A.</a:t>
            </a:r>
          </a:p>
          <a:p>
            <a:endParaRPr lang="en" altLang="zh-CN" dirty="0">
              <a:effectLst/>
            </a:endParaRPr>
          </a:p>
          <a:p>
            <a:pPr algn="l"/>
            <a:r>
              <a:rPr lang="zh-CN" altLang="en-US" b="1" dirty="0">
                <a:effectLst/>
              </a:rPr>
              <a:t>检索增强</a:t>
            </a:r>
          </a:p>
          <a:p>
            <a:r>
              <a:rPr lang="zh-CN" altLang="en-US" dirty="0">
                <a:effectLst/>
              </a:rPr>
              <a:t>用 </a:t>
            </a:r>
            <a:r>
              <a:rPr lang="en" altLang="zh-CN" dirty="0" err="1">
                <a:effectLst/>
              </a:rPr>
              <a:t>PMINet</a:t>
            </a:r>
            <a:r>
              <a:rPr lang="en" altLang="zh-CN" dirty="0">
                <a:effectLst/>
              </a:rPr>
              <a:t> </a:t>
            </a:r>
            <a:r>
              <a:rPr lang="zh-CN" altLang="en-US" dirty="0">
                <a:effectLst/>
              </a:rPr>
              <a:t>选择参考池中 结合亲和力 最高的 </a:t>
            </a:r>
            <a:r>
              <a:rPr lang="en" altLang="zh-CN" dirty="0">
                <a:effectLst/>
              </a:rPr>
              <a:t>top-k </a:t>
            </a:r>
            <a:r>
              <a:rPr lang="zh-CN" altLang="en-US" dirty="0">
                <a:effectLst/>
              </a:rPr>
              <a:t>个候选配体，来生成张量。</a:t>
            </a:r>
          </a:p>
          <a:p>
            <a:r>
              <a:rPr lang="zh-CN" altLang="en-US" dirty="0">
                <a:effectLst/>
              </a:rPr>
              <a:t>参考配体的嵌入和上一个时间步生成的分子，做交叉注意力，生成的分子做 </a:t>
            </a:r>
            <a:r>
              <a:rPr lang="en" altLang="zh-CN" dirty="0">
                <a:effectLst/>
              </a:rPr>
              <a:t>Q</a:t>
            </a:r>
            <a:r>
              <a:rPr lang="zh-CN" altLang="en" dirty="0">
                <a:effectLst/>
              </a:rPr>
              <a:t>，</a:t>
            </a:r>
            <a:r>
              <a:rPr lang="zh-CN" altLang="en-US" dirty="0">
                <a:effectLst/>
              </a:rPr>
              <a:t>配体的嵌入张量（通过 </a:t>
            </a:r>
            <a:r>
              <a:rPr lang="en" altLang="zh-CN" dirty="0" err="1">
                <a:effectLst/>
              </a:rPr>
              <a:t>PMINet</a:t>
            </a:r>
            <a:r>
              <a:rPr lang="en" altLang="zh-CN" dirty="0">
                <a:effectLst/>
              </a:rPr>
              <a:t> </a:t>
            </a:r>
            <a:r>
              <a:rPr lang="zh-CN" altLang="en-US" dirty="0">
                <a:effectLst/>
              </a:rPr>
              <a:t>输入配体和 </a:t>
            </a:r>
            <a:r>
              <a:rPr lang="en" altLang="zh-CN" dirty="0">
                <a:effectLst/>
              </a:rPr>
              <a:t>target </a:t>
            </a:r>
            <a:r>
              <a:rPr lang="zh-CN" altLang="en-US" dirty="0">
                <a:effectLst/>
              </a:rPr>
              <a:t>蛋白后输出的张量作为配体的特征表示）做 </a:t>
            </a:r>
            <a:r>
              <a:rPr lang="en" altLang="zh-CN" dirty="0">
                <a:effectLst/>
              </a:rPr>
              <a:t>K</a:t>
            </a:r>
            <a:r>
              <a:rPr lang="zh-CN" altLang="en" dirty="0">
                <a:effectLst/>
              </a:rPr>
              <a:t>，</a:t>
            </a:r>
            <a:r>
              <a:rPr lang="en" altLang="zh-CN" dirty="0">
                <a:effectLst/>
              </a:rPr>
              <a:t>V</a:t>
            </a:r>
            <a:r>
              <a:rPr lang="zh-CN" altLang="en" dirty="0">
                <a:effectLst/>
              </a:rPr>
              <a:t>。</a:t>
            </a:r>
          </a:p>
          <a:p>
            <a:r>
              <a:rPr lang="zh-CN" altLang="en-US" dirty="0">
                <a:effectLst/>
              </a:rPr>
              <a:t>交叉注意力的输出作为检索增强的嵌入张量。</a:t>
            </a:r>
            <a:endParaRPr lang="en-US" altLang="zh-CN" dirty="0">
              <a:effectLst/>
            </a:endParaRPr>
          </a:p>
          <a:p>
            <a:endParaRPr lang="zh-CN" altLang="en-US" dirty="0">
              <a:effectLst/>
            </a:endParaRPr>
          </a:p>
          <a:p>
            <a:pPr algn="l"/>
            <a:r>
              <a:rPr lang="zh-CN" altLang="en-US" b="1" dirty="0">
                <a:effectLst/>
              </a:rPr>
              <a:t>三维等变分子扩散生成（</a:t>
            </a:r>
            <a:r>
              <a:rPr lang="en-US" altLang="zh-CN" b="1" dirty="0">
                <a:effectLst/>
              </a:rPr>
              <a:t>3</a:t>
            </a:r>
            <a:r>
              <a:rPr lang="en" altLang="zh-CN" b="1" dirty="0">
                <a:effectLst/>
              </a:rPr>
              <a:t>D Equivariant Molecular Diffusion</a:t>
            </a:r>
            <a:r>
              <a:rPr lang="zh-CN" altLang="en" b="1" dirty="0">
                <a:effectLst/>
              </a:rPr>
              <a:t>）</a:t>
            </a:r>
          </a:p>
          <a:p>
            <a:r>
              <a:rPr lang="zh-CN" altLang="en-US" dirty="0">
                <a:effectLst/>
              </a:rPr>
              <a:t>蛋白</a:t>
            </a:r>
            <a:r>
              <a:rPr lang="en-US" altLang="zh-CN" dirty="0">
                <a:effectLst/>
              </a:rPr>
              <a:t>-</a:t>
            </a:r>
            <a:r>
              <a:rPr lang="zh-CN" altLang="en-US" dirty="0">
                <a:effectLst/>
              </a:rPr>
              <a:t>配体复合物构建的 </a:t>
            </a:r>
            <a:r>
              <a:rPr lang="en" altLang="zh-CN" dirty="0">
                <a:effectLst/>
              </a:rPr>
              <a:t>k </a:t>
            </a:r>
            <a:r>
              <a:rPr lang="zh-CN" altLang="en-US" dirty="0">
                <a:effectLst/>
              </a:rPr>
              <a:t>近邻图</a:t>
            </a:r>
          </a:p>
          <a:p>
            <a:r>
              <a:rPr lang="en" altLang="zh-CN" dirty="0">
                <a:effectLst/>
              </a:rPr>
              <a:t>SE(3)-</a:t>
            </a:r>
            <a:r>
              <a:rPr lang="zh-CN" altLang="en-US" dirty="0">
                <a:effectLst/>
              </a:rPr>
              <a:t>等变神经网络 </a:t>
            </a:r>
            <a:r>
              <a:rPr lang="en" altLang="zh-CN" dirty="0">
                <a:effectLst/>
              </a:rPr>
              <a:t>SE(3)-equivariant neural network</a:t>
            </a:r>
          </a:p>
          <a:p>
            <a:r>
              <a:rPr lang="zh-CN" altLang="en-US" dirty="0">
                <a:effectLst/>
              </a:rPr>
              <a:t>质心（</a:t>
            </a:r>
            <a:r>
              <a:rPr lang="en" altLang="zh-CN" dirty="0">
                <a:effectLst/>
              </a:rPr>
              <a:t>Center of Mass, </a:t>
            </a:r>
            <a:r>
              <a:rPr lang="en" altLang="zh-CN" dirty="0" err="1">
                <a:effectLst/>
              </a:rPr>
              <a:t>CoM</a:t>
            </a:r>
            <a:r>
              <a:rPr lang="zh-CN" altLang="en" dirty="0">
                <a:effectLst/>
              </a:rPr>
              <a:t>）</a:t>
            </a:r>
            <a:r>
              <a:rPr lang="zh-CN" altLang="en-US" dirty="0">
                <a:effectLst/>
              </a:rPr>
              <a:t>平移至原点，</a:t>
            </a:r>
            <a:r>
              <a:rPr lang="en" altLang="zh-CN" dirty="0">
                <a:effectLst/>
              </a:rPr>
              <a:t>EGNN</a:t>
            </a:r>
            <a:r>
              <a:rPr lang="zh-CN" altLang="en" dirty="0">
                <a:effectLst/>
              </a:rPr>
              <a:t>（</a:t>
            </a:r>
            <a:r>
              <a:rPr lang="zh-CN" altLang="en-US" dirty="0">
                <a:effectLst/>
              </a:rPr>
              <a:t>等变图神经网络，</a:t>
            </a:r>
            <a:r>
              <a:rPr lang="en" altLang="zh-CN" dirty="0" err="1">
                <a:effectLst/>
              </a:rPr>
              <a:t>Satorras</a:t>
            </a:r>
            <a:r>
              <a:rPr lang="en" altLang="zh-CN" dirty="0">
                <a:effectLst/>
              </a:rPr>
              <a:t> </a:t>
            </a:r>
            <a:r>
              <a:rPr lang="zh-CN" altLang="en-US" dirty="0">
                <a:effectLst/>
              </a:rPr>
              <a:t>等</a:t>
            </a:r>
            <a:r>
              <a:rPr lang="en-US" altLang="zh-CN" dirty="0">
                <a:effectLst/>
              </a:rPr>
              <a:t>, 2021</a:t>
            </a:r>
            <a:r>
              <a:rPr lang="zh-CN" altLang="en-US" dirty="0">
                <a:effectLst/>
              </a:rPr>
              <a:t>），共同确保了反向生成核的 </a:t>
            </a:r>
            <a:r>
              <a:rPr lang="en" altLang="zh-CN" dirty="0">
                <a:effectLst/>
              </a:rPr>
              <a:t>SE(3)-</a:t>
            </a:r>
            <a:r>
              <a:rPr lang="zh-CN" altLang="en-US" dirty="0">
                <a:effectLst/>
              </a:rPr>
              <a:t>等变性。</a:t>
            </a:r>
          </a:p>
          <a:p>
            <a:r>
              <a:rPr lang="zh-CN" altLang="en-US" dirty="0">
                <a:effectLst/>
              </a:rPr>
              <a:t>对生成过程的增强仅涉及 </a:t>
            </a:r>
            <a:r>
              <a:rPr lang="en" altLang="zh-CN" dirty="0">
                <a:effectLst/>
              </a:rPr>
              <a:t>SE(3)-</a:t>
            </a:r>
            <a:r>
              <a:rPr lang="zh-CN" altLang="en-US" dirty="0">
                <a:effectLst/>
              </a:rPr>
              <a:t>不变隐藏状态的增强，不会破坏整个生成模型的 </a:t>
            </a:r>
            <a:r>
              <a:rPr lang="en" altLang="zh-CN" dirty="0">
                <a:effectLst/>
              </a:rPr>
              <a:t>SE(3)-</a:t>
            </a:r>
            <a:r>
              <a:rPr lang="zh-CN" altLang="en-US" dirty="0">
                <a:effectLst/>
              </a:rPr>
              <a:t>等变性。</a:t>
            </a:r>
          </a:p>
          <a:p>
            <a:endParaRPr kumimoji="1" lang="zh-CN" altLang="en-US" dirty="0"/>
          </a:p>
        </p:txBody>
      </p:sp>
      <p:sp>
        <p:nvSpPr>
          <p:cNvPr id="4" name="灯片编号占位符 3"/>
          <p:cNvSpPr>
            <a:spLocks noGrp="1"/>
          </p:cNvSpPr>
          <p:nvPr>
            <p:ph type="sldNum" sz="quarter" idx="5"/>
          </p:nvPr>
        </p:nvSpPr>
        <p:spPr/>
        <p:txBody>
          <a:bodyPr/>
          <a:lstStyle/>
          <a:p>
            <a:fld id="{227A1BC2-C0CE-4ADC-9696-C74DC013C429}" type="slidenum">
              <a:rPr lang="zh-CN" altLang="en-US" smtClean="0"/>
              <a:t>3</a:t>
            </a:fld>
            <a:endParaRPr lang="zh-CN" altLang="en-US"/>
          </a:p>
        </p:txBody>
      </p:sp>
    </p:spTree>
    <p:extLst>
      <p:ext uri="{BB962C8B-B14F-4D97-AF65-F5344CB8AC3E}">
        <p14:creationId xmlns:p14="http://schemas.microsoft.com/office/powerpoint/2010/main" val="4003292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dirty="0">
                <a:effectLst/>
              </a:rPr>
              <a:t>4.2.1</a:t>
            </a:r>
            <a:r>
              <a:rPr lang="zh-CN" altLang="en-US" b="1" dirty="0">
                <a:effectLst/>
              </a:rPr>
              <a:t>全局几何上下文信息分支</a:t>
            </a:r>
            <a:endParaRPr lang="en-US" altLang="zh-CN" b="1" dirty="0">
              <a:effectLst/>
            </a:endParaRPr>
          </a:p>
          <a:p>
            <a:pPr algn="l"/>
            <a:endParaRPr lang="zh-CN" altLang="en-US" b="1" dirty="0">
              <a:effectLst/>
            </a:endParaRPr>
          </a:p>
          <a:p>
            <a:pPr algn="l"/>
            <a:r>
              <a:rPr lang="zh-CN" altLang="en-US" b="1" dirty="0">
                <a:effectLst/>
              </a:rPr>
              <a:t>上下文编码器</a:t>
            </a:r>
          </a:p>
          <a:p>
            <a:r>
              <a:rPr lang="zh-CN" altLang="en-US" dirty="0">
                <a:effectLst/>
              </a:rPr>
              <a:t>单个残基的特征主要包括残基类型 </a:t>
            </a:r>
            <a:r>
              <a:rPr lang="en-US" altLang="zh-CN" dirty="0">
                <a:effectLst/>
              </a:rPr>
              <a:t>(</a:t>
            </a:r>
            <a:r>
              <a:rPr lang="en" altLang="zh-CN" dirty="0">
                <a:effectLst/>
              </a:rPr>
              <a:t>residue type)</a:t>
            </a:r>
            <a:r>
              <a:rPr lang="zh-CN" altLang="en" dirty="0">
                <a:effectLst/>
              </a:rPr>
              <a:t>、</a:t>
            </a:r>
            <a:r>
              <a:rPr lang="zh-CN" altLang="en-US" dirty="0">
                <a:effectLst/>
              </a:rPr>
              <a:t>主链骨架原子坐标 </a:t>
            </a:r>
            <a:r>
              <a:rPr lang="en-US" altLang="zh-CN" dirty="0">
                <a:effectLst/>
              </a:rPr>
              <a:t>(</a:t>
            </a:r>
            <a:r>
              <a:rPr lang="en" altLang="zh-CN" dirty="0">
                <a:effectLst/>
              </a:rPr>
              <a:t>residue type) </a:t>
            </a:r>
            <a:r>
              <a:rPr lang="zh-CN" altLang="en-US" dirty="0">
                <a:effectLst/>
              </a:rPr>
              <a:t>和主链骨架二面角 </a:t>
            </a:r>
            <a:r>
              <a:rPr lang="en-US" altLang="zh-CN" dirty="0">
                <a:effectLst/>
              </a:rPr>
              <a:t>(</a:t>
            </a:r>
            <a:r>
              <a:rPr lang="en" altLang="zh-CN" dirty="0">
                <a:effectLst/>
              </a:rPr>
              <a:t>residue type)</a:t>
            </a:r>
            <a:r>
              <a:rPr lang="zh-CN" altLang="en" dirty="0">
                <a:effectLst/>
              </a:rPr>
              <a:t>。</a:t>
            </a:r>
            <a:r>
              <a:rPr lang="zh-CN" altLang="en-US" dirty="0">
                <a:effectLst/>
              </a:rPr>
              <a:t>每对残基的特征主要包括两个残基的类型 </a:t>
            </a:r>
            <a:r>
              <a:rPr lang="en-US" altLang="zh-CN" dirty="0">
                <a:effectLst/>
              </a:rPr>
              <a:t>(</a:t>
            </a:r>
            <a:r>
              <a:rPr lang="en" altLang="zh-CN" dirty="0">
                <a:effectLst/>
              </a:rPr>
              <a:t>types of both residues)</a:t>
            </a:r>
            <a:r>
              <a:rPr lang="zh-CN" altLang="en" dirty="0">
                <a:effectLst/>
              </a:rPr>
              <a:t>、</a:t>
            </a:r>
            <a:r>
              <a:rPr lang="zh-CN" altLang="en-US" dirty="0">
                <a:effectLst/>
              </a:rPr>
              <a:t>序列相对位置 </a:t>
            </a:r>
            <a:r>
              <a:rPr lang="en-US" altLang="zh-CN" dirty="0">
                <a:effectLst/>
              </a:rPr>
              <a:t>(</a:t>
            </a:r>
            <a:r>
              <a:rPr lang="en" altLang="zh-CN" dirty="0">
                <a:effectLst/>
              </a:rPr>
              <a:t>types of both residues)</a:t>
            </a:r>
            <a:r>
              <a:rPr lang="zh-CN" altLang="en" dirty="0">
                <a:effectLst/>
              </a:rPr>
              <a:t>、</a:t>
            </a:r>
            <a:r>
              <a:rPr lang="zh-CN" altLang="en-US" dirty="0">
                <a:effectLst/>
              </a:rPr>
              <a:t>空间距离 </a:t>
            </a:r>
            <a:r>
              <a:rPr lang="en-US" altLang="zh-CN" dirty="0">
                <a:effectLst/>
              </a:rPr>
              <a:t>(</a:t>
            </a:r>
            <a:r>
              <a:rPr lang="en" altLang="zh-CN" dirty="0">
                <a:effectLst/>
              </a:rPr>
              <a:t>spatial distance) </a:t>
            </a:r>
            <a:r>
              <a:rPr lang="zh-CN" altLang="en-US" dirty="0">
                <a:effectLst/>
              </a:rPr>
              <a:t>和成对骨架二面体 </a:t>
            </a:r>
            <a:r>
              <a:rPr lang="en-US" altLang="zh-CN" dirty="0">
                <a:effectLst/>
              </a:rPr>
              <a:t>(</a:t>
            </a:r>
            <a:r>
              <a:rPr lang="en" altLang="zh-CN" dirty="0">
                <a:effectLst/>
              </a:rPr>
              <a:t>pairwise backbone dihedrals)</a:t>
            </a:r>
            <a:r>
              <a:rPr lang="zh-CN" altLang="en" dirty="0">
                <a:effectLst/>
              </a:rPr>
              <a:t>。</a:t>
            </a:r>
          </a:p>
          <a:p>
            <a:r>
              <a:rPr lang="zh-CN" altLang="en-US" dirty="0">
                <a:effectLst/>
              </a:rPr>
              <a:t>这些信息 </a:t>
            </a:r>
            <a:r>
              <a:rPr lang="en" altLang="zh-CN" dirty="0">
                <a:effectLst/>
              </a:rPr>
              <a:t>concatenated and then input </a:t>
            </a:r>
            <a:r>
              <a:rPr lang="zh-CN" altLang="en-US" dirty="0">
                <a:effectLst/>
              </a:rPr>
              <a:t>两个独立的 </a:t>
            </a:r>
            <a:r>
              <a:rPr lang="en" altLang="zh-CN" dirty="0">
                <a:effectLst/>
              </a:rPr>
              <a:t>MLP</a:t>
            </a:r>
            <a:r>
              <a:rPr lang="zh-CN" altLang="en" dirty="0">
                <a:effectLst/>
              </a:rPr>
              <a:t>。</a:t>
            </a:r>
            <a:endParaRPr lang="en-US" altLang="zh-CN" dirty="0">
              <a:effectLst/>
            </a:endParaRPr>
          </a:p>
          <a:p>
            <a:endParaRPr lang="zh-CN" altLang="en" dirty="0">
              <a:effectLst/>
            </a:endParaRPr>
          </a:p>
          <a:p>
            <a:pPr algn="l"/>
            <a:r>
              <a:rPr lang="zh-CN" altLang="en-US" b="1" dirty="0">
                <a:effectLst/>
              </a:rPr>
              <a:t>进化编码器</a:t>
            </a:r>
          </a:p>
          <a:p>
            <a:r>
              <a:rPr lang="zh-CN" altLang="en-US" dirty="0">
                <a:effectLst/>
              </a:rPr>
              <a:t>采用</a:t>
            </a:r>
            <a:r>
              <a:rPr lang="en" altLang="zh-CN" dirty="0">
                <a:effectLst/>
              </a:rPr>
              <a:t>ESM2</a:t>
            </a:r>
            <a:r>
              <a:rPr lang="zh-CN" altLang="en-US" dirty="0">
                <a:effectLst/>
              </a:rPr>
              <a:t>模型（</a:t>
            </a:r>
            <a:r>
              <a:rPr lang="en" altLang="zh-CN" dirty="0">
                <a:effectLst/>
              </a:rPr>
              <a:t>Lin</a:t>
            </a:r>
            <a:r>
              <a:rPr lang="zh-CN" altLang="en-US" dirty="0">
                <a:effectLst/>
              </a:rPr>
              <a:t>等人，</a:t>
            </a:r>
            <a:r>
              <a:rPr lang="en-US" altLang="zh-CN" dirty="0">
                <a:effectLst/>
              </a:rPr>
              <a:t>2023</a:t>
            </a:r>
            <a:r>
              <a:rPr lang="zh-CN" altLang="en-US" dirty="0">
                <a:effectLst/>
              </a:rPr>
              <a:t>）作为抗体序列编码器。 </a:t>
            </a:r>
            <a:br>
              <a:rPr lang="zh-CN" altLang="en-US" dirty="0">
                <a:effectLst/>
              </a:rPr>
            </a:br>
            <a:r>
              <a:rPr lang="en" altLang="zh-CN" dirty="0">
                <a:effectLst/>
              </a:rPr>
              <a:t>state of antibody sequence with CDR at timestep t </a:t>
            </a:r>
            <a:r>
              <a:rPr lang="zh-CN" altLang="en-US" dirty="0">
                <a:effectLst/>
              </a:rPr>
              <a:t>输入其中编码。</a:t>
            </a:r>
            <a:endParaRPr lang="en-US" altLang="zh-CN" dirty="0">
              <a:effectLst/>
            </a:endParaRPr>
          </a:p>
          <a:p>
            <a:endParaRPr lang="zh-CN" altLang="en-US" dirty="0">
              <a:effectLst/>
            </a:endParaRPr>
          </a:p>
          <a:p>
            <a:pPr algn="l"/>
            <a:r>
              <a:rPr lang="zh-CN" altLang="en-US" b="1" dirty="0">
                <a:effectLst/>
              </a:rPr>
              <a:t>基于结构的网络</a:t>
            </a:r>
          </a:p>
          <a:p>
            <a:r>
              <a:rPr lang="zh-CN" altLang="en-US" dirty="0">
                <a:effectLst/>
              </a:rPr>
              <a:t>上述编码结果作为条件输入，与当前时间步的</a:t>
            </a:r>
            <a:r>
              <a:rPr lang="en" altLang="zh-CN" dirty="0">
                <a:effectLst/>
              </a:rPr>
              <a:t>CDR</a:t>
            </a:r>
            <a:r>
              <a:rPr lang="zh-CN" altLang="en-US" dirty="0">
                <a:effectLst/>
              </a:rPr>
              <a:t>序列及结构状态共同输入至一组恒定点注意力（</a:t>
            </a:r>
            <a:r>
              <a:rPr lang="en" altLang="zh-CN" dirty="0">
                <a:effectLst/>
              </a:rPr>
              <a:t>Invariant Point Attention, IPA</a:t>
            </a:r>
            <a:r>
              <a:rPr lang="zh-CN" altLang="en" dirty="0">
                <a:effectLst/>
              </a:rPr>
              <a:t>）</a:t>
            </a:r>
            <a:r>
              <a:rPr lang="zh-CN" altLang="en-US" dirty="0">
                <a:effectLst/>
              </a:rPr>
              <a:t>层 </a:t>
            </a:r>
            <a:r>
              <a:rPr lang="en-US" altLang="zh-CN" dirty="0">
                <a:effectLst/>
              </a:rPr>
              <a:t>+ </a:t>
            </a:r>
            <a:r>
              <a:rPr lang="en" altLang="zh-CN" dirty="0">
                <a:effectLst/>
              </a:rPr>
              <a:t>MLP</a:t>
            </a:r>
            <a:r>
              <a:rPr lang="zh-CN" altLang="en" dirty="0">
                <a:effectLst/>
              </a:rPr>
              <a:t>，</a:t>
            </a:r>
            <a:r>
              <a:rPr lang="zh-CN" altLang="en-US" dirty="0">
                <a:effectLst/>
              </a:rPr>
              <a:t>得到每个</a:t>
            </a:r>
            <a:r>
              <a:rPr lang="en" altLang="zh-CN" dirty="0">
                <a:effectLst/>
              </a:rPr>
              <a:t>CDR</a:t>
            </a:r>
            <a:r>
              <a:rPr lang="zh-CN" altLang="en-US" dirty="0">
                <a:effectLst/>
              </a:rPr>
              <a:t>位点氨基酸类型的概率表示。</a:t>
            </a:r>
            <a:endParaRPr lang="en-US" altLang="zh-CN" dirty="0">
              <a:effectLst/>
            </a:endParaRPr>
          </a:p>
          <a:p>
            <a:endParaRPr lang="zh-CN" altLang="en-US" dirty="0">
              <a:effectLst/>
            </a:endParaRPr>
          </a:p>
          <a:p>
            <a:pPr algn="l"/>
            <a:r>
              <a:rPr lang="en-US" altLang="zh-CN" b="1" dirty="0">
                <a:effectLst/>
              </a:rPr>
              <a:t>4.2.2</a:t>
            </a:r>
            <a:r>
              <a:rPr lang="zh-CN" altLang="en-US" b="1" dirty="0">
                <a:effectLst/>
              </a:rPr>
              <a:t>局部 </a:t>
            </a:r>
            <a:r>
              <a:rPr lang="en" altLang="zh-CN" b="1" dirty="0">
                <a:effectLst/>
              </a:rPr>
              <a:t>CDR </a:t>
            </a:r>
            <a:r>
              <a:rPr lang="zh-CN" altLang="en-US" b="1" dirty="0">
                <a:effectLst/>
              </a:rPr>
              <a:t>信息分支</a:t>
            </a:r>
            <a:endParaRPr lang="en-US" altLang="zh-CN" b="1" dirty="0">
              <a:effectLst/>
            </a:endParaRPr>
          </a:p>
          <a:p>
            <a:pPr algn="l"/>
            <a:endParaRPr lang="zh-CN" altLang="en-US" b="1" dirty="0">
              <a:effectLst/>
            </a:endParaRPr>
          </a:p>
          <a:p>
            <a:pPr algn="l"/>
            <a:r>
              <a:rPr lang="en" altLang="zh-CN" b="1" dirty="0">
                <a:effectLst/>
              </a:rPr>
              <a:t>CDR-like </a:t>
            </a:r>
            <a:r>
              <a:rPr lang="zh-CN" altLang="en-US" b="1" dirty="0">
                <a:effectLst/>
              </a:rPr>
              <a:t>片段的 </a:t>
            </a:r>
            <a:r>
              <a:rPr lang="en" altLang="zh-CN" b="1" dirty="0">
                <a:effectLst/>
              </a:rPr>
              <a:t>post-processing</a:t>
            </a:r>
          </a:p>
          <a:p>
            <a:r>
              <a:rPr lang="zh-CN" altLang="en-US" dirty="0">
                <a:effectLst/>
              </a:rPr>
              <a:t>首先从抗体序列中移除 </a:t>
            </a:r>
            <a:r>
              <a:rPr lang="en" altLang="zh-CN" dirty="0">
                <a:effectLst/>
              </a:rPr>
              <a:t>CDR </a:t>
            </a:r>
            <a:r>
              <a:rPr lang="zh-CN" altLang="en-US" dirty="0">
                <a:effectLst/>
              </a:rPr>
              <a:t>部分，得到抗体骨架序列。随后，将这些 </a:t>
            </a:r>
            <a:r>
              <a:rPr lang="en" altLang="zh-CN" dirty="0">
                <a:effectLst/>
              </a:rPr>
              <a:t>CDR-like </a:t>
            </a:r>
            <a:r>
              <a:rPr lang="zh-CN" altLang="en-US" dirty="0">
                <a:effectLst/>
              </a:rPr>
              <a:t>片段填充至抗体骨架序列中，从而构建一个 </a:t>
            </a:r>
            <a:r>
              <a:rPr lang="en" altLang="zh-CN" dirty="0">
                <a:effectLst/>
              </a:rPr>
              <a:t>CDR-like </a:t>
            </a:r>
            <a:r>
              <a:rPr lang="zh-CN" altLang="en-US" dirty="0">
                <a:effectLst/>
              </a:rPr>
              <a:t>序列矩阵。</a:t>
            </a:r>
            <a:endParaRPr lang="en-US" altLang="zh-CN" dirty="0">
              <a:effectLst/>
            </a:endParaRPr>
          </a:p>
          <a:p>
            <a:endParaRPr lang="zh-CN" altLang="en-US" dirty="0">
              <a:effectLst/>
            </a:endParaRPr>
          </a:p>
          <a:p>
            <a:pPr algn="l"/>
            <a:r>
              <a:rPr lang="en" altLang="zh-CN" b="1" dirty="0">
                <a:effectLst/>
              </a:rPr>
              <a:t>CDR-focused </a:t>
            </a:r>
            <a:r>
              <a:rPr lang="zh-CN" altLang="en-US" b="1" dirty="0">
                <a:effectLst/>
              </a:rPr>
              <a:t>轴向 </a:t>
            </a:r>
            <a:r>
              <a:rPr lang="en-US" altLang="zh-CN" b="1" dirty="0">
                <a:effectLst/>
              </a:rPr>
              <a:t>(</a:t>
            </a:r>
            <a:r>
              <a:rPr lang="en" altLang="zh-CN" b="1" dirty="0">
                <a:effectLst/>
              </a:rPr>
              <a:t>Axial) </a:t>
            </a:r>
            <a:r>
              <a:rPr lang="zh-CN" altLang="en-US" b="1" dirty="0">
                <a:effectLst/>
              </a:rPr>
              <a:t>注意力机制</a:t>
            </a:r>
          </a:p>
          <a:p>
            <a:r>
              <a:rPr lang="en" altLang="zh-CN" dirty="0">
                <a:effectLst/>
              </a:rPr>
              <a:t>CDR-focused Axial Attention + </a:t>
            </a:r>
            <a:r>
              <a:rPr lang="en" altLang="zh-CN" dirty="0" err="1">
                <a:effectLst/>
              </a:rPr>
              <a:t>MSATransformer</a:t>
            </a:r>
            <a:r>
              <a:rPr lang="zh-CN" altLang="en-US" dirty="0">
                <a:effectLst/>
              </a:rPr>
              <a:t>行自注意力用于捕捉抗体</a:t>
            </a:r>
            <a:r>
              <a:rPr lang="en-US" altLang="zh-CN" dirty="0">
                <a:effectLst/>
              </a:rPr>
              <a:t>-</a:t>
            </a:r>
            <a:r>
              <a:rPr lang="zh-CN" altLang="en-US" dirty="0">
                <a:effectLst/>
              </a:rPr>
              <a:t>抗原序列内部的关联关系，而列自注意力则用于捕捉 </a:t>
            </a:r>
            <a:r>
              <a:rPr lang="en" altLang="zh-CN" dirty="0">
                <a:effectLst/>
              </a:rPr>
              <a:t>CDR </a:t>
            </a:r>
            <a:r>
              <a:rPr lang="zh-CN" altLang="en-US" dirty="0">
                <a:effectLst/>
              </a:rPr>
              <a:t>残基与 </a:t>
            </a:r>
            <a:r>
              <a:rPr lang="en" altLang="zh-CN" dirty="0">
                <a:effectLst/>
              </a:rPr>
              <a:t>CDR-like </a:t>
            </a:r>
            <a:r>
              <a:rPr lang="zh-CN" altLang="en-US" dirty="0">
                <a:effectLst/>
              </a:rPr>
              <a:t>残基之间的关联关系。</a:t>
            </a:r>
            <a:endParaRPr lang="en-US" altLang="zh-CN" dirty="0">
              <a:effectLst/>
            </a:endParaRPr>
          </a:p>
          <a:p>
            <a:endParaRPr lang="zh-CN" altLang="en-US" dirty="0">
              <a:effectLst/>
            </a:endParaRPr>
          </a:p>
          <a:p>
            <a:pPr algn="l"/>
            <a:r>
              <a:rPr lang="zh-CN" altLang="en-US" b="1" dirty="0">
                <a:effectLst/>
              </a:rPr>
              <a:t>用于信息融合的跳跃连接</a:t>
            </a:r>
          </a:p>
          <a:p>
            <a:r>
              <a:rPr lang="zh-CN" altLang="en-US" dirty="0">
                <a:effectLst/>
              </a:rPr>
              <a:t>即两个分支相加并 </a:t>
            </a:r>
            <a:r>
              <a:rPr lang="en" altLang="zh-CN" dirty="0" err="1">
                <a:effectLst/>
              </a:rPr>
              <a:t>softmax</a:t>
            </a:r>
            <a:r>
              <a:rPr lang="zh-CN" altLang="en" dirty="0">
                <a:effectLst/>
              </a:rPr>
              <a:t>，</a:t>
            </a:r>
            <a:r>
              <a:rPr lang="zh-CN" altLang="en-US" dirty="0">
                <a:effectLst/>
              </a:rPr>
              <a:t>防止前向传播过程中，上一节的抗原</a:t>
            </a:r>
            <a:r>
              <a:rPr lang="en-US" altLang="zh-CN" dirty="0">
                <a:effectLst/>
              </a:rPr>
              <a:t>-</a:t>
            </a:r>
            <a:r>
              <a:rPr lang="zh-CN" altLang="en-US" dirty="0">
                <a:effectLst/>
              </a:rPr>
              <a:t>抗体上下文信息丢失。</a:t>
            </a:r>
          </a:p>
          <a:p>
            <a:endParaRPr kumimoji="1" lang="zh-CN" altLang="en-US" dirty="0"/>
          </a:p>
        </p:txBody>
      </p:sp>
      <p:sp>
        <p:nvSpPr>
          <p:cNvPr id="4" name="灯片编号占位符 3"/>
          <p:cNvSpPr>
            <a:spLocks noGrp="1"/>
          </p:cNvSpPr>
          <p:nvPr>
            <p:ph type="sldNum" sz="quarter" idx="5"/>
          </p:nvPr>
        </p:nvSpPr>
        <p:spPr/>
        <p:txBody>
          <a:bodyPr/>
          <a:lstStyle/>
          <a:p>
            <a:fld id="{227A1BC2-C0CE-4ADC-9696-C74DC013C429}" type="slidenum">
              <a:rPr lang="zh-CN" altLang="en-US" smtClean="0"/>
              <a:t>4</a:t>
            </a:fld>
            <a:endParaRPr lang="zh-CN" altLang="en-US"/>
          </a:p>
        </p:txBody>
      </p:sp>
    </p:spTree>
    <p:extLst>
      <p:ext uri="{BB962C8B-B14F-4D97-AF65-F5344CB8AC3E}">
        <p14:creationId xmlns:p14="http://schemas.microsoft.com/office/powerpoint/2010/main" val="1401661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effectLst/>
              </a:rPr>
              <a:t>将检索到的排名首位的类</a:t>
            </a:r>
            <a:r>
              <a:rPr lang="en" altLang="zh-CN" dirty="0">
                <a:effectLst/>
              </a:rPr>
              <a:t>CDR</a:t>
            </a:r>
            <a:r>
              <a:rPr lang="zh-CN" altLang="en-US" dirty="0">
                <a:effectLst/>
              </a:rPr>
              <a:t>片段直接移植到抗体骨架上，然后逆折叠，然后对比。</a:t>
            </a:r>
          </a:p>
          <a:p>
            <a:endParaRPr kumimoji="1" lang="en-US" altLang="zh-CN" dirty="0"/>
          </a:p>
          <a:p>
            <a:endParaRPr kumimoji="1" lang="en-US" altLang="zh-CN" dirty="0"/>
          </a:p>
          <a:p>
            <a:r>
              <a:rPr lang="zh-CN" altLang="en-US" dirty="0">
                <a:effectLst/>
              </a:rPr>
              <a:t>评估生成的抗体是否比原抗体有更好的功能性。</a:t>
            </a:r>
          </a:p>
          <a:p>
            <a:r>
              <a:rPr lang="zh-CN" altLang="en-US" dirty="0">
                <a:effectLst/>
              </a:rPr>
              <a:t>使用</a:t>
            </a:r>
            <a:r>
              <a:rPr lang="en" altLang="zh-CN" dirty="0">
                <a:effectLst/>
              </a:rPr>
              <a:t>ABodyBuilder2</a:t>
            </a:r>
            <a:r>
              <a:rPr lang="zh-CN" altLang="en-US" dirty="0">
                <a:effectLst/>
              </a:rPr>
              <a:t>将设计出的</a:t>
            </a:r>
            <a:r>
              <a:rPr lang="en" altLang="zh-CN" dirty="0">
                <a:effectLst/>
              </a:rPr>
              <a:t>CDR-H3</a:t>
            </a:r>
            <a:r>
              <a:rPr lang="zh-CN" altLang="en-US" dirty="0">
                <a:effectLst/>
              </a:rPr>
              <a:t>序列与骨架序列以及原始真实抗体序列折叠成完整的蛋白质结构。随后，利用</a:t>
            </a:r>
            <a:r>
              <a:rPr lang="en" altLang="zh-CN" dirty="0" err="1">
                <a:effectLst/>
              </a:rPr>
              <a:t>PyRosetta</a:t>
            </a:r>
            <a:r>
              <a:rPr lang="zh-CN" altLang="en" dirty="0">
                <a:effectLst/>
              </a:rPr>
              <a:t>（</a:t>
            </a:r>
            <a:r>
              <a:rPr lang="en" altLang="zh-CN" dirty="0">
                <a:effectLst/>
              </a:rPr>
              <a:t>Alford</a:t>
            </a:r>
            <a:r>
              <a:rPr lang="zh-CN" altLang="en-US" dirty="0">
                <a:effectLst/>
              </a:rPr>
              <a:t>等人，</a:t>
            </a:r>
            <a:r>
              <a:rPr lang="en-US" altLang="zh-CN" dirty="0">
                <a:effectLst/>
              </a:rPr>
              <a:t>2017</a:t>
            </a:r>
            <a:r>
              <a:rPr lang="zh-CN" altLang="en-US" dirty="0">
                <a:effectLst/>
              </a:rPr>
              <a:t>）中的</a:t>
            </a:r>
            <a:r>
              <a:rPr lang="en" altLang="zh-CN" dirty="0" err="1">
                <a:effectLst/>
              </a:rPr>
              <a:t>FastRelax</a:t>
            </a:r>
            <a:r>
              <a:rPr lang="zh-CN" altLang="en-US" dirty="0">
                <a:effectLst/>
              </a:rPr>
              <a:t>和</a:t>
            </a:r>
            <a:r>
              <a:rPr lang="en" altLang="zh-CN" dirty="0" err="1">
                <a:effectLst/>
              </a:rPr>
              <a:t>InterfaceAnalyzer</a:t>
            </a:r>
            <a:r>
              <a:rPr lang="zh-CN" altLang="en-US" dirty="0">
                <a:effectLst/>
              </a:rPr>
              <a:t>对结构进行弛豫处理，并计算抗体</a:t>
            </a:r>
            <a:r>
              <a:rPr lang="en-US" altLang="zh-CN" dirty="0">
                <a:effectLst/>
              </a:rPr>
              <a:t>-</a:t>
            </a:r>
            <a:r>
              <a:rPr lang="zh-CN" altLang="en-US" dirty="0">
                <a:effectLst/>
              </a:rPr>
              <a:t>抗原复合物的结合能∆</a:t>
            </a:r>
            <a:r>
              <a:rPr lang="en" altLang="zh-CN" dirty="0">
                <a:effectLst/>
              </a:rPr>
              <a:t>G</a:t>
            </a:r>
            <a:r>
              <a:rPr lang="zh-CN" altLang="en" dirty="0">
                <a:effectLst/>
              </a:rPr>
              <a:t>。</a:t>
            </a:r>
          </a:p>
          <a:p>
            <a:endParaRPr kumimoji="1" lang="zh-CN" altLang="en-US" dirty="0"/>
          </a:p>
        </p:txBody>
      </p:sp>
      <p:sp>
        <p:nvSpPr>
          <p:cNvPr id="4" name="灯片编号占位符 3"/>
          <p:cNvSpPr>
            <a:spLocks noGrp="1"/>
          </p:cNvSpPr>
          <p:nvPr>
            <p:ph type="sldNum" sz="quarter" idx="5"/>
          </p:nvPr>
        </p:nvSpPr>
        <p:spPr/>
        <p:txBody>
          <a:bodyPr/>
          <a:lstStyle/>
          <a:p>
            <a:fld id="{227A1BC2-C0CE-4ADC-9696-C74DC013C429}" type="slidenum">
              <a:rPr lang="zh-CN" altLang="en-US" smtClean="0"/>
              <a:t>7</a:t>
            </a:fld>
            <a:endParaRPr lang="zh-CN" altLang="en-US"/>
          </a:p>
        </p:txBody>
      </p:sp>
    </p:spTree>
    <p:extLst>
      <p:ext uri="{BB962C8B-B14F-4D97-AF65-F5344CB8AC3E}">
        <p14:creationId xmlns:p14="http://schemas.microsoft.com/office/powerpoint/2010/main" val="308346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8CBA3BE-3236-4ADB-A207-F386C99C43FF}" type="datetimeFigureOut">
              <a:rPr lang="zh-CN" altLang="en-US" smtClean="0">
                <a:solidFill>
                  <a:prstClr val="black">
                    <a:tint val="75000"/>
                  </a:prstClr>
                </a:solidFill>
              </a:rPr>
              <a:t>2025/8/18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FB7EC70-51C2-4279-8B7A-78ABF2C09015}" type="slidenum">
              <a:rPr lang="zh-CN" altLang="en-US" smtClean="0">
                <a:solidFill>
                  <a:prstClr val="black">
                    <a:tint val="75000"/>
                  </a:prstClr>
                </a:solidFill>
              </a:rPr>
              <a:t>‹#›</a:t>
            </a:fld>
            <a:endParaRPr lang="zh-CN" altLang="en-US">
              <a:solidFill>
                <a:prstClr val="black">
                  <a:tint val="75000"/>
                </a:prstClr>
              </a:solidFill>
            </a:endParaRPr>
          </a:p>
        </p:txBody>
      </p:sp>
      <p:sp>
        <p:nvSpPr>
          <p:cNvPr id="6" name="内容占位符 2"/>
          <p:cNvSpPr>
            <a:spLocks noGrp="1"/>
          </p:cNvSpPr>
          <p:nvPr>
            <p:ph idx="1"/>
          </p:nvPr>
        </p:nvSpPr>
        <p:spPr>
          <a:xfrm>
            <a:off x="231857" y="870858"/>
            <a:ext cx="11653089" cy="5269896"/>
          </a:xfrm>
          <a:ln>
            <a:noFill/>
          </a:ln>
        </p:spPr>
        <p:txBody>
          <a:bodyPr lIns="90000"/>
          <a:lstStyle>
            <a:lvl1pPr marL="326390" indent="-326390">
              <a:buFont typeface="Wingdings" panose="05000000000000000000" pitchFamily="2" charset="2"/>
              <a:buChar char="l"/>
              <a:defRPr/>
            </a:lvl1pPr>
            <a:lvl2pPr marL="707390" indent="-272415">
              <a:buClr>
                <a:schemeClr val="accent2">
                  <a:lumMod val="60000"/>
                  <a:lumOff val="40000"/>
                </a:schemeClr>
              </a:buClr>
              <a:buFont typeface="Wingdings" panose="05000000000000000000" pitchFamily="2" charset="2"/>
              <a:buChar char="l"/>
              <a:defRPr/>
            </a:lvl2pPr>
            <a:lvl3pPr marL="1088390" indent="-217805">
              <a:buFont typeface="Wingdings" panose="05000000000000000000" pitchFamily="2" charset="2"/>
              <a:buChar char="l"/>
              <a:defRPr/>
            </a:lvl3pPr>
            <a:lvl4pPr marL="1524000" indent="-217805">
              <a:buClr>
                <a:schemeClr val="accent2">
                  <a:lumMod val="60000"/>
                  <a:lumOff val="40000"/>
                </a:schemeClr>
              </a:buClr>
              <a:buFont typeface="Wingdings" panose="05000000000000000000" pitchFamily="2" charset="2"/>
              <a:buChar char="l"/>
              <a:defRPr/>
            </a:lvl4pPr>
            <a:lvl5pPr marL="1959610" indent="-217805">
              <a:buFont typeface="Wingdings" panose="05000000000000000000" pitchFamily="2" charset="2"/>
              <a:buChar char="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2" y="6356358"/>
            <a:ext cx="2844801" cy="365125"/>
          </a:xfrm>
          <a:prstGeom prst="rect">
            <a:avLst/>
          </a:prstGeom>
        </p:spPr>
        <p:txBody>
          <a:bodyPr lIns="111008" tIns="55507" rIns="111008" bIns="55507"/>
          <a:lstStyle/>
          <a:p>
            <a:fld id="{270E79FD-C402-4CC3-9A82-BAE1DCDFB089}" type="datetimeFigureOut">
              <a:rPr lang="zh-CN" altLang="en-US" smtClean="0">
                <a:solidFill>
                  <a:prstClr val="black">
                    <a:tint val="75000"/>
                  </a:prstClr>
                </a:solidFill>
              </a:rPr>
              <a:t>2025/8/18</a:t>
            </a:fld>
            <a:endParaRPr lang="zh-CN" altLang="en-US">
              <a:solidFill>
                <a:prstClr val="black">
                  <a:tint val="75000"/>
                </a:prstClr>
              </a:solidFill>
            </a:endParaRPr>
          </a:p>
        </p:txBody>
      </p:sp>
      <p:sp>
        <p:nvSpPr>
          <p:cNvPr id="3" name="页脚占位符 2"/>
          <p:cNvSpPr>
            <a:spLocks noGrp="1"/>
          </p:cNvSpPr>
          <p:nvPr>
            <p:ph type="ftr" sz="quarter" idx="11"/>
          </p:nvPr>
        </p:nvSpPr>
        <p:spPr>
          <a:xfrm>
            <a:off x="4165609" y="6356358"/>
            <a:ext cx="3860800" cy="365125"/>
          </a:xfrm>
          <a:prstGeom prst="rect">
            <a:avLst/>
          </a:prstGeom>
        </p:spPr>
        <p:txBody>
          <a:bodyPr lIns="111008" tIns="55507" rIns="111008" bIns="55507"/>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a:xfrm>
            <a:off x="8737609" y="6356358"/>
            <a:ext cx="2844801" cy="365125"/>
          </a:xfrm>
          <a:prstGeom prst="rect">
            <a:avLst/>
          </a:prstGeom>
        </p:spPr>
        <p:txBody>
          <a:bodyPr lIns="111008" tIns="55507" rIns="111008" bIns="55507"/>
          <a:lstStyle/>
          <a:p>
            <a:fld id="{9C3BABE4-52A5-4B0F-907F-4727857335A2}"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0" y="1"/>
            <a:ext cx="9648394" cy="644690"/>
          </a:xfrm>
          <a:prstGeom prst="rect">
            <a:avLst/>
          </a:prstGeom>
          <a:noFill/>
        </p:spPr>
        <p:txBody>
          <a:bodyPr lIns="87056" tIns="43529" rIns="87056" bIns="43529" anchor="ctr">
            <a:noAutofit/>
          </a:bodyPr>
          <a:lstStyle>
            <a:lvl1pPr algn="l">
              <a:defRPr sz="2040" b="1">
                <a:solidFill>
                  <a:schemeClr val="bg1"/>
                </a:solidFill>
                <a:latin typeface="微软雅黑" pitchFamily="34" charset="-122"/>
                <a:ea typeface="微软雅黑" pitchFamily="34" charset="-122"/>
              </a:defRPr>
            </a:lvl1pPr>
          </a:lstStyle>
          <a:p>
            <a:r>
              <a:rPr lang="en-US" altLang="zh-CN" dirty="0"/>
              <a:t>   1</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4098" name="Picture 2" descr="F:\2011工作\周报\xianghailong\img\bg_cnt.png"/>
          <p:cNvPicPr>
            <a:picLocks noChangeAspect="1" noChangeArrowheads="1"/>
          </p:cNvPicPr>
          <p:nvPr userDrawn="1"/>
        </p:nvPicPr>
        <p:blipFill>
          <a:blip r:embed="rId2" cstate="print"/>
          <a:srcRect/>
          <a:stretch>
            <a:fillRect/>
          </a:stretch>
        </p:blipFill>
        <p:spPr bwMode="auto">
          <a:xfrm>
            <a:off x="0" y="1507259"/>
            <a:ext cx="12589983" cy="5350741"/>
          </a:xfrm>
          <a:prstGeom prst="rect">
            <a:avLst/>
          </a:prstGeom>
          <a:noFill/>
        </p:spPr>
      </p:pic>
      <p:sp>
        <p:nvSpPr>
          <p:cNvPr id="2" name="标题 1"/>
          <p:cNvSpPr>
            <a:spLocks noGrp="1"/>
          </p:cNvSpPr>
          <p:nvPr>
            <p:ph type="ctrTitle"/>
          </p:nvPr>
        </p:nvSpPr>
        <p:spPr>
          <a:xfrm>
            <a:off x="209581" y="1"/>
            <a:ext cx="10363200" cy="571480"/>
          </a:xfrm>
        </p:spPr>
        <p:txBody>
          <a:bodyPr>
            <a:noAutofit/>
          </a:bodyPr>
          <a:lstStyle>
            <a:lvl1pPr algn="l">
              <a:defRPr sz="2640" b="1">
                <a:solidFill>
                  <a:schemeClr val="bg1"/>
                </a:solidFill>
                <a:latin typeface="微软雅黑" pitchFamily="34" charset="-122"/>
                <a:ea typeface="微软雅黑" pitchFamily="34" charset="-122"/>
              </a:defRPr>
            </a:lvl1pPr>
          </a:lstStyle>
          <a:p>
            <a:r>
              <a:rPr lang="zh-CN" altLang="en-US" dirty="0"/>
              <a:t>单击此处编辑母版标题样式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0_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18497" tIns="59249" rIns="118497" bIns="59249" rtlCol="0" anchor="ctr"/>
          <a:lstStyle/>
          <a:p>
            <a:pPr algn="ctr" defTabSz="1056640"/>
            <a:endParaRPr lang="zh-CN" altLang="en-US" sz="2095">
              <a:solidFill>
                <a:prstClr val="white"/>
              </a:solidFill>
            </a:endParaRPr>
          </a:p>
        </p:txBody>
      </p:sp>
      <p:sp>
        <p:nvSpPr>
          <p:cNvPr id="5" name="矩形 4"/>
          <p:cNvSpPr/>
          <p:nvPr userDrawn="1"/>
        </p:nvSpPr>
        <p:spPr>
          <a:xfrm>
            <a:off x="0" y="0"/>
            <a:ext cx="12192000" cy="68583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8497" tIns="59249" rIns="118497" bIns="59249" rtlCol="0" anchor="ctr"/>
          <a:lstStyle/>
          <a:p>
            <a:pPr algn="ctr" defTabSz="1056640"/>
            <a:endParaRPr lang="zh-CN" altLang="en-US" sz="2095">
              <a:solidFill>
                <a:prstClr val="white"/>
              </a:solidFill>
            </a:endParaRPr>
          </a:p>
        </p:txBody>
      </p:sp>
      <p:sp>
        <p:nvSpPr>
          <p:cNvPr id="2" name="标题 1"/>
          <p:cNvSpPr>
            <a:spLocks noGrp="1"/>
          </p:cNvSpPr>
          <p:nvPr>
            <p:ph type="title" hasCustomPrompt="1"/>
          </p:nvPr>
        </p:nvSpPr>
        <p:spPr>
          <a:xfrm>
            <a:off x="286800" y="82319"/>
            <a:ext cx="10972800" cy="521201"/>
          </a:xfrm>
          <a:prstGeom prst="rect">
            <a:avLst/>
          </a:prstGeom>
        </p:spPr>
        <p:txBody>
          <a:bodyPr lIns="124402" tIns="62202" rIns="124402" bIns="62202">
            <a:noAutofit/>
          </a:bodyPr>
          <a:lstStyle>
            <a:lvl1pPr algn="l">
              <a:defRPr sz="1905" b="1">
                <a:solidFill>
                  <a:schemeClr val="bg1"/>
                </a:solidFill>
                <a:latin typeface="微软雅黑" pitchFamily="34" charset="-122"/>
                <a:ea typeface="微软雅黑" pitchFamily="34" charset="-122"/>
              </a:defRPr>
            </a:lvl1pPr>
          </a:lstStyle>
          <a:p>
            <a:r>
              <a:rPr lang="zh-CN" altLang="en-US" dirty="0"/>
              <a:t>这里是标题区域</a:t>
            </a:r>
          </a:p>
        </p:txBody>
      </p:sp>
      <p:grpSp>
        <p:nvGrpSpPr>
          <p:cNvPr id="7" name="组合 6"/>
          <p:cNvGrpSpPr/>
          <p:nvPr userDrawn="1"/>
        </p:nvGrpSpPr>
        <p:grpSpPr>
          <a:xfrm>
            <a:off x="4508937" y="3491"/>
            <a:ext cx="3174126" cy="136634"/>
            <a:chOff x="2971800" y="1458310"/>
            <a:chExt cx="2380594" cy="102476"/>
          </a:xfrm>
        </p:grpSpPr>
        <p:sp>
          <p:nvSpPr>
            <p:cNvPr id="3" name="矩形 2"/>
            <p:cNvSpPr/>
            <p:nvPr userDrawn="1"/>
          </p:nvSpPr>
          <p:spPr>
            <a:xfrm>
              <a:off x="2971800" y="1458310"/>
              <a:ext cx="1190297" cy="10247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56640"/>
              <a:endParaRPr lang="zh-CN" altLang="en-US" sz="2095">
                <a:solidFill>
                  <a:prstClr val="white"/>
                </a:solidFill>
              </a:endParaRPr>
            </a:p>
          </p:txBody>
        </p:sp>
        <p:sp>
          <p:nvSpPr>
            <p:cNvPr id="6" name="矩形 5"/>
            <p:cNvSpPr/>
            <p:nvPr userDrawn="1"/>
          </p:nvSpPr>
          <p:spPr>
            <a:xfrm>
              <a:off x="4162097" y="1458310"/>
              <a:ext cx="1190297" cy="10247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56640"/>
              <a:endParaRPr lang="zh-CN" altLang="en-US" sz="2095">
                <a:solidFill>
                  <a:prstClr val="white"/>
                </a:solidFill>
              </a:endParaRPr>
            </a:p>
          </p:txBody>
        </p:sp>
      </p:grpSp>
      <p:sp>
        <p:nvSpPr>
          <p:cNvPr id="8" name="文本框 7"/>
          <p:cNvSpPr txBox="1"/>
          <p:nvPr userDrawn="1"/>
        </p:nvSpPr>
        <p:spPr>
          <a:xfrm>
            <a:off x="11172496" y="6306208"/>
            <a:ext cx="1040524" cy="398193"/>
          </a:xfrm>
          <a:prstGeom prst="rect">
            <a:avLst/>
          </a:prstGeom>
          <a:noFill/>
        </p:spPr>
        <p:txBody>
          <a:bodyPr wrap="square" lIns="118497" tIns="59249" rIns="118497" bIns="59249" rtlCol="0">
            <a:spAutoFit/>
          </a:bodyPr>
          <a:lstStyle/>
          <a:p>
            <a:pPr algn="ctr" defTabSz="1056640"/>
            <a:fld id="{4434E472-F95D-422C-AA1E-FBC5F38D882C}" type="slidenum">
              <a:rPr lang="zh-CN" altLang="en-US" sz="1810">
                <a:solidFill>
                  <a:prstClr val="black"/>
                </a:solidFill>
              </a:rPr>
              <a:t>‹#›</a:t>
            </a:fld>
            <a:endParaRPr lang="zh-CN" altLang="en-US" sz="1810" dirty="0">
              <a:solidFill>
                <a:prstClr val="black"/>
              </a:solidFill>
            </a:endParaRP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单子标题单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231857" y="1190172"/>
            <a:ext cx="11653089" cy="4950581"/>
          </a:xfrm>
          <a:ln>
            <a:solidFill>
              <a:srgbClr val="237DAE"/>
            </a:solidFill>
          </a:ln>
        </p:spPr>
        <p:txBody>
          <a:bodyPr/>
          <a:lstStyle>
            <a:lvl1pPr marL="326390" indent="-326390">
              <a:buFont typeface="Wingdings" panose="05000000000000000000" pitchFamily="2" charset="2"/>
              <a:buChar char="l"/>
              <a:defRPr/>
            </a:lvl1pPr>
            <a:lvl2pPr marL="707390" indent="-272415">
              <a:buClr>
                <a:schemeClr val="accent2">
                  <a:lumMod val="60000"/>
                  <a:lumOff val="40000"/>
                </a:schemeClr>
              </a:buClr>
              <a:buFont typeface="Wingdings" panose="05000000000000000000" pitchFamily="2" charset="2"/>
              <a:buChar char="l"/>
              <a:defRPr/>
            </a:lvl2pPr>
            <a:lvl3pPr marL="1088390" indent="-217805">
              <a:buFont typeface="Wingdings" panose="05000000000000000000" pitchFamily="2" charset="2"/>
              <a:buChar char="l"/>
              <a:defRPr/>
            </a:lvl3pPr>
            <a:lvl4pPr marL="1524000" indent="-217805">
              <a:buClr>
                <a:schemeClr val="accent2">
                  <a:lumMod val="60000"/>
                  <a:lumOff val="40000"/>
                </a:schemeClr>
              </a:buClr>
              <a:buFont typeface="Wingdings" panose="05000000000000000000" pitchFamily="2" charset="2"/>
              <a:buChar char="l"/>
              <a:defRPr/>
            </a:lvl4pPr>
            <a:lvl5pPr marL="1959610" indent="-217805">
              <a:buFont typeface="Wingdings" panose="05000000000000000000" pitchFamily="2" charset="2"/>
              <a:buChar char="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B8CBA3BE-3236-4ADB-A207-F386C99C43FF}" type="datetimeFigureOut">
              <a:rPr lang="zh-CN" altLang="en-US" smtClean="0">
                <a:solidFill>
                  <a:prstClr val="black">
                    <a:tint val="75000"/>
                  </a:prstClr>
                </a:solidFill>
              </a:rPr>
              <a:t>2025/8/18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B7EC70-51C2-4279-8B7A-78ABF2C09015}" type="slidenum">
              <a:rPr lang="zh-CN" altLang="en-US" smtClean="0">
                <a:solidFill>
                  <a:prstClr val="black">
                    <a:tint val="75000"/>
                  </a:prstClr>
                </a:solidFill>
              </a:rPr>
              <a:t>‹#›</a:t>
            </a:fld>
            <a:endParaRPr lang="zh-CN" altLang="en-US">
              <a:solidFill>
                <a:prstClr val="black">
                  <a:tint val="75000"/>
                </a:prstClr>
              </a:solidFill>
            </a:endParaRPr>
          </a:p>
        </p:txBody>
      </p:sp>
      <p:sp>
        <p:nvSpPr>
          <p:cNvPr id="7" name="文本占位符 2"/>
          <p:cNvSpPr>
            <a:spLocks noGrp="1"/>
          </p:cNvSpPr>
          <p:nvPr>
            <p:ph type="body" idx="13"/>
          </p:nvPr>
        </p:nvSpPr>
        <p:spPr>
          <a:xfrm>
            <a:off x="231857" y="736298"/>
            <a:ext cx="5765324" cy="42484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marL="0" indent="0">
              <a:buNone/>
              <a:defRPr sz="1905" b="1"/>
            </a:lvl1pPr>
            <a:lvl2pPr marL="435610" indent="0">
              <a:buNone/>
              <a:defRPr sz="1905" b="1"/>
            </a:lvl2pPr>
            <a:lvl3pPr marL="870585" indent="0">
              <a:buNone/>
              <a:defRPr sz="1715" b="1"/>
            </a:lvl3pPr>
            <a:lvl4pPr marL="1306195" indent="0">
              <a:buNone/>
              <a:defRPr sz="1525" b="1"/>
            </a:lvl4pPr>
            <a:lvl5pPr marL="1741805" indent="0">
              <a:buNone/>
              <a:defRPr sz="1525" b="1"/>
            </a:lvl5pPr>
            <a:lvl6pPr marL="2177415" indent="0">
              <a:buNone/>
              <a:defRPr sz="1525" b="1"/>
            </a:lvl6pPr>
            <a:lvl7pPr marL="2612390" indent="0">
              <a:buNone/>
              <a:defRPr sz="1525" b="1"/>
            </a:lvl7pPr>
            <a:lvl8pPr marL="3048000" indent="0">
              <a:buNone/>
              <a:defRPr sz="1525" b="1"/>
            </a:lvl8pPr>
            <a:lvl9pPr marL="3483610" indent="0">
              <a:buNone/>
              <a:defRPr sz="1525" b="1"/>
            </a:lvl9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垂直子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141189" y="798286"/>
            <a:ext cx="728579" cy="5327952"/>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eaVert"/>
          <a:lstStyle>
            <a:lvl1pPr>
              <a:defRPr sz="1905">
                <a:solidFill>
                  <a:schemeClr val="tx1"/>
                </a:solidFill>
              </a:defRPr>
            </a:lvl1pPr>
          </a:lstStyle>
          <a:p>
            <a:r>
              <a:rPr lang="zh-CN" altLang="en-US" dirty="0"/>
              <a:t>单击此处编辑母版标题样式</a:t>
            </a:r>
          </a:p>
        </p:txBody>
      </p:sp>
      <p:sp>
        <p:nvSpPr>
          <p:cNvPr id="3" name="竖排文字占位符 2"/>
          <p:cNvSpPr>
            <a:spLocks noGrp="1"/>
          </p:cNvSpPr>
          <p:nvPr>
            <p:ph type="body" orient="vert" idx="1"/>
          </p:nvPr>
        </p:nvSpPr>
        <p:spPr>
          <a:xfrm>
            <a:off x="303575" y="798286"/>
            <a:ext cx="10655469" cy="5327952"/>
          </a:xfrm>
          <a:ln>
            <a:solidFill>
              <a:schemeClr val="tx2">
                <a:lumMod val="20000"/>
                <a:lumOff val="80000"/>
              </a:schemeClr>
            </a:solidFill>
          </a:ln>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8CBA3BE-3236-4ADB-A207-F386C99C43FF}" type="datetimeFigureOut">
              <a:rPr lang="zh-CN" altLang="en-US" smtClean="0">
                <a:solidFill>
                  <a:prstClr val="black">
                    <a:tint val="75000"/>
                  </a:prstClr>
                </a:solidFill>
              </a:rPr>
              <a:t>2025/8/18</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FB7EC70-51C2-4279-8B7A-78ABF2C09015}" type="slidenum">
              <a:rPr lang="zh-CN" altLang="en-US" smtClean="0">
                <a:solidFill>
                  <a:prstClr val="black">
                    <a:tint val="75000"/>
                  </a:prstClr>
                </a:solidFill>
              </a:rPr>
              <a:t>‹#›</a:t>
            </a:fld>
            <a:endParaRPr lang="zh-CN" altLang="en-US">
              <a:solidFill>
                <a:prstClr val="black">
                  <a:tint val="75000"/>
                </a:prstClr>
              </a:solidFill>
            </a:endParaRPr>
          </a:p>
        </p:txBody>
      </p:sp>
      <p:sp>
        <p:nvSpPr>
          <p:cNvPr id="7" name="标题 1"/>
          <p:cNvSpPr txBox="1"/>
          <p:nvPr userDrawn="1"/>
        </p:nvSpPr>
        <p:spPr>
          <a:xfrm>
            <a:off x="231856" y="24272"/>
            <a:ext cx="10465132" cy="528651"/>
          </a:xfrm>
          <a:prstGeom prst="rect">
            <a:avLst/>
          </a:prstGeom>
        </p:spPr>
        <p:txBody>
          <a:bodyPr vert="horz" lIns="87086" tIns="43543" rIns="87086" bIns="43543" rtlCol="0" anchor="ctr">
            <a:noAutofit/>
          </a:bodyPr>
          <a:lstStyle/>
          <a:p>
            <a:pPr>
              <a:spcBef>
                <a:spcPct val="0"/>
              </a:spcBef>
              <a:defRPr/>
            </a:pPr>
            <a:r>
              <a:rPr lang="zh-CN" altLang="en-US" sz="2665" b="1" dirty="0">
                <a:solidFill>
                  <a:prstClr val="white"/>
                </a:solidFill>
                <a:latin typeface="微软雅黑" pitchFamily="34" charset="-122"/>
              </a:rPr>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顶部单内容&amp;底部单子标题+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8CBA3BE-3236-4ADB-A207-F386C99C43FF}" type="datetimeFigureOut">
              <a:rPr lang="zh-CN" altLang="en-US" smtClean="0">
                <a:solidFill>
                  <a:prstClr val="black">
                    <a:tint val="75000"/>
                  </a:prstClr>
                </a:solidFill>
              </a:rPr>
              <a:t>2025/8/18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FB7EC70-51C2-4279-8B7A-78ABF2C09015}" type="slidenum">
              <a:rPr lang="zh-CN" altLang="en-US" smtClean="0">
                <a:solidFill>
                  <a:prstClr val="black">
                    <a:tint val="75000"/>
                  </a:prstClr>
                </a:solidFill>
              </a:rPr>
              <a:t>‹#›</a:t>
            </a:fld>
            <a:endParaRPr lang="zh-CN" altLang="en-US">
              <a:solidFill>
                <a:prstClr val="black">
                  <a:tint val="75000"/>
                </a:prstClr>
              </a:solidFill>
            </a:endParaRPr>
          </a:p>
        </p:txBody>
      </p:sp>
      <p:sp>
        <p:nvSpPr>
          <p:cNvPr id="13" name="内容占位符 12"/>
          <p:cNvSpPr>
            <a:spLocks noGrp="1"/>
          </p:cNvSpPr>
          <p:nvPr>
            <p:ph sz="quarter" idx="13"/>
          </p:nvPr>
        </p:nvSpPr>
        <p:spPr>
          <a:xfrm>
            <a:off x="549598" y="754743"/>
            <a:ext cx="11107668" cy="4107543"/>
          </a:xfrm>
          <a:ln>
            <a:solidFill>
              <a:srgbClr val="237DAE"/>
            </a:solidFill>
          </a:ln>
        </p:spPr>
        <p:txBody>
          <a:bodyPr/>
          <a:lstStyle>
            <a:lvl1pPr>
              <a:buClr>
                <a:srgbClr val="237DAE"/>
              </a:buClr>
              <a:defRPr/>
            </a:lvl1pPr>
            <a:lvl2pPr>
              <a:buClr>
                <a:srgbClr val="237DAE"/>
              </a:buClr>
              <a:defRPr/>
            </a:lvl2pPr>
            <a:lvl3pPr>
              <a:buClr>
                <a:srgbClr val="237DAE"/>
              </a:buClr>
              <a:defRPr/>
            </a:lvl3pPr>
            <a:lvl4pPr>
              <a:buClr>
                <a:srgbClr val="237DAE"/>
              </a:buClr>
              <a:defRPr/>
            </a:lvl4pPr>
            <a:lvl5pPr>
              <a:buClr>
                <a:srgbClr val="237DAE"/>
              </a:buCl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 name="文本占位符 14"/>
          <p:cNvSpPr>
            <a:spLocks noGrp="1"/>
          </p:cNvSpPr>
          <p:nvPr>
            <p:ph type="body" sz="quarter" idx="14"/>
          </p:nvPr>
        </p:nvSpPr>
        <p:spPr>
          <a:xfrm>
            <a:off x="549598" y="5413829"/>
            <a:ext cx="11107668" cy="726318"/>
          </a:xfrm>
          <a:ln>
            <a:solidFill>
              <a:schemeClr val="tx2">
                <a:lumMod val="20000"/>
                <a:lumOff val="80000"/>
              </a:schemeClr>
            </a:solidFill>
          </a:ln>
        </p:spPr>
        <p:txBody>
          <a:bodyPr>
            <a:normAutofit/>
          </a:bodyPr>
          <a:lstStyle>
            <a:lvl1pPr>
              <a:buClr>
                <a:srgbClr val="237DAE"/>
              </a:buClr>
              <a:defRPr sz="1715"/>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16" name="文本占位符 14"/>
          <p:cNvSpPr>
            <a:spLocks noGrp="1"/>
          </p:cNvSpPr>
          <p:nvPr>
            <p:ph type="body" sz="quarter" idx="15"/>
          </p:nvPr>
        </p:nvSpPr>
        <p:spPr>
          <a:xfrm>
            <a:off x="549598" y="4934556"/>
            <a:ext cx="11107668" cy="45024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905" b="1"/>
            </a:lvl1pPr>
            <a:lvl2pPr>
              <a:buNone/>
              <a:defRPr/>
            </a:lvl2pPr>
            <a:lvl3pPr>
              <a:buNone/>
              <a:defRPr/>
            </a:lvl3pPr>
            <a:lvl4pPr>
              <a:buNone/>
              <a:defRPr/>
            </a:lvl4pPr>
            <a:lvl5pPr>
              <a:buNone/>
              <a:defRPr/>
            </a:lvl5pPr>
          </a:lstStyle>
          <a:p>
            <a:pPr lvl="0"/>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顶部单内容&amp;底部双子标题+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8CBA3BE-3236-4ADB-A207-F386C99C43FF}" type="datetimeFigureOut">
              <a:rPr lang="zh-CN" altLang="en-US" smtClean="0">
                <a:solidFill>
                  <a:prstClr val="black">
                    <a:tint val="75000"/>
                  </a:prstClr>
                </a:solidFill>
              </a:rPr>
              <a:t>2025/8/18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FB7EC70-51C2-4279-8B7A-78ABF2C09015}" type="slidenum">
              <a:rPr lang="zh-CN" altLang="en-US" smtClean="0">
                <a:solidFill>
                  <a:prstClr val="black">
                    <a:tint val="75000"/>
                  </a:prstClr>
                </a:solidFill>
              </a:rPr>
              <a:t>‹#›</a:t>
            </a:fld>
            <a:endParaRPr lang="zh-CN" altLang="en-US">
              <a:solidFill>
                <a:prstClr val="black">
                  <a:tint val="75000"/>
                </a:prstClr>
              </a:solidFill>
            </a:endParaRPr>
          </a:p>
        </p:txBody>
      </p:sp>
      <p:sp>
        <p:nvSpPr>
          <p:cNvPr id="13" name="内容占位符 12"/>
          <p:cNvSpPr>
            <a:spLocks noGrp="1"/>
          </p:cNvSpPr>
          <p:nvPr>
            <p:ph sz="quarter" idx="13"/>
          </p:nvPr>
        </p:nvSpPr>
        <p:spPr>
          <a:xfrm>
            <a:off x="549598" y="754743"/>
            <a:ext cx="11107668" cy="4107543"/>
          </a:xfrm>
          <a:ln>
            <a:solidFill>
              <a:srgbClr val="237DAE"/>
            </a:solidFill>
          </a:ln>
        </p:spPr>
        <p:txBody>
          <a:bodyPr/>
          <a:lstStyle>
            <a:lvl1pPr>
              <a:buClr>
                <a:srgbClr val="237DAE"/>
              </a:buClr>
              <a:defRPr/>
            </a:lvl1pPr>
            <a:lvl2pPr>
              <a:buClr>
                <a:srgbClr val="237DAE"/>
              </a:buClr>
              <a:defRPr/>
            </a:lvl2pPr>
            <a:lvl3pPr>
              <a:buClr>
                <a:srgbClr val="237DAE"/>
              </a:buClr>
              <a:defRPr/>
            </a:lvl3pPr>
            <a:lvl4pPr>
              <a:buClr>
                <a:srgbClr val="237DAE"/>
              </a:buClr>
              <a:defRPr/>
            </a:lvl4pPr>
            <a:lvl5pPr>
              <a:buClr>
                <a:srgbClr val="237DAE"/>
              </a:buCl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 name="文本占位符 14"/>
          <p:cNvSpPr>
            <a:spLocks noGrp="1"/>
          </p:cNvSpPr>
          <p:nvPr>
            <p:ph type="body" sz="quarter" idx="14"/>
          </p:nvPr>
        </p:nvSpPr>
        <p:spPr>
          <a:xfrm>
            <a:off x="549598" y="5413829"/>
            <a:ext cx="5485856" cy="726318"/>
          </a:xfrm>
          <a:ln>
            <a:solidFill>
              <a:schemeClr val="tx2">
                <a:lumMod val="20000"/>
                <a:lumOff val="80000"/>
              </a:schemeClr>
            </a:solidFill>
          </a:ln>
        </p:spPr>
        <p:txBody>
          <a:bodyPr>
            <a:normAutofit/>
          </a:bodyPr>
          <a:lstStyle>
            <a:lvl1pPr>
              <a:buClr>
                <a:srgbClr val="237DAE"/>
              </a:buClr>
              <a:defRPr sz="1715"/>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16" name="文本占位符 14"/>
          <p:cNvSpPr>
            <a:spLocks noGrp="1"/>
          </p:cNvSpPr>
          <p:nvPr>
            <p:ph type="body" sz="quarter" idx="15"/>
          </p:nvPr>
        </p:nvSpPr>
        <p:spPr>
          <a:xfrm>
            <a:off x="549598" y="4934556"/>
            <a:ext cx="5485856" cy="45024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905" b="1"/>
            </a:lvl1pPr>
            <a:lvl2pPr>
              <a:buNone/>
              <a:defRPr/>
            </a:lvl2pPr>
            <a:lvl3pPr>
              <a:buNone/>
              <a:defRPr/>
            </a:lvl3pPr>
            <a:lvl4pPr>
              <a:buNone/>
              <a:defRPr/>
            </a:lvl4pPr>
            <a:lvl5pPr>
              <a:buNone/>
              <a:defRPr/>
            </a:lvl5pPr>
          </a:lstStyle>
          <a:p>
            <a:pPr lvl="0"/>
            <a:endParaRPr lang="zh-CN" altLang="en-US" dirty="0"/>
          </a:p>
        </p:txBody>
      </p:sp>
      <p:sp>
        <p:nvSpPr>
          <p:cNvPr id="9" name="文本占位符 14"/>
          <p:cNvSpPr>
            <a:spLocks noGrp="1"/>
          </p:cNvSpPr>
          <p:nvPr>
            <p:ph type="body" sz="quarter" idx="16"/>
          </p:nvPr>
        </p:nvSpPr>
        <p:spPr>
          <a:xfrm>
            <a:off x="6165728" y="5413829"/>
            <a:ext cx="5491537" cy="726318"/>
          </a:xfrm>
          <a:ln>
            <a:solidFill>
              <a:schemeClr val="tx2">
                <a:lumMod val="20000"/>
                <a:lumOff val="80000"/>
              </a:schemeClr>
            </a:solidFill>
          </a:ln>
        </p:spPr>
        <p:txBody>
          <a:bodyPr>
            <a:normAutofit/>
          </a:bodyPr>
          <a:lstStyle>
            <a:lvl1pPr>
              <a:buClr>
                <a:srgbClr val="237DAE"/>
              </a:buClr>
              <a:defRPr sz="1715"/>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10" name="文本占位符 14"/>
          <p:cNvSpPr>
            <a:spLocks noGrp="1"/>
          </p:cNvSpPr>
          <p:nvPr>
            <p:ph type="body" sz="quarter" idx="17"/>
          </p:nvPr>
        </p:nvSpPr>
        <p:spPr>
          <a:xfrm>
            <a:off x="6165728" y="4934556"/>
            <a:ext cx="5485856" cy="45024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905" b="1"/>
            </a:lvl1pPr>
            <a:lvl2pPr>
              <a:buNone/>
              <a:defRPr/>
            </a:lvl2pPr>
            <a:lvl3pPr>
              <a:buNone/>
              <a:defRPr/>
            </a:lvl3pPr>
            <a:lvl4pPr>
              <a:buNone/>
              <a:defRPr/>
            </a:lvl4pPr>
            <a:lvl5pPr>
              <a:buNone/>
              <a:defRPr/>
            </a:lvl5pPr>
          </a:lstStyle>
          <a:p>
            <a:pPr lvl="0"/>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顶部双子标题+文本&amp;底部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231857" y="2351314"/>
            <a:ext cx="5787460" cy="3774925"/>
          </a:xfrm>
          <a:ln>
            <a:solidFill>
              <a:srgbClr val="237DAE"/>
            </a:solidFill>
          </a:ln>
        </p:spPr>
        <p:txBody>
          <a:bodyPr>
            <a:normAutofit/>
          </a:bodyPr>
          <a:lstStyle>
            <a:lvl1pPr>
              <a:defRPr sz="1905"/>
            </a:lvl1pPr>
            <a:lvl2pPr>
              <a:defRPr sz="1715"/>
            </a:lvl2pPr>
            <a:lvl3pPr>
              <a:defRPr sz="1525"/>
            </a:lvl3pPr>
            <a:lvl4pPr>
              <a:defRPr sz="1335"/>
            </a:lvl4pPr>
            <a:lvl5pPr>
              <a:defRPr sz="1335"/>
            </a:lvl5pPr>
            <a:lvl6pPr>
              <a:defRPr sz="1715"/>
            </a:lvl6pPr>
            <a:lvl7pPr>
              <a:defRPr sz="1715"/>
            </a:lvl7pPr>
            <a:lvl8pPr>
              <a:defRPr sz="1715"/>
            </a:lvl8pPr>
            <a:lvl9pPr>
              <a:defRPr sz="171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1104" y="2351314"/>
            <a:ext cx="5789737" cy="3774925"/>
          </a:xfrm>
          <a:ln>
            <a:solidFill>
              <a:srgbClr val="237DAE"/>
            </a:solidFill>
          </a:ln>
        </p:spPr>
        <p:txBody>
          <a:bodyPr>
            <a:normAutofit/>
          </a:bodyPr>
          <a:lstStyle>
            <a:lvl1pPr>
              <a:defRPr sz="1905"/>
            </a:lvl1pPr>
            <a:lvl2pPr>
              <a:defRPr sz="1715"/>
            </a:lvl2pPr>
            <a:lvl3pPr>
              <a:defRPr sz="1525"/>
            </a:lvl3pPr>
            <a:lvl4pPr>
              <a:defRPr sz="1335"/>
            </a:lvl4pPr>
            <a:lvl5pPr>
              <a:defRPr sz="1335"/>
            </a:lvl5pPr>
            <a:lvl6pPr>
              <a:defRPr sz="1715"/>
            </a:lvl6pPr>
            <a:lvl7pPr>
              <a:defRPr sz="1715"/>
            </a:lvl7pPr>
            <a:lvl8pPr>
              <a:defRPr sz="1715"/>
            </a:lvl8pPr>
            <a:lvl9pPr>
              <a:defRPr sz="171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8CBA3BE-3236-4ADB-A207-F386C99C43FF}" type="datetimeFigureOut">
              <a:rPr lang="zh-CN" altLang="en-US" smtClean="0">
                <a:solidFill>
                  <a:prstClr val="black">
                    <a:tint val="75000"/>
                  </a:prstClr>
                </a:solidFill>
              </a:rPr>
              <a:t>2025/8/18</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FB7EC70-51C2-4279-8B7A-78ABF2C09015}" type="slidenum">
              <a:rPr lang="zh-CN" altLang="en-US" smtClean="0">
                <a:solidFill>
                  <a:prstClr val="black">
                    <a:tint val="75000"/>
                  </a:prstClr>
                </a:solidFill>
              </a:rPr>
              <a:t>‹#›</a:t>
            </a:fld>
            <a:endParaRPr lang="zh-CN" altLang="en-US">
              <a:solidFill>
                <a:prstClr val="black">
                  <a:tint val="75000"/>
                </a:prstClr>
              </a:solidFill>
            </a:endParaRPr>
          </a:p>
        </p:txBody>
      </p:sp>
      <p:sp>
        <p:nvSpPr>
          <p:cNvPr id="8" name="文本占位符 2"/>
          <p:cNvSpPr>
            <a:spLocks noGrp="1"/>
          </p:cNvSpPr>
          <p:nvPr>
            <p:ph type="body" idx="13"/>
          </p:nvPr>
        </p:nvSpPr>
        <p:spPr>
          <a:xfrm>
            <a:off x="231857" y="779841"/>
            <a:ext cx="5765324" cy="42484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marL="0" indent="0">
              <a:buNone/>
              <a:defRPr sz="1905" b="1"/>
            </a:lvl1pPr>
            <a:lvl2pPr marL="435610" indent="0">
              <a:buNone/>
              <a:defRPr sz="1905" b="1"/>
            </a:lvl2pPr>
            <a:lvl3pPr marL="870585" indent="0">
              <a:buNone/>
              <a:defRPr sz="1715" b="1"/>
            </a:lvl3pPr>
            <a:lvl4pPr marL="1306195" indent="0">
              <a:buNone/>
              <a:defRPr sz="1525" b="1"/>
            </a:lvl4pPr>
            <a:lvl5pPr marL="1741805" indent="0">
              <a:buNone/>
              <a:defRPr sz="1525" b="1"/>
            </a:lvl5pPr>
            <a:lvl6pPr marL="2177415" indent="0">
              <a:buNone/>
              <a:defRPr sz="1525" b="1"/>
            </a:lvl6pPr>
            <a:lvl7pPr marL="2612390" indent="0">
              <a:buNone/>
              <a:defRPr sz="1525" b="1"/>
            </a:lvl7pPr>
            <a:lvl8pPr marL="3048000" indent="0">
              <a:buNone/>
              <a:defRPr sz="1525" b="1"/>
            </a:lvl8pPr>
            <a:lvl9pPr marL="3483610" indent="0">
              <a:buNone/>
              <a:defRPr sz="1525" b="1"/>
            </a:lvl9pPr>
          </a:lstStyle>
          <a:p>
            <a:pPr lvl="0"/>
            <a:r>
              <a:rPr lang="zh-CN" altLang="en-US" dirty="0"/>
              <a:t>单击此处编辑母版文本样式</a:t>
            </a:r>
          </a:p>
        </p:txBody>
      </p:sp>
      <p:sp>
        <p:nvSpPr>
          <p:cNvPr id="9" name="文本占位符 4"/>
          <p:cNvSpPr>
            <a:spLocks noGrp="1"/>
          </p:cNvSpPr>
          <p:nvPr>
            <p:ph type="body" sz="quarter" idx="3"/>
          </p:nvPr>
        </p:nvSpPr>
        <p:spPr>
          <a:xfrm>
            <a:off x="6193239" y="779841"/>
            <a:ext cx="5722065" cy="424845"/>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marL="0" indent="0">
              <a:buNone/>
              <a:defRPr sz="1905" b="1"/>
            </a:lvl1pPr>
            <a:lvl2pPr marL="435610" indent="0">
              <a:buNone/>
              <a:defRPr sz="1905" b="1"/>
            </a:lvl2pPr>
            <a:lvl3pPr marL="870585" indent="0">
              <a:buNone/>
              <a:defRPr sz="1715" b="1"/>
            </a:lvl3pPr>
            <a:lvl4pPr marL="1306195" indent="0">
              <a:buNone/>
              <a:defRPr sz="1525" b="1"/>
            </a:lvl4pPr>
            <a:lvl5pPr marL="1741805" indent="0">
              <a:buNone/>
              <a:defRPr sz="1525" b="1"/>
            </a:lvl5pPr>
            <a:lvl6pPr marL="2177415" indent="0">
              <a:buNone/>
              <a:defRPr sz="1525" b="1"/>
            </a:lvl6pPr>
            <a:lvl7pPr marL="2612390" indent="0">
              <a:buNone/>
              <a:defRPr sz="1525" b="1"/>
            </a:lvl7pPr>
            <a:lvl8pPr marL="3048000" indent="0">
              <a:buNone/>
              <a:defRPr sz="1525" b="1"/>
            </a:lvl8pPr>
            <a:lvl9pPr marL="3483610" indent="0">
              <a:buNone/>
              <a:defRPr sz="1525" b="1"/>
            </a:lvl9pPr>
          </a:lstStyle>
          <a:p>
            <a:pPr lvl="0"/>
            <a:r>
              <a:rPr lang="zh-CN" altLang="en-US" dirty="0"/>
              <a:t>单击此处编辑母版文本样式</a:t>
            </a:r>
          </a:p>
        </p:txBody>
      </p:sp>
      <p:sp>
        <p:nvSpPr>
          <p:cNvPr id="10" name="文本占位符 2"/>
          <p:cNvSpPr>
            <a:spLocks noGrp="1"/>
          </p:cNvSpPr>
          <p:nvPr>
            <p:ph type="body" idx="14"/>
          </p:nvPr>
        </p:nvSpPr>
        <p:spPr>
          <a:xfrm>
            <a:off x="231857" y="1277258"/>
            <a:ext cx="5765324" cy="985460"/>
          </a:xfrm>
          <a:ln>
            <a:solidFill>
              <a:schemeClr val="tx2">
                <a:lumMod val="20000"/>
                <a:lumOff val="80000"/>
              </a:schemeClr>
            </a:solidFill>
          </a:ln>
        </p:spPr>
        <p:txBody>
          <a:bodyPr anchor="t">
            <a:normAutofit/>
          </a:bodyPr>
          <a:lstStyle>
            <a:lvl1pPr marL="0" indent="0">
              <a:buNone/>
              <a:defRPr sz="1715" b="0"/>
            </a:lvl1pPr>
            <a:lvl2pPr marL="435610" indent="0">
              <a:buNone/>
              <a:defRPr sz="1905" b="1"/>
            </a:lvl2pPr>
            <a:lvl3pPr marL="870585" indent="0">
              <a:buNone/>
              <a:defRPr sz="1715" b="1"/>
            </a:lvl3pPr>
            <a:lvl4pPr marL="1306195" indent="0">
              <a:buNone/>
              <a:defRPr sz="1525" b="1"/>
            </a:lvl4pPr>
            <a:lvl5pPr marL="1741805" indent="0">
              <a:buNone/>
              <a:defRPr sz="1525" b="1"/>
            </a:lvl5pPr>
            <a:lvl6pPr marL="2177415" indent="0">
              <a:buNone/>
              <a:defRPr sz="1525" b="1"/>
            </a:lvl6pPr>
            <a:lvl7pPr marL="2612390" indent="0">
              <a:buNone/>
              <a:defRPr sz="1525" b="1"/>
            </a:lvl7pPr>
            <a:lvl8pPr marL="3048000" indent="0">
              <a:buNone/>
              <a:defRPr sz="1525" b="1"/>
            </a:lvl8pPr>
            <a:lvl9pPr marL="3483610" indent="0">
              <a:buNone/>
              <a:defRPr sz="1525" b="1"/>
            </a:lvl9pPr>
          </a:lstStyle>
          <a:p>
            <a:pPr lvl="0"/>
            <a:r>
              <a:rPr lang="zh-CN" altLang="en-US" dirty="0"/>
              <a:t>单击此处编辑母版文本样式</a:t>
            </a:r>
          </a:p>
        </p:txBody>
      </p:sp>
      <p:sp>
        <p:nvSpPr>
          <p:cNvPr id="11" name="文本占位符 4"/>
          <p:cNvSpPr>
            <a:spLocks noGrp="1"/>
          </p:cNvSpPr>
          <p:nvPr>
            <p:ph type="body" sz="quarter" idx="15"/>
          </p:nvPr>
        </p:nvSpPr>
        <p:spPr>
          <a:xfrm>
            <a:off x="6193239" y="1277258"/>
            <a:ext cx="5722065" cy="985460"/>
          </a:xfrm>
          <a:ln>
            <a:solidFill>
              <a:schemeClr val="tx2">
                <a:lumMod val="20000"/>
                <a:lumOff val="80000"/>
              </a:schemeClr>
            </a:solidFill>
          </a:ln>
        </p:spPr>
        <p:txBody>
          <a:bodyPr anchor="t">
            <a:normAutofit/>
          </a:bodyPr>
          <a:lstStyle>
            <a:lvl1pPr marL="0" indent="0">
              <a:buNone/>
              <a:defRPr sz="1715" b="0"/>
            </a:lvl1pPr>
            <a:lvl2pPr marL="435610" indent="0">
              <a:buNone/>
              <a:defRPr sz="1905" b="1"/>
            </a:lvl2pPr>
            <a:lvl3pPr marL="870585" indent="0">
              <a:buNone/>
              <a:defRPr sz="1715" b="1"/>
            </a:lvl3pPr>
            <a:lvl4pPr marL="1306195" indent="0">
              <a:buNone/>
              <a:defRPr sz="1525" b="1"/>
            </a:lvl4pPr>
            <a:lvl5pPr marL="1741805" indent="0">
              <a:buNone/>
              <a:defRPr sz="1525" b="1"/>
            </a:lvl5pPr>
            <a:lvl6pPr marL="2177415" indent="0">
              <a:buNone/>
              <a:defRPr sz="1525" b="1"/>
            </a:lvl6pPr>
            <a:lvl7pPr marL="2612390" indent="0">
              <a:buNone/>
              <a:defRPr sz="1525" b="1"/>
            </a:lvl7pPr>
            <a:lvl8pPr marL="3048000" indent="0">
              <a:buNone/>
              <a:defRPr sz="1525" b="1"/>
            </a:lvl8pPr>
            <a:lvl9pPr marL="3483610" indent="0">
              <a:buNone/>
              <a:defRPr sz="1525" b="1"/>
            </a:lvl9pPr>
          </a:lstStyle>
          <a:p>
            <a:pPr lvl="0"/>
            <a:r>
              <a:rPr lang="zh-CN" altLang="en-US"/>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顶部双子标题&amp;底部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231857" y="779841"/>
            <a:ext cx="5765324" cy="641048"/>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marL="0" indent="0">
              <a:buNone/>
              <a:defRPr sz="1905" b="1"/>
            </a:lvl1pPr>
            <a:lvl2pPr marL="435610" indent="0">
              <a:buNone/>
              <a:defRPr sz="1905" b="1"/>
            </a:lvl2pPr>
            <a:lvl3pPr marL="870585" indent="0">
              <a:buNone/>
              <a:defRPr sz="1715" b="1"/>
            </a:lvl3pPr>
            <a:lvl4pPr marL="1306195" indent="0">
              <a:buNone/>
              <a:defRPr sz="1525" b="1"/>
            </a:lvl4pPr>
            <a:lvl5pPr marL="1741805" indent="0">
              <a:buNone/>
              <a:defRPr sz="1525" b="1"/>
            </a:lvl5pPr>
            <a:lvl6pPr marL="2177415" indent="0">
              <a:buNone/>
              <a:defRPr sz="1525" b="1"/>
            </a:lvl6pPr>
            <a:lvl7pPr marL="2612390" indent="0">
              <a:buNone/>
              <a:defRPr sz="1525" b="1"/>
            </a:lvl7pPr>
            <a:lvl8pPr marL="3048000" indent="0">
              <a:buNone/>
              <a:defRPr sz="1525" b="1"/>
            </a:lvl8pPr>
            <a:lvl9pPr marL="3483610" indent="0">
              <a:buNone/>
              <a:defRPr sz="1525" b="1"/>
            </a:lvl9pPr>
          </a:lstStyle>
          <a:p>
            <a:pPr lvl="0"/>
            <a:r>
              <a:rPr lang="zh-CN" altLang="en-US" dirty="0"/>
              <a:t>单击此处编辑母版文本样式</a:t>
            </a:r>
          </a:p>
        </p:txBody>
      </p:sp>
      <p:sp>
        <p:nvSpPr>
          <p:cNvPr id="4" name="内容占位符 3"/>
          <p:cNvSpPr>
            <a:spLocks noGrp="1"/>
          </p:cNvSpPr>
          <p:nvPr>
            <p:ph sz="half" idx="2"/>
          </p:nvPr>
        </p:nvSpPr>
        <p:spPr>
          <a:xfrm>
            <a:off x="231857" y="1493461"/>
            <a:ext cx="5765324" cy="4690835"/>
          </a:xfrm>
          <a:ln>
            <a:solidFill>
              <a:srgbClr val="237DAE"/>
            </a:solidFill>
          </a:ln>
        </p:spPr>
        <p:txBody>
          <a:bodyPr>
            <a:normAutofit/>
          </a:bodyPr>
          <a:lstStyle>
            <a:lvl1pPr>
              <a:defRPr sz="1905"/>
            </a:lvl1pPr>
            <a:lvl2pPr>
              <a:defRPr sz="1715"/>
            </a:lvl2pPr>
            <a:lvl3pPr>
              <a:defRPr sz="1525"/>
            </a:lvl3pPr>
            <a:lvl4pPr>
              <a:defRPr sz="1335"/>
            </a:lvl4pPr>
            <a:lvl5pPr>
              <a:defRPr sz="1335"/>
            </a:lvl5pPr>
            <a:lvl6pPr>
              <a:defRPr sz="1525"/>
            </a:lvl6pPr>
            <a:lvl7pPr>
              <a:defRPr sz="1525"/>
            </a:lvl7pPr>
            <a:lvl8pPr>
              <a:defRPr sz="1525"/>
            </a:lvl8pPr>
            <a:lvl9pPr>
              <a:defRPr sz="1525"/>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93239" y="779841"/>
            <a:ext cx="5722065" cy="641048"/>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marL="0" indent="0">
              <a:buNone/>
              <a:defRPr sz="1905" b="1"/>
            </a:lvl1pPr>
            <a:lvl2pPr marL="435610" indent="0">
              <a:buNone/>
              <a:defRPr sz="1905" b="1"/>
            </a:lvl2pPr>
            <a:lvl3pPr marL="870585" indent="0">
              <a:buNone/>
              <a:defRPr sz="1715" b="1"/>
            </a:lvl3pPr>
            <a:lvl4pPr marL="1306195" indent="0">
              <a:buNone/>
              <a:defRPr sz="1525" b="1"/>
            </a:lvl4pPr>
            <a:lvl5pPr marL="1741805" indent="0">
              <a:buNone/>
              <a:defRPr sz="1525" b="1"/>
            </a:lvl5pPr>
            <a:lvl6pPr marL="2177415" indent="0">
              <a:buNone/>
              <a:defRPr sz="1525" b="1"/>
            </a:lvl6pPr>
            <a:lvl7pPr marL="2612390" indent="0">
              <a:buNone/>
              <a:defRPr sz="1525" b="1"/>
            </a:lvl7pPr>
            <a:lvl8pPr marL="3048000" indent="0">
              <a:buNone/>
              <a:defRPr sz="1525" b="1"/>
            </a:lvl8pPr>
            <a:lvl9pPr marL="3483610" indent="0">
              <a:buNone/>
              <a:defRPr sz="1525" b="1"/>
            </a:lvl9pPr>
          </a:lstStyle>
          <a:p>
            <a:pPr lvl="0"/>
            <a:r>
              <a:rPr lang="zh-CN" altLang="en-US"/>
              <a:t>单击此处编辑母版文本样式</a:t>
            </a:r>
          </a:p>
        </p:txBody>
      </p:sp>
      <p:sp>
        <p:nvSpPr>
          <p:cNvPr id="6" name="内容占位符 5"/>
          <p:cNvSpPr>
            <a:spLocks noGrp="1"/>
          </p:cNvSpPr>
          <p:nvPr>
            <p:ph sz="quarter" idx="4"/>
          </p:nvPr>
        </p:nvSpPr>
        <p:spPr>
          <a:xfrm>
            <a:off x="6193239" y="1493461"/>
            <a:ext cx="5722065" cy="4690835"/>
          </a:xfrm>
          <a:ln>
            <a:solidFill>
              <a:srgbClr val="237DAE"/>
            </a:solidFill>
          </a:ln>
        </p:spPr>
        <p:txBody>
          <a:bodyPr>
            <a:normAutofit/>
          </a:bodyPr>
          <a:lstStyle>
            <a:lvl1pPr>
              <a:defRPr sz="1905"/>
            </a:lvl1pPr>
            <a:lvl2pPr>
              <a:defRPr sz="1715"/>
            </a:lvl2pPr>
            <a:lvl3pPr>
              <a:defRPr sz="1525"/>
            </a:lvl3pPr>
            <a:lvl4pPr>
              <a:defRPr sz="1335"/>
            </a:lvl4pPr>
            <a:lvl5pPr>
              <a:defRPr sz="1335"/>
            </a:lvl5pPr>
            <a:lvl6pPr>
              <a:defRPr sz="1525"/>
            </a:lvl6pPr>
            <a:lvl7pPr>
              <a:defRPr sz="1525"/>
            </a:lvl7pPr>
            <a:lvl8pPr>
              <a:defRPr sz="1525"/>
            </a:lvl8pPr>
            <a:lvl9pPr>
              <a:defRPr sz="15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8CBA3BE-3236-4ADB-A207-F386C99C43FF}" type="datetimeFigureOut">
              <a:rPr lang="zh-CN" altLang="en-US" smtClean="0">
                <a:solidFill>
                  <a:prstClr val="black">
                    <a:tint val="75000"/>
                  </a:prstClr>
                </a:solidFill>
              </a:rPr>
              <a:t>2025/8/18</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FB7EC70-51C2-4279-8B7A-78ABF2C09015}" type="slidenum">
              <a:rPr lang="zh-CN" altLang="en-US" smtClean="0">
                <a:solidFill>
                  <a:prstClr val="black">
                    <a:tint val="75000"/>
                  </a:prstClr>
                </a:solidFill>
              </a:rPr>
              <a:t>‹#›</a:t>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三图版内容+子标题+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8CBA3BE-3236-4ADB-A207-F386C99C43FF}" type="datetimeFigureOut">
              <a:rPr lang="zh-CN" altLang="en-US" smtClean="0">
                <a:solidFill>
                  <a:prstClr val="black">
                    <a:tint val="75000"/>
                  </a:prstClr>
                </a:solidFill>
              </a:rPr>
              <a:t>2025/8/18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FB7EC70-51C2-4279-8B7A-78ABF2C09015}" type="slidenum">
              <a:rPr lang="zh-CN" altLang="en-US" smtClean="0">
                <a:solidFill>
                  <a:prstClr val="black">
                    <a:tint val="75000"/>
                  </a:prstClr>
                </a:solidFill>
              </a:rPr>
              <a:t>‹#›</a:t>
            </a:fld>
            <a:endParaRPr lang="zh-CN" altLang="en-US">
              <a:solidFill>
                <a:prstClr val="black">
                  <a:tint val="75000"/>
                </a:prstClr>
              </a:solidFill>
            </a:endParaRPr>
          </a:p>
        </p:txBody>
      </p:sp>
      <p:sp>
        <p:nvSpPr>
          <p:cNvPr id="9" name="内容占位符 8"/>
          <p:cNvSpPr>
            <a:spLocks noGrp="1"/>
          </p:cNvSpPr>
          <p:nvPr>
            <p:ph sz="quarter" idx="13"/>
          </p:nvPr>
        </p:nvSpPr>
        <p:spPr>
          <a:xfrm>
            <a:off x="247035" y="653747"/>
            <a:ext cx="5186951" cy="188625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8"/>
          <p:cNvSpPr>
            <a:spLocks noGrp="1"/>
          </p:cNvSpPr>
          <p:nvPr>
            <p:ph sz="quarter" idx="14"/>
          </p:nvPr>
        </p:nvSpPr>
        <p:spPr>
          <a:xfrm>
            <a:off x="231856" y="4513338"/>
            <a:ext cx="5186951" cy="188625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 name="内容占位符 8"/>
          <p:cNvSpPr>
            <a:spLocks noGrp="1"/>
          </p:cNvSpPr>
          <p:nvPr>
            <p:ph sz="quarter" idx="15"/>
          </p:nvPr>
        </p:nvSpPr>
        <p:spPr>
          <a:xfrm>
            <a:off x="247035" y="2583543"/>
            <a:ext cx="5186951" cy="188625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 name="文本占位符 14"/>
          <p:cNvSpPr>
            <a:spLocks noGrp="1"/>
          </p:cNvSpPr>
          <p:nvPr>
            <p:ph type="body" sz="quarter" idx="16"/>
          </p:nvPr>
        </p:nvSpPr>
        <p:spPr>
          <a:xfrm>
            <a:off x="5619294" y="996605"/>
            <a:ext cx="6341546" cy="1543394"/>
          </a:xfrm>
          <a:ln>
            <a:solidFill>
              <a:schemeClr val="tx2">
                <a:lumMod val="20000"/>
                <a:lumOff val="80000"/>
              </a:schemeClr>
            </a:solidFill>
          </a:ln>
        </p:spPr>
        <p:txBody>
          <a:bodyPr>
            <a:normAutofit/>
          </a:bodyPr>
          <a:lstStyle>
            <a:lvl1pPr>
              <a:buClr>
                <a:srgbClr val="237DAE"/>
              </a:buClr>
              <a:defRPr sz="1525"/>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14" name="文本占位符 14"/>
          <p:cNvSpPr>
            <a:spLocks noGrp="1"/>
          </p:cNvSpPr>
          <p:nvPr>
            <p:ph type="body" sz="quarter" idx="17"/>
          </p:nvPr>
        </p:nvSpPr>
        <p:spPr>
          <a:xfrm>
            <a:off x="5619294" y="653748"/>
            <a:ext cx="6341546" cy="34285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715" b="1"/>
            </a:lvl1pPr>
            <a:lvl2pPr>
              <a:buNone/>
              <a:defRPr/>
            </a:lvl2pPr>
            <a:lvl3pPr>
              <a:buNone/>
              <a:defRPr/>
            </a:lvl3pPr>
            <a:lvl4pPr>
              <a:buNone/>
              <a:defRPr/>
            </a:lvl4pPr>
            <a:lvl5pPr>
              <a:buNone/>
              <a:defRPr/>
            </a:lvl5pPr>
          </a:lstStyle>
          <a:p>
            <a:pPr lvl="0"/>
            <a:endParaRPr lang="zh-CN" altLang="en-US" dirty="0"/>
          </a:p>
        </p:txBody>
      </p:sp>
      <p:sp>
        <p:nvSpPr>
          <p:cNvPr id="15" name="文本占位符 14"/>
          <p:cNvSpPr>
            <a:spLocks noGrp="1"/>
          </p:cNvSpPr>
          <p:nvPr>
            <p:ph type="body" sz="quarter" idx="18"/>
          </p:nvPr>
        </p:nvSpPr>
        <p:spPr>
          <a:xfrm>
            <a:off x="5619294" y="2927005"/>
            <a:ext cx="6341546" cy="1543394"/>
          </a:xfrm>
          <a:ln>
            <a:solidFill>
              <a:schemeClr val="tx2">
                <a:lumMod val="20000"/>
                <a:lumOff val="80000"/>
              </a:schemeClr>
            </a:solidFill>
          </a:ln>
        </p:spPr>
        <p:txBody>
          <a:bodyPr>
            <a:normAutofit/>
          </a:bodyPr>
          <a:lstStyle>
            <a:lvl1pPr>
              <a:buClr>
                <a:srgbClr val="237DAE"/>
              </a:buClr>
              <a:defRPr sz="1525"/>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16" name="文本占位符 14"/>
          <p:cNvSpPr>
            <a:spLocks noGrp="1"/>
          </p:cNvSpPr>
          <p:nvPr>
            <p:ph type="body" sz="quarter" idx="19"/>
          </p:nvPr>
        </p:nvSpPr>
        <p:spPr>
          <a:xfrm>
            <a:off x="5619294" y="2584148"/>
            <a:ext cx="6341546" cy="34285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715" b="1"/>
            </a:lvl1pPr>
            <a:lvl2pPr>
              <a:buNone/>
              <a:defRPr/>
            </a:lvl2pPr>
            <a:lvl3pPr>
              <a:buNone/>
              <a:defRPr/>
            </a:lvl3pPr>
            <a:lvl4pPr>
              <a:buNone/>
              <a:defRPr/>
            </a:lvl4pPr>
            <a:lvl5pPr>
              <a:buNone/>
              <a:defRPr/>
            </a:lvl5pPr>
          </a:lstStyle>
          <a:p>
            <a:pPr lvl="0"/>
            <a:endParaRPr lang="zh-CN" altLang="en-US" dirty="0"/>
          </a:p>
        </p:txBody>
      </p:sp>
      <p:sp>
        <p:nvSpPr>
          <p:cNvPr id="17" name="文本占位符 14"/>
          <p:cNvSpPr>
            <a:spLocks noGrp="1"/>
          </p:cNvSpPr>
          <p:nvPr>
            <p:ph type="body" sz="quarter" idx="20"/>
          </p:nvPr>
        </p:nvSpPr>
        <p:spPr>
          <a:xfrm>
            <a:off x="5619294" y="4856195"/>
            <a:ext cx="6341546" cy="1543394"/>
          </a:xfrm>
          <a:ln>
            <a:solidFill>
              <a:schemeClr val="tx2">
                <a:lumMod val="20000"/>
                <a:lumOff val="80000"/>
              </a:schemeClr>
            </a:solidFill>
          </a:ln>
        </p:spPr>
        <p:txBody>
          <a:bodyPr>
            <a:normAutofit/>
          </a:bodyPr>
          <a:lstStyle>
            <a:lvl1pPr>
              <a:buClr>
                <a:srgbClr val="237DAE"/>
              </a:buClr>
              <a:defRPr sz="1525"/>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18" name="文本占位符 14"/>
          <p:cNvSpPr>
            <a:spLocks noGrp="1"/>
          </p:cNvSpPr>
          <p:nvPr>
            <p:ph type="body" sz="quarter" idx="21"/>
          </p:nvPr>
        </p:nvSpPr>
        <p:spPr>
          <a:xfrm>
            <a:off x="5619294" y="4513338"/>
            <a:ext cx="6341546" cy="34285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715" b="1"/>
            </a:lvl1pPr>
            <a:lvl2pPr>
              <a:buNone/>
              <a:defRPr/>
            </a:lvl2pPr>
            <a:lvl3pPr>
              <a:buNone/>
              <a:defRPr/>
            </a:lvl3pPr>
            <a:lvl4pPr>
              <a:buNone/>
              <a:defRPr/>
            </a:lvl4pPr>
            <a:lvl5pPr>
              <a:buNone/>
              <a:defRPr/>
            </a:lvl5pPr>
          </a:lstStyle>
          <a:p>
            <a:pPr lvl="0"/>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四图版内容+子标题+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8CBA3BE-3236-4ADB-A207-F386C99C43FF}" type="datetimeFigureOut">
              <a:rPr lang="zh-CN" altLang="en-US" smtClean="0">
                <a:solidFill>
                  <a:prstClr val="black">
                    <a:tint val="75000"/>
                  </a:prstClr>
                </a:solidFill>
              </a:rPr>
              <a:t>2025/8/18</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FB7EC70-51C2-4279-8B7A-78ABF2C09015}" type="slidenum">
              <a:rPr lang="zh-CN" altLang="en-US" smtClean="0">
                <a:solidFill>
                  <a:prstClr val="black">
                    <a:tint val="75000"/>
                  </a:prstClr>
                </a:solidFill>
              </a:rPr>
              <a:t>‹#›</a:t>
            </a:fld>
            <a:endParaRPr lang="zh-CN" altLang="en-US">
              <a:solidFill>
                <a:prstClr val="black">
                  <a:tint val="75000"/>
                </a:prstClr>
              </a:solidFill>
            </a:endParaRPr>
          </a:p>
        </p:txBody>
      </p:sp>
      <p:sp>
        <p:nvSpPr>
          <p:cNvPr id="9" name="内容占位符 8"/>
          <p:cNvSpPr>
            <a:spLocks noGrp="1"/>
          </p:cNvSpPr>
          <p:nvPr>
            <p:ph sz="quarter" idx="13"/>
          </p:nvPr>
        </p:nvSpPr>
        <p:spPr>
          <a:xfrm>
            <a:off x="247035" y="653747"/>
            <a:ext cx="5657492" cy="188625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3" name="文本占位符 14"/>
          <p:cNvSpPr>
            <a:spLocks noGrp="1"/>
          </p:cNvSpPr>
          <p:nvPr>
            <p:ph type="body" sz="quarter" idx="16"/>
          </p:nvPr>
        </p:nvSpPr>
        <p:spPr>
          <a:xfrm>
            <a:off x="231856" y="2882857"/>
            <a:ext cx="5672670" cy="716687"/>
          </a:xfrm>
          <a:ln>
            <a:solidFill>
              <a:schemeClr val="tx2">
                <a:lumMod val="20000"/>
                <a:lumOff val="80000"/>
              </a:schemeClr>
            </a:solidFill>
          </a:ln>
        </p:spPr>
        <p:txBody>
          <a:bodyPr>
            <a:normAutofit/>
          </a:bodyPr>
          <a:lstStyle>
            <a:lvl1pPr>
              <a:buClr>
                <a:srgbClr val="237DAE"/>
              </a:buClr>
              <a:defRPr sz="1525"/>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14" name="文本占位符 14"/>
          <p:cNvSpPr>
            <a:spLocks noGrp="1"/>
          </p:cNvSpPr>
          <p:nvPr>
            <p:ph type="body" sz="quarter" idx="17"/>
          </p:nvPr>
        </p:nvSpPr>
        <p:spPr>
          <a:xfrm>
            <a:off x="231856" y="2539999"/>
            <a:ext cx="5672670" cy="34285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715" b="1"/>
            </a:lvl1pPr>
            <a:lvl2pPr>
              <a:buNone/>
              <a:defRPr/>
            </a:lvl2pPr>
            <a:lvl3pPr>
              <a:buNone/>
              <a:defRPr/>
            </a:lvl3pPr>
            <a:lvl4pPr>
              <a:buNone/>
              <a:defRPr/>
            </a:lvl4pPr>
            <a:lvl5pPr>
              <a:buNone/>
              <a:defRPr/>
            </a:lvl5pPr>
          </a:lstStyle>
          <a:p>
            <a:pPr lvl="0"/>
            <a:endParaRPr lang="zh-CN" altLang="en-US" dirty="0"/>
          </a:p>
        </p:txBody>
      </p:sp>
      <p:sp>
        <p:nvSpPr>
          <p:cNvPr id="19" name="内容占位符 8"/>
          <p:cNvSpPr>
            <a:spLocks noGrp="1"/>
          </p:cNvSpPr>
          <p:nvPr>
            <p:ph sz="quarter" idx="18"/>
          </p:nvPr>
        </p:nvSpPr>
        <p:spPr>
          <a:xfrm>
            <a:off x="231856" y="3718076"/>
            <a:ext cx="5657492" cy="188625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 name="文本占位符 14"/>
          <p:cNvSpPr>
            <a:spLocks noGrp="1"/>
          </p:cNvSpPr>
          <p:nvPr>
            <p:ph type="body" sz="quarter" idx="19"/>
          </p:nvPr>
        </p:nvSpPr>
        <p:spPr>
          <a:xfrm>
            <a:off x="216678" y="5947185"/>
            <a:ext cx="5672670" cy="716687"/>
          </a:xfrm>
          <a:ln>
            <a:solidFill>
              <a:schemeClr val="tx2">
                <a:lumMod val="20000"/>
                <a:lumOff val="80000"/>
              </a:schemeClr>
            </a:solidFill>
          </a:ln>
        </p:spPr>
        <p:txBody>
          <a:bodyPr>
            <a:normAutofit/>
          </a:bodyPr>
          <a:lstStyle>
            <a:lvl1pPr>
              <a:buClr>
                <a:srgbClr val="237DAE"/>
              </a:buClr>
              <a:defRPr sz="1525"/>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21" name="文本占位符 14"/>
          <p:cNvSpPr>
            <a:spLocks noGrp="1"/>
          </p:cNvSpPr>
          <p:nvPr>
            <p:ph type="body" sz="quarter" idx="20"/>
          </p:nvPr>
        </p:nvSpPr>
        <p:spPr>
          <a:xfrm>
            <a:off x="216678" y="5604328"/>
            <a:ext cx="5672670" cy="34285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715" b="1"/>
            </a:lvl1pPr>
            <a:lvl2pPr>
              <a:buNone/>
              <a:defRPr/>
            </a:lvl2pPr>
            <a:lvl3pPr>
              <a:buNone/>
              <a:defRPr/>
            </a:lvl3pPr>
            <a:lvl4pPr>
              <a:buNone/>
              <a:defRPr/>
            </a:lvl4pPr>
            <a:lvl5pPr>
              <a:buNone/>
              <a:defRPr/>
            </a:lvl5pPr>
          </a:lstStyle>
          <a:p>
            <a:pPr lvl="0"/>
            <a:endParaRPr lang="zh-CN" altLang="en-US" dirty="0"/>
          </a:p>
        </p:txBody>
      </p:sp>
      <p:sp>
        <p:nvSpPr>
          <p:cNvPr id="22" name="内容占位符 8"/>
          <p:cNvSpPr>
            <a:spLocks noGrp="1"/>
          </p:cNvSpPr>
          <p:nvPr>
            <p:ph sz="quarter" idx="21"/>
          </p:nvPr>
        </p:nvSpPr>
        <p:spPr>
          <a:xfrm>
            <a:off x="6132207" y="653747"/>
            <a:ext cx="5657492" cy="188625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文本占位符 14"/>
          <p:cNvSpPr>
            <a:spLocks noGrp="1"/>
          </p:cNvSpPr>
          <p:nvPr>
            <p:ph type="body" sz="quarter" idx="22"/>
          </p:nvPr>
        </p:nvSpPr>
        <p:spPr>
          <a:xfrm>
            <a:off x="6117029" y="2882857"/>
            <a:ext cx="5672670" cy="716687"/>
          </a:xfrm>
          <a:ln>
            <a:solidFill>
              <a:schemeClr val="tx2">
                <a:lumMod val="20000"/>
                <a:lumOff val="80000"/>
              </a:schemeClr>
            </a:solidFill>
          </a:ln>
        </p:spPr>
        <p:txBody>
          <a:bodyPr>
            <a:normAutofit/>
          </a:bodyPr>
          <a:lstStyle>
            <a:lvl1pPr>
              <a:buClr>
                <a:srgbClr val="237DAE"/>
              </a:buClr>
              <a:defRPr sz="1525"/>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24" name="文本占位符 14"/>
          <p:cNvSpPr>
            <a:spLocks noGrp="1"/>
          </p:cNvSpPr>
          <p:nvPr>
            <p:ph type="body" sz="quarter" idx="23"/>
          </p:nvPr>
        </p:nvSpPr>
        <p:spPr>
          <a:xfrm>
            <a:off x="6117029" y="2539999"/>
            <a:ext cx="5672670" cy="34285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715" b="1"/>
            </a:lvl1pPr>
            <a:lvl2pPr>
              <a:buNone/>
              <a:defRPr/>
            </a:lvl2pPr>
            <a:lvl3pPr>
              <a:buNone/>
              <a:defRPr/>
            </a:lvl3pPr>
            <a:lvl4pPr>
              <a:buNone/>
              <a:defRPr/>
            </a:lvl4pPr>
            <a:lvl5pPr>
              <a:buNone/>
              <a:defRPr/>
            </a:lvl5pPr>
          </a:lstStyle>
          <a:p>
            <a:pPr lvl="0"/>
            <a:endParaRPr lang="zh-CN" altLang="en-US" dirty="0"/>
          </a:p>
        </p:txBody>
      </p:sp>
      <p:sp>
        <p:nvSpPr>
          <p:cNvPr id="25" name="内容占位符 8"/>
          <p:cNvSpPr>
            <a:spLocks noGrp="1"/>
          </p:cNvSpPr>
          <p:nvPr>
            <p:ph sz="quarter" idx="24"/>
          </p:nvPr>
        </p:nvSpPr>
        <p:spPr>
          <a:xfrm>
            <a:off x="6117029" y="3718076"/>
            <a:ext cx="5672670" cy="188625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6" name="文本占位符 14"/>
          <p:cNvSpPr>
            <a:spLocks noGrp="1"/>
          </p:cNvSpPr>
          <p:nvPr>
            <p:ph type="body" sz="quarter" idx="25"/>
          </p:nvPr>
        </p:nvSpPr>
        <p:spPr>
          <a:xfrm>
            <a:off x="6101850" y="5947185"/>
            <a:ext cx="5687849" cy="716687"/>
          </a:xfrm>
          <a:ln>
            <a:solidFill>
              <a:schemeClr val="tx2">
                <a:lumMod val="20000"/>
                <a:lumOff val="80000"/>
              </a:schemeClr>
            </a:solidFill>
          </a:ln>
        </p:spPr>
        <p:txBody>
          <a:bodyPr>
            <a:normAutofit/>
          </a:bodyPr>
          <a:lstStyle>
            <a:lvl1pPr>
              <a:buClr>
                <a:srgbClr val="237DAE"/>
              </a:buClr>
              <a:defRPr sz="1525"/>
            </a:lvl1pPr>
            <a:lvl2pPr>
              <a:buNone/>
              <a:defRPr/>
            </a:lvl2pPr>
            <a:lvl3pPr>
              <a:buNone/>
              <a:defRPr/>
            </a:lvl3pPr>
            <a:lvl4pPr>
              <a:buNone/>
              <a:defRPr/>
            </a:lvl4pPr>
            <a:lvl5pPr>
              <a:buNone/>
              <a:defRPr/>
            </a:lvl5pPr>
          </a:lstStyle>
          <a:p>
            <a:pPr lvl="0"/>
            <a:r>
              <a:rPr lang="zh-CN" altLang="en-US" dirty="0"/>
              <a:t>单击此处编辑母版文本样式</a:t>
            </a:r>
          </a:p>
        </p:txBody>
      </p:sp>
      <p:sp>
        <p:nvSpPr>
          <p:cNvPr id="27" name="文本占位符 14"/>
          <p:cNvSpPr>
            <a:spLocks noGrp="1"/>
          </p:cNvSpPr>
          <p:nvPr>
            <p:ph type="body" sz="quarter" idx="26"/>
          </p:nvPr>
        </p:nvSpPr>
        <p:spPr>
          <a:xfrm>
            <a:off x="6101850" y="5604328"/>
            <a:ext cx="5672670" cy="34285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chor="ctr">
            <a:normAutofit/>
          </a:bodyPr>
          <a:lstStyle>
            <a:lvl1pPr>
              <a:buNone/>
              <a:defRPr sz="1715" b="1"/>
            </a:lvl1pPr>
            <a:lvl2pPr>
              <a:buNone/>
              <a:defRPr/>
            </a:lvl2pPr>
            <a:lvl3pPr>
              <a:buNone/>
              <a:defRPr/>
            </a:lvl3pPr>
            <a:lvl4pPr>
              <a:buNone/>
              <a:defRPr/>
            </a:lvl4pPr>
            <a:lvl5pPr>
              <a:buNone/>
              <a:defRPr/>
            </a:lvl5pPr>
          </a:lstStyle>
          <a:p>
            <a:pPr lvl="0"/>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2" descr="F:\2011工作\周报\xianghailong\img\bg_top.jpg"/>
          <p:cNvPicPr>
            <a:picLocks noChangeAspect="1" noChangeArrowheads="1"/>
          </p:cNvPicPr>
          <p:nvPr userDrawn="1"/>
        </p:nvPicPr>
        <p:blipFill>
          <a:blip r:embed="rId17" cstate="screen"/>
          <a:srcRect/>
          <a:stretch>
            <a:fillRect/>
          </a:stretch>
        </p:blipFill>
        <p:spPr bwMode="auto">
          <a:xfrm>
            <a:off x="0" y="-21"/>
            <a:ext cx="12192000" cy="857233"/>
          </a:xfrm>
          <a:prstGeom prst="rect">
            <a:avLst/>
          </a:prstGeom>
          <a:noFill/>
        </p:spPr>
      </p:pic>
      <p:pic>
        <p:nvPicPr>
          <p:cNvPr id="8" name="Picture 5" descr="logonew2"/>
          <p:cNvPicPr>
            <a:picLocks noChangeAspect="1" noChangeArrowheads="1"/>
          </p:cNvPicPr>
          <p:nvPr userDrawn="1"/>
        </p:nvPicPr>
        <p:blipFill>
          <a:blip r:embed="rId18" cstate="screen"/>
          <a:srcRect/>
          <a:stretch>
            <a:fillRect/>
          </a:stretch>
        </p:blipFill>
        <p:spPr bwMode="auto">
          <a:xfrm>
            <a:off x="10680368" y="6300188"/>
            <a:ext cx="1368268" cy="420606"/>
          </a:xfrm>
          <a:prstGeom prst="rect">
            <a:avLst/>
          </a:prstGeom>
          <a:noFill/>
          <a:ln w="9525">
            <a:noFill/>
            <a:miter lim="800000"/>
            <a:headEnd/>
            <a:tailEnd/>
          </a:ln>
        </p:spPr>
      </p:pic>
      <p:sp>
        <p:nvSpPr>
          <p:cNvPr id="2" name="标题占位符 1"/>
          <p:cNvSpPr>
            <a:spLocks noGrp="1"/>
          </p:cNvSpPr>
          <p:nvPr>
            <p:ph type="title"/>
          </p:nvPr>
        </p:nvSpPr>
        <p:spPr>
          <a:xfrm>
            <a:off x="231856" y="24272"/>
            <a:ext cx="10465132" cy="528651"/>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231857" y="857212"/>
            <a:ext cx="11653089" cy="5269027"/>
          </a:xfrm>
          <a:prstGeom prst="rect">
            <a:avLst/>
          </a:prstGeom>
          <a:ln>
            <a:solidFill>
              <a:schemeClr val="tx2">
                <a:lumMod val="20000"/>
                <a:lumOff val="80000"/>
              </a:schemeClr>
            </a:solidFill>
          </a:ln>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10312" y="6356048"/>
            <a:ext cx="2844431" cy="365881"/>
          </a:xfrm>
          <a:prstGeom prst="rect">
            <a:avLst/>
          </a:prstGeom>
        </p:spPr>
        <p:txBody>
          <a:bodyPr vert="horz" lIns="91440" tIns="45720" rIns="91440" bIns="45720" rtlCol="0" anchor="ctr"/>
          <a:lstStyle>
            <a:lvl1pPr algn="l">
              <a:defRPr sz="1145">
                <a:solidFill>
                  <a:schemeClr val="tx1">
                    <a:tint val="75000"/>
                  </a:schemeClr>
                </a:solidFill>
              </a:defRPr>
            </a:lvl1pPr>
          </a:lstStyle>
          <a:p>
            <a:pPr defTabSz="1056640"/>
            <a:fld id="{B8CBA3BE-3236-4ADB-A207-F386C99C43FF}" type="datetimeFigureOut">
              <a:rPr lang="zh-CN" altLang="en-US" smtClean="0">
                <a:solidFill>
                  <a:prstClr val="black">
                    <a:tint val="75000"/>
                  </a:prstClr>
                </a:solidFill>
              </a:rPr>
              <a:t>2025/8/18</a:t>
            </a:fld>
            <a:endParaRPr lang="zh-CN" altLang="en-US">
              <a:solidFill>
                <a:prstClr val="black">
                  <a:tint val="75000"/>
                </a:prstClr>
              </a:solidFill>
            </a:endParaRPr>
          </a:p>
        </p:txBody>
      </p:sp>
      <p:sp>
        <p:nvSpPr>
          <p:cNvPr id="5" name="页脚占位符 4"/>
          <p:cNvSpPr>
            <a:spLocks noGrp="1"/>
          </p:cNvSpPr>
          <p:nvPr>
            <p:ph type="ftr" sz="quarter" idx="3"/>
          </p:nvPr>
        </p:nvSpPr>
        <p:spPr>
          <a:xfrm>
            <a:off x="4166246" y="6356048"/>
            <a:ext cx="3859508" cy="365881"/>
          </a:xfrm>
          <a:prstGeom prst="rect">
            <a:avLst/>
          </a:prstGeom>
        </p:spPr>
        <p:txBody>
          <a:bodyPr vert="horz" lIns="91440" tIns="45720" rIns="91440" bIns="45720" rtlCol="0" anchor="ctr"/>
          <a:lstStyle>
            <a:lvl1pPr algn="ctr">
              <a:defRPr sz="1145">
                <a:solidFill>
                  <a:schemeClr val="tx1">
                    <a:tint val="75000"/>
                  </a:schemeClr>
                </a:solidFill>
              </a:defRPr>
            </a:lvl1pPr>
          </a:lstStyle>
          <a:p>
            <a:pPr defTabSz="1056640"/>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258" y="6356048"/>
            <a:ext cx="2844431" cy="365881"/>
          </a:xfrm>
          <a:prstGeom prst="rect">
            <a:avLst/>
          </a:prstGeom>
        </p:spPr>
        <p:txBody>
          <a:bodyPr vert="horz" lIns="91440" tIns="45720" rIns="91440" bIns="45720" rtlCol="0" anchor="ctr"/>
          <a:lstStyle>
            <a:lvl1pPr algn="r">
              <a:defRPr sz="1145">
                <a:solidFill>
                  <a:schemeClr val="tx1">
                    <a:tint val="75000"/>
                  </a:schemeClr>
                </a:solidFill>
              </a:defRPr>
            </a:lvl1pPr>
          </a:lstStyle>
          <a:p>
            <a:pPr defTabSz="1056640"/>
            <a:fld id="{0FB7EC70-51C2-4279-8B7A-78ABF2C09015}" type="slidenum">
              <a:rPr lang="zh-CN" altLang="en-US" smtClean="0">
                <a:solidFill>
                  <a:prstClr val="black">
                    <a:tint val="75000"/>
                  </a:prstClr>
                </a:solidFill>
              </a:rPr>
              <a:t>‹#›</a:t>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870585" rtl="0" eaLnBrk="1" latinLnBrk="0" hangingPunct="1">
        <a:spcBef>
          <a:spcPct val="0"/>
        </a:spcBef>
        <a:buNone/>
        <a:defRPr sz="2570" b="0" kern="1200">
          <a:solidFill>
            <a:schemeClr val="bg1"/>
          </a:solidFill>
          <a:latin typeface="微软雅黑" pitchFamily="34" charset="-122"/>
          <a:ea typeface="微软雅黑" pitchFamily="34" charset="-122"/>
          <a:cs typeface="+mj-cs"/>
        </a:defRPr>
      </a:lvl1pPr>
    </p:titleStyle>
    <p:bodyStyle>
      <a:lvl1pPr marL="326390" indent="-326390" algn="l" defTabSz="870585" rtl="0" eaLnBrk="1" latinLnBrk="0" hangingPunct="1">
        <a:spcBef>
          <a:spcPct val="20000"/>
        </a:spcBef>
        <a:buClr>
          <a:srgbClr val="237DAE"/>
        </a:buClr>
        <a:buFont typeface="Arial" panose="020B0704020202020204" pitchFamily="34" charset="0"/>
        <a:buChar char="•"/>
        <a:defRPr sz="1905" kern="1200">
          <a:solidFill>
            <a:schemeClr val="tx1"/>
          </a:solidFill>
          <a:latin typeface="微软雅黑" pitchFamily="34" charset="-122"/>
          <a:ea typeface="微软雅黑" pitchFamily="34" charset="-122"/>
          <a:cs typeface="+mn-cs"/>
        </a:defRPr>
      </a:lvl1pPr>
      <a:lvl2pPr marL="707390" indent="-272415" algn="l" defTabSz="870585" rtl="0" eaLnBrk="1" latinLnBrk="0" hangingPunct="1">
        <a:spcBef>
          <a:spcPct val="20000"/>
        </a:spcBef>
        <a:buClr>
          <a:srgbClr val="237DAE"/>
        </a:buClr>
        <a:buFont typeface="Arial" panose="020B0704020202020204" pitchFamily="34" charset="0"/>
        <a:buChar char="–"/>
        <a:defRPr sz="1715" kern="1200">
          <a:solidFill>
            <a:schemeClr val="tx1"/>
          </a:solidFill>
          <a:latin typeface="微软雅黑" pitchFamily="34" charset="-122"/>
          <a:ea typeface="微软雅黑" pitchFamily="34" charset="-122"/>
          <a:cs typeface="+mn-cs"/>
        </a:defRPr>
      </a:lvl2pPr>
      <a:lvl3pPr marL="1088390" indent="-217805" algn="l" defTabSz="870585" rtl="0" eaLnBrk="1" latinLnBrk="0" hangingPunct="1">
        <a:spcBef>
          <a:spcPct val="20000"/>
        </a:spcBef>
        <a:buClr>
          <a:srgbClr val="237DAE"/>
        </a:buClr>
        <a:buFont typeface="Arial" panose="020B0704020202020204" pitchFamily="34" charset="0"/>
        <a:buChar char="•"/>
        <a:defRPr sz="1525" kern="1200">
          <a:solidFill>
            <a:schemeClr val="tx1"/>
          </a:solidFill>
          <a:latin typeface="微软雅黑" pitchFamily="34" charset="-122"/>
          <a:ea typeface="微软雅黑" pitchFamily="34" charset="-122"/>
          <a:cs typeface="+mn-cs"/>
        </a:defRPr>
      </a:lvl3pPr>
      <a:lvl4pPr marL="1524000" indent="-217805" algn="l" defTabSz="870585" rtl="0" eaLnBrk="1" latinLnBrk="0" hangingPunct="1">
        <a:spcBef>
          <a:spcPct val="20000"/>
        </a:spcBef>
        <a:buClr>
          <a:srgbClr val="237DAE"/>
        </a:buClr>
        <a:buFont typeface="Arial" panose="020B0704020202020204" pitchFamily="34" charset="0"/>
        <a:buChar char="–"/>
        <a:defRPr sz="1335" kern="1200">
          <a:solidFill>
            <a:schemeClr val="tx1"/>
          </a:solidFill>
          <a:latin typeface="微软雅黑" pitchFamily="34" charset="-122"/>
          <a:ea typeface="微软雅黑" pitchFamily="34" charset="-122"/>
          <a:cs typeface="+mn-cs"/>
        </a:defRPr>
      </a:lvl4pPr>
      <a:lvl5pPr marL="1959610" indent="-217805" algn="l" defTabSz="870585" rtl="0" eaLnBrk="1" latinLnBrk="0" hangingPunct="1">
        <a:spcBef>
          <a:spcPct val="20000"/>
        </a:spcBef>
        <a:buClr>
          <a:srgbClr val="237DAE"/>
        </a:buClr>
        <a:buFont typeface="Arial" panose="020B0704020202020204" pitchFamily="34" charset="0"/>
        <a:buChar char="»"/>
        <a:defRPr sz="1335" kern="1200">
          <a:solidFill>
            <a:schemeClr val="tx1"/>
          </a:solidFill>
          <a:latin typeface="微软雅黑" pitchFamily="34" charset="-122"/>
          <a:ea typeface="微软雅黑" pitchFamily="34" charset="-122"/>
          <a:cs typeface="+mn-cs"/>
        </a:defRPr>
      </a:lvl5pPr>
      <a:lvl6pPr marL="2395220" indent="-217805" algn="l" defTabSz="870585" rtl="0" eaLnBrk="1" latinLnBrk="0" hangingPunct="1">
        <a:spcBef>
          <a:spcPct val="20000"/>
        </a:spcBef>
        <a:buFont typeface="Arial" panose="020B0704020202020204" pitchFamily="34" charset="0"/>
        <a:buChar char="•"/>
        <a:defRPr sz="1905" kern="1200">
          <a:solidFill>
            <a:schemeClr val="tx1"/>
          </a:solidFill>
          <a:latin typeface="+mn-lt"/>
          <a:ea typeface="+mn-ea"/>
          <a:cs typeface="+mn-cs"/>
        </a:defRPr>
      </a:lvl6pPr>
      <a:lvl7pPr marL="2830195" indent="-217805" algn="l" defTabSz="870585" rtl="0" eaLnBrk="1" latinLnBrk="0" hangingPunct="1">
        <a:spcBef>
          <a:spcPct val="20000"/>
        </a:spcBef>
        <a:buFont typeface="Arial" panose="020B0704020202020204" pitchFamily="34" charset="0"/>
        <a:buChar char="•"/>
        <a:defRPr sz="1905" kern="1200">
          <a:solidFill>
            <a:schemeClr val="tx1"/>
          </a:solidFill>
          <a:latin typeface="+mn-lt"/>
          <a:ea typeface="+mn-ea"/>
          <a:cs typeface="+mn-cs"/>
        </a:defRPr>
      </a:lvl7pPr>
      <a:lvl8pPr marL="3265805" indent="-217805" algn="l" defTabSz="870585" rtl="0" eaLnBrk="1" latinLnBrk="0" hangingPunct="1">
        <a:spcBef>
          <a:spcPct val="20000"/>
        </a:spcBef>
        <a:buFont typeface="Arial" panose="020B0704020202020204" pitchFamily="34" charset="0"/>
        <a:buChar char="•"/>
        <a:defRPr sz="1905" kern="1200">
          <a:solidFill>
            <a:schemeClr val="tx1"/>
          </a:solidFill>
          <a:latin typeface="+mn-lt"/>
          <a:ea typeface="+mn-ea"/>
          <a:cs typeface="+mn-cs"/>
        </a:defRPr>
      </a:lvl8pPr>
      <a:lvl9pPr marL="3701415" indent="-217805" algn="l" defTabSz="870585" rtl="0" eaLnBrk="1" latinLnBrk="0" hangingPunct="1">
        <a:spcBef>
          <a:spcPct val="20000"/>
        </a:spcBef>
        <a:buFont typeface="Arial" panose="020B0704020202020204" pitchFamily="34" charset="0"/>
        <a:buChar char="•"/>
        <a:defRPr sz="1905" kern="1200">
          <a:solidFill>
            <a:schemeClr val="tx1"/>
          </a:solidFill>
          <a:latin typeface="+mn-lt"/>
          <a:ea typeface="+mn-ea"/>
          <a:cs typeface="+mn-cs"/>
        </a:defRPr>
      </a:lvl9pPr>
    </p:bodyStyle>
    <p:otherStyle>
      <a:defPPr>
        <a:defRPr lang="zh-CN"/>
      </a:defPPr>
      <a:lvl1pPr marL="0" algn="l" defTabSz="870585" rtl="0" eaLnBrk="1" latinLnBrk="0" hangingPunct="1">
        <a:defRPr sz="1715" kern="1200">
          <a:solidFill>
            <a:schemeClr val="tx1"/>
          </a:solidFill>
          <a:latin typeface="+mn-lt"/>
          <a:ea typeface="+mn-ea"/>
          <a:cs typeface="+mn-cs"/>
        </a:defRPr>
      </a:lvl1pPr>
      <a:lvl2pPr marL="435610" algn="l" defTabSz="870585" rtl="0" eaLnBrk="1" latinLnBrk="0" hangingPunct="1">
        <a:defRPr sz="1715" kern="1200">
          <a:solidFill>
            <a:schemeClr val="tx1"/>
          </a:solidFill>
          <a:latin typeface="+mn-lt"/>
          <a:ea typeface="+mn-ea"/>
          <a:cs typeface="+mn-cs"/>
        </a:defRPr>
      </a:lvl2pPr>
      <a:lvl3pPr marL="870585" algn="l" defTabSz="870585" rtl="0" eaLnBrk="1" latinLnBrk="0" hangingPunct="1">
        <a:defRPr sz="1715" kern="1200">
          <a:solidFill>
            <a:schemeClr val="tx1"/>
          </a:solidFill>
          <a:latin typeface="+mn-lt"/>
          <a:ea typeface="+mn-ea"/>
          <a:cs typeface="+mn-cs"/>
        </a:defRPr>
      </a:lvl3pPr>
      <a:lvl4pPr marL="1306195" algn="l" defTabSz="870585" rtl="0" eaLnBrk="1" latinLnBrk="0" hangingPunct="1">
        <a:defRPr sz="1715" kern="1200">
          <a:solidFill>
            <a:schemeClr val="tx1"/>
          </a:solidFill>
          <a:latin typeface="+mn-lt"/>
          <a:ea typeface="+mn-ea"/>
          <a:cs typeface="+mn-cs"/>
        </a:defRPr>
      </a:lvl4pPr>
      <a:lvl5pPr marL="1741805" algn="l" defTabSz="870585" rtl="0" eaLnBrk="1" latinLnBrk="0" hangingPunct="1">
        <a:defRPr sz="1715" kern="1200">
          <a:solidFill>
            <a:schemeClr val="tx1"/>
          </a:solidFill>
          <a:latin typeface="+mn-lt"/>
          <a:ea typeface="+mn-ea"/>
          <a:cs typeface="+mn-cs"/>
        </a:defRPr>
      </a:lvl5pPr>
      <a:lvl6pPr marL="2177415" algn="l" defTabSz="870585" rtl="0" eaLnBrk="1" latinLnBrk="0" hangingPunct="1">
        <a:defRPr sz="1715" kern="1200">
          <a:solidFill>
            <a:schemeClr val="tx1"/>
          </a:solidFill>
          <a:latin typeface="+mn-lt"/>
          <a:ea typeface="+mn-ea"/>
          <a:cs typeface="+mn-cs"/>
        </a:defRPr>
      </a:lvl6pPr>
      <a:lvl7pPr marL="2612390" algn="l" defTabSz="870585" rtl="0" eaLnBrk="1" latinLnBrk="0" hangingPunct="1">
        <a:defRPr sz="1715" kern="1200">
          <a:solidFill>
            <a:schemeClr val="tx1"/>
          </a:solidFill>
          <a:latin typeface="+mn-lt"/>
          <a:ea typeface="+mn-ea"/>
          <a:cs typeface="+mn-cs"/>
        </a:defRPr>
      </a:lvl7pPr>
      <a:lvl8pPr marL="3048000" algn="l" defTabSz="870585" rtl="0" eaLnBrk="1" latinLnBrk="0" hangingPunct="1">
        <a:defRPr sz="1715" kern="1200">
          <a:solidFill>
            <a:schemeClr val="tx1"/>
          </a:solidFill>
          <a:latin typeface="+mn-lt"/>
          <a:ea typeface="+mn-ea"/>
          <a:cs typeface="+mn-cs"/>
        </a:defRPr>
      </a:lvl8pPr>
      <a:lvl9pPr marL="3483610" algn="l" defTabSz="870585" rtl="0" eaLnBrk="1" latinLnBrk="0" hangingPunct="1">
        <a:defRPr sz="17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99396" y="2957722"/>
            <a:ext cx="10393207" cy="1384995"/>
          </a:xfrm>
          <a:prstGeom prst="rect">
            <a:avLst/>
          </a:prstGeom>
          <a:noFill/>
        </p:spPr>
        <p:txBody>
          <a:bodyPr wrap="square" rtlCol="0">
            <a:spAutoFit/>
          </a:bodyPr>
          <a:lstStyle/>
          <a:p>
            <a:pPr algn="ctr"/>
            <a:r>
              <a:rPr lang="zh-CN" altLang="en-US" sz="4000" b="1" dirty="0">
                <a:latin typeface="+mj-lt"/>
                <a:ea typeface="+mj-ea"/>
              </a:rPr>
              <a:t>蛋白质</a:t>
            </a:r>
            <a:r>
              <a:rPr lang="en-US" altLang="zh-CN" sz="4000" b="1" dirty="0">
                <a:latin typeface="+mj-lt"/>
                <a:ea typeface="+mj-ea"/>
              </a:rPr>
              <a:t>/</a:t>
            </a:r>
            <a:r>
              <a:rPr lang="zh-CN" altLang="en-US" sz="4000" b="1" dirty="0">
                <a:latin typeface="+mj-lt"/>
                <a:ea typeface="+mj-ea"/>
              </a:rPr>
              <a:t>小分子生成</a:t>
            </a:r>
            <a:endParaRPr lang="en-US" altLang="zh-CN" sz="4000" b="1" dirty="0">
              <a:latin typeface="+mj-lt"/>
              <a:ea typeface="+mj-ea"/>
            </a:endParaRPr>
          </a:p>
          <a:p>
            <a:pPr algn="ctr"/>
            <a:r>
              <a:rPr lang="en-US" altLang="zh-CN" sz="2800" b="1" dirty="0">
                <a:effectLst/>
                <a:latin typeface="+mj-lt"/>
                <a:ea typeface="+mj-ea"/>
              </a:rPr>
              <a:t>-</a:t>
            </a:r>
            <a:r>
              <a:rPr lang="zh-CN" altLang="en-US" sz="2800" b="1" dirty="0">
                <a:effectLst/>
                <a:latin typeface="+mj-lt"/>
                <a:ea typeface="+mj-ea"/>
              </a:rPr>
              <a:t>基于</a:t>
            </a:r>
            <a:r>
              <a:rPr lang="en-US" altLang="zh-CN" sz="2800" b="1" dirty="0">
                <a:latin typeface="+mj-lt"/>
                <a:ea typeface="+mj-ea"/>
              </a:rPr>
              <a:t>RAG&amp;DDPM</a:t>
            </a:r>
            <a:endParaRPr lang="en-US" altLang="zh-CN" sz="2800" b="1" dirty="0">
              <a:effectLst/>
              <a:latin typeface="+mj-lt"/>
              <a:ea typeface="+mj-ea"/>
            </a:endParaRPr>
          </a:p>
          <a:p>
            <a:r>
              <a:rPr lang="en-US" altLang="zh-CN" sz="1600" dirty="0">
                <a:effectLst/>
                <a:latin typeface="+mj-lt"/>
                <a:ea typeface="+mj-ea"/>
              </a:rPr>
              <a:t>	</a:t>
            </a:r>
          </a:p>
        </p:txBody>
      </p:sp>
      <p:sp>
        <p:nvSpPr>
          <p:cNvPr id="2" name="TextBox 1"/>
          <p:cNvSpPr txBox="1"/>
          <p:nvPr/>
        </p:nvSpPr>
        <p:spPr>
          <a:xfrm>
            <a:off x="7479548" y="4615091"/>
            <a:ext cx="1005403" cy="369332"/>
          </a:xfrm>
          <a:prstGeom prst="rect">
            <a:avLst/>
          </a:prstGeom>
          <a:noFill/>
        </p:spPr>
        <p:txBody>
          <a:bodyPr wrap="none" rtlCol="0">
            <a:spAutoFit/>
          </a:bodyPr>
          <a:lstStyle/>
          <a:p>
            <a:r>
              <a:rPr lang="en-US" altLang="zh-CN" dirty="0"/>
              <a:t>2025.8</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0" y="129463"/>
            <a:ext cx="2943434" cy="461665"/>
          </a:xfrm>
          <a:prstGeom prst="rect">
            <a:avLst/>
          </a:prstGeom>
          <a:noFill/>
        </p:spPr>
        <p:txBody>
          <a:bodyPr wrap="none" rtlCol="0">
            <a:spAutoFit/>
          </a:bodyPr>
          <a:lstStyle/>
          <a:p>
            <a:r>
              <a:rPr lang="en-US" altLang="zh-CN" sz="2400" dirty="0">
                <a:solidFill>
                  <a:schemeClr val="bg1"/>
                </a:solidFill>
                <a:latin typeface="+mj-lt"/>
                <a:ea typeface="+mj-ea"/>
              </a:rPr>
              <a:t>RAG</a:t>
            </a:r>
            <a:r>
              <a:rPr lang="zh-CN" altLang="en-US" sz="2400" dirty="0">
                <a:solidFill>
                  <a:schemeClr val="bg1"/>
                </a:solidFill>
                <a:latin typeface="+mj-lt"/>
                <a:ea typeface="+mj-ea"/>
              </a:rPr>
              <a:t> 方法总结</a:t>
            </a:r>
            <a:r>
              <a:rPr lang="en-US" altLang="zh-CN" sz="2400" dirty="0">
                <a:solidFill>
                  <a:schemeClr val="bg1"/>
                </a:solidFill>
                <a:latin typeface="+mj-lt"/>
                <a:ea typeface="+mj-ea"/>
              </a:rPr>
              <a:t>-</a:t>
            </a:r>
            <a:r>
              <a:rPr lang="zh-CN" altLang="en-US" sz="2400" dirty="0">
                <a:solidFill>
                  <a:schemeClr val="bg1"/>
                </a:solidFill>
                <a:latin typeface="+mj-lt"/>
                <a:ea typeface="+mj-ea"/>
              </a:rPr>
              <a:t>检索</a:t>
            </a:r>
          </a:p>
        </p:txBody>
      </p:sp>
      <p:pic>
        <p:nvPicPr>
          <p:cNvPr id="1026" name="Picture 2" descr="图片">
            <a:extLst>
              <a:ext uri="{FF2B5EF4-FFF2-40B4-BE49-F238E27FC236}">
                <a16:creationId xmlns:a16="http://schemas.microsoft.com/office/drawing/2014/main" id="{D5A0A07D-0D8F-96FB-E4C3-4B2771D9D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78" y="691356"/>
            <a:ext cx="12192000" cy="547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27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0" y="129463"/>
            <a:ext cx="1415772" cy="461665"/>
          </a:xfrm>
          <a:prstGeom prst="rect">
            <a:avLst/>
          </a:prstGeom>
          <a:noFill/>
        </p:spPr>
        <p:txBody>
          <a:bodyPr wrap="none" rtlCol="0">
            <a:spAutoFit/>
          </a:bodyPr>
          <a:lstStyle/>
          <a:p>
            <a:r>
              <a:rPr lang="zh-CN" altLang="en-US" sz="2400" dirty="0">
                <a:solidFill>
                  <a:schemeClr val="bg1"/>
                </a:solidFill>
                <a:latin typeface="+mj-lt"/>
                <a:ea typeface="+mj-ea"/>
              </a:rPr>
              <a:t>后续思考</a:t>
            </a:r>
          </a:p>
        </p:txBody>
      </p:sp>
      <p:sp>
        <p:nvSpPr>
          <p:cNvPr id="3" name="文本框 2">
            <a:extLst>
              <a:ext uri="{FF2B5EF4-FFF2-40B4-BE49-F238E27FC236}">
                <a16:creationId xmlns:a16="http://schemas.microsoft.com/office/drawing/2014/main" id="{0BDB9B4A-DC59-BB87-8173-8710D2790E9B}"/>
              </a:ext>
            </a:extLst>
          </p:cNvPr>
          <p:cNvSpPr txBox="1"/>
          <p:nvPr/>
        </p:nvSpPr>
        <p:spPr>
          <a:xfrm>
            <a:off x="1415771" y="3602791"/>
            <a:ext cx="7847499" cy="1938992"/>
          </a:xfrm>
          <a:prstGeom prst="rect">
            <a:avLst/>
          </a:prstGeom>
          <a:noFill/>
        </p:spPr>
        <p:txBody>
          <a:bodyPr wrap="square">
            <a:spAutoFit/>
          </a:bodyPr>
          <a:lstStyle/>
          <a:p>
            <a:r>
              <a:rPr lang="en-US" altLang="zh-CN" sz="2400" b="0" i="0" dirty="0" err="1">
                <a:solidFill>
                  <a:srgbClr val="06071F"/>
                </a:solidFill>
                <a:effectLst/>
                <a:latin typeface="PingFang-SC-Regular" panose="020B0400000000000000" pitchFamily="34" charset="-122"/>
                <a:ea typeface="PingFang-SC-Regular" panose="020B0400000000000000" pitchFamily="34" charset="-122"/>
              </a:rPr>
              <a:t>RADAb</a:t>
            </a:r>
            <a:endParaRPr lang="en-US" altLang="zh-CN" sz="2400" b="0" i="0" dirty="0">
              <a:solidFill>
                <a:srgbClr val="06071F"/>
              </a:solidFill>
              <a:effectLst/>
              <a:latin typeface="PingFang-SC-Regular" panose="020B0400000000000000" pitchFamily="34" charset="-122"/>
              <a:ea typeface="PingFang-SC-Regular" panose="020B0400000000000000" pitchFamily="34" charset="-122"/>
            </a:endParaRPr>
          </a:p>
          <a:p>
            <a:r>
              <a:rPr lang="en-US" altLang="zh-CN" sz="2400" b="0" i="0" dirty="0">
                <a:solidFill>
                  <a:srgbClr val="06071F"/>
                </a:solidFill>
                <a:effectLst/>
                <a:latin typeface="PingFang-SC-Regular" panose="020B0400000000000000" pitchFamily="34" charset="-122"/>
                <a:ea typeface="PingFang-SC-Regular" panose="020B0400000000000000" pitchFamily="34" charset="-122"/>
              </a:rPr>
              <a:t>1</a:t>
            </a:r>
            <a:r>
              <a:rPr lang="zh-CN" altLang="en-US" sz="2400" b="0" i="0" dirty="0">
                <a:solidFill>
                  <a:srgbClr val="06071F"/>
                </a:solidFill>
                <a:effectLst/>
                <a:latin typeface="PingFang-SC-Regular" panose="020B0400000000000000" pitchFamily="34" charset="-122"/>
                <a:ea typeface="PingFang-SC-Regular" panose="020B0400000000000000" pitchFamily="34" charset="-122"/>
              </a:rPr>
              <a:t>、论文中提到，对于较长的</a:t>
            </a:r>
            <a:r>
              <a:rPr lang="en" altLang="zh-CN" sz="2400" b="0" i="0" dirty="0">
                <a:solidFill>
                  <a:srgbClr val="06071F"/>
                </a:solidFill>
                <a:effectLst/>
                <a:latin typeface="PingFang-SC-Regular" panose="020B0400000000000000" pitchFamily="34" charset="-122"/>
                <a:ea typeface="PingFang-SC-Regular" panose="020B0400000000000000" pitchFamily="34" charset="-122"/>
              </a:rPr>
              <a:t>CDR-H3</a:t>
            </a:r>
            <a:r>
              <a:rPr lang="zh-CN" altLang="en-US" sz="2400" b="0" i="0" dirty="0">
                <a:solidFill>
                  <a:srgbClr val="06071F"/>
                </a:solidFill>
                <a:effectLst/>
                <a:latin typeface="PingFang-SC-Regular" panose="020B0400000000000000" pitchFamily="34" charset="-122"/>
                <a:ea typeface="PingFang-SC-Regular" panose="020B0400000000000000" pitchFamily="34" charset="-122"/>
              </a:rPr>
              <a:t>区域，所有模型的性能都有所下降，尽管</a:t>
            </a:r>
            <a:r>
              <a:rPr lang="en" altLang="zh-CN" sz="2400" b="0" i="0" dirty="0" err="1">
                <a:solidFill>
                  <a:srgbClr val="06071F"/>
                </a:solidFill>
                <a:effectLst/>
                <a:latin typeface="PingFang-SC-Regular" panose="020B0400000000000000" pitchFamily="34" charset="-122"/>
                <a:ea typeface="PingFang-SC-Regular" panose="020B0400000000000000" pitchFamily="34" charset="-122"/>
              </a:rPr>
              <a:t>RADAb</a:t>
            </a:r>
            <a:r>
              <a:rPr lang="zh-CN" altLang="en-US" sz="2400" b="0" i="0" dirty="0">
                <a:solidFill>
                  <a:srgbClr val="06071F"/>
                </a:solidFill>
                <a:effectLst/>
                <a:latin typeface="PingFang-SC-Regular" panose="020B0400000000000000" pitchFamily="34" charset="-122"/>
                <a:ea typeface="PingFang-SC-Regular" panose="020B0400000000000000" pitchFamily="34" charset="-122"/>
              </a:rPr>
              <a:t>表现相对较好。</a:t>
            </a:r>
            <a:endParaRPr lang="en-US" altLang="zh-CN" sz="2400" b="0" i="0" dirty="0">
              <a:solidFill>
                <a:srgbClr val="06071F"/>
              </a:solidFill>
              <a:effectLst/>
              <a:latin typeface="PingFang-SC-Regular" panose="020B0400000000000000" pitchFamily="34" charset="-122"/>
              <a:ea typeface="PingFang-SC-Regular" panose="020B0400000000000000" pitchFamily="34" charset="-122"/>
            </a:endParaRPr>
          </a:p>
          <a:p>
            <a:r>
              <a:rPr lang="en-US" altLang="zh-CN" sz="2400" dirty="0">
                <a:solidFill>
                  <a:srgbClr val="06071F"/>
                </a:solidFill>
                <a:latin typeface="PingFang-SC-Regular" panose="020B0400000000000000" pitchFamily="34" charset="-122"/>
                <a:ea typeface="PingFang-SC-Regular" panose="020B0400000000000000" pitchFamily="34" charset="-122"/>
              </a:rPr>
              <a:t>2</a:t>
            </a:r>
            <a:r>
              <a:rPr lang="zh-CN" altLang="en-US" sz="2400" dirty="0">
                <a:solidFill>
                  <a:srgbClr val="06071F"/>
                </a:solidFill>
                <a:latin typeface="PingFang-SC-Regular" panose="020B0400000000000000" pitchFamily="34" charset="-122"/>
                <a:ea typeface="PingFang-SC-Regular" panose="020B0400000000000000" pitchFamily="34" charset="-122"/>
              </a:rPr>
              <a:t>、仅设计 </a:t>
            </a:r>
            <a:r>
              <a:rPr lang="en-US" altLang="zh-CN" sz="2400" dirty="0">
                <a:solidFill>
                  <a:srgbClr val="06071F"/>
                </a:solidFill>
                <a:latin typeface="PingFang-SC-Regular" panose="020B0400000000000000" pitchFamily="34" charset="-122"/>
                <a:ea typeface="PingFang-SC-Regular" panose="020B0400000000000000" pitchFamily="34" charset="-122"/>
              </a:rPr>
              <a:t>CDR</a:t>
            </a:r>
            <a:r>
              <a:rPr lang="zh-CN" altLang="en-US" sz="2400" dirty="0">
                <a:solidFill>
                  <a:srgbClr val="06071F"/>
                </a:solidFill>
                <a:latin typeface="PingFang-SC-Regular" panose="020B0400000000000000" pitchFamily="34" charset="-122"/>
                <a:ea typeface="PingFang-SC-Regular" panose="020B0400000000000000" pitchFamily="34" charset="-122"/>
              </a:rPr>
              <a:t>。</a:t>
            </a:r>
            <a:endParaRPr lang="en-US" altLang="zh-CN" sz="2400" dirty="0">
              <a:solidFill>
                <a:srgbClr val="06071F"/>
              </a:solidFill>
              <a:latin typeface="PingFang-SC-Regular" panose="020B0400000000000000" pitchFamily="34" charset="-122"/>
              <a:ea typeface="PingFang-SC-Regular" panose="020B0400000000000000" pitchFamily="34" charset="-122"/>
            </a:endParaRPr>
          </a:p>
          <a:p>
            <a:r>
              <a:rPr lang="en-US" altLang="zh-CN" sz="2400" dirty="0">
                <a:solidFill>
                  <a:srgbClr val="06071F"/>
                </a:solidFill>
                <a:latin typeface="PingFang-SC-Regular" panose="020B0400000000000000" pitchFamily="34" charset="-122"/>
                <a:ea typeface="PingFang-SC-Regular" panose="020B0400000000000000" pitchFamily="34" charset="-122"/>
              </a:rPr>
              <a:t>3</a:t>
            </a:r>
            <a:r>
              <a:rPr lang="zh-CN" altLang="en-US" sz="2400" dirty="0">
                <a:solidFill>
                  <a:srgbClr val="06071F"/>
                </a:solidFill>
                <a:latin typeface="PingFang-SC-Regular" panose="020B0400000000000000" pitchFamily="34" charset="-122"/>
                <a:ea typeface="PingFang-SC-Regular" panose="020B0400000000000000" pitchFamily="34" charset="-122"/>
              </a:rPr>
              <a:t>、需要输入参考抗体。</a:t>
            </a:r>
            <a:endParaRPr lang="zh-CN" altLang="en-US" sz="2400" dirty="0"/>
          </a:p>
        </p:txBody>
      </p:sp>
      <p:sp>
        <p:nvSpPr>
          <p:cNvPr id="4" name="文本框 3">
            <a:extLst>
              <a:ext uri="{FF2B5EF4-FFF2-40B4-BE49-F238E27FC236}">
                <a16:creationId xmlns:a16="http://schemas.microsoft.com/office/drawing/2014/main" id="{7E6017ED-A0DF-1861-D7EB-8D6F87735BAD}"/>
              </a:ext>
            </a:extLst>
          </p:cNvPr>
          <p:cNvSpPr txBox="1"/>
          <p:nvPr/>
        </p:nvSpPr>
        <p:spPr>
          <a:xfrm>
            <a:off x="1415771" y="1431235"/>
            <a:ext cx="3457998" cy="830997"/>
          </a:xfrm>
          <a:prstGeom prst="rect">
            <a:avLst/>
          </a:prstGeom>
          <a:noFill/>
        </p:spPr>
        <p:txBody>
          <a:bodyPr wrap="none" rtlCol="0">
            <a:spAutoFit/>
          </a:bodyPr>
          <a:lstStyle/>
          <a:p>
            <a:r>
              <a:rPr kumimoji="1" lang="en-US" altLang="zh-CN" sz="2400" dirty="0"/>
              <a:t>IRDIFF</a:t>
            </a:r>
          </a:p>
          <a:p>
            <a:r>
              <a:rPr kumimoji="1" lang="en-US" altLang="zh-CN" sz="2400" dirty="0"/>
              <a:t>1</a:t>
            </a:r>
            <a:r>
              <a:rPr kumimoji="1" lang="zh-CN" altLang="en-US" sz="2400" dirty="0"/>
              <a:t>、检索时仅考虑亲和力</a:t>
            </a:r>
          </a:p>
        </p:txBody>
      </p:sp>
    </p:spTree>
    <p:extLst>
      <p:ext uri="{BB962C8B-B14F-4D97-AF65-F5344CB8AC3E}">
        <p14:creationId xmlns:p14="http://schemas.microsoft.com/office/powerpoint/2010/main" val="2068633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p:cNvSpPr txBox="1"/>
          <p:nvPr/>
        </p:nvSpPr>
        <p:spPr>
          <a:xfrm>
            <a:off x="0" y="129463"/>
            <a:ext cx="3345788" cy="461665"/>
          </a:xfrm>
          <a:prstGeom prst="rect">
            <a:avLst/>
          </a:prstGeom>
          <a:noFill/>
        </p:spPr>
        <p:txBody>
          <a:bodyPr wrap="none" rtlCol="0">
            <a:spAutoFit/>
          </a:bodyPr>
          <a:lstStyle/>
          <a:p>
            <a:r>
              <a:rPr lang="en-US" altLang="zh-CN" sz="2400" dirty="0">
                <a:solidFill>
                  <a:schemeClr val="bg1"/>
                </a:solidFill>
                <a:latin typeface="+mj-lt"/>
                <a:ea typeface="+mj-ea"/>
              </a:rPr>
              <a:t>IRDIFF</a:t>
            </a:r>
            <a:r>
              <a:rPr lang="zh-CN" altLang="en-US" sz="2400" dirty="0">
                <a:solidFill>
                  <a:schemeClr val="bg1"/>
                </a:solidFill>
                <a:latin typeface="+mj-lt"/>
                <a:ea typeface="+mj-ea"/>
              </a:rPr>
              <a:t>、</a:t>
            </a:r>
            <a:r>
              <a:rPr lang="en-US" altLang="zh-CN" sz="2400" dirty="0" err="1">
                <a:solidFill>
                  <a:schemeClr val="bg1"/>
                </a:solidFill>
                <a:latin typeface="+mj-lt"/>
                <a:ea typeface="+mj-ea"/>
              </a:rPr>
              <a:t>RADAb</a:t>
            </a:r>
            <a:r>
              <a:rPr lang="zh-CN" altLang="en-US" sz="2400" dirty="0">
                <a:solidFill>
                  <a:schemeClr val="bg1"/>
                </a:solidFill>
                <a:latin typeface="+mj-lt"/>
                <a:ea typeface="+mj-ea"/>
              </a:rPr>
              <a:t> 异同</a:t>
            </a:r>
            <a:endParaRPr lang="zh-CN" altLang="en-US" sz="2000" dirty="0">
              <a:solidFill>
                <a:schemeClr val="bg1"/>
              </a:solidFill>
              <a:latin typeface="+mj-lt"/>
              <a:ea typeface="+mj-ea"/>
            </a:endParaRPr>
          </a:p>
        </p:txBody>
      </p:sp>
      <p:sp>
        <p:nvSpPr>
          <p:cNvPr id="4" name="文本框 3">
            <a:extLst>
              <a:ext uri="{FF2B5EF4-FFF2-40B4-BE49-F238E27FC236}">
                <a16:creationId xmlns:a16="http://schemas.microsoft.com/office/drawing/2014/main" id="{7B492303-767E-8BF4-BA2A-F6BD2286ED4D}"/>
              </a:ext>
            </a:extLst>
          </p:cNvPr>
          <p:cNvSpPr txBox="1"/>
          <p:nvPr/>
        </p:nvSpPr>
        <p:spPr>
          <a:xfrm>
            <a:off x="609600" y="1135900"/>
            <a:ext cx="9769021" cy="1015663"/>
          </a:xfrm>
          <a:prstGeom prst="rect">
            <a:avLst/>
          </a:prstGeom>
          <a:noFill/>
        </p:spPr>
        <p:txBody>
          <a:bodyPr wrap="none" rtlCol="0">
            <a:spAutoFit/>
          </a:bodyPr>
          <a:lstStyle/>
          <a:p>
            <a:r>
              <a:rPr kumimoji="1" lang="zh-CN" altLang="en-US" sz="2000" dirty="0"/>
              <a:t>相同点</a:t>
            </a:r>
            <a:endParaRPr kumimoji="1" lang="en-US" altLang="zh-CN" sz="2000" dirty="0"/>
          </a:p>
          <a:p>
            <a:r>
              <a:rPr kumimoji="1" lang="en-US" altLang="zh-CN" sz="2000" dirty="0"/>
              <a:t>1</a:t>
            </a:r>
            <a:r>
              <a:rPr kumimoji="1" lang="zh-CN" altLang="en-US" sz="2000" dirty="0"/>
              <a:t>、均说自己是 小分子</a:t>
            </a:r>
            <a:r>
              <a:rPr kumimoji="1" lang="en-US" altLang="zh-CN" sz="2000" dirty="0"/>
              <a:t>(IRDIFF)/</a:t>
            </a:r>
            <a:r>
              <a:rPr kumimoji="1" lang="zh-CN" altLang="en-US" sz="2000" dirty="0"/>
              <a:t>抗体</a:t>
            </a:r>
            <a:r>
              <a:rPr kumimoji="1" lang="en-US" altLang="zh-CN" sz="2000" dirty="0"/>
              <a:t>(</a:t>
            </a:r>
            <a:r>
              <a:rPr kumimoji="1" lang="en-US" altLang="zh-CN" sz="2000" dirty="0" err="1"/>
              <a:t>RADAb</a:t>
            </a:r>
            <a:r>
              <a:rPr kumimoji="1" lang="en-US" altLang="zh-CN" sz="2000" dirty="0"/>
              <a:t>)</a:t>
            </a:r>
            <a:r>
              <a:rPr kumimoji="1" lang="zh-CN" altLang="en-US" sz="2000" dirty="0"/>
              <a:t>生成领域 的首个利用 </a:t>
            </a:r>
            <a:r>
              <a:rPr kumimoji="1" lang="en-US" altLang="zh-CN" sz="2000" dirty="0"/>
              <a:t>RAG</a:t>
            </a:r>
            <a:r>
              <a:rPr kumimoji="1" lang="zh-CN" altLang="en-US" sz="2000" dirty="0"/>
              <a:t> 的方法。</a:t>
            </a:r>
            <a:endParaRPr kumimoji="1" lang="en-US" altLang="zh-CN" sz="2000" dirty="0"/>
          </a:p>
          <a:p>
            <a:r>
              <a:rPr kumimoji="1" lang="en-US" altLang="zh-CN" sz="2000" dirty="0"/>
              <a:t>2</a:t>
            </a:r>
            <a:r>
              <a:rPr kumimoji="1" lang="zh-CN" altLang="en-US" sz="2000" dirty="0"/>
              <a:t>、均使用</a:t>
            </a:r>
            <a:r>
              <a:rPr lang="zh-CN" altLang="en-US" sz="2000" b="0" i="0" dirty="0">
                <a:effectLst/>
                <a:latin typeface="-apple-system"/>
              </a:rPr>
              <a:t>条件扩散模型</a:t>
            </a:r>
            <a:endParaRPr kumimoji="1" lang="zh-CN" altLang="en-US" sz="2000" dirty="0"/>
          </a:p>
        </p:txBody>
      </p:sp>
      <p:graphicFrame>
        <p:nvGraphicFramePr>
          <p:cNvPr id="5" name="表格 4">
            <a:extLst>
              <a:ext uri="{FF2B5EF4-FFF2-40B4-BE49-F238E27FC236}">
                <a16:creationId xmlns:a16="http://schemas.microsoft.com/office/drawing/2014/main" id="{DC4D7794-7507-0720-7C87-ED7E1BE10F3C}"/>
              </a:ext>
            </a:extLst>
          </p:cNvPr>
          <p:cNvGraphicFramePr>
            <a:graphicFrameLocks noGrp="1"/>
          </p:cNvGraphicFramePr>
          <p:nvPr>
            <p:extLst>
              <p:ext uri="{D42A27DB-BD31-4B8C-83A1-F6EECF244321}">
                <p14:modId xmlns:p14="http://schemas.microsoft.com/office/powerpoint/2010/main" val="796810450"/>
              </p:ext>
            </p:extLst>
          </p:nvPr>
        </p:nvGraphicFramePr>
        <p:xfrm>
          <a:off x="609599" y="2696335"/>
          <a:ext cx="10899913" cy="2712720"/>
        </p:xfrm>
        <a:graphic>
          <a:graphicData uri="http://schemas.openxmlformats.org/drawingml/2006/table">
            <a:tbl>
              <a:tblPr firstRow="1" bandRow="1">
                <a:tableStyleId>{5C22544A-7EE6-4342-B048-85BDC9FD1C3A}</a:tableStyleId>
              </a:tblPr>
              <a:tblGrid>
                <a:gridCol w="1219201">
                  <a:extLst>
                    <a:ext uri="{9D8B030D-6E8A-4147-A177-3AD203B41FA5}">
                      <a16:colId xmlns:a16="http://schemas.microsoft.com/office/drawing/2014/main" val="2798941672"/>
                    </a:ext>
                  </a:extLst>
                </a:gridCol>
                <a:gridCol w="2882348">
                  <a:extLst>
                    <a:ext uri="{9D8B030D-6E8A-4147-A177-3AD203B41FA5}">
                      <a16:colId xmlns:a16="http://schemas.microsoft.com/office/drawing/2014/main" val="1718435486"/>
                    </a:ext>
                  </a:extLst>
                </a:gridCol>
                <a:gridCol w="3717235">
                  <a:extLst>
                    <a:ext uri="{9D8B030D-6E8A-4147-A177-3AD203B41FA5}">
                      <a16:colId xmlns:a16="http://schemas.microsoft.com/office/drawing/2014/main" val="2888743764"/>
                    </a:ext>
                  </a:extLst>
                </a:gridCol>
                <a:gridCol w="3081129">
                  <a:extLst>
                    <a:ext uri="{9D8B030D-6E8A-4147-A177-3AD203B41FA5}">
                      <a16:colId xmlns:a16="http://schemas.microsoft.com/office/drawing/2014/main" val="1663427807"/>
                    </a:ext>
                  </a:extLst>
                </a:gridCol>
              </a:tblGrid>
              <a:tr h="370840">
                <a:tc>
                  <a:txBody>
                    <a:bodyPr/>
                    <a:lstStyle/>
                    <a:p>
                      <a:r>
                        <a:rPr lang="zh-CN" altLang="en-US" sz="2000" dirty="0"/>
                        <a:t>不同点</a:t>
                      </a:r>
                    </a:p>
                  </a:txBody>
                  <a:tcPr/>
                </a:tc>
                <a:tc>
                  <a:txBody>
                    <a:bodyPr/>
                    <a:lstStyle/>
                    <a:p>
                      <a:r>
                        <a:rPr lang="zh-CN" altLang="en-US" sz="2000" dirty="0"/>
                        <a:t>输入</a:t>
                      </a:r>
                    </a:p>
                  </a:txBody>
                  <a:tcPr/>
                </a:tc>
                <a:tc>
                  <a:txBody>
                    <a:bodyPr/>
                    <a:lstStyle/>
                    <a:p>
                      <a:r>
                        <a:rPr lang="zh-CN" altLang="en-US" sz="2000" dirty="0"/>
                        <a:t>检索</a:t>
                      </a:r>
                    </a:p>
                  </a:txBody>
                  <a:tcPr/>
                </a:tc>
                <a:tc>
                  <a:txBody>
                    <a:bodyPr/>
                    <a:lstStyle/>
                    <a:p>
                      <a:r>
                        <a:rPr lang="zh-CN" altLang="en-US" sz="2000" dirty="0"/>
                        <a:t>模型</a:t>
                      </a:r>
                    </a:p>
                  </a:txBody>
                  <a:tcPr/>
                </a:tc>
                <a:extLst>
                  <a:ext uri="{0D108BD9-81ED-4DB2-BD59-A6C34878D82A}">
                    <a16:rowId xmlns:a16="http://schemas.microsoft.com/office/drawing/2014/main" val="2629376129"/>
                  </a:ext>
                </a:extLst>
              </a:tr>
              <a:tr h="370840">
                <a:tc>
                  <a:txBody>
                    <a:bodyPr/>
                    <a:lstStyle/>
                    <a:p>
                      <a:r>
                        <a:rPr kumimoji="1" lang="en-US" altLang="zh-CN" sz="2000" dirty="0"/>
                        <a:t>IRDIFF</a:t>
                      </a:r>
                      <a:endParaRPr lang="zh-CN" altLang="en-US" sz="2000" dirty="0"/>
                    </a:p>
                  </a:txBody>
                  <a:tcPr/>
                </a:tc>
                <a:tc>
                  <a:txBody>
                    <a:bodyPr/>
                    <a:lstStyle/>
                    <a:p>
                      <a:r>
                        <a:rPr kumimoji="1" lang="zh-CN" altLang="en-US" sz="2000" dirty="0"/>
                        <a:t>可以根据蛋白从头生成小分子（直接根据蛋白搜参考小分子）</a:t>
                      </a:r>
                      <a:endParaRPr lang="zh-CN" altLang="en-US" sz="2000" dirty="0"/>
                    </a:p>
                  </a:txBody>
                  <a:tcPr/>
                </a:tc>
                <a:tc>
                  <a:txBody>
                    <a:bodyPr/>
                    <a:lstStyle/>
                    <a:p>
                      <a:r>
                        <a:rPr kumimoji="1" lang="zh-CN" altLang="en-US" sz="2000" dirty="0"/>
                        <a:t>使用预训练 </a:t>
                      </a:r>
                      <a:r>
                        <a:rPr kumimoji="1" lang="en-US" altLang="zh-CN" sz="2000" dirty="0" err="1"/>
                        <a:t>PMINet</a:t>
                      </a:r>
                      <a:r>
                        <a:rPr kumimoji="1" lang="zh-CN" altLang="en-US" sz="2000" dirty="0"/>
                        <a:t> 亲和力预测模型搜索</a:t>
                      </a:r>
                      <a:endParaRPr lang="zh-CN" altLang="en-US" sz="2000" dirty="0"/>
                    </a:p>
                  </a:txBody>
                  <a:tcPr/>
                </a:tc>
                <a:tc>
                  <a:txBody>
                    <a:bodyPr/>
                    <a:lstStyle/>
                    <a:p>
                      <a:r>
                        <a:rPr kumimoji="1" lang="zh-CN" altLang="en-US" sz="2000" dirty="0"/>
                        <a:t>多设计了一个自增强模块</a:t>
                      </a:r>
                      <a:endParaRPr kumimoji="1" lang="en-US" altLang="zh-CN" sz="2000" dirty="0"/>
                    </a:p>
                    <a:p>
                      <a:r>
                        <a:rPr kumimoji="1" lang="zh-CN" altLang="en-US" sz="2000" dirty="0"/>
                        <a:t>基于 </a:t>
                      </a:r>
                      <a:r>
                        <a:rPr kumimoji="1" lang="en-US" altLang="zh-CN" sz="2000" dirty="0"/>
                        <a:t>SE(3)-equivariant neural network</a:t>
                      </a:r>
                      <a:endParaRPr lang="zh-CN" altLang="en-US" sz="2000" dirty="0"/>
                    </a:p>
                  </a:txBody>
                  <a:tcPr/>
                </a:tc>
                <a:extLst>
                  <a:ext uri="{0D108BD9-81ED-4DB2-BD59-A6C34878D82A}">
                    <a16:rowId xmlns:a16="http://schemas.microsoft.com/office/drawing/2014/main" val="2327952376"/>
                  </a:ext>
                </a:extLst>
              </a:tr>
              <a:tr h="370840">
                <a:tc>
                  <a:txBody>
                    <a:bodyPr/>
                    <a:lstStyle/>
                    <a:p>
                      <a:r>
                        <a:rPr kumimoji="1" lang="en-US" altLang="zh-CN" sz="2000" dirty="0" err="1"/>
                        <a:t>RADAb</a:t>
                      </a:r>
                      <a:endParaRPr lang="zh-CN" altLang="en-US" sz="2000" dirty="0"/>
                    </a:p>
                  </a:txBody>
                  <a:tcPr/>
                </a:tc>
                <a:tc>
                  <a:txBody>
                    <a:bodyPr/>
                    <a:lstStyle/>
                    <a:p>
                      <a:r>
                        <a:rPr kumimoji="1" lang="zh-CN" altLang="en-US" sz="2000" dirty="0"/>
                        <a:t>需要一个用户提供的参考抗体（用输入抗体搜 </a:t>
                      </a:r>
                      <a:r>
                        <a:rPr kumimoji="1" lang="en-US" altLang="zh-CN" sz="2000" dirty="0"/>
                        <a:t>CDR-like</a:t>
                      </a:r>
                      <a:r>
                        <a:rPr kumimoji="1" lang="zh-CN" altLang="en-US" sz="2000" dirty="0"/>
                        <a:t> 片段）</a:t>
                      </a:r>
                      <a:endParaRPr lang="zh-CN" altLang="en-US" sz="2000" dirty="0"/>
                    </a:p>
                  </a:txBody>
                  <a:tcPr/>
                </a:tc>
                <a:tc>
                  <a:txBody>
                    <a:bodyPr/>
                    <a:lstStyle/>
                    <a:p>
                      <a:r>
                        <a:rPr kumimoji="1" lang="zh-CN" altLang="en-US" sz="2000" dirty="0"/>
                        <a:t>使用 </a:t>
                      </a:r>
                      <a:r>
                        <a:rPr kumimoji="1" lang="en" altLang="zh-CN" sz="2000" dirty="0"/>
                        <a:t>MASTER</a:t>
                      </a:r>
                      <a:r>
                        <a:rPr kumimoji="1" lang="zh-CN" altLang="en-US" sz="2000" dirty="0"/>
                        <a:t> </a:t>
                      </a:r>
                      <a:r>
                        <a:rPr kumimoji="1" lang="en-US" altLang="zh-CN" sz="2000" dirty="0"/>
                        <a:t>(</a:t>
                      </a:r>
                      <a:r>
                        <a:rPr kumimoji="1" lang="zh-CN" altLang="en-US" sz="2000" dirty="0"/>
                        <a:t>非机器学习方法</a:t>
                      </a:r>
                      <a:r>
                        <a:rPr kumimoji="1" lang="en-US" altLang="zh-CN" sz="2000" dirty="0"/>
                        <a:t>)</a:t>
                      </a:r>
                      <a:r>
                        <a:rPr kumimoji="1" lang="zh-CN" altLang="en-US" sz="2000" dirty="0"/>
                        <a:t> 基于 </a:t>
                      </a:r>
                      <a:r>
                        <a:rPr kumimoji="1" lang="en-US" altLang="zh-CN" sz="2000" dirty="0">
                          <a:solidFill>
                            <a:srgbClr val="000000"/>
                          </a:solidFill>
                          <a:latin typeface="Open Sans" panose="020F0502020204030204" pitchFamily="34" charset="0"/>
                        </a:rPr>
                        <a:t>backbone</a:t>
                      </a:r>
                      <a:r>
                        <a:rPr kumimoji="1" lang="zh-CN" altLang="en-US" sz="2000" dirty="0">
                          <a:solidFill>
                            <a:srgbClr val="000000"/>
                          </a:solidFill>
                          <a:latin typeface="Open Sans" panose="020F0502020204030204" pitchFamily="34" charset="0"/>
                        </a:rPr>
                        <a:t> 原子</a:t>
                      </a:r>
                      <a:r>
                        <a:rPr lang="zh-CN" altLang="en-US" sz="2000" b="0" i="0" dirty="0">
                          <a:solidFill>
                            <a:srgbClr val="000000"/>
                          </a:solidFill>
                          <a:effectLst/>
                          <a:latin typeface="Open Sans" panose="020F0502020204030204" pitchFamily="34" charset="0"/>
                        </a:rPr>
                        <a:t>均方根偏差（</a:t>
                      </a:r>
                      <a:r>
                        <a:rPr lang="en" altLang="zh-CN" sz="2000" b="0" i="0" dirty="0">
                          <a:solidFill>
                            <a:srgbClr val="000000"/>
                          </a:solidFill>
                          <a:effectLst/>
                          <a:latin typeface="Open Sans" panose="020F0502020204030204" pitchFamily="34" charset="0"/>
                        </a:rPr>
                        <a:t>RMSD</a:t>
                      </a:r>
                      <a:r>
                        <a:rPr lang="zh-CN" altLang="en" sz="2000" b="0" i="0" dirty="0">
                          <a:solidFill>
                            <a:srgbClr val="000000"/>
                          </a:solidFill>
                          <a:effectLst/>
                          <a:latin typeface="Open Sans" panose="020F0502020204030204" pitchFamily="34" charset="0"/>
                        </a:rPr>
                        <a:t>）</a:t>
                      </a:r>
                      <a:r>
                        <a:rPr lang="zh-CN" altLang="en-US" sz="2000" b="0" i="0" dirty="0">
                          <a:solidFill>
                            <a:srgbClr val="000000"/>
                          </a:solidFill>
                          <a:effectLst/>
                          <a:latin typeface="Open Sans" panose="020F0502020204030204" pitchFamily="34" charset="0"/>
                        </a:rPr>
                        <a:t>作为相似性评估指标</a:t>
                      </a:r>
                      <a:endParaRPr lang="zh-CN" altLang="en-US" sz="2000" dirty="0"/>
                    </a:p>
                  </a:txBody>
                  <a:tcPr/>
                </a:tc>
                <a:tc>
                  <a:txBody>
                    <a:bodyPr/>
                    <a:lstStyle/>
                    <a:p>
                      <a:r>
                        <a:rPr lang="zh-CN" altLang="en" sz="2000" dirty="0">
                          <a:effectLst/>
                        </a:rPr>
                        <a:t>基于</a:t>
                      </a:r>
                      <a:r>
                        <a:rPr lang="zh-CN" altLang="en-US" sz="2000" dirty="0">
                          <a:effectLst/>
                        </a:rPr>
                        <a:t> </a:t>
                      </a:r>
                      <a:r>
                        <a:rPr lang="en" altLang="zh-CN" sz="2000" dirty="0" err="1">
                          <a:effectLst/>
                        </a:rPr>
                        <a:t>MSATransformer</a:t>
                      </a:r>
                      <a:endParaRPr lang="zh-CN" altLang="en-US" sz="2000" dirty="0"/>
                    </a:p>
                  </a:txBody>
                  <a:tcPr/>
                </a:tc>
                <a:extLst>
                  <a:ext uri="{0D108BD9-81ED-4DB2-BD59-A6C34878D82A}">
                    <a16:rowId xmlns:a16="http://schemas.microsoft.com/office/drawing/2014/main" val="3812938010"/>
                  </a:ext>
                </a:extLst>
              </a:tr>
            </a:tbl>
          </a:graphicData>
        </a:graphic>
      </p:graphicFrame>
    </p:spTree>
    <p:extLst>
      <p:ext uri="{BB962C8B-B14F-4D97-AF65-F5344CB8AC3E}">
        <p14:creationId xmlns:p14="http://schemas.microsoft.com/office/powerpoint/2010/main" val="326904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p:cNvSpPr txBox="1"/>
          <p:nvPr/>
        </p:nvSpPr>
        <p:spPr>
          <a:xfrm>
            <a:off x="0" y="129463"/>
            <a:ext cx="2589170" cy="461665"/>
          </a:xfrm>
          <a:prstGeom prst="rect">
            <a:avLst/>
          </a:prstGeom>
          <a:noFill/>
        </p:spPr>
        <p:txBody>
          <a:bodyPr wrap="none" rtlCol="0">
            <a:spAutoFit/>
          </a:bodyPr>
          <a:lstStyle/>
          <a:p>
            <a:r>
              <a:rPr lang="en-US" altLang="zh-CN" sz="2400" dirty="0">
                <a:solidFill>
                  <a:schemeClr val="bg1"/>
                </a:solidFill>
                <a:latin typeface="+mj-lt"/>
                <a:ea typeface="+mj-ea"/>
              </a:rPr>
              <a:t>IRDIFF</a:t>
            </a:r>
            <a:r>
              <a:rPr lang="zh-CN" altLang="en-US" sz="2400" dirty="0">
                <a:solidFill>
                  <a:schemeClr val="bg1"/>
                </a:solidFill>
                <a:latin typeface="+mj-lt"/>
                <a:ea typeface="+mj-ea"/>
              </a:rPr>
              <a:t> 模型结构</a:t>
            </a:r>
            <a:endParaRPr lang="zh-CN" altLang="en-US" sz="2000" dirty="0">
              <a:solidFill>
                <a:schemeClr val="bg1"/>
              </a:solidFill>
              <a:latin typeface="+mj-lt"/>
              <a:ea typeface="+mj-ea"/>
            </a:endParaRPr>
          </a:p>
        </p:txBody>
      </p:sp>
      <p:pic>
        <p:nvPicPr>
          <p:cNvPr id="1025" name="Picture 1">
            <a:extLst>
              <a:ext uri="{FF2B5EF4-FFF2-40B4-BE49-F238E27FC236}">
                <a16:creationId xmlns:a16="http://schemas.microsoft.com/office/drawing/2014/main" id="{C23B5870-FC1F-83B7-1ACF-B6E3FAE5B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791" y="1414711"/>
            <a:ext cx="9455426" cy="46084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5D75ED00-74B1-27F5-3F43-C8ABD2ED773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p:txBody>
      </p:sp>
      <p:sp>
        <p:nvSpPr>
          <p:cNvPr id="5" name="文本框 4">
            <a:extLst>
              <a:ext uri="{FF2B5EF4-FFF2-40B4-BE49-F238E27FC236}">
                <a16:creationId xmlns:a16="http://schemas.microsoft.com/office/drawing/2014/main" id="{0B00E30E-30F7-CD9C-329D-F53BD604A0DD}"/>
              </a:ext>
            </a:extLst>
          </p:cNvPr>
          <p:cNvSpPr txBox="1"/>
          <p:nvPr/>
        </p:nvSpPr>
        <p:spPr>
          <a:xfrm>
            <a:off x="1294585" y="6182140"/>
            <a:ext cx="6486071" cy="369332"/>
          </a:xfrm>
          <a:prstGeom prst="rect">
            <a:avLst/>
          </a:prstGeom>
          <a:noFill/>
        </p:spPr>
        <p:txBody>
          <a:bodyPr wrap="none" rtlCol="0">
            <a:spAutoFit/>
          </a:bodyPr>
          <a:lstStyle/>
          <a:p>
            <a:r>
              <a:rPr kumimoji="1" lang="en-US" altLang="zh-CN" dirty="0"/>
              <a:t>1</a:t>
            </a:r>
            <a:r>
              <a:rPr kumimoji="1" lang="zh-CN" altLang="en-US" dirty="0"/>
              <a:t>、</a:t>
            </a:r>
            <a:r>
              <a:rPr kumimoji="1" lang="en-US" altLang="zh-CN" dirty="0" err="1"/>
              <a:t>PMINet</a:t>
            </a:r>
            <a:r>
              <a:rPr kumimoji="1" lang="zh-CN" altLang="en-US" dirty="0"/>
              <a:t> 检索 </a:t>
            </a:r>
            <a:r>
              <a:rPr kumimoji="1" lang="en-US" altLang="zh-CN" dirty="0"/>
              <a:t>+</a:t>
            </a:r>
            <a:r>
              <a:rPr kumimoji="1" lang="zh-CN" altLang="en-US" dirty="0"/>
              <a:t> 添加结合力信息；</a:t>
            </a:r>
            <a:r>
              <a:rPr kumimoji="1" lang="en-US" altLang="zh-CN" dirty="0"/>
              <a:t>2</a:t>
            </a:r>
            <a:r>
              <a:rPr kumimoji="1" lang="zh-CN" altLang="en-US" dirty="0"/>
              <a:t>、检索增强 </a:t>
            </a:r>
            <a:r>
              <a:rPr kumimoji="1" lang="en-US" altLang="zh-CN" dirty="0"/>
              <a:t>+</a:t>
            </a:r>
            <a:r>
              <a:rPr kumimoji="1" lang="zh-CN" altLang="en-US" dirty="0"/>
              <a:t> 自增强</a:t>
            </a:r>
          </a:p>
        </p:txBody>
      </p:sp>
      <p:sp>
        <p:nvSpPr>
          <p:cNvPr id="4" name="文本框 3">
            <a:extLst>
              <a:ext uri="{FF2B5EF4-FFF2-40B4-BE49-F238E27FC236}">
                <a16:creationId xmlns:a16="http://schemas.microsoft.com/office/drawing/2014/main" id="{05D4A71F-3762-0987-01E3-217D679CFCB9}"/>
              </a:ext>
            </a:extLst>
          </p:cNvPr>
          <p:cNvSpPr txBox="1"/>
          <p:nvPr/>
        </p:nvSpPr>
        <p:spPr>
          <a:xfrm>
            <a:off x="1294585" y="892115"/>
            <a:ext cx="1338828" cy="369332"/>
          </a:xfrm>
          <a:prstGeom prst="rect">
            <a:avLst/>
          </a:prstGeom>
          <a:noFill/>
        </p:spPr>
        <p:txBody>
          <a:bodyPr wrap="none" rtlCol="0">
            <a:spAutoFit/>
          </a:bodyPr>
          <a:lstStyle/>
          <a:p>
            <a:r>
              <a:rPr kumimoji="1" lang="zh-CN" altLang="en-US" dirty="0"/>
              <a:t>生成小分子</a:t>
            </a:r>
          </a:p>
        </p:txBody>
      </p:sp>
    </p:spTree>
    <p:extLst>
      <p:ext uri="{BB962C8B-B14F-4D97-AF65-F5344CB8AC3E}">
        <p14:creationId xmlns:p14="http://schemas.microsoft.com/office/powerpoint/2010/main" val="55817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p:cNvSpPr txBox="1"/>
          <p:nvPr/>
        </p:nvSpPr>
        <p:spPr>
          <a:xfrm>
            <a:off x="0" y="129463"/>
            <a:ext cx="2589170" cy="461665"/>
          </a:xfrm>
          <a:prstGeom prst="rect">
            <a:avLst/>
          </a:prstGeom>
          <a:noFill/>
        </p:spPr>
        <p:txBody>
          <a:bodyPr wrap="none" rtlCol="0">
            <a:spAutoFit/>
          </a:bodyPr>
          <a:lstStyle/>
          <a:p>
            <a:r>
              <a:rPr lang="en-US" altLang="zh-CN" sz="2400" dirty="0" err="1">
                <a:solidFill>
                  <a:schemeClr val="bg1"/>
                </a:solidFill>
                <a:latin typeface="+mj-lt"/>
                <a:ea typeface="+mj-ea"/>
              </a:rPr>
              <a:t>RADAb</a:t>
            </a:r>
            <a:r>
              <a:rPr lang="zh-CN" altLang="en-US" sz="2400" dirty="0">
                <a:solidFill>
                  <a:schemeClr val="bg1"/>
                </a:solidFill>
                <a:latin typeface="+mj-lt"/>
                <a:ea typeface="+mj-ea"/>
              </a:rPr>
              <a:t> 模型结构</a:t>
            </a:r>
            <a:endParaRPr lang="zh-CN" altLang="en-US" sz="2000" dirty="0">
              <a:solidFill>
                <a:schemeClr val="bg1"/>
              </a:solidFill>
              <a:latin typeface="+mj-lt"/>
              <a:ea typeface="+mj-ea"/>
            </a:endParaRPr>
          </a:p>
        </p:txBody>
      </p:sp>
      <p:sp>
        <p:nvSpPr>
          <p:cNvPr id="2" name="Rectangle 2">
            <a:extLst>
              <a:ext uri="{FF2B5EF4-FFF2-40B4-BE49-F238E27FC236}">
                <a16:creationId xmlns:a16="http://schemas.microsoft.com/office/drawing/2014/main" id="{5D75ED00-74B1-27F5-3F43-C8ABD2ED773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p:txBody>
      </p:sp>
      <p:pic>
        <p:nvPicPr>
          <p:cNvPr id="2049" name="Picture 1">
            <a:extLst>
              <a:ext uri="{FF2B5EF4-FFF2-40B4-BE49-F238E27FC236}">
                <a16:creationId xmlns:a16="http://schemas.microsoft.com/office/drawing/2014/main" id="{B484DAB6-36DC-243F-2E09-A7D882A236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4" y="1219201"/>
            <a:ext cx="11734792" cy="44195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B458429C-1CA7-1A02-41F8-7AD2AFA11204}"/>
              </a:ext>
            </a:extLst>
          </p:cNvPr>
          <p:cNvSpPr>
            <a:spLocks noChangeArrowheads="1"/>
          </p:cNvSpPr>
          <p:nvPr/>
        </p:nvSpPr>
        <p:spPr bwMode="auto">
          <a:xfrm>
            <a:off x="298173" y="9740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p:txBody>
      </p:sp>
      <p:sp>
        <p:nvSpPr>
          <p:cNvPr id="5" name="文本框 4">
            <a:extLst>
              <a:ext uri="{FF2B5EF4-FFF2-40B4-BE49-F238E27FC236}">
                <a16:creationId xmlns:a16="http://schemas.microsoft.com/office/drawing/2014/main" id="{A55CC5AF-8B3E-6E26-FCAA-D9B7B6675D49}"/>
              </a:ext>
            </a:extLst>
          </p:cNvPr>
          <p:cNvSpPr txBox="1"/>
          <p:nvPr/>
        </p:nvSpPr>
        <p:spPr>
          <a:xfrm>
            <a:off x="4472609" y="5897539"/>
            <a:ext cx="2844048" cy="369332"/>
          </a:xfrm>
          <a:prstGeom prst="rect">
            <a:avLst/>
          </a:prstGeom>
          <a:noFill/>
        </p:spPr>
        <p:txBody>
          <a:bodyPr wrap="none" rtlCol="0">
            <a:spAutoFit/>
          </a:bodyPr>
          <a:lstStyle/>
          <a:p>
            <a:r>
              <a:rPr kumimoji="1" lang="zh-CN" altLang="en-US" dirty="0"/>
              <a:t>给定参考抗体，设计 </a:t>
            </a:r>
            <a:r>
              <a:rPr kumimoji="1" lang="en-US" altLang="zh-CN" dirty="0"/>
              <a:t>CDR</a:t>
            </a:r>
          </a:p>
        </p:txBody>
      </p:sp>
    </p:spTree>
    <p:extLst>
      <p:ext uri="{BB962C8B-B14F-4D97-AF65-F5344CB8AC3E}">
        <p14:creationId xmlns:p14="http://schemas.microsoft.com/office/powerpoint/2010/main" val="148526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p:cNvSpPr txBox="1"/>
          <p:nvPr/>
        </p:nvSpPr>
        <p:spPr>
          <a:xfrm>
            <a:off x="0" y="129463"/>
            <a:ext cx="5923416" cy="461665"/>
          </a:xfrm>
          <a:prstGeom prst="rect">
            <a:avLst/>
          </a:prstGeom>
          <a:noFill/>
        </p:spPr>
        <p:txBody>
          <a:bodyPr wrap="none" rtlCol="0">
            <a:spAutoFit/>
          </a:bodyPr>
          <a:lstStyle/>
          <a:p>
            <a:r>
              <a:rPr lang="en-US" altLang="zh-CN" sz="2400" dirty="0">
                <a:solidFill>
                  <a:schemeClr val="bg1"/>
                </a:solidFill>
                <a:latin typeface="+mj-lt"/>
                <a:ea typeface="+mj-ea"/>
              </a:rPr>
              <a:t>IRDIFF</a:t>
            </a:r>
            <a:r>
              <a:rPr lang="zh-CN" altLang="en-US" sz="2400" dirty="0">
                <a:solidFill>
                  <a:schemeClr val="bg1"/>
                </a:solidFill>
                <a:latin typeface="+mj-lt"/>
                <a:ea typeface="+mj-ea"/>
              </a:rPr>
              <a:t>、</a:t>
            </a:r>
            <a:r>
              <a:rPr lang="en-US" altLang="zh-CN" sz="2400" dirty="0" err="1">
                <a:solidFill>
                  <a:schemeClr val="bg1"/>
                </a:solidFill>
                <a:latin typeface="+mj-lt"/>
                <a:ea typeface="+mj-ea"/>
              </a:rPr>
              <a:t>RADAb</a:t>
            </a:r>
            <a:r>
              <a:rPr lang="zh-CN" altLang="en-US" sz="2400" dirty="0">
                <a:solidFill>
                  <a:schemeClr val="bg1"/>
                </a:solidFill>
                <a:latin typeface="+mj-lt"/>
                <a:ea typeface="+mj-ea"/>
              </a:rPr>
              <a:t> </a:t>
            </a:r>
            <a:r>
              <a:rPr lang="en-US" altLang="zh-CN" sz="2400" dirty="0">
                <a:solidFill>
                  <a:schemeClr val="bg1"/>
                </a:solidFill>
                <a:latin typeface="+mj-lt"/>
                <a:ea typeface="+mj-ea"/>
              </a:rPr>
              <a:t>RAG</a:t>
            </a:r>
            <a:r>
              <a:rPr lang="zh-CN" altLang="en-US" sz="2400" dirty="0">
                <a:solidFill>
                  <a:schemeClr val="bg1"/>
                </a:solidFill>
                <a:latin typeface="+mj-lt"/>
                <a:ea typeface="+mj-ea"/>
              </a:rPr>
              <a:t>数据集怎么构建的</a:t>
            </a:r>
            <a:endParaRPr lang="zh-CN" altLang="en-US" sz="2000" dirty="0">
              <a:solidFill>
                <a:schemeClr val="bg1"/>
              </a:solidFill>
              <a:latin typeface="+mj-lt"/>
              <a:ea typeface="+mj-ea"/>
            </a:endParaRPr>
          </a:p>
        </p:txBody>
      </p:sp>
      <p:sp>
        <p:nvSpPr>
          <p:cNvPr id="4" name="文本框 3">
            <a:extLst>
              <a:ext uri="{FF2B5EF4-FFF2-40B4-BE49-F238E27FC236}">
                <a16:creationId xmlns:a16="http://schemas.microsoft.com/office/drawing/2014/main" id="{B2405279-EDC6-0F1D-4EAA-2F456F0A07A0}"/>
              </a:ext>
            </a:extLst>
          </p:cNvPr>
          <p:cNvSpPr txBox="1"/>
          <p:nvPr/>
        </p:nvSpPr>
        <p:spPr>
          <a:xfrm>
            <a:off x="126039" y="1163794"/>
            <a:ext cx="5671337" cy="4893647"/>
          </a:xfrm>
          <a:prstGeom prst="rect">
            <a:avLst/>
          </a:prstGeom>
          <a:noFill/>
        </p:spPr>
        <p:txBody>
          <a:bodyPr wrap="square">
            <a:spAutoFit/>
          </a:bodyPr>
          <a:lstStyle/>
          <a:p>
            <a:r>
              <a:rPr lang="en" altLang="zh-CN" sz="2400" b="1" dirty="0"/>
              <a:t>IRD</a:t>
            </a:r>
            <a:r>
              <a:rPr lang="en-US" altLang="zh-CN" sz="2400" b="1" dirty="0"/>
              <a:t>IFF:</a:t>
            </a:r>
            <a:endParaRPr lang="en" altLang="zh-CN" sz="2400" b="1" dirty="0"/>
          </a:p>
          <a:p>
            <a:r>
              <a:rPr lang="en" altLang="zh-CN" sz="2400" b="1" dirty="0" err="1"/>
              <a:t>PDBbind</a:t>
            </a:r>
            <a:r>
              <a:rPr lang="en" altLang="zh-CN" sz="2400" b="1" dirty="0"/>
              <a:t> v2016</a:t>
            </a:r>
            <a:r>
              <a:rPr lang="en" altLang="zh-CN" sz="2400" dirty="0"/>
              <a:t> (Liu et al., 2015) — </a:t>
            </a:r>
            <a:r>
              <a:rPr lang="en" altLang="zh-CN" sz="2400" i="1" dirty="0"/>
              <a:t>Pretraining </a:t>
            </a:r>
            <a:r>
              <a:rPr lang="en" altLang="zh-CN" sz="2400" i="1" dirty="0" err="1"/>
              <a:t>PMINet</a:t>
            </a:r>
            <a:r>
              <a:rPr lang="en" altLang="zh-CN" sz="2400" i="1" dirty="0"/>
              <a:t> for binding affinity prediction</a:t>
            </a:r>
          </a:p>
          <a:p>
            <a:r>
              <a:rPr lang="en" altLang="zh-CN" sz="2400" dirty="0"/>
              <a:t>Training: 3,767 protein–ligand complexes</a:t>
            </a:r>
          </a:p>
          <a:p>
            <a:r>
              <a:rPr lang="en" altLang="zh-CN" sz="2400" dirty="0"/>
              <a:t>Testing: 290 complexes</a:t>
            </a:r>
            <a:endParaRPr lang="en" altLang="zh-CN" sz="2400" i="1" dirty="0"/>
          </a:p>
          <a:p>
            <a:r>
              <a:rPr lang="en" altLang="zh-CN" sz="2400" b="1" dirty="0"/>
              <a:t>CrossDocked2020</a:t>
            </a:r>
            <a:r>
              <a:rPr lang="en" altLang="zh-CN" sz="2400" dirty="0"/>
              <a:t> (Francoeur et al., 2020) — </a:t>
            </a:r>
            <a:r>
              <a:rPr lang="en" altLang="zh-CN" sz="2400" i="1" dirty="0"/>
              <a:t>Molecular generation &amp; evaluation</a:t>
            </a:r>
          </a:p>
          <a:p>
            <a:r>
              <a:rPr lang="en" altLang="zh-CN" sz="2400" dirty="0"/>
              <a:t>100,000 protein–ligand pairs for training</a:t>
            </a:r>
          </a:p>
          <a:p>
            <a:r>
              <a:rPr lang="en" altLang="zh-CN" sz="2400" dirty="0"/>
              <a:t>100 proteins for testing</a:t>
            </a:r>
          </a:p>
        </p:txBody>
      </p:sp>
      <p:sp>
        <p:nvSpPr>
          <p:cNvPr id="6" name="文本框 5">
            <a:extLst>
              <a:ext uri="{FF2B5EF4-FFF2-40B4-BE49-F238E27FC236}">
                <a16:creationId xmlns:a16="http://schemas.microsoft.com/office/drawing/2014/main" id="{44FF92EB-4336-73AE-ACF1-E918C27233C1}"/>
              </a:ext>
            </a:extLst>
          </p:cNvPr>
          <p:cNvSpPr txBox="1"/>
          <p:nvPr/>
        </p:nvSpPr>
        <p:spPr>
          <a:xfrm>
            <a:off x="6047016" y="1439951"/>
            <a:ext cx="6144984" cy="3046988"/>
          </a:xfrm>
          <a:prstGeom prst="rect">
            <a:avLst/>
          </a:prstGeom>
          <a:noFill/>
        </p:spPr>
        <p:txBody>
          <a:bodyPr wrap="square">
            <a:spAutoFit/>
          </a:bodyPr>
          <a:lstStyle/>
          <a:p>
            <a:r>
              <a:rPr lang="en" altLang="zh-CN" sz="2400" b="1" dirty="0" err="1"/>
              <a:t>RADAb</a:t>
            </a:r>
            <a:r>
              <a:rPr lang="en" altLang="zh-CN" sz="2400" b="1" dirty="0"/>
              <a:t> </a:t>
            </a:r>
            <a:r>
              <a:rPr lang="zh-CN" altLang="en-US" sz="2400" b="1" dirty="0"/>
              <a:t>使用的数据集</a:t>
            </a:r>
            <a:endParaRPr lang="zh-CN" altLang="en-US" sz="2400" dirty="0"/>
          </a:p>
          <a:p>
            <a:pPr>
              <a:buFont typeface="Arial" panose="020B0604020202020204" pitchFamily="34" charset="0"/>
              <a:buChar char="•"/>
            </a:pPr>
            <a:r>
              <a:rPr lang="zh-CN" altLang="en-US" sz="2400" b="1" dirty="0"/>
              <a:t> 来源</a:t>
            </a:r>
            <a:endParaRPr lang="zh-CN" altLang="en-US" sz="2400" dirty="0"/>
          </a:p>
          <a:p>
            <a:pPr marL="742950" lvl="1" indent="-285750">
              <a:buFont typeface="Arial" panose="020B0604020202020204" pitchFamily="34" charset="0"/>
              <a:buChar char="•"/>
            </a:pPr>
            <a:r>
              <a:rPr lang="en" altLang="zh-CN" sz="2400" b="1" dirty="0" err="1"/>
              <a:t>SAbDab</a:t>
            </a:r>
            <a:r>
              <a:rPr lang="en" altLang="zh-CN" sz="2400" dirty="0"/>
              <a:t> </a:t>
            </a:r>
            <a:r>
              <a:rPr lang="zh-CN" altLang="en-US" sz="2400" dirty="0"/>
              <a:t>抗体数据库</a:t>
            </a:r>
          </a:p>
          <a:p>
            <a:pPr marL="742950" lvl="1" indent="-285750">
              <a:buFont typeface="Arial" panose="020B0604020202020204" pitchFamily="34" charset="0"/>
              <a:buChar char="•"/>
            </a:pPr>
            <a:r>
              <a:rPr lang="zh-CN" altLang="en-US" sz="2400" dirty="0"/>
              <a:t>自建 </a:t>
            </a:r>
            <a:r>
              <a:rPr lang="en" altLang="zh-CN" sz="2400" b="1" dirty="0"/>
              <a:t>CDR-like </a:t>
            </a:r>
            <a:r>
              <a:rPr lang="zh-CN" altLang="en-US" sz="2400" b="1" dirty="0"/>
              <a:t>片段数据库</a:t>
            </a:r>
            <a:endParaRPr lang="en-US" altLang="zh-CN" sz="2400" b="1" dirty="0"/>
          </a:p>
          <a:p>
            <a:endParaRPr lang="en" altLang="zh-CN" sz="2400" b="1" dirty="0"/>
          </a:p>
          <a:p>
            <a:r>
              <a:rPr lang="en" altLang="zh-CN" sz="2400" b="1" dirty="0"/>
              <a:t>CDR-like </a:t>
            </a:r>
            <a:r>
              <a:rPr lang="zh-CN" altLang="en-US" sz="2400" b="1" dirty="0"/>
              <a:t>片段数据库构建</a:t>
            </a:r>
            <a:endParaRPr lang="zh-CN" altLang="en-US" sz="2400" dirty="0"/>
          </a:p>
          <a:p>
            <a:pPr>
              <a:buFont typeface="Arial" panose="020B0604020202020204" pitchFamily="34" charset="0"/>
              <a:buChar char="•"/>
            </a:pPr>
            <a:r>
              <a:rPr lang="zh-CN" altLang="en-US" sz="2400" dirty="0"/>
              <a:t> 基于所有抗体 </a:t>
            </a:r>
            <a:r>
              <a:rPr lang="en" altLang="zh-CN" sz="2400" dirty="0"/>
              <a:t>CDR </a:t>
            </a:r>
            <a:r>
              <a:rPr lang="zh-CN" altLang="en-US" sz="2400" dirty="0"/>
              <a:t>结构，使用 </a:t>
            </a:r>
            <a:r>
              <a:rPr lang="en" altLang="zh-CN" sz="2400" b="1" dirty="0"/>
              <a:t>MASTER </a:t>
            </a:r>
            <a:r>
              <a:rPr lang="zh-CN" altLang="en-US" sz="2400" b="1" dirty="0"/>
              <a:t>算法</a:t>
            </a:r>
            <a:r>
              <a:rPr lang="zh-CN" altLang="en-US" sz="2400" dirty="0"/>
              <a:t>在 </a:t>
            </a:r>
            <a:r>
              <a:rPr lang="en" altLang="zh-CN" sz="2400" dirty="0"/>
              <a:t>PDB </a:t>
            </a:r>
            <a:r>
              <a:rPr lang="zh-CN" altLang="en-US" sz="2400" dirty="0"/>
              <a:t>中检索结构相似的 </a:t>
            </a:r>
            <a:r>
              <a:rPr lang="en-US" altLang="zh-CN" sz="2400" dirty="0"/>
              <a:t>motif</a:t>
            </a:r>
            <a:endParaRPr lang="zh-CN" altLang="en-US" sz="2400" dirty="0"/>
          </a:p>
        </p:txBody>
      </p:sp>
    </p:spTree>
    <p:extLst>
      <p:ext uri="{BB962C8B-B14F-4D97-AF65-F5344CB8AC3E}">
        <p14:creationId xmlns:p14="http://schemas.microsoft.com/office/powerpoint/2010/main" val="149305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p:cNvSpPr txBox="1"/>
          <p:nvPr/>
        </p:nvSpPr>
        <p:spPr>
          <a:xfrm>
            <a:off x="0" y="129463"/>
            <a:ext cx="2589170" cy="461665"/>
          </a:xfrm>
          <a:prstGeom prst="rect">
            <a:avLst/>
          </a:prstGeom>
          <a:noFill/>
        </p:spPr>
        <p:txBody>
          <a:bodyPr wrap="none" rtlCol="0">
            <a:spAutoFit/>
          </a:bodyPr>
          <a:lstStyle/>
          <a:p>
            <a:r>
              <a:rPr lang="en-US" altLang="zh-CN" sz="2400" dirty="0">
                <a:solidFill>
                  <a:schemeClr val="bg1"/>
                </a:solidFill>
                <a:latin typeface="+mj-lt"/>
                <a:ea typeface="+mj-ea"/>
              </a:rPr>
              <a:t>IRDIFF</a:t>
            </a:r>
            <a:r>
              <a:rPr lang="zh-CN" altLang="en-US" sz="2400" dirty="0">
                <a:solidFill>
                  <a:schemeClr val="bg1"/>
                </a:solidFill>
                <a:latin typeface="+mj-lt"/>
                <a:ea typeface="+mj-ea"/>
              </a:rPr>
              <a:t> 评估指标</a:t>
            </a:r>
            <a:endParaRPr lang="zh-CN" altLang="en-US" sz="2000" dirty="0">
              <a:solidFill>
                <a:schemeClr val="bg1"/>
              </a:solidFill>
              <a:latin typeface="+mj-lt"/>
              <a:ea typeface="+mj-ea"/>
            </a:endParaRPr>
          </a:p>
        </p:txBody>
      </p:sp>
      <p:sp>
        <p:nvSpPr>
          <p:cNvPr id="5" name="Rectangle 1">
            <a:extLst>
              <a:ext uri="{FF2B5EF4-FFF2-40B4-BE49-F238E27FC236}">
                <a16:creationId xmlns:a16="http://schemas.microsoft.com/office/drawing/2014/main" id="{A3323490-03F5-80DC-187A-02D778950885}"/>
              </a:ext>
            </a:extLst>
          </p:cNvPr>
          <p:cNvSpPr>
            <a:spLocks noChangeArrowheads="1"/>
          </p:cNvSpPr>
          <p:nvPr/>
        </p:nvSpPr>
        <p:spPr bwMode="auto">
          <a:xfrm>
            <a:off x="1633538" y="2922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p:txBody>
      </p:sp>
      <p:sp>
        <p:nvSpPr>
          <p:cNvPr id="7" name="文本框 6">
            <a:extLst>
              <a:ext uri="{FF2B5EF4-FFF2-40B4-BE49-F238E27FC236}">
                <a16:creationId xmlns:a16="http://schemas.microsoft.com/office/drawing/2014/main" id="{49B852ED-5EA6-1FB7-6C33-37C47725EE4F}"/>
              </a:ext>
            </a:extLst>
          </p:cNvPr>
          <p:cNvSpPr txBox="1"/>
          <p:nvPr/>
        </p:nvSpPr>
        <p:spPr>
          <a:xfrm>
            <a:off x="988536" y="1384207"/>
            <a:ext cx="10214928" cy="4401205"/>
          </a:xfrm>
          <a:prstGeom prst="rect">
            <a:avLst/>
          </a:prstGeom>
          <a:noFill/>
        </p:spPr>
        <p:txBody>
          <a:bodyPr wrap="square">
            <a:spAutoFit/>
          </a:bodyPr>
          <a:lstStyle/>
          <a:p>
            <a:pPr algn="l"/>
            <a:r>
              <a:rPr lang="zh-CN" altLang="en-US" sz="2000" b="1" dirty="0">
                <a:effectLst/>
              </a:rPr>
              <a:t>评估指标</a:t>
            </a:r>
          </a:p>
          <a:p>
            <a:r>
              <a:rPr lang="en" altLang="zh-CN" sz="2000" b="1" dirty="0">
                <a:effectLst/>
              </a:rPr>
              <a:t>molecular structures</a:t>
            </a:r>
            <a:endParaRPr lang="en" altLang="zh-CN" sz="2000" dirty="0">
              <a:effectLst/>
            </a:endParaRPr>
          </a:p>
          <a:p>
            <a:r>
              <a:rPr lang="zh-CN" altLang="en-US" sz="2000" dirty="0">
                <a:effectLst/>
              </a:rPr>
              <a:t>计算生成分子与测试集中真实分子之间原子</a:t>
            </a:r>
            <a:r>
              <a:rPr lang="en-US" altLang="zh-CN" sz="2000" dirty="0">
                <a:effectLst/>
              </a:rPr>
              <a:t>/</a:t>
            </a:r>
            <a:r>
              <a:rPr lang="zh-CN" altLang="en-US" sz="2000" dirty="0">
                <a:effectLst/>
              </a:rPr>
              <a:t>键距离经验分布的 </a:t>
            </a:r>
            <a:r>
              <a:rPr lang="en" altLang="zh-CN" sz="2000" dirty="0">
                <a:effectLst/>
              </a:rPr>
              <a:t>Jensen-Shannon </a:t>
            </a:r>
            <a:r>
              <a:rPr lang="zh-CN" altLang="en-US" sz="2000" dirty="0">
                <a:effectLst/>
              </a:rPr>
              <a:t>散度（</a:t>
            </a:r>
            <a:r>
              <a:rPr lang="en" altLang="zh-CN" sz="2000" dirty="0">
                <a:effectLst/>
              </a:rPr>
              <a:t>JSD</a:t>
            </a:r>
            <a:r>
              <a:rPr lang="zh-CN" altLang="en" sz="2000" dirty="0">
                <a:effectLst/>
              </a:rPr>
              <a:t>），</a:t>
            </a:r>
            <a:r>
              <a:rPr lang="zh-CN" altLang="en-US" sz="2000" dirty="0">
                <a:effectLst/>
              </a:rPr>
              <a:t>以衡量两者在结构上的相似性。</a:t>
            </a:r>
          </a:p>
          <a:p>
            <a:r>
              <a:rPr lang="en" altLang="zh-CN" sz="2000" b="1" dirty="0">
                <a:effectLst/>
              </a:rPr>
              <a:t>target binding affinity</a:t>
            </a:r>
            <a:endParaRPr lang="en" altLang="zh-CN" sz="2000" dirty="0">
              <a:effectLst/>
            </a:endParaRPr>
          </a:p>
          <a:p>
            <a:r>
              <a:rPr lang="zh-CN" altLang="en-US" sz="2000" dirty="0">
                <a:effectLst/>
              </a:rPr>
              <a:t>采用 </a:t>
            </a:r>
            <a:r>
              <a:rPr lang="en" altLang="zh-CN" sz="2000" dirty="0" err="1">
                <a:effectLst/>
              </a:rPr>
              <a:t>AutoDock</a:t>
            </a:r>
            <a:r>
              <a:rPr lang="en" altLang="zh-CN" sz="2000" dirty="0">
                <a:effectLst/>
              </a:rPr>
              <a:t> Vina</a:t>
            </a:r>
            <a:r>
              <a:rPr lang="zh-CN" altLang="en" sz="2000" dirty="0">
                <a:effectLst/>
              </a:rPr>
              <a:t>（</a:t>
            </a:r>
            <a:r>
              <a:rPr lang="en" altLang="zh-CN" sz="2000" dirty="0">
                <a:effectLst/>
              </a:rPr>
              <a:t>Eberhardt </a:t>
            </a:r>
            <a:r>
              <a:rPr lang="zh-CN" altLang="en-US" sz="2000" dirty="0">
                <a:effectLst/>
              </a:rPr>
              <a:t>等，</a:t>
            </a:r>
            <a:r>
              <a:rPr lang="en-US" altLang="zh-CN" sz="2000" dirty="0">
                <a:effectLst/>
              </a:rPr>
              <a:t>2021</a:t>
            </a:r>
            <a:r>
              <a:rPr lang="zh-CN" altLang="en-US" sz="2000" dirty="0">
                <a:effectLst/>
              </a:rPr>
              <a:t>）来计算并报告多个与结合相关的指标的均值和中位数，这些指标包括：</a:t>
            </a:r>
            <a:r>
              <a:rPr lang="en" altLang="zh-CN" sz="2000" dirty="0">
                <a:effectLst/>
              </a:rPr>
              <a:t>Vina Score</a:t>
            </a:r>
            <a:r>
              <a:rPr lang="zh-CN" altLang="en" sz="2000" dirty="0">
                <a:effectLst/>
              </a:rPr>
              <a:t>：</a:t>
            </a:r>
            <a:r>
              <a:rPr lang="zh-CN" altLang="en-US" sz="2000" dirty="0">
                <a:effectLst/>
              </a:rPr>
              <a:t>直接基于生成的三维分子估算结合亲和力；</a:t>
            </a:r>
            <a:r>
              <a:rPr lang="en" altLang="zh-CN" sz="2000" dirty="0">
                <a:effectLst/>
              </a:rPr>
              <a:t>Vina Min</a:t>
            </a:r>
            <a:r>
              <a:rPr lang="zh-CN" altLang="en" sz="2000" dirty="0">
                <a:effectLst/>
              </a:rPr>
              <a:t>：</a:t>
            </a:r>
            <a:r>
              <a:rPr lang="zh-CN" altLang="en-US" sz="2000" dirty="0">
                <a:effectLst/>
              </a:rPr>
              <a:t>在估算前进行局部结构能量最小化；</a:t>
            </a:r>
            <a:r>
              <a:rPr lang="en" altLang="zh-CN" sz="2000" dirty="0">
                <a:effectLst/>
              </a:rPr>
              <a:t>Vina Dock</a:t>
            </a:r>
            <a:r>
              <a:rPr lang="zh-CN" altLang="en" sz="2000" dirty="0">
                <a:effectLst/>
              </a:rPr>
              <a:t>：</a:t>
            </a:r>
            <a:r>
              <a:rPr lang="zh-CN" altLang="en-US" sz="2000" dirty="0">
                <a:effectLst/>
              </a:rPr>
              <a:t>包括一个额外的重新对接（</a:t>
            </a:r>
            <a:r>
              <a:rPr lang="en" altLang="zh-CN" sz="2000" dirty="0">
                <a:effectLst/>
              </a:rPr>
              <a:t>re-docking</a:t>
            </a:r>
            <a:r>
              <a:rPr lang="zh-CN" altLang="en" sz="2000" dirty="0">
                <a:effectLst/>
              </a:rPr>
              <a:t>）</a:t>
            </a:r>
            <a:r>
              <a:rPr lang="zh-CN" altLang="en-US" sz="2000" dirty="0">
                <a:effectLst/>
              </a:rPr>
              <a:t>过程，反映最佳可能的结合亲和力；</a:t>
            </a:r>
            <a:r>
              <a:rPr lang="en" altLang="zh-CN" sz="2000" dirty="0">
                <a:effectLst/>
              </a:rPr>
              <a:t>High Affinity</a:t>
            </a:r>
            <a:r>
              <a:rPr lang="zh-CN" altLang="en" sz="2000" dirty="0">
                <a:effectLst/>
              </a:rPr>
              <a:t>：</a:t>
            </a:r>
            <a:r>
              <a:rPr lang="zh-CN" altLang="en-US" sz="2000" dirty="0">
                <a:effectLst/>
              </a:rPr>
              <a:t>衡量每个测试蛋白中有多少生成分子的结合能力优于真实配体的比例。</a:t>
            </a:r>
          </a:p>
          <a:p>
            <a:r>
              <a:rPr lang="en" altLang="zh-CN" sz="2000" b="1" dirty="0">
                <a:effectLst/>
              </a:rPr>
              <a:t>molecular properties</a:t>
            </a:r>
            <a:endParaRPr lang="en" altLang="zh-CN" sz="2000" dirty="0">
              <a:effectLst/>
            </a:endParaRPr>
          </a:p>
          <a:p>
            <a:r>
              <a:rPr lang="en" altLang="zh-CN" sz="2000" dirty="0">
                <a:effectLst/>
              </a:rPr>
              <a:t>QED</a:t>
            </a:r>
            <a:r>
              <a:rPr lang="zh-CN" altLang="en" sz="2000" dirty="0">
                <a:effectLst/>
              </a:rPr>
              <a:t>（</a:t>
            </a:r>
            <a:r>
              <a:rPr lang="en" altLang="zh-CN" sz="2000" dirty="0">
                <a:effectLst/>
              </a:rPr>
              <a:t>Quantitative Estimation of Drug-likeness</a:t>
            </a:r>
            <a:r>
              <a:rPr lang="zh-CN" altLang="en" sz="2000" dirty="0">
                <a:effectLst/>
              </a:rPr>
              <a:t>）：</a:t>
            </a:r>
            <a:r>
              <a:rPr lang="zh-CN" altLang="en-US" sz="2000" dirty="0">
                <a:effectLst/>
              </a:rPr>
              <a:t>是对药物相似性的一种简单量化估计，结合了多个理想的分子性质；</a:t>
            </a:r>
            <a:r>
              <a:rPr lang="en" altLang="zh-CN" sz="2000" dirty="0">
                <a:effectLst/>
              </a:rPr>
              <a:t>SA</a:t>
            </a:r>
            <a:r>
              <a:rPr lang="zh-CN" altLang="en" sz="2000" dirty="0">
                <a:effectLst/>
              </a:rPr>
              <a:t>（</a:t>
            </a:r>
            <a:r>
              <a:rPr lang="en" altLang="zh-CN" sz="2000" dirty="0">
                <a:effectLst/>
              </a:rPr>
              <a:t>Synthetic Accessibility</a:t>
            </a:r>
            <a:r>
              <a:rPr lang="zh-CN" altLang="en" sz="2000" dirty="0">
                <a:effectLst/>
              </a:rPr>
              <a:t>）：</a:t>
            </a:r>
            <a:r>
              <a:rPr lang="zh-CN" altLang="en-US" sz="2000" dirty="0">
                <a:effectLst/>
              </a:rPr>
              <a:t>衡量合成配体的难度；</a:t>
            </a:r>
            <a:r>
              <a:rPr lang="en" altLang="zh-CN" sz="2000" dirty="0">
                <a:effectLst/>
              </a:rPr>
              <a:t>Diversity</a:t>
            </a:r>
            <a:r>
              <a:rPr lang="zh-CN" altLang="en" sz="2000" dirty="0">
                <a:effectLst/>
              </a:rPr>
              <a:t>：</a:t>
            </a:r>
            <a:r>
              <a:rPr lang="zh-CN" altLang="en-US" sz="2000" dirty="0">
                <a:effectLst/>
              </a:rPr>
              <a:t>计算所有生成配体之间的平均两两差异，用于反映分子的多样性。</a:t>
            </a:r>
          </a:p>
        </p:txBody>
      </p:sp>
    </p:spTree>
    <p:extLst>
      <p:ext uri="{BB962C8B-B14F-4D97-AF65-F5344CB8AC3E}">
        <p14:creationId xmlns:p14="http://schemas.microsoft.com/office/powerpoint/2010/main" val="1703894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
          <p:cNvSpPr txBox="1"/>
          <p:nvPr/>
        </p:nvSpPr>
        <p:spPr>
          <a:xfrm>
            <a:off x="0" y="129463"/>
            <a:ext cx="2589170" cy="461665"/>
          </a:xfrm>
          <a:prstGeom prst="rect">
            <a:avLst/>
          </a:prstGeom>
          <a:noFill/>
        </p:spPr>
        <p:txBody>
          <a:bodyPr wrap="none" rtlCol="0">
            <a:spAutoFit/>
          </a:bodyPr>
          <a:lstStyle/>
          <a:p>
            <a:r>
              <a:rPr lang="en-US" altLang="zh-CN" sz="2400" dirty="0" err="1">
                <a:solidFill>
                  <a:schemeClr val="bg1"/>
                </a:solidFill>
                <a:latin typeface="+mj-lt"/>
                <a:ea typeface="+mj-ea"/>
              </a:rPr>
              <a:t>RADAb</a:t>
            </a:r>
            <a:r>
              <a:rPr lang="zh-CN" altLang="en-US" sz="2400" dirty="0">
                <a:solidFill>
                  <a:schemeClr val="bg1"/>
                </a:solidFill>
                <a:latin typeface="+mj-lt"/>
                <a:ea typeface="+mj-ea"/>
              </a:rPr>
              <a:t> 评估指标</a:t>
            </a:r>
            <a:endParaRPr lang="zh-CN" altLang="en-US" sz="2000" dirty="0">
              <a:solidFill>
                <a:schemeClr val="bg1"/>
              </a:solidFill>
              <a:latin typeface="+mj-lt"/>
              <a:ea typeface="+mj-ea"/>
            </a:endParaRPr>
          </a:p>
        </p:txBody>
      </p:sp>
      <p:sp>
        <p:nvSpPr>
          <p:cNvPr id="5" name="Rectangle 1">
            <a:extLst>
              <a:ext uri="{FF2B5EF4-FFF2-40B4-BE49-F238E27FC236}">
                <a16:creationId xmlns:a16="http://schemas.microsoft.com/office/drawing/2014/main" id="{A3323490-03F5-80DC-187A-02D778950885}"/>
              </a:ext>
            </a:extLst>
          </p:cNvPr>
          <p:cNvSpPr>
            <a:spLocks noChangeArrowheads="1"/>
          </p:cNvSpPr>
          <p:nvPr/>
        </p:nvSpPr>
        <p:spPr bwMode="auto">
          <a:xfrm>
            <a:off x="1633538" y="29225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a:t>
            </a:r>
          </a:p>
        </p:txBody>
      </p:sp>
      <p:sp>
        <p:nvSpPr>
          <p:cNvPr id="9" name="文本框 8">
            <a:extLst>
              <a:ext uri="{FF2B5EF4-FFF2-40B4-BE49-F238E27FC236}">
                <a16:creationId xmlns:a16="http://schemas.microsoft.com/office/drawing/2014/main" id="{93E731B0-613A-2B45-057C-DAC4AF6DDE39}"/>
              </a:ext>
            </a:extLst>
          </p:cNvPr>
          <p:cNvSpPr txBox="1"/>
          <p:nvPr/>
        </p:nvSpPr>
        <p:spPr>
          <a:xfrm>
            <a:off x="491988" y="1582340"/>
            <a:ext cx="4895021" cy="4708981"/>
          </a:xfrm>
          <a:prstGeom prst="rect">
            <a:avLst/>
          </a:prstGeom>
          <a:noFill/>
        </p:spPr>
        <p:txBody>
          <a:bodyPr wrap="square">
            <a:spAutoFit/>
          </a:bodyPr>
          <a:lstStyle/>
          <a:p>
            <a:r>
              <a:rPr lang="zh-CN" altLang="en-US" sz="2000" b="1" dirty="0">
                <a:effectLst/>
              </a:rPr>
              <a:t>抗体</a:t>
            </a:r>
            <a:r>
              <a:rPr lang="en" altLang="zh-CN" sz="2000" b="1" dirty="0">
                <a:effectLst/>
              </a:rPr>
              <a:t>CDR</a:t>
            </a:r>
            <a:r>
              <a:rPr lang="zh-CN" altLang="en-US" sz="2000" b="1" dirty="0">
                <a:effectLst/>
              </a:rPr>
              <a:t>序列逆折叠</a:t>
            </a:r>
            <a:r>
              <a:rPr lang="en-US" altLang="zh-CN" sz="2000" b="1" dirty="0">
                <a:effectLst/>
              </a:rPr>
              <a:t>-</a:t>
            </a:r>
            <a:r>
              <a:rPr lang="zh-CN" altLang="en-US" sz="2000" b="1" dirty="0">
                <a:effectLst/>
              </a:rPr>
              <a:t>评估指标</a:t>
            </a:r>
          </a:p>
          <a:p>
            <a:r>
              <a:rPr lang="en-US" altLang="zh-CN" sz="2000" dirty="0">
                <a:effectLst/>
              </a:rPr>
              <a:t>【1】</a:t>
            </a:r>
            <a:r>
              <a:rPr lang="zh-CN" altLang="en-US" sz="2000" dirty="0">
                <a:effectLst/>
              </a:rPr>
              <a:t>氨基酸恢复率（</a:t>
            </a:r>
            <a:r>
              <a:rPr lang="en" altLang="zh-CN" sz="2000" dirty="0">
                <a:effectLst/>
              </a:rPr>
              <a:t>AAR</a:t>
            </a:r>
            <a:r>
              <a:rPr lang="zh-CN" altLang="en" sz="2000" dirty="0">
                <a:effectLst/>
              </a:rPr>
              <a:t>，</a:t>
            </a:r>
            <a:r>
              <a:rPr lang="en" altLang="zh-CN" sz="2000" dirty="0">
                <a:effectLst/>
              </a:rPr>
              <a:t>%</a:t>
            </a:r>
            <a:r>
              <a:rPr lang="zh-CN" altLang="en" sz="2000" dirty="0">
                <a:effectLst/>
              </a:rPr>
              <a:t>）：</a:t>
            </a:r>
            <a:r>
              <a:rPr lang="zh-CN" altLang="en-US" sz="2000" dirty="0">
                <a:effectLst/>
              </a:rPr>
              <a:t>指设计序列与真实</a:t>
            </a:r>
            <a:r>
              <a:rPr lang="en" altLang="zh-CN" sz="2000" dirty="0">
                <a:effectLst/>
              </a:rPr>
              <a:t>CDR</a:t>
            </a:r>
            <a:r>
              <a:rPr lang="zh-CN" altLang="en-US" sz="2000" dirty="0">
                <a:effectLst/>
              </a:rPr>
              <a:t>序列在相同位置上氨基酸相同的比例；</a:t>
            </a:r>
          </a:p>
          <a:p>
            <a:r>
              <a:rPr lang="en-US" altLang="zh-CN" sz="2000" dirty="0">
                <a:effectLst/>
              </a:rPr>
              <a:t>【2】</a:t>
            </a:r>
            <a:r>
              <a:rPr lang="en" altLang="zh-CN" sz="2000" dirty="0">
                <a:effectLst/>
              </a:rPr>
              <a:t>Self-consistency </a:t>
            </a:r>
            <a:r>
              <a:rPr lang="zh-CN" altLang="en-US" sz="2000" dirty="0">
                <a:effectLst/>
              </a:rPr>
              <a:t>均方根偏差（</a:t>
            </a:r>
            <a:r>
              <a:rPr lang="en" altLang="zh-CN" sz="2000" dirty="0" err="1">
                <a:effectLst/>
              </a:rPr>
              <a:t>scRMSD</a:t>
            </a:r>
            <a:r>
              <a:rPr lang="zh-CN" altLang="en" sz="2000" dirty="0">
                <a:effectLst/>
              </a:rPr>
              <a:t>，</a:t>
            </a:r>
            <a:r>
              <a:rPr lang="en" altLang="zh-CN" sz="2000" dirty="0" err="1">
                <a:effectLst/>
              </a:rPr>
              <a:t>Å</a:t>
            </a:r>
            <a:r>
              <a:rPr lang="zh-CN" altLang="en" sz="2000" dirty="0">
                <a:effectLst/>
              </a:rPr>
              <a:t>）：</a:t>
            </a:r>
            <a:r>
              <a:rPr lang="zh-CN" altLang="en-US" sz="2000" dirty="0">
                <a:effectLst/>
              </a:rPr>
              <a:t>为计算</a:t>
            </a:r>
            <a:r>
              <a:rPr lang="en" altLang="zh-CN" sz="2000" dirty="0" err="1">
                <a:effectLst/>
              </a:rPr>
              <a:t>scRMSD</a:t>
            </a:r>
            <a:r>
              <a:rPr lang="zh-CN" altLang="en" sz="2000" dirty="0">
                <a:effectLst/>
              </a:rPr>
              <a:t>，</a:t>
            </a:r>
            <a:r>
              <a:rPr lang="zh-CN" altLang="en-US" sz="2000" dirty="0">
                <a:effectLst/>
              </a:rPr>
              <a:t>使用</a:t>
            </a:r>
            <a:r>
              <a:rPr lang="en" altLang="zh-CN" sz="2000" dirty="0">
                <a:effectLst/>
              </a:rPr>
              <a:t>ABodyBuilder2</a:t>
            </a:r>
            <a:r>
              <a:rPr lang="zh-CN" altLang="en" sz="2000" dirty="0">
                <a:effectLst/>
              </a:rPr>
              <a:t>（</a:t>
            </a:r>
            <a:r>
              <a:rPr lang="en" altLang="zh-CN" sz="2000" dirty="0" err="1">
                <a:effectLst/>
              </a:rPr>
              <a:t>Abanades</a:t>
            </a:r>
            <a:r>
              <a:rPr lang="zh-CN" altLang="en-US" sz="2000" dirty="0">
                <a:effectLst/>
              </a:rPr>
              <a:t>等人，</a:t>
            </a:r>
            <a:r>
              <a:rPr lang="en-US" altLang="zh-CN" sz="2000" dirty="0">
                <a:effectLst/>
              </a:rPr>
              <a:t>2023</a:t>
            </a:r>
            <a:r>
              <a:rPr lang="zh-CN" altLang="en-US" sz="2000" dirty="0">
                <a:effectLst/>
              </a:rPr>
              <a:t>）对模型生成的抗体序列进行重新折叠。然后，将重新折叠的抗体骨架与原始抗体进行比对，并计算</a:t>
            </a:r>
            <a:r>
              <a:rPr lang="en" altLang="zh-CN" sz="2000" dirty="0">
                <a:effectLst/>
              </a:rPr>
              <a:t>CDR</a:t>
            </a:r>
            <a:r>
              <a:rPr lang="zh-CN" altLang="en-US" sz="2000" dirty="0">
                <a:effectLst/>
              </a:rPr>
              <a:t>区域</a:t>
            </a:r>
            <a:r>
              <a:rPr lang="en" altLang="zh-CN" sz="2000" dirty="0">
                <a:effectLst/>
              </a:rPr>
              <a:t>C</a:t>
            </a:r>
            <a:r>
              <a:rPr lang="el-GR" altLang="zh-CN" sz="2000" dirty="0">
                <a:effectLst/>
              </a:rPr>
              <a:t>α</a:t>
            </a:r>
            <a:r>
              <a:rPr lang="zh-CN" altLang="en-US" sz="2000" dirty="0">
                <a:effectLst/>
              </a:rPr>
              <a:t>原子的均方根偏差；</a:t>
            </a:r>
          </a:p>
          <a:p>
            <a:r>
              <a:rPr lang="en-US" altLang="zh-CN" sz="2000" dirty="0">
                <a:effectLst/>
              </a:rPr>
              <a:t>【3】</a:t>
            </a:r>
            <a:r>
              <a:rPr lang="zh-CN" altLang="en-US" sz="2000" dirty="0">
                <a:effectLst/>
              </a:rPr>
              <a:t>合理性（</a:t>
            </a:r>
            <a:r>
              <a:rPr lang="en" altLang="zh-CN" sz="2000" dirty="0">
                <a:effectLst/>
              </a:rPr>
              <a:t>Plausibility</a:t>
            </a:r>
            <a:r>
              <a:rPr lang="zh-CN" altLang="en" sz="2000" dirty="0">
                <a:effectLst/>
              </a:rPr>
              <a:t>）：</a:t>
            </a:r>
            <a:r>
              <a:rPr lang="zh-CN" altLang="en-US" sz="2000" dirty="0">
                <a:effectLst/>
              </a:rPr>
              <a:t>我们利用抗体语言模型</a:t>
            </a:r>
            <a:r>
              <a:rPr lang="en" altLang="zh-CN" sz="2000" dirty="0" err="1">
                <a:effectLst/>
              </a:rPr>
              <a:t>AntiBERTy</a:t>
            </a:r>
            <a:r>
              <a:rPr lang="zh-CN" altLang="en" sz="2000" dirty="0">
                <a:effectLst/>
              </a:rPr>
              <a:t>（</a:t>
            </a:r>
            <a:r>
              <a:rPr lang="en" altLang="zh-CN" sz="2000" dirty="0" err="1">
                <a:effectLst/>
              </a:rPr>
              <a:t>Ruffolo</a:t>
            </a:r>
            <a:r>
              <a:rPr lang="zh-CN" altLang="en-US" sz="2000" dirty="0">
                <a:effectLst/>
              </a:rPr>
              <a:t>等人，</a:t>
            </a:r>
            <a:r>
              <a:rPr lang="en-US" altLang="zh-CN" sz="2000" dirty="0">
                <a:effectLst/>
              </a:rPr>
              <a:t>2021</a:t>
            </a:r>
            <a:r>
              <a:rPr lang="zh-CN" altLang="en-US" sz="2000" dirty="0">
                <a:effectLst/>
              </a:rPr>
              <a:t>）中的伪对数似然值来计算生成序列的合理性。</a:t>
            </a:r>
          </a:p>
        </p:txBody>
      </p:sp>
      <p:sp>
        <p:nvSpPr>
          <p:cNvPr id="4" name="文本框 3">
            <a:extLst>
              <a:ext uri="{FF2B5EF4-FFF2-40B4-BE49-F238E27FC236}">
                <a16:creationId xmlns:a16="http://schemas.microsoft.com/office/drawing/2014/main" id="{63C652C7-A184-C105-8E97-889B2A2BB5A6}"/>
              </a:ext>
            </a:extLst>
          </p:cNvPr>
          <p:cNvSpPr txBox="1"/>
          <p:nvPr/>
        </p:nvSpPr>
        <p:spPr>
          <a:xfrm>
            <a:off x="5779605" y="1582340"/>
            <a:ext cx="6152320" cy="3785652"/>
          </a:xfrm>
          <a:prstGeom prst="rect">
            <a:avLst/>
          </a:prstGeom>
          <a:noFill/>
        </p:spPr>
        <p:txBody>
          <a:bodyPr wrap="square">
            <a:spAutoFit/>
          </a:bodyPr>
          <a:lstStyle/>
          <a:p>
            <a:pPr algn="l"/>
            <a:r>
              <a:rPr lang="zh-CN" altLang="en-US" sz="2000" b="1" dirty="0">
                <a:effectLst/>
              </a:rPr>
              <a:t>抗体功能优化</a:t>
            </a:r>
            <a:endParaRPr lang="en-US" altLang="zh-CN" sz="2000" b="1" dirty="0">
              <a:effectLst/>
            </a:endParaRPr>
          </a:p>
          <a:p>
            <a:r>
              <a:rPr lang="en" altLang="zh-CN" sz="2000" dirty="0">
                <a:effectLst/>
              </a:rPr>
              <a:t>∆∆G</a:t>
            </a:r>
            <a:r>
              <a:rPr lang="zh-CN" altLang="en" sz="2000" dirty="0">
                <a:effectLst/>
              </a:rPr>
              <a:t>：</a:t>
            </a:r>
            <a:r>
              <a:rPr lang="zh-CN" altLang="en-US" sz="2000" dirty="0">
                <a:effectLst/>
              </a:rPr>
              <a:t>该指标表示将设计后的</a:t>
            </a:r>
            <a:r>
              <a:rPr lang="en" altLang="zh-CN" sz="2000" dirty="0">
                <a:effectLst/>
              </a:rPr>
              <a:t>CDR</a:t>
            </a:r>
            <a:r>
              <a:rPr lang="zh-CN" altLang="en-US" sz="2000" dirty="0">
                <a:effectLst/>
              </a:rPr>
              <a:t>折叠入结构所形成的复合物与原始复合物之间的结合能差异。</a:t>
            </a:r>
          </a:p>
          <a:p>
            <a:r>
              <a:rPr lang="zh-CN" altLang="en-US" sz="2000" dirty="0">
                <a:effectLst/>
              </a:rPr>
              <a:t>∆∆</a:t>
            </a:r>
            <a:r>
              <a:rPr lang="en" altLang="zh-CN" sz="2000" dirty="0">
                <a:effectLst/>
              </a:rPr>
              <a:t>G-seq</a:t>
            </a:r>
            <a:r>
              <a:rPr lang="zh-CN" altLang="en" sz="2000" dirty="0">
                <a:effectLst/>
              </a:rPr>
              <a:t>：</a:t>
            </a:r>
            <a:r>
              <a:rPr lang="zh-CN" altLang="en-US" sz="2000" dirty="0">
                <a:effectLst/>
              </a:rPr>
              <a:t>该指标衡量将设计后的</a:t>
            </a:r>
            <a:r>
              <a:rPr lang="en" altLang="zh-CN" sz="2000" dirty="0">
                <a:effectLst/>
              </a:rPr>
              <a:t>CDR</a:t>
            </a:r>
            <a:r>
              <a:rPr lang="zh-CN" altLang="en-US" sz="2000" dirty="0">
                <a:effectLst/>
              </a:rPr>
              <a:t>序列折叠入结构所形成的复合物与将原始抗体序列折叠入结构所形成的复合物之间的结合能差异。其目的在于消除折叠工具引入的误差，以便直接比较序列的功能性。</a:t>
            </a:r>
          </a:p>
          <a:p>
            <a:r>
              <a:rPr lang="en" altLang="zh-CN" sz="2000" dirty="0">
                <a:effectLst/>
              </a:rPr>
              <a:t>IMP-seq</a:t>
            </a:r>
            <a:r>
              <a:rPr lang="zh-CN" altLang="en" sz="2000" dirty="0">
                <a:effectLst/>
              </a:rPr>
              <a:t>：</a:t>
            </a:r>
            <a:r>
              <a:rPr lang="zh-CN" altLang="en-US" sz="2000" dirty="0">
                <a:effectLst/>
              </a:rPr>
              <a:t>该指标表示折叠入结构后，结合能低于（优于）原始抗体序列折叠后结合能的设计</a:t>
            </a:r>
            <a:r>
              <a:rPr lang="en" altLang="zh-CN" sz="2000" dirty="0">
                <a:effectLst/>
              </a:rPr>
              <a:t>CDR</a:t>
            </a:r>
            <a:r>
              <a:rPr lang="zh-CN" altLang="en-US" sz="2000" dirty="0">
                <a:effectLst/>
              </a:rPr>
              <a:t>序列所占的百分比。</a:t>
            </a:r>
          </a:p>
          <a:p>
            <a:endParaRPr lang="en-US" altLang="zh-CN" sz="2000" dirty="0">
              <a:effectLst/>
            </a:endParaRPr>
          </a:p>
          <a:p>
            <a:r>
              <a:rPr lang="zh-CN" altLang="en-US" sz="2000" dirty="0">
                <a:effectLst/>
              </a:rPr>
              <a:t>试验结果就是结合能降低，更好的结合亲和力。</a:t>
            </a:r>
          </a:p>
        </p:txBody>
      </p:sp>
    </p:spTree>
    <p:extLst>
      <p:ext uri="{BB962C8B-B14F-4D97-AF65-F5344CB8AC3E}">
        <p14:creationId xmlns:p14="http://schemas.microsoft.com/office/powerpoint/2010/main" val="410540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0" y="129463"/>
            <a:ext cx="1415772" cy="461665"/>
          </a:xfrm>
          <a:prstGeom prst="rect">
            <a:avLst/>
          </a:prstGeom>
          <a:noFill/>
        </p:spPr>
        <p:txBody>
          <a:bodyPr wrap="none" rtlCol="0">
            <a:spAutoFit/>
          </a:bodyPr>
          <a:lstStyle/>
          <a:p>
            <a:r>
              <a:rPr lang="zh-CN" altLang="en-US" sz="2400" dirty="0">
                <a:solidFill>
                  <a:schemeClr val="bg1"/>
                </a:solidFill>
                <a:latin typeface="+mj-lt"/>
                <a:ea typeface="+mj-ea"/>
              </a:rPr>
              <a:t>消融实验</a:t>
            </a:r>
          </a:p>
        </p:txBody>
      </p:sp>
      <p:sp>
        <p:nvSpPr>
          <p:cNvPr id="9" name="Text Box 8"/>
          <p:cNvSpPr txBox="1"/>
          <p:nvPr/>
        </p:nvSpPr>
        <p:spPr>
          <a:xfrm>
            <a:off x="673735" y="1281430"/>
            <a:ext cx="9346565" cy="1716304"/>
          </a:xfrm>
          <a:prstGeom prst="rect">
            <a:avLst/>
          </a:prstGeom>
          <a:noFill/>
        </p:spPr>
        <p:txBody>
          <a:bodyPr wrap="square" rtlCol="0">
            <a:spAutoFit/>
          </a:bodyPr>
          <a:lstStyle/>
          <a:p>
            <a:r>
              <a:rPr lang="en-US" altLang="zh-CN" sz="3200" dirty="0">
                <a:effectLst/>
              </a:rPr>
              <a:t>IRDIFF:</a:t>
            </a:r>
            <a:r>
              <a:rPr lang="zh-CN" altLang="en-US" sz="3200" dirty="0">
                <a:effectLst/>
              </a:rPr>
              <a:t> 自增强、检索增强消融、检索数据库消融（参考分子亲和力越低让指标越差）</a:t>
            </a:r>
          </a:p>
          <a:p>
            <a:pPr fontAlgn="auto">
              <a:lnSpc>
                <a:spcPct val="150000"/>
              </a:lnSpc>
            </a:pPr>
            <a:endParaRPr lang="en-US" altLang="zh-CN" sz="3200" dirty="0"/>
          </a:p>
        </p:txBody>
      </p:sp>
      <p:sp>
        <p:nvSpPr>
          <p:cNvPr id="3" name="文本框 2">
            <a:extLst>
              <a:ext uri="{FF2B5EF4-FFF2-40B4-BE49-F238E27FC236}">
                <a16:creationId xmlns:a16="http://schemas.microsoft.com/office/drawing/2014/main" id="{9347E158-191E-BB50-4976-4D8D62E801E3}"/>
              </a:ext>
            </a:extLst>
          </p:cNvPr>
          <p:cNvSpPr txBox="1"/>
          <p:nvPr/>
        </p:nvSpPr>
        <p:spPr>
          <a:xfrm>
            <a:off x="707886" y="3429000"/>
            <a:ext cx="6152320" cy="2554545"/>
          </a:xfrm>
          <a:prstGeom prst="rect">
            <a:avLst/>
          </a:prstGeom>
          <a:noFill/>
        </p:spPr>
        <p:txBody>
          <a:bodyPr wrap="square">
            <a:spAutoFit/>
          </a:bodyPr>
          <a:lstStyle/>
          <a:p>
            <a:r>
              <a:rPr lang="en-US" altLang="zh-CN" sz="3200" dirty="0" err="1">
                <a:effectLst/>
              </a:rPr>
              <a:t>RADAb</a:t>
            </a:r>
            <a:r>
              <a:rPr lang="en-US" altLang="zh-CN" sz="3200" dirty="0">
                <a:effectLst/>
              </a:rPr>
              <a:t>:</a:t>
            </a:r>
          </a:p>
          <a:p>
            <a:r>
              <a:rPr lang="zh-CN" altLang="en-US" sz="3200" dirty="0">
                <a:effectLst/>
              </a:rPr>
              <a:t>（</a:t>
            </a:r>
            <a:r>
              <a:rPr lang="en-US" altLang="zh-CN" sz="3200" dirty="0">
                <a:effectLst/>
              </a:rPr>
              <a:t>1</a:t>
            </a:r>
            <a:r>
              <a:rPr lang="zh-CN" altLang="en-US" sz="3200" dirty="0">
                <a:effectLst/>
              </a:rPr>
              <a:t>）验证检索增强模块的有效性；</a:t>
            </a:r>
          </a:p>
          <a:p>
            <a:r>
              <a:rPr lang="zh-CN" altLang="en-US" sz="3200" dirty="0">
                <a:effectLst/>
              </a:rPr>
              <a:t>（</a:t>
            </a:r>
            <a:r>
              <a:rPr lang="en-US" altLang="zh-CN" sz="3200" dirty="0">
                <a:effectLst/>
              </a:rPr>
              <a:t>2</a:t>
            </a:r>
            <a:r>
              <a:rPr lang="zh-CN" altLang="en-US" sz="3200" dirty="0">
                <a:effectLst/>
              </a:rPr>
              <a:t>）评估检索所得数据的有效性；</a:t>
            </a:r>
          </a:p>
          <a:p>
            <a:r>
              <a:rPr lang="zh-CN" altLang="en-US" sz="3200" dirty="0">
                <a:effectLst/>
              </a:rPr>
              <a:t>（</a:t>
            </a:r>
            <a:r>
              <a:rPr lang="en-US" altLang="zh-CN" sz="3200" dirty="0">
                <a:effectLst/>
              </a:rPr>
              <a:t>3</a:t>
            </a:r>
            <a:r>
              <a:rPr lang="zh-CN" altLang="en-US" sz="3200" dirty="0">
                <a:effectLst/>
              </a:rPr>
              <a:t>）评价进化嵌入的有效性。</a:t>
            </a:r>
          </a:p>
          <a:p>
            <a:r>
              <a:rPr lang="zh-CN" altLang="en-US" sz="3200" dirty="0">
                <a:effectLst/>
              </a:rPr>
              <a:t>检索数据集的影响。</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4"/>
          <p:cNvSpPr txBox="1"/>
          <p:nvPr/>
        </p:nvSpPr>
        <p:spPr>
          <a:xfrm>
            <a:off x="0" y="129463"/>
            <a:ext cx="2943434" cy="461665"/>
          </a:xfrm>
          <a:prstGeom prst="rect">
            <a:avLst/>
          </a:prstGeom>
          <a:noFill/>
        </p:spPr>
        <p:txBody>
          <a:bodyPr wrap="none" rtlCol="0">
            <a:spAutoFit/>
          </a:bodyPr>
          <a:lstStyle/>
          <a:p>
            <a:r>
              <a:rPr lang="en-US" altLang="zh-CN" sz="2400" dirty="0">
                <a:solidFill>
                  <a:schemeClr val="bg1"/>
                </a:solidFill>
                <a:latin typeface="+mj-lt"/>
                <a:ea typeface="+mj-ea"/>
              </a:rPr>
              <a:t>RAG</a:t>
            </a:r>
            <a:r>
              <a:rPr lang="zh-CN" altLang="en-US" sz="2400" dirty="0">
                <a:solidFill>
                  <a:schemeClr val="bg1"/>
                </a:solidFill>
                <a:latin typeface="+mj-lt"/>
                <a:ea typeface="+mj-ea"/>
              </a:rPr>
              <a:t> 方法总结</a:t>
            </a:r>
            <a:r>
              <a:rPr lang="en-US" altLang="zh-CN" sz="2400" dirty="0">
                <a:solidFill>
                  <a:schemeClr val="bg1"/>
                </a:solidFill>
                <a:latin typeface="+mj-lt"/>
                <a:ea typeface="+mj-ea"/>
              </a:rPr>
              <a:t>-</a:t>
            </a:r>
            <a:r>
              <a:rPr lang="zh-CN" altLang="en-US" sz="2400" dirty="0">
                <a:solidFill>
                  <a:schemeClr val="bg1"/>
                </a:solidFill>
                <a:latin typeface="+mj-lt"/>
                <a:ea typeface="+mj-ea"/>
              </a:rPr>
              <a:t>检索</a:t>
            </a:r>
          </a:p>
        </p:txBody>
      </p:sp>
      <p:sp>
        <p:nvSpPr>
          <p:cNvPr id="4" name="文本框 3">
            <a:extLst>
              <a:ext uri="{FF2B5EF4-FFF2-40B4-BE49-F238E27FC236}">
                <a16:creationId xmlns:a16="http://schemas.microsoft.com/office/drawing/2014/main" id="{7E6017ED-A0DF-1861-D7EB-8D6F87735BAD}"/>
              </a:ext>
            </a:extLst>
          </p:cNvPr>
          <p:cNvSpPr txBox="1"/>
          <p:nvPr/>
        </p:nvSpPr>
        <p:spPr>
          <a:xfrm>
            <a:off x="322468" y="1113183"/>
            <a:ext cx="10749724" cy="3416320"/>
          </a:xfrm>
          <a:prstGeom prst="rect">
            <a:avLst/>
          </a:prstGeom>
          <a:noFill/>
        </p:spPr>
        <p:txBody>
          <a:bodyPr wrap="square" rtlCol="0">
            <a:spAutoFit/>
          </a:bodyPr>
          <a:lstStyle/>
          <a:p>
            <a:r>
              <a:rPr kumimoji="1" lang="en-US" altLang="zh-CN" sz="2400" dirty="0"/>
              <a:t>1</a:t>
            </a:r>
            <a:r>
              <a:rPr kumimoji="1" lang="zh-CN" altLang="en-US" sz="2400" dirty="0"/>
              <a:t>、</a:t>
            </a:r>
            <a:r>
              <a:rPr kumimoji="1" lang="en-US" altLang="zh-CN" sz="2400" dirty="0"/>
              <a:t>IRDIFF</a:t>
            </a:r>
            <a:r>
              <a:rPr kumimoji="1" lang="zh-CN" altLang="en-US" sz="2400" dirty="0"/>
              <a:t> 检索：用模型预测 </a:t>
            </a:r>
            <a:r>
              <a:rPr kumimoji="1" lang="en-US" altLang="zh-CN" sz="2400" dirty="0"/>
              <a:t>target</a:t>
            </a:r>
            <a:r>
              <a:rPr kumimoji="1" lang="zh-CN" altLang="en-US" sz="2400" dirty="0"/>
              <a:t> 与 </a:t>
            </a:r>
            <a:r>
              <a:rPr kumimoji="1" lang="en-US" altLang="zh-CN" sz="2400" dirty="0"/>
              <a:t>ligand</a:t>
            </a:r>
            <a:r>
              <a:rPr kumimoji="1" lang="zh-CN" altLang="en-US" sz="2400" dirty="0"/>
              <a:t> 间亲和力</a:t>
            </a:r>
            <a:endParaRPr kumimoji="1" lang="en-US" altLang="zh-CN" sz="2400" dirty="0"/>
          </a:p>
          <a:p>
            <a:r>
              <a:rPr kumimoji="1" lang="en-US" altLang="zh-CN" sz="2400" dirty="0"/>
              <a:t>2</a:t>
            </a:r>
            <a:r>
              <a:rPr kumimoji="1" lang="zh-CN" altLang="en-US" sz="2400" dirty="0"/>
              <a:t>、</a:t>
            </a:r>
            <a:r>
              <a:rPr kumimoji="1" lang="en-US" altLang="zh-CN" sz="2400" dirty="0" err="1"/>
              <a:t>RADAb</a:t>
            </a:r>
            <a:r>
              <a:rPr kumimoji="1" lang="zh-CN" altLang="en-US" sz="2400" dirty="0"/>
              <a:t> </a:t>
            </a:r>
            <a:r>
              <a:rPr lang="zh-CN" altLang="en-US" sz="2400" dirty="0"/>
              <a:t>使用 </a:t>
            </a:r>
            <a:r>
              <a:rPr lang="en" altLang="zh-CN" sz="2400" b="1" dirty="0"/>
              <a:t>MASTER </a:t>
            </a:r>
            <a:r>
              <a:rPr lang="zh-CN" altLang="en-US" sz="2400" dirty="0"/>
              <a:t>算法</a:t>
            </a:r>
            <a:endParaRPr lang="en-US" altLang="zh-CN" sz="2400" dirty="0"/>
          </a:p>
          <a:p>
            <a:r>
              <a:rPr kumimoji="1" lang="en-US" altLang="zh-CN" sz="2400" dirty="0"/>
              <a:t>3</a:t>
            </a:r>
            <a:r>
              <a:rPr kumimoji="1" lang="zh-CN" altLang="en-US" sz="2400" dirty="0"/>
              <a:t>、</a:t>
            </a:r>
            <a:r>
              <a:rPr kumimoji="1" lang="en-US" altLang="zh-CN" sz="2400" dirty="0" err="1"/>
              <a:t>MaSIF</a:t>
            </a:r>
            <a:r>
              <a:rPr kumimoji="1" lang="en-US" altLang="zh-CN" sz="2400" dirty="0"/>
              <a:t>(-seed)</a:t>
            </a:r>
            <a:r>
              <a:rPr kumimoji="1" lang="zh-CN" altLang="en-US" sz="2400" dirty="0"/>
              <a:t> 基于蛋白结构建模 </a:t>
            </a:r>
            <a:r>
              <a:rPr kumimoji="1" lang="en-US" altLang="zh-CN" sz="2400" dirty="0"/>
              <a:t>fingerprint</a:t>
            </a:r>
            <a:r>
              <a:rPr kumimoji="1" lang="zh-CN" altLang="en-US" sz="2400" dirty="0"/>
              <a:t>，并用于下游任务：    </a:t>
            </a:r>
            <a:endParaRPr kumimoji="1" lang="en-US" altLang="zh-CN" sz="2400" dirty="0"/>
          </a:p>
          <a:p>
            <a:r>
              <a:rPr kumimoji="1" lang="zh-CN" altLang="en-US" sz="2400" dirty="0"/>
              <a:t>     </a:t>
            </a:r>
            <a:r>
              <a:rPr kumimoji="1" lang="en-US" altLang="zh-CN" sz="2400" dirty="0"/>
              <a:t>(1)</a:t>
            </a:r>
            <a:r>
              <a:rPr kumimoji="1" lang="zh-CN" altLang="en-US" sz="2400" dirty="0"/>
              <a:t> </a:t>
            </a:r>
            <a:r>
              <a:rPr kumimoji="1" lang="en-US" altLang="zh-CN" sz="2400" dirty="0" err="1"/>
              <a:t>MaSIF</a:t>
            </a:r>
            <a:r>
              <a:rPr kumimoji="1" lang="en-US" altLang="zh-CN" sz="2400" dirty="0"/>
              <a:t>-site</a:t>
            </a:r>
            <a:r>
              <a:rPr kumimoji="1" lang="zh-CN" altLang="en-US" sz="2400" dirty="0"/>
              <a:t> 预测蛋白表面每个点参与 </a:t>
            </a:r>
            <a:r>
              <a:rPr kumimoji="1" lang="en-US" altLang="zh-CN" sz="2400" dirty="0"/>
              <a:t>PPI</a:t>
            </a:r>
            <a:r>
              <a:rPr kumimoji="1" lang="zh-CN" altLang="en-US" sz="2400" dirty="0"/>
              <a:t> 的概率；</a:t>
            </a:r>
            <a:endParaRPr kumimoji="1" lang="en-US" altLang="zh-CN" sz="2400" dirty="0"/>
          </a:p>
          <a:p>
            <a:r>
              <a:rPr kumimoji="1" lang="zh-CN" altLang="en-US" sz="2400" dirty="0"/>
              <a:t>     </a:t>
            </a:r>
            <a:r>
              <a:rPr kumimoji="1" lang="en-US" altLang="zh-CN" sz="2400" dirty="0"/>
              <a:t>(2)</a:t>
            </a:r>
            <a:r>
              <a:rPr kumimoji="1" lang="zh-CN" altLang="en-US" sz="2400" dirty="0"/>
              <a:t> </a:t>
            </a:r>
            <a:r>
              <a:rPr kumimoji="1" lang="en-US" altLang="zh-CN" sz="2400" dirty="0" err="1"/>
              <a:t>MaSIF</a:t>
            </a:r>
            <a:r>
              <a:rPr kumimoji="1" lang="en-US" altLang="zh-CN" sz="2400" dirty="0"/>
              <a:t>-search</a:t>
            </a:r>
            <a:r>
              <a:rPr kumimoji="1" lang="zh-CN" altLang="en-US" sz="2400" dirty="0"/>
              <a:t> 找出 </a:t>
            </a:r>
            <a:r>
              <a:rPr kumimoji="1" lang="en-US" altLang="zh-CN" sz="2400" dirty="0"/>
              <a:t>target</a:t>
            </a:r>
            <a:r>
              <a:rPr kumimoji="1" lang="zh-CN" altLang="en-US" sz="2400" dirty="0"/>
              <a:t> 上结合位点的 </a:t>
            </a:r>
            <a:r>
              <a:rPr kumimoji="1" lang="en-US" altLang="zh-CN" sz="2400" dirty="0"/>
              <a:t>binder</a:t>
            </a:r>
            <a:r>
              <a:rPr kumimoji="1" lang="zh-CN" altLang="en-US" sz="2400" dirty="0"/>
              <a:t>。</a:t>
            </a:r>
            <a:endParaRPr kumimoji="1" lang="en-US" altLang="zh-CN" sz="2400" dirty="0"/>
          </a:p>
          <a:p>
            <a:pPr marL="540000" indent="-720000"/>
            <a:r>
              <a:rPr kumimoji="1" lang="en-US" altLang="zh-CN" sz="2400" dirty="0"/>
              <a:t>4</a:t>
            </a:r>
            <a:r>
              <a:rPr kumimoji="1" lang="zh-CN" altLang="en-US" sz="2400" dirty="0"/>
              <a:t>、</a:t>
            </a:r>
            <a:r>
              <a:rPr lang="en" altLang="zh-CN" sz="2400" dirty="0" err="1"/>
              <a:t>Protriever</a:t>
            </a:r>
            <a:r>
              <a:rPr lang="zh-CN" altLang="en-US" sz="2400" dirty="0"/>
              <a:t> 高效索引系统，检索模型、阅读器重构。应对 </a:t>
            </a:r>
            <a:r>
              <a:rPr lang="en-US" altLang="zh-CN" sz="2400" dirty="0"/>
              <a:t>(1)</a:t>
            </a:r>
            <a:r>
              <a:rPr lang="zh-CN" altLang="en-US" sz="2400" dirty="0"/>
              <a:t> 检索盲区问题</a:t>
            </a:r>
            <a:r>
              <a:rPr lang="en-US" altLang="zh-CN" sz="2400" dirty="0"/>
              <a:t>;</a:t>
            </a:r>
            <a:r>
              <a:rPr lang="zh-CN" altLang="en-US" sz="2400" dirty="0"/>
              <a:t> </a:t>
            </a:r>
            <a:r>
              <a:rPr lang="en-US" altLang="zh-CN" sz="2400" dirty="0"/>
              <a:t>(2)</a:t>
            </a:r>
            <a:r>
              <a:rPr lang="zh-CN" altLang="en-US" sz="2400" dirty="0"/>
              <a:t> 结构复杂性处理能力不足</a:t>
            </a:r>
            <a:r>
              <a:rPr lang="en-US" altLang="zh-CN" sz="2400" dirty="0"/>
              <a:t>;</a:t>
            </a:r>
            <a:r>
              <a:rPr lang="zh-CN" altLang="en-US" sz="2400" dirty="0"/>
              <a:t> </a:t>
            </a:r>
            <a:r>
              <a:rPr lang="en-US" altLang="zh-CN" sz="2400" dirty="0"/>
              <a:t>(3)</a:t>
            </a:r>
            <a:r>
              <a:rPr lang="zh-CN" altLang="en-US" sz="2400" dirty="0"/>
              <a:t> 任务独立性。</a:t>
            </a:r>
            <a:endParaRPr lang="en-US" altLang="zh-CN" sz="2400" dirty="0"/>
          </a:p>
          <a:p>
            <a:pPr marL="540000" indent="-720000"/>
            <a:endParaRPr kumimoji="1" lang="en-US" altLang="zh-CN" sz="2400" dirty="0"/>
          </a:p>
          <a:p>
            <a:pPr marL="540000" indent="-720000"/>
            <a:r>
              <a:rPr kumimoji="1" lang="en-US" altLang="zh-CN" sz="2400" dirty="0"/>
              <a:t>(1)</a:t>
            </a:r>
            <a:r>
              <a:rPr kumimoji="1" lang="zh-CN" altLang="en-US" sz="2400" dirty="0"/>
              <a:t> </a:t>
            </a:r>
            <a:r>
              <a:rPr kumimoji="1" lang="en-US" altLang="zh-CN" sz="2400" dirty="0"/>
              <a:t>RAG</a:t>
            </a:r>
            <a:r>
              <a:rPr kumimoji="1" lang="zh-CN" altLang="en-US" sz="2400" dirty="0"/>
              <a:t>、</a:t>
            </a:r>
            <a:r>
              <a:rPr kumimoji="1" lang="en-US" altLang="zh-CN" sz="2400" dirty="0" err="1"/>
              <a:t>GraphRAG</a:t>
            </a:r>
            <a:r>
              <a:rPr kumimoji="1" lang="zh-CN" altLang="en-US" sz="2400" dirty="0"/>
              <a:t>、</a:t>
            </a:r>
          </a:p>
        </p:txBody>
      </p:sp>
    </p:spTree>
    <p:extLst>
      <p:ext uri="{BB962C8B-B14F-4D97-AF65-F5344CB8AC3E}">
        <p14:creationId xmlns:p14="http://schemas.microsoft.com/office/powerpoint/2010/main" val="2036198680"/>
      </p:ext>
    </p:extLst>
  </p:cSld>
  <p:clrMapOvr>
    <a:masterClrMapping/>
  </p:clrMapOvr>
</p:sld>
</file>

<file path=ppt/theme/theme1.xml><?xml version="1.0" encoding="utf-8"?>
<a:theme xmlns:a="http://schemas.openxmlformats.org/drawingml/2006/main" name="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7362</TotalTime>
  <Words>1640</Words>
  <Application>Microsoft Macintosh PowerPoint</Application>
  <PresentationFormat>宽屏</PresentationFormat>
  <Paragraphs>139</Paragraphs>
  <Slides>11</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-apple-system</vt:lpstr>
      <vt:lpstr>微软雅黑</vt:lpstr>
      <vt:lpstr>PingFang-SC-Regular</vt:lpstr>
      <vt:lpstr>Arial</vt:lpstr>
      <vt:lpstr>Calibri</vt:lpstr>
      <vt:lpstr>Open Sans</vt:lpstr>
      <vt:lpstr>Verdana</vt:lpstr>
      <vt:lpstr>Wingdings</vt:lpstr>
      <vt:lpstr>5_自定义设计方案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图像搜索-拍题运营</dc:title>
  <dc:creator>Fang,Yanyan</dc:creator>
  <cp:lastModifiedBy>嘉良 孙</cp:lastModifiedBy>
  <cp:revision>1956</cp:revision>
  <cp:lastPrinted>2024-02-25T06:12:47Z</cp:lastPrinted>
  <dcterms:created xsi:type="dcterms:W3CDTF">2024-02-25T06:12:47Z</dcterms:created>
  <dcterms:modified xsi:type="dcterms:W3CDTF">2025-08-18T11:45:51Z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1033-11.1.1.2307</vt:lpwstr>
  </property>
</Properties>
</file>