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267" r:id="rId7"/>
    <p:sldId id="279" r:id="rId8"/>
    <p:sldId id="268" r:id="rId9"/>
    <p:sldId id="270" r:id="rId10"/>
    <p:sldId id="271" r:id="rId11"/>
    <p:sldId id="277" r:id="rId12"/>
    <p:sldId id="278" r:id="rId13"/>
    <p:sldId id="276" r:id="rId14"/>
  </p:sldIdLst>
  <p:sldSz cx="9144000" cy="6858000" type="screen4x3"/>
  <p:notesSz cx="6858000" cy="1238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iB1l7h6gdqS1/pGfjgYFPwYb3T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2466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046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646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746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Normal distribution of happiness scores across the countries</a:t>
            </a: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91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821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77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 txBox="1">
            <a:spLocks noGrp="1"/>
          </p:cNvSpPr>
          <p:nvPr>
            <p:ph type="sldNum" idx="12"/>
          </p:nvPr>
        </p:nvSpPr>
        <p:spPr>
          <a:xfrm>
            <a:off x="3972560" y="877427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25" tIns="46400" rIns="92825" bIns="46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733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00100" y="914400"/>
            <a:ext cx="7543800" cy="24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4500"/>
              <a:buFont typeface="Georgia"/>
              <a:buNone/>
              <a:defRPr sz="4500">
                <a:solidFill>
                  <a:srgbClr val="D445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00100" y="3436548"/>
            <a:ext cx="7543800" cy="36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2"/>
          </p:nvPr>
        </p:nvSpPr>
        <p:spPr>
          <a:xfrm>
            <a:off x="800100" y="3864125"/>
            <a:ext cx="5829300" cy="54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1">
                <a:solidFill>
                  <a:srgbClr val="6F777D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3"/>
          </p:nvPr>
        </p:nvSpPr>
        <p:spPr>
          <a:xfrm>
            <a:off x="5931569" y="6325460"/>
            <a:ext cx="2171699" cy="25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5" b="0">
                <a:solidFill>
                  <a:srgbClr val="6F77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>
            <a:off x="800104" y="6156766"/>
            <a:ext cx="8000999" cy="0"/>
          </a:xfrm>
          <a:prstGeom prst="straightConnector1">
            <a:avLst/>
          </a:prstGeom>
          <a:noFill/>
          <a:ln w="9525" cap="flat" cmpd="sng">
            <a:solidFill>
              <a:srgbClr val="D44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344773" y="632546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808547" y="609601"/>
            <a:ext cx="4650122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85331" y="2632852"/>
            <a:ext cx="2951767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pic" idx="2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685346" y="2632853"/>
            <a:ext cx="4129604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85331" y="5108728"/>
            <a:ext cx="777333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685331" y="4204821"/>
            <a:ext cx="7773339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1290484" y="3610032"/>
            <a:ext cx="6564224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685331" y="4372797"/>
            <a:ext cx="7773339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685331" y="4662335"/>
            <a:ext cx="7773339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2"/>
          </p:nvPr>
        </p:nvSpPr>
        <p:spPr>
          <a:xfrm>
            <a:off x="685331" y="2943356"/>
            <a:ext cx="2474232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3"/>
          </p:nvPr>
        </p:nvSpPr>
        <p:spPr>
          <a:xfrm>
            <a:off x="3339292" y="2367093"/>
            <a:ext cx="24686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4"/>
          </p:nvPr>
        </p:nvSpPr>
        <p:spPr>
          <a:xfrm>
            <a:off x="3331012" y="2943356"/>
            <a:ext cx="2477513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5"/>
          </p:nvPr>
        </p:nvSpPr>
        <p:spPr>
          <a:xfrm>
            <a:off x="5979974" y="2367093"/>
            <a:ext cx="247869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6"/>
          </p:nvPr>
        </p:nvSpPr>
        <p:spPr>
          <a:xfrm>
            <a:off x="5979974" y="2943356"/>
            <a:ext cx="247869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25"/>
          <p:cNvSpPr>
            <a:spLocks noGrp="1"/>
          </p:cNvSpPr>
          <p:nvPr>
            <p:ph type="pic" idx="2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3"/>
          </p:nvPr>
        </p:nvSpPr>
        <p:spPr>
          <a:xfrm>
            <a:off x="685331" y="4781082"/>
            <a:ext cx="2472307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4"/>
          </p:nvPr>
        </p:nvSpPr>
        <p:spPr>
          <a:xfrm>
            <a:off x="3332069" y="4204820"/>
            <a:ext cx="247637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1" name="Google Shape;151;p25"/>
          <p:cNvSpPr>
            <a:spLocks noGrp="1"/>
          </p:cNvSpPr>
          <p:nvPr>
            <p:ph type="pic" idx="5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6"/>
          </p:nvPr>
        </p:nvSpPr>
        <p:spPr>
          <a:xfrm>
            <a:off x="3331011" y="4781081"/>
            <a:ext cx="2477514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7"/>
          </p:nvPr>
        </p:nvSpPr>
        <p:spPr>
          <a:xfrm>
            <a:off x="5979974" y="4204820"/>
            <a:ext cx="247551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25"/>
          <p:cNvSpPr>
            <a:spLocks noGrp="1"/>
          </p:cNvSpPr>
          <p:nvPr>
            <p:ph type="pic" idx="8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9"/>
          </p:nvPr>
        </p:nvSpPr>
        <p:spPr>
          <a:xfrm>
            <a:off x="5979880" y="4781079"/>
            <a:ext cx="2478790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 rot="5400000">
            <a:off x="2859947" y="192478"/>
            <a:ext cx="3424107" cy="777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 rot="5400000">
            <a:off x="4910373" y="2242904"/>
            <a:ext cx="5181599" cy="191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 rot="5400000">
            <a:off x="966553" y="328380"/>
            <a:ext cx="5181599" cy="574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-Only">
  <p:cSld name="Heading-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00104" y="923514"/>
            <a:ext cx="8000999" cy="0"/>
          </a:xfrm>
          <a:prstGeom prst="straightConnector1">
            <a:avLst/>
          </a:prstGeom>
          <a:noFill/>
          <a:ln w="12700" cap="flat" cmpd="sng">
            <a:solidFill>
              <a:srgbClr val="D44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3600"/>
              <a:buFont typeface="Georgia"/>
              <a:buNone/>
              <a:defRPr>
                <a:solidFill>
                  <a:srgbClr val="D445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00103" y="1876687"/>
            <a:ext cx="8000999" cy="364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3E3D3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2"/>
          </p:nvPr>
        </p:nvSpPr>
        <p:spPr>
          <a:xfrm>
            <a:off x="800103" y="1094055"/>
            <a:ext cx="8000999" cy="4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i="1">
                <a:solidFill>
                  <a:srgbClr val="6F777D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1" name="Google Shape;31;p10"/>
          <p:cNvCxnSpPr/>
          <p:nvPr/>
        </p:nvCxnSpPr>
        <p:spPr>
          <a:xfrm>
            <a:off x="800104" y="6196914"/>
            <a:ext cx="8000999" cy="0"/>
          </a:xfrm>
          <a:prstGeom prst="straightConnector1">
            <a:avLst/>
          </a:prstGeom>
          <a:noFill/>
          <a:ln w="9525" cap="flat" cmpd="sng">
            <a:solidFill>
              <a:srgbClr val="D44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3771900" y="625581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774700" y="6255810"/>
            <a:ext cx="28828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1" descr="Droplets-S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85330" y="2367093"/>
            <a:ext cx="382952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629150" y="2367093"/>
            <a:ext cx="382905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685331" y="3051013"/>
            <a:ext cx="3829520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3"/>
          </p:nvPr>
        </p:nvSpPr>
        <p:spPr>
          <a:xfrm>
            <a:off x="4797317" y="2371018"/>
            <a:ext cx="3661353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4"/>
          </p:nvPr>
        </p:nvSpPr>
        <p:spPr>
          <a:xfrm>
            <a:off x="4629150" y="3051013"/>
            <a:ext cx="382905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 descr="\\DROBO-FS\QuickDrops\JB\PPTX NG\Droplets\LightingOverlay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suwatari/ppp-loan-data-paycheck-protection-progra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>
            <a:spLocks noGrp="1"/>
          </p:cNvSpPr>
          <p:nvPr>
            <p:ph type="title"/>
          </p:nvPr>
        </p:nvSpPr>
        <p:spPr>
          <a:xfrm>
            <a:off x="800100" y="914400"/>
            <a:ext cx="7543800" cy="24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4500"/>
              <a:buFont typeface="Georgia"/>
              <a:buNone/>
            </a:pPr>
            <a:r>
              <a:rPr lang="en-US" dirty="0"/>
              <a:t>IST 652:</a:t>
            </a:r>
            <a:br>
              <a:rPr lang="en-US" dirty="0"/>
            </a:br>
            <a:r>
              <a:rPr lang="en-US" dirty="0"/>
              <a:t>Scripting for Data Analysis</a:t>
            </a:r>
          </a:p>
        </p:txBody>
      </p:sp>
      <p:sp>
        <p:nvSpPr>
          <p:cNvPr id="178" name="Google Shape;178;p1"/>
          <p:cNvSpPr txBox="1">
            <a:spLocks noGrp="1"/>
          </p:cNvSpPr>
          <p:nvPr>
            <p:ph type="body" idx="1"/>
          </p:nvPr>
        </p:nvSpPr>
        <p:spPr>
          <a:xfrm>
            <a:off x="800100" y="3498851"/>
            <a:ext cx="7543800" cy="36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lnSpc>
                <a:spcPct val="90000"/>
              </a:lnSpc>
            </a:pPr>
            <a:r>
              <a:rPr lang="en-US" b="1" dirty="0"/>
              <a:t>Paycheck Protection Program</a:t>
            </a:r>
            <a:endParaRPr lang="en-US" dirty="0"/>
          </a:p>
          <a:p>
            <a:pPr marL="0" indent="0"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179" name="Google Shape;179;p1"/>
          <p:cNvSpPr txBox="1">
            <a:spLocks noGrp="1"/>
          </p:cNvSpPr>
          <p:nvPr>
            <p:ph type="sldNum" idx="12"/>
          </p:nvPr>
        </p:nvSpPr>
        <p:spPr>
          <a:xfrm>
            <a:off x="8344773" y="632546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Google Shape;178;p1">
            <a:extLst>
              <a:ext uri="{FF2B5EF4-FFF2-40B4-BE49-F238E27FC236}">
                <a16:creationId xmlns:a16="http://schemas.microsoft.com/office/drawing/2014/main" id="{58335E05-FDC1-4DA8-A70D-882DA74F5A3D}"/>
              </a:ext>
            </a:extLst>
          </p:cNvPr>
          <p:cNvSpPr txBox="1">
            <a:spLocks/>
          </p:cNvSpPr>
          <p:nvPr/>
        </p:nvSpPr>
        <p:spPr>
          <a:xfrm>
            <a:off x="746840" y="4110033"/>
            <a:ext cx="7868110" cy="36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445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indent="0" algn="ctr">
              <a:lnSpc>
                <a:spcPct val="90000"/>
              </a:lnSpc>
            </a:pPr>
            <a:r>
              <a:rPr lang="en-US" sz="1600" b="1" i="1" dirty="0"/>
              <a:t> Samantha Brennen-Lisko</a:t>
            </a:r>
            <a:endParaRPr lang="en-US" sz="1600" i="1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10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4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>
                <a:latin typeface="Twentieth Century"/>
                <a:sym typeface="Twentieth Century"/>
              </a:rPr>
              <a:t>Conclusions</a:t>
            </a:r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28103AD-3F99-43DA-BB50-68017F348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239378"/>
            <a:ext cx="8000999" cy="5017292"/>
          </a:xfrm>
        </p:spPr>
        <p:txBody>
          <a:bodyPr>
            <a:normAutofit/>
          </a:bodyPr>
          <a:lstStyle/>
          <a:p>
            <a:pPr marL="685800" indent="-457200">
              <a:buChar char="•"/>
            </a:pPr>
            <a:r>
              <a:rPr lang="en-US" dirty="0"/>
              <a:t>Corporations had the most loans</a:t>
            </a:r>
          </a:p>
          <a:p>
            <a:pPr marL="685800" indent="-457200">
              <a:buFont typeface="Arial"/>
              <a:buChar char="•"/>
            </a:pPr>
            <a:r>
              <a:rPr lang="en-US" dirty="0"/>
              <a:t>California, Texas, New York, and Florida had the most loans</a:t>
            </a:r>
          </a:p>
          <a:p>
            <a:pPr marL="685800" indent="-457200">
              <a:buFont typeface="Arial"/>
              <a:buChar char="•"/>
            </a:pPr>
            <a:r>
              <a:rPr lang="en-US" dirty="0"/>
              <a:t>More loans were taken out in the $150,000 to $350,000 range (almost 2 to 1) but more jobs were saved in the $350,000 to $1,000,000 range, why?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835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>
                <a:latin typeface="Twentieth Century"/>
                <a:sym typeface="Twentieth Century"/>
              </a:rPr>
              <a:t>Topics</a:t>
            </a:r>
            <a:endParaRPr lang="en-US"/>
          </a:p>
        </p:txBody>
      </p:sp>
      <p:sp>
        <p:nvSpPr>
          <p:cNvPr id="206" name="Google Shape;206;p3"/>
          <p:cNvSpPr txBox="1">
            <a:spLocks noGrp="1"/>
          </p:cNvSpPr>
          <p:nvPr>
            <p:ph type="body" idx="1"/>
          </p:nvPr>
        </p:nvSpPr>
        <p:spPr>
          <a:xfrm>
            <a:off x="800100" y="1994378"/>
            <a:ext cx="8005562" cy="315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571500">
              <a:spcBef>
                <a:spcPts val="0"/>
              </a:spcBef>
              <a:buClr>
                <a:srgbClr val="3E3D3C"/>
              </a:buClr>
              <a:buSzPts val="3200"/>
              <a:buChar char="•"/>
            </a:pPr>
            <a:r>
              <a:rPr lang="en-US" sz="3600" dirty="0">
                <a:solidFill>
                  <a:srgbClr val="3E3D3C"/>
                </a:solidFill>
              </a:rPr>
              <a:t>About the Data</a:t>
            </a:r>
            <a:endParaRPr lang="en-US" sz="3600" dirty="0"/>
          </a:p>
          <a:p>
            <a:pPr marL="800100" lvl="1" indent="-571500">
              <a:spcBef>
                <a:spcPts val="0"/>
              </a:spcBef>
              <a:buClr>
                <a:srgbClr val="3E3D3C"/>
              </a:buClr>
              <a:buSzPts val="3200"/>
              <a:buChar char="•"/>
            </a:pPr>
            <a:r>
              <a:rPr lang="en-US" sz="3600" dirty="0">
                <a:solidFill>
                  <a:srgbClr val="3E3D3C"/>
                </a:solidFill>
              </a:rPr>
              <a:t>Exploratory Analysis </a:t>
            </a:r>
          </a:p>
          <a:p>
            <a:pPr marL="800100" lvl="1" indent="-571500">
              <a:spcBef>
                <a:spcPts val="0"/>
              </a:spcBef>
              <a:buClr>
                <a:srgbClr val="3E3D3C"/>
              </a:buClr>
              <a:buSzPts val="3200"/>
              <a:buChar char="•"/>
            </a:pPr>
            <a:r>
              <a:rPr lang="en-US" sz="3600" dirty="0">
                <a:solidFill>
                  <a:srgbClr val="3E3D3C"/>
                </a:solidFill>
              </a:rPr>
              <a:t>Conclusions</a:t>
            </a: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endParaRPr lang="en-US" sz="2200" dirty="0">
              <a:latin typeface="Twentieth Century"/>
              <a:sym typeface="Twentieth Century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>
                <a:latin typeface="Twentieth Century"/>
                <a:sym typeface="Twentieth Century"/>
              </a:rPr>
              <a:t>About the Data</a:t>
            </a:r>
            <a:endParaRPr lang="en-US"/>
          </a:p>
        </p:txBody>
      </p:sp>
      <p:sp>
        <p:nvSpPr>
          <p:cNvPr id="206" name="Google Shape;206;p3"/>
          <p:cNvSpPr txBox="1">
            <a:spLocks noGrp="1"/>
          </p:cNvSpPr>
          <p:nvPr>
            <p:ph type="body" idx="1"/>
          </p:nvPr>
        </p:nvSpPr>
        <p:spPr>
          <a:xfrm>
            <a:off x="800100" y="1164379"/>
            <a:ext cx="8005562" cy="481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indent="0" algn="ctr">
              <a:spcBef>
                <a:spcPts val="0"/>
              </a:spcBef>
              <a:buClr>
                <a:srgbClr val="3E3D3C"/>
              </a:buClr>
              <a:buSzPts val="3200"/>
            </a:pPr>
            <a:r>
              <a:rPr lang="en-US" sz="2400" b="1" dirty="0">
                <a:latin typeface="Twentieth Century"/>
                <a:sym typeface="Twentieth Century"/>
              </a:rPr>
              <a:t>Paycheck Protection Program</a:t>
            </a:r>
            <a:endParaRPr lang="en-US" dirty="0"/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r>
              <a:rPr lang="en-US" sz="2200" b="1" dirty="0">
                <a:latin typeface="Twentieth Century"/>
              </a:rPr>
              <a:t>Source: </a:t>
            </a:r>
            <a:r>
              <a:rPr lang="en-US" sz="2200" dirty="0">
                <a:latin typeface="Twentieth Century"/>
              </a:rPr>
              <a:t>Kaggle (</a:t>
            </a:r>
            <a:r>
              <a:rPr lang="en-US" sz="1800" u="sng" dirty="0">
                <a:solidFill>
                  <a:schemeClr val="tx1"/>
                </a:solidFill>
                <a:effectLst/>
                <a:latin typeface="Twentieth Century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https://www.kaggle.com/susuwatari/ppp-loan-data-paycheck-protection-program</a:t>
            </a:r>
            <a:r>
              <a:rPr lang="en-US" sz="2200" dirty="0">
                <a:latin typeface="Twentieth Century"/>
              </a:rPr>
              <a:t>), Twitter (</a:t>
            </a:r>
            <a:r>
              <a:rPr lang="en-US" sz="1800" dirty="0">
                <a:latin typeface="Twentieth Century"/>
              </a:rPr>
              <a:t>tweets on PPP loans</a:t>
            </a:r>
            <a:r>
              <a:rPr lang="en-US" sz="2200" dirty="0">
                <a:latin typeface="Twentieth Century"/>
              </a:rPr>
              <a:t>)</a:t>
            </a: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endParaRPr lang="en-US" sz="2200" b="1" dirty="0">
              <a:latin typeface="Twentieth Century"/>
              <a:sym typeface="Twentieth Century"/>
            </a:endParaRP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r>
              <a:rPr lang="en-US" sz="2200" b="1" dirty="0">
                <a:latin typeface="Twentieth Century"/>
                <a:sym typeface="Twentieth Century"/>
              </a:rPr>
              <a:t>Description:</a:t>
            </a:r>
            <a:r>
              <a:rPr lang="en-US" sz="2200" dirty="0">
                <a:latin typeface="Twentieth Century"/>
                <a:sym typeface="Twentieth Century"/>
              </a:rPr>
              <a:t> </a:t>
            </a:r>
            <a:r>
              <a:rPr lang="en-US" sz="2200" dirty="0">
                <a:latin typeface="Twentieth Century"/>
              </a:rPr>
              <a:t>Data set listing the businesses by state for loans of $150,000 and above.</a:t>
            </a: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endParaRPr lang="en-US" sz="2200" b="1" dirty="0">
              <a:latin typeface="Twentieth Century"/>
              <a:sym typeface="Twentieth Century"/>
            </a:endParaRP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r>
              <a:rPr lang="en-US" sz="2200" b="1" dirty="0">
                <a:latin typeface="Twentieth Century"/>
                <a:sym typeface="Twentieth Century"/>
              </a:rPr>
              <a:t>Key Fields: </a:t>
            </a:r>
            <a:r>
              <a:rPr lang="en-US" sz="2200" dirty="0">
                <a:latin typeface="Twentieth Century"/>
                <a:sym typeface="Twentieth Century"/>
              </a:rPr>
              <a:t>Loan Range, State, Business Type, Jobs Retained, Date Approved</a:t>
            </a:r>
            <a:endParaRPr lang="en-US" sz="2200" dirty="0">
              <a:latin typeface="Twentieth Century"/>
            </a:endParaRPr>
          </a:p>
          <a:p>
            <a:pPr marL="25400" indent="0">
              <a:spcBef>
                <a:spcPts val="0"/>
              </a:spcBef>
              <a:buClr>
                <a:srgbClr val="3E3D3C"/>
              </a:buClr>
              <a:buSzPts val="3200"/>
            </a:pPr>
            <a:endParaRPr lang="en-US" sz="2200" dirty="0">
              <a:latin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4661137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288FEB-0B31-46FD-B070-2A1B32ED59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5B6EAB-ACC8-48E5-9979-20D93AC2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entieth Century"/>
                <a:sym typeface="Twentieth Century"/>
              </a:rPr>
              <a:t>Exploratory 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6050A-0767-42CE-8E7A-4BDE5FD5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3" y="1185863"/>
            <a:ext cx="8000999" cy="4924425"/>
          </a:xfrm>
        </p:spPr>
        <p:txBody>
          <a:bodyPr>
            <a:normAutofit fontScale="55000" lnSpcReduction="2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5100" dirty="0">
                <a:latin typeface="Twentieth Century"/>
              </a:rPr>
              <a:t>Tweets</a:t>
            </a:r>
          </a:p>
          <a:p>
            <a:r>
              <a:rPr lang="en-US" dirty="0">
                <a:latin typeface="Twentieth Century"/>
              </a:rPr>
              <a:t>Retweets:  108</a:t>
            </a:r>
          </a:p>
          <a:p>
            <a:r>
              <a:rPr lang="en-US" dirty="0">
                <a:latin typeface="Twentieth Century"/>
              </a:rPr>
              <a:t>Tweet text: RT @SenMcSallyAZ: Over 1 million Arizona jobs were saved by the Paycheck Protection Program! Last Saturday, I visited with @PrescottBrewing owners John &amp; Roxane who shared that they were able to pay their hourly workers using their PPP loan.</a:t>
            </a:r>
          </a:p>
          <a:p>
            <a:r>
              <a:rPr lang="en-US" dirty="0">
                <a:latin typeface="Twentieth Century"/>
              </a:rPr>
              <a:t>Retweets:  5381</a:t>
            </a:r>
          </a:p>
          <a:p>
            <a:r>
              <a:rPr lang="en-US" dirty="0">
                <a:latin typeface="Twentieth Century"/>
              </a:rPr>
              <a:t>Tweet Text: RT @TheRickyDavila: I still can’t get over the fact that Steven Mnuchin funneled $500B in PPP loan </a:t>
            </a:r>
            <a:r>
              <a:rPr lang="en-US" dirty="0" err="1">
                <a:latin typeface="Twentieth Century"/>
              </a:rPr>
              <a:t>covid</a:t>
            </a:r>
            <a:r>
              <a:rPr lang="en-US" dirty="0">
                <a:latin typeface="Twentieth Century"/>
              </a:rPr>
              <a:t> relief to entities of his choice including himself, Devin Nunes, Jared Kushner, Kanye West, Moscow Mitch’s wife Elaine Chao, but $600 for struggling Americans is too much. Evil is as evil does. (One of the retweets can be found here: https://twitter.com/MarshaDB54.)</a:t>
            </a:r>
          </a:p>
          <a:p>
            <a:r>
              <a:rPr lang="en-US" dirty="0">
                <a:latin typeface="Twentieth Century"/>
              </a:rPr>
              <a:t>Retweets:  584</a:t>
            </a:r>
          </a:p>
          <a:p>
            <a:r>
              <a:rPr lang="en-US" dirty="0">
                <a:latin typeface="Twentieth Century"/>
              </a:rPr>
              <a:t>Tweet text: RT @KlasfeldReports: Gas station secured small business bailout money, then paid for Trump billboards, via </a:t>
            </a:r>
            <a:r>
              <a:rPr lang="en-US" dirty="0" err="1">
                <a:latin typeface="Twentieth Century"/>
              </a:rPr>
              <a:t>CNNPolitics</a:t>
            </a:r>
            <a:r>
              <a:rPr lang="en-US" dirty="0">
                <a:latin typeface="Twentieth Century"/>
              </a:rPr>
              <a:t> https://t.co/y7ZqB9G… (The CNN story, which can be found here: https://www.cnn.com/2020/08/28/politics/trump-billboards-ppp-loan-invs/index.html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445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>
                <a:latin typeface="Twentieth Century"/>
                <a:sym typeface="Twentieth Century"/>
              </a:rPr>
              <a:t>Exploratory Analysis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630DD6-E993-4376-A98F-4BFC96D7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239378"/>
            <a:ext cx="8000999" cy="3646487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Understanding the Loan Ranges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776C9-3CA5-4576-B59F-C20C1540E3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1974215"/>
            <a:ext cx="5943600" cy="40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913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6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>
                <a:latin typeface="Twentieth Century"/>
                <a:sym typeface="Twentieth Century"/>
              </a:rPr>
              <a:t>Exploratory Analysis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630DD6-E993-4376-A98F-4BFC96D7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986965"/>
            <a:ext cx="8000999" cy="3646487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What state has the most loans?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F3197-92FB-45F1-8C20-2BFF03396F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34" y="1590676"/>
            <a:ext cx="5393532" cy="4774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2055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>
                <a:latin typeface="Twentieth Century"/>
                <a:sym typeface="Twentieth Century"/>
              </a:rPr>
              <a:t>Exploratory Analysis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630DD6-E993-4376-A98F-4BFC96D7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239378"/>
            <a:ext cx="8000999" cy="3646487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What business type had the most loans?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8D6BD1-76D5-437A-AF3A-83BBB35B85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06002"/>
            <a:ext cx="5943600" cy="3512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1707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8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>
                <a:latin typeface="Twentieth Century"/>
                <a:sym typeface="Twentieth Century"/>
              </a:rPr>
              <a:t>Exploratory Analysis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630DD6-E993-4376-A98F-4BFC96D7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920291"/>
            <a:ext cx="8000999" cy="3646487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When were these loans approved?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7F515D-9214-4D2B-AB4B-3E0FACE838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486400" cy="4682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2139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8310907" y="6256670"/>
            <a:ext cx="45632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9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800100" y="253938"/>
            <a:ext cx="8001000" cy="63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>
                <a:latin typeface="Twentieth Century"/>
                <a:sym typeface="Twentieth Century"/>
              </a:rPr>
              <a:t>Exploratory Analysis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630DD6-E993-4376-A98F-4BFC96D7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886926"/>
            <a:ext cx="8000999" cy="3646487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How many jobs were retained?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4E74CE-052B-44D9-A20F-38BE779E7B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638301"/>
            <a:ext cx="5405438" cy="4488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44173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C398B6E8462459AD130D73D9FB9FF" ma:contentTypeVersion="4" ma:contentTypeDescription="Create a new document." ma:contentTypeScope="" ma:versionID="e69c52c9623a0dc0e9c1721301dc62fc">
  <xsd:schema xmlns:xsd="http://www.w3.org/2001/XMLSchema" xmlns:xs="http://www.w3.org/2001/XMLSchema" xmlns:p="http://schemas.microsoft.com/office/2006/metadata/properties" xmlns:ns2="a0d0584e-7c33-45cf-8104-efcda0db62f5" targetNamespace="http://schemas.microsoft.com/office/2006/metadata/properties" ma:root="true" ma:fieldsID="ab519228a1f36fc3775eba7fd762005d" ns2:_="">
    <xsd:import namespace="a0d0584e-7c33-45cf-8104-efcda0db62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0584e-7c33-45cf-8104-efcda0db62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03694A-20FF-47CE-A6CE-69D3033168AE}">
  <ds:schemaRefs>
    <ds:schemaRef ds:uri="a0d0584e-7c33-45cf-8104-efcda0db62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A9808E-41E2-431A-A302-8ACCD556083C}">
  <ds:schemaRefs>
    <ds:schemaRef ds:uri="a0d0584e-7c33-45cf-8104-efcda0db62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24C989-D130-4F36-8300-00DD1EDE1A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405</Words>
  <Application>Microsoft Office PowerPoint</Application>
  <PresentationFormat>On-screen Show (4:3)</PresentationFormat>
  <Paragraphs>55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Trebuchet MS</vt:lpstr>
      <vt:lpstr>Twentieth Century</vt:lpstr>
      <vt:lpstr>Droplet</vt:lpstr>
      <vt:lpstr>IST 652: Scripting for Data Analysis</vt:lpstr>
      <vt:lpstr>Topics</vt:lpstr>
      <vt:lpstr>About the Data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718: Big Data Analytics</dc:title>
  <dc:creator>Humayun H Khan</dc:creator>
  <cp:lastModifiedBy>Samantha Lisko</cp:lastModifiedBy>
  <cp:revision>13</cp:revision>
  <dcterms:created xsi:type="dcterms:W3CDTF">1999-01-01T06:09:50Z</dcterms:created>
  <dcterms:modified xsi:type="dcterms:W3CDTF">2020-09-10T23:14:40Z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0x01010093FC398B6E8462459AD130D73D9FB9FF</vt:lpwstr>
  </property>
</Properties>
</file>