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1" r:id="rId5"/>
    <p:sldId id="262" r:id="rId6"/>
    <p:sldId id="263" r:id="rId7"/>
    <p:sldId id="266" r:id="rId8"/>
    <p:sldId id="265" r:id="rId9"/>
    <p:sldId id="267" r:id="rId10"/>
    <p:sldId id="268" r:id="rId11"/>
    <p:sldId id="289" r:id="rId12"/>
    <p:sldId id="269" r:id="rId13"/>
    <p:sldId id="270" r:id="rId14"/>
    <p:sldId id="274" r:id="rId15"/>
    <p:sldId id="290" r:id="rId16"/>
    <p:sldId id="275" r:id="rId17"/>
    <p:sldId id="276" r:id="rId18"/>
    <p:sldId id="277" r:id="rId19"/>
    <p:sldId id="291" r:id="rId20"/>
    <p:sldId id="282" r:id="rId21"/>
    <p:sldId id="295" r:id="rId22"/>
    <p:sldId id="296" r:id="rId23"/>
    <p:sldId id="287" r:id="rId24"/>
    <p:sldId id="284" r:id="rId25"/>
    <p:sldId id="271" r:id="rId26"/>
    <p:sldId id="280" r:id="rId27"/>
    <p:sldId id="281" r:id="rId28"/>
    <p:sldId id="283" r:id="rId29"/>
    <p:sldId id="292" r:id="rId30"/>
    <p:sldId id="293" r:id="rId31"/>
    <p:sldId id="294" r:id="rId32"/>
    <p:sldId id="286" r:id="rId33"/>
    <p:sldId id="285" r:id="rId34"/>
    <p:sldId id="259" r:id="rId3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03300" y="1651000"/>
            <a:ext cx="9144000" cy="1257300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en-US" noProof="0" dirty="0" smtClean="0"/>
              <a:t>Session Title</a:t>
            </a:r>
            <a:endParaRPr lang="en-U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03300" y="33607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 smtClean="0"/>
              <a:t>Name</a:t>
            </a:r>
          </a:p>
          <a:p>
            <a:r>
              <a:rPr lang="en-US" noProof="0" dirty="0" smtClean="0"/>
              <a:t>Company</a:t>
            </a:r>
          </a:p>
          <a:p>
            <a:r>
              <a:rPr lang="en-US" noProof="0" dirty="0" smtClean="0"/>
              <a:t>Contact</a:t>
            </a:r>
            <a:endParaRPr lang="en-US" noProof="0" dirty="0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2"/>
          <a:stretch/>
        </p:blipFill>
        <p:spPr>
          <a:xfrm>
            <a:off x="520702" y="334214"/>
            <a:ext cx="1997597" cy="50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02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Title of the Slide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69900" y="901700"/>
            <a:ext cx="10769600" cy="5170885"/>
          </a:xfrm>
        </p:spPr>
        <p:txBody>
          <a:bodyPr/>
          <a:lstStyle/>
          <a:p>
            <a:pPr lvl="0"/>
            <a:r>
              <a:rPr lang="en-US" noProof="0" dirty="0" smtClean="0"/>
              <a:t>Important point</a:t>
            </a:r>
          </a:p>
          <a:p>
            <a:pPr lvl="1"/>
            <a:r>
              <a:rPr lang="en-US" noProof="0" dirty="0" smtClean="0"/>
              <a:t>Second level text</a:t>
            </a:r>
          </a:p>
          <a:p>
            <a:pPr lvl="2"/>
            <a:r>
              <a:rPr lang="en-US" noProof="0" dirty="0" smtClean="0"/>
              <a:t>Third level text</a:t>
            </a:r>
          </a:p>
          <a:p>
            <a:pPr lvl="3"/>
            <a:r>
              <a:rPr lang="en-US" noProof="0" dirty="0" smtClean="0"/>
              <a:t>Some more text</a:t>
            </a:r>
          </a:p>
          <a:p>
            <a:pPr lvl="4"/>
            <a:r>
              <a:rPr lang="en-US" noProof="0" dirty="0" smtClean="0"/>
              <a:t>That should not be that much important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297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 of the Slide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469900" y="901700"/>
            <a:ext cx="5549900" cy="5275263"/>
          </a:xfrm>
        </p:spPr>
        <p:txBody>
          <a:bodyPr/>
          <a:lstStyle/>
          <a:p>
            <a:pPr lvl="0"/>
            <a:r>
              <a:rPr lang="en-US" noProof="0" dirty="0" smtClean="0"/>
              <a:t>Important point</a:t>
            </a:r>
          </a:p>
          <a:p>
            <a:pPr lvl="1"/>
            <a:r>
              <a:rPr lang="en-US" noProof="0" dirty="0" smtClean="0"/>
              <a:t>Second level text</a:t>
            </a:r>
          </a:p>
          <a:p>
            <a:pPr lvl="2"/>
            <a:r>
              <a:rPr lang="en-US" noProof="0" dirty="0" smtClean="0"/>
              <a:t>Third level text</a:t>
            </a:r>
          </a:p>
          <a:p>
            <a:pPr lvl="3"/>
            <a:r>
              <a:rPr lang="en-US" noProof="0" dirty="0" smtClean="0"/>
              <a:t>Some more text</a:t>
            </a:r>
          </a:p>
          <a:p>
            <a:pPr lvl="4"/>
            <a:r>
              <a:rPr lang="en-US" noProof="0" dirty="0" smtClean="0"/>
              <a:t>That should not be that much important</a:t>
            </a:r>
            <a:endParaRPr lang="en-U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901700"/>
            <a:ext cx="5664200" cy="5275263"/>
          </a:xfrm>
        </p:spPr>
        <p:txBody>
          <a:bodyPr/>
          <a:lstStyle/>
          <a:p>
            <a:pPr lvl="0"/>
            <a:r>
              <a:rPr lang="en-US" noProof="0" dirty="0" smtClean="0"/>
              <a:t>Important point</a:t>
            </a:r>
          </a:p>
          <a:p>
            <a:pPr lvl="1"/>
            <a:r>
              <a:rPr lang="en-US" noProof="0" dirty="0" smtClean="0"/>
              <a:t>Second level text</a:t>
            </a:r>
          </a:p>
          <a:p>
            <a:pPr lvl="2"/>
            <a:r>
              <a:rPr lang="en-US" noProof="0" dirty="0" smtClean="0"/>
              <a:t>Third level text</a:t>
            </a:r>
          </a:p>
          <a:p>
            <a:pPr lvl="3"/>
            <a:r>
              <a:rPr lang="en-US" noProof="0" dirty="0" smtClean="0"/>
              <a:t>Some more text</a:t>
            </a:r>
          </a:p>
          <a:p>
            <a:pPr lvl="4"/>
            <a:r>
              <a:rPr lang="en-US" noProof="0" dirty="0" smtClean="0"/>
              <a:t>That should not be that much important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292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Thank you</a:t>
            </a:r>
            <a:endParaRPr lang="en-US" noProof="0" dirty="0"/>
          </a:p>
        </p:txBody>
      </p:sp>
      <p:sp>
        <p:nvSpPr>
          <p:cNvPr id="6" name="CuadroTexto 5"/>
          <p:cNvSpPr txBox="1"/>
          <p:nvPr userDrawn="1"/>
        </p:nvSpPr>
        <p:spPr>
          <a:xfrm>
            <a:off x="3346450" y="2174478"/>
            <a:ext cx="596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noProof="0" dirty="0" smtClean="0"/>
              <a:t>Questions?</a:t>
            </a:r>
            <a:endParaRPr lang="en-US" sz="8800" noProof="0" dirty="0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469900" y="5294650"/>
            <a:ext cx="1172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 smtClean="0"/>
              <a:t>Please remember to evaluate the session</a:t>
            </a:r>
            <a:r>
              <a:rPr lang="en-US" sz="2400" baseline="0" noProof="0" dirty="0" smtClean="0"/>
              <a:t> online</a:t>
            </a:r>
            <a:endParaRPr lang="en-US" sz="2400" noProof="0" dirty="0"/>
          </a:p>
        </p:txBody>
      </p:sp>
    </p:spTree>
    <p:extLst>
      <p:ext uri="{BB962C8B-B14F-4D97-AF65-F5344CB8AC3E}">
        <p14:creationId xmlns:p14="http://schemas.microsoft.com/office/powerpoint/2010/main" val="2763448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6357143"/>
            <a:ext cx="12192000" cy="5008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0" y="0"/>
            <a:ext cx="12192000" cy="5008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69900" y="784622"/>
            <a:ext cx="107696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err="1" smtClean="0"/>
              <a:t>Important</a:t>
            </a:r>
            <a:r>
              <a:rPr lang="es-ES" dirty="0" smtClean="0"/>
              <a:t> </a:t>
            </a:r>
            <a:r>
              <a:rPr lang="es-ES" dirty="0" err="1" smtClean="0"/>
              <a:t>point</a:t>
            </a:r>
            <a:endParaRPr lang="es-ES" dirty="0" smtClean="0"/>
          </a:p>
          <a:p>
            <a:pPr lvl="1"/>
            <a:r>
              <a:rPr lang="es-ES" dirty="0" err="1" smtClean="0"/>
              <a:t>Second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endParaRPr lang="es-ES" dirty="0" smtClean="0"/>
          </a:p>
          <a:p>
            <a:pPr lvl="2"/>
            <a:r>
              <a:rPr lang="es-ES" dirty="0" err="1" smtClean="0"/>
              <a:t>Third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endParaRPr lang="es-ES" dirty="0" smtClean="0"/>
          </a:p>
          <a:p>
            <a:pPr lvl="3"/>
            <a:r>
              <a:rPr lang="es-ES" dirty="0" err="1" smtClean="0"/>
              <a:t>Some</a:t>
            </a:r>
            <a:r>
              <a:rPr lang="es-ES" dirty="0" smtClean="0"/>
              <a:t> more </a:t>
            </a:r>
            <a:r>
              <a:rPr lang="es-ES" dirty="0" err="1" smtClean="0"/>
              <a:t>text</a:t>
            </a:r>
            <a:endParaRPr lang="es-ES" dirty="0" smtClean="0"/>
          </a:p>
          <a:p>
            <a:pPr lvl="4"/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should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be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much</a:t>
            </a:r>
            <a:r>
              <a:rPr lang="es-ES" dirty="0" smtClean="0"/>
              <a:t> </a:t>
            </a:r>
            <a:r>
              <a:rPr lang="es-ES" dirty="0" err="1" smtClean="0"/>
              <a:t>important</a:t>
            </a:r>
            <a:endParaRPr lang="es-ES" dirty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69900" y="0"/>
            <a:ext cx="11722100" cy="5008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err="1" smtClean="0"/>
              <a:t>Title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Slide</a:t>
            </a:r>
            <a:endParaRPr lang="es-ES" dirty="0"/>
          </a:p>
        </p:txBody>
      </p:sp>
      <p:sp>
        <p:nvSpPr>
          <p:cNvPr id="9" name="Marcador de título 1"/>
          <p:cNvSpPr txBox="1">
            <a:spLocks/>
          </p:cNvSpPr>
          <p:nvPr userDrawn="1"/>
        </p:nvSpPr>
        <p:spPr>
          <a:xfrm>
            <a:off x="469900" y="6464300"/>
            <a:ext cx="2717800" cy="3238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0" dirty="0" smtClean="0"/>
              <a:t>#DNNConnect2016</a:t>
            </a:r>
            <a:endParaRPr lang="es-ES" sz="2000" b="0" dirty="0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1" y="6480604"/>
            <a:ext cx="1197870" cy="28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7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 Gamification Framework on DNN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McCulloch</a:t>
            </a:r>
          </a:p>
          <a:p>
            <a:r>
              <a:rPr lang="en-US" dirty="0" smtClean="0"/>
              <a:t>F5 Networks</a:t>
            </a:r>
          </a:p>
          <a:p>
            <a:r>
              <a:rPr lang="en-US" dirty="0" smtClean="0"/>
              <a:t>s.mcculloch@f5.com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7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Reputation Points: Levels (Labels)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Rewards</a:t>
            </a:r>
            <a:r>
              <a:rPr lang="en-US" dirty="0"/>
              <a:t> a user with </a:t>
            </a:r>
            <a:r>
              <a:rPr lang="en-US" dirty="0" smtClean="0"/>
              <a:t>a label based upon </a:t>
            </a:r>
            <a:r>
              <a:rPr lang="en-US" b="1" dirty="0"/>
              <a:t>R</a:t>
            </a:r>
            <a:r>
              <a:rPr lang="en-US" b="1" dirty="0" smtClean="0"/>
              <a:t>eputation</a:t>
            </a:r>
            <a:endParaRPr lang="en-US" b="1" dirty="0"/>
          </a:p>
          <a:p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096431"/>
              </p:ext>
            </p:extLst>
          </p:nvPr>
        </p:nvGraphicFramePr>
        <p:xfrm>
          <a:off x="327022" y="1381125"/>
          <a:ext cx="11522077" cy="4924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707"/>
                <a:gridCol w="7514898"/>
                <a:gridCol w="1544472"/>
              </a:tblGrid>
              <a:tr h="407101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Level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Description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Reputation</a:t>
                      </a:r>
                      <a:endParaRPr lang="en-AU" dirty="0"/>
                    </a:p>
                  </a:txBody>
                  <a:tcPr/>
                </a:tc>
              </a:tr>
              <a:tr h="387718">
                <a:tc>
                  <a:txBody>
                    <a:bodyPr/>
                    <a:lstStyle/>
                    <a:p>
                      <a:r>
                        <a:rPr lang="en-AU" dirty="0" smtClean="0"/>
                        <a:t>Newbie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You may post questions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</a:tr>
              <a:tr h="387718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Lurker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may post more questions.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50</a:t>
                      </a:r>
                      <a:endParaRPr lang="en-AU" dirty="0"/>
                    </a:p>
                  </a:txBody>
                  <a:tcPr/>
                </a:tc>
              </a:tr>
              <a:tr h="387718">
                <a:tc>
                  <a:txBody>
                    <a:bodyPr/>
                    <a:lstStyle/>
                    <a:p>
                      <a:r>
                        <a:rPr lang="en-AU" dirty="0" smtClean="0"/>
                        <a:t>Explorer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answers and vote "up" other members' questions and answers.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100</a:t>
                      </a:r>
                      <a:endParaRPr lang="en-AU" dirty="0"/>
                    </a:p>
                  </a:txBody>
                  <a:tcPr/>
                </a:tc>
              </a:tr>
              <a:tr h="621095">
                <a:tc>
                  <a:txBody>
                    <a:bodyPr/>
                    <a:lstStyle/>
                    <a:p>
                      <a:r>
                        <a:rPr lang="en-AU" dirty="0" smtClean="0"/>
                        <a:t>Local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Approve other members' answers and propose your own posts as answers.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200</a:t>
                      </a:r>
                      <a:endParaRPr lang="en-AU" dirty="0"/>
                    </a:p>
                  </a:txBody>
                  <a:tcPr/>
                </a:tc>
              </a:tr>
              <a:tr h="387718">
                <a:tc>
                  <a:txBody>
                    <a:bodyPr/>
                    <a:lstStyle/>
                    <a:p>
                      <a:r>
                        <a:rPr lang="en-AU" dirty="0" smtClean="0"/>
                        <a:t>Citizen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Promote other members' posts as answers.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300</a:t>
                      </a:r>
                      <a:endParaRPr lang="en-AU" dirty="0"/>
                    </a:p>
                  </a:txBody>
                  <a:tcPr/>
                </a:tc>
              </a:tr>
              <a:tr h="387718">
                <a:tc>
                  <a:txBody>
                    <a:bodyPr/>
                    <a:lstStyle/>
                    <a:p>
                      <a:r>
                        <a:rPr lang="en-AU" dirty="0" smtClean="0"/>
                        <a:t>Advocate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Promote and demote answers.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500</a:t>
                      </a:r>
                      <a:endParaRPr lang="en-AU" dirty="0"/>
                    </a:p>
                  </a:txBody>
                  <a:tcPr/>
                </a:tc>
              </a:tr>
              <a:tr h="387718">
                <a:tc>
                  <a:txBody>
                    <a:bodyPr/>
                    <a:lstStyle/>
                    <a:p>
                      <a:r>
                        <a:rPr lang="en-AU" dirty="0" smtClean="0"/>
                        <a:t>Evangelist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 articles, get </a:t>
                      </a:r>
                      <a:r>
                        <a:rPr lang="en-A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DevCentral</a:t>
                      </a: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swag.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1000</a:t>
                      </a:r>
                      <a:endParaRPr lang="en-AU" dirty="0"/>
                    </a:p>
                  </a:txBody>
                  <a:tcPr/>
                </a:tc>
              </a:tr>
              <a:tr h="387718">
                <a:tc>
                  <a:txBody>
                    <a:bodyPr/>
                    <a:lstStyle/>
                    <a:p>
                      <a:r>
                        <a:rPr lang="en-AU" dirty="0" smtClean="0"/>
                        <a:t>Elite Contributor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Propose content for featured status.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2000</a:t>
                      </a:r>
                      <a:endParaRPr lang="en-AU" dirty="0"/>
                    </a:p>
                  </a:txBody>
                  <a:tcPr/>
                </a:tc>
              </a:tr>
              <a:tr h="387718">
                <a:tc>
                  <a:txBody>
                    <a:bodyPr/>
                    <a:lstStyle/>
                    <a:p>
                      <a:r>
                        <a:rPr lang="en-AU" dirty="0" smtClean="0"/>
                        <a:t>Champion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a super cool badge.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3000</a:t>
                      </a:r>
                      <a:endParaRPr lang="en-AU" dirty="0"/>
                    </a:p>
                  </a:txBody>
                  <a:tcPr/>
                </a:tc>
              </a:tr>
              <a:tr h="387718">
                <a:tc>
                  <a:txBody>
                    <a:bodyPr/>
                    <a:lstStyle/>
                    <a:p>
                      <a:r>
                        <a:rPr lang="en-AU" dirty="0" smtClean="0"/>
                        <a:t>I am VIPRION!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a super cool badge and t-shirt.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5000+</a:t>
                      </a:r>
                      <a:endParaRPr lang="en-AU" dirty="0"/>
                    </a:p>
                  </a:txBody>
                  <a:tcPr/>
                </a:tc>
              </a:tr>
              <a:tr h="387718">
                <a:tc>
                  <a:txBody>
                    <a:bodyPr/>
                    <a:lstStyle/>
                    <a:p>
                      <a:r>
                        <a:rPr lang="en-AU" dirty="0" smtClean="0"/>
                        <a:t>MVP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Nominated by other members. Winner selected by F5 </a:t>
                      </a:r>
                      <a:r>
                        <a:rPr lang="en-A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DevCentral</a:t>
                      </a: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team.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N/A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075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Reputation (and Experience!) Points – Site Activity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Before Gamification (BG)</a:t>
            </a:r>
          </a:p>
          <a:p>
            <a:pPr lvl="1"/>
            <a:r>
              <a:rPr lang="en-AU" dirty="0" smtClean="0"/>
              <a:t>Page Views</a:t>
            </a:r>
          </a:p>
          <a:p>
            <a:pPr lvl="1"/>
            <a:r>
              <a:rPr lang="en-AU" dirty="0" smtClean="0"/>
              <a:t>User Registrations</a:t>
            </a:r>
          </a:p>
          <a:p>
            <a:pPr lvl="1"/>
            <a:r>
              <a:rPr lang="en-AU" dirty="0" smtClean="0"/>
              <a:t>Content Created</a:t>
            </a:r>
          </a:p>
          <a:p>
            <a:r>
              <a:rPr lang="en-AU" dirty="0" smtClean="0"/>
              <a:t>After Gamification (AG)</a:t>
            </a:r>
          </a:p>
          <a:p>
            <a:pPr lvl="1"/>
            <a:r>
              <a:rPr lang="en-AU" dirty="0" smtClean="0"/>
              <a:t>Reputation earnt overall</a:t>
            </a:r>
          </a:p>
          <a:p>
            <a:pPr lvl="1"/>
            <a:r>
              <a:rPr lang="en-AU" dirty="0" smtClean="0"/>
              <a:t>Reputation earnt by individual user</a:t>
            </a:r>
          </a:p>
          <a:p>
            <a:pPr lvl="1"/>
            <a:r>
              <a:rPr lang="en-AU" dirty="0" smtClean="0"/>
              <a:t>Experience earnt (separate metric)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75" y="901700"/>
            <a:ext cx="56007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0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Guidelines for an Extensible API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Action features:</a:t>
            </a:r>
          </a:p>
          <a:p>
            <a:pPr lvl="1"/>
            <a:r>
              <a:rPr lang="en-AU" dirty="0" smtClean="0"/>
              <a:t>Register a new </a:t>
            </a:r>
            <a:r>
              <a:rPr lang="en-AU" b="1" dirty="0" smtClean="0"/>
              <a:t>Action Type </a:t>
            </a:r>
            <a:endParaRPr lang="en-AU" dirty="0"/>
          </a:p>
          <a:p>
            <a:pPr lvl="1"/>
            <a:r>
              <a:rPr lang="en-AU" dirty="0" smtClean="0"/>
              <a:t>Register/Remove an </a:t>
            </a:r>
            <a:r>
              <a:rPr lang="en-AU" b="1" dirty="0" smtClean="0"/>
              <a:t>Action </a:t>
            </a:r>
          </a:p>
          <a:p>
            <a:pPr lvl="1"/>
            <a:r>
              <a:rPr lang="en-AU" dirty="0" smtClean="0"/>
              <a:t>Retrieve the current </a:t>
            </a:r>
            <a:r>
              <a:rPr lang="en-AU" b="1" dirty="0" smtClean="0"/>
              <a:t>Reputation </a:t>
            </a:r>
            <a:r>
              <a:rPr lang="en-AU" dirty="0" smtClean="0"/>
              <a:t>for a user</a:t>
            </a:r>
          </a:p>
          <a:p>
            <a:pPr lvl="1"/>
            <a:r>
              <a:rPr lang="en-AU" dirty="0" smtClean="0"/>
              <a:t>Retrieve the list of </a:t>
            </a:r>
            <a:r>
              <a:rPr lang="en-AU" b="1" dirty="0" smtClean="0"/>
              <a:t>Actions</a:t>
            </a:r>
            <a:r>
              <a:rPr lang="en-AU" dirty="0" smtClean="0"/>
              <a:t> for a user</a:t>
            </a:r>
          </a:p>
          <a:p>
            <a:pPr lvl="1"/>
            <a:r>
              <a:rPr lang="en-AU" dirty="0" smtClean="0"/>
              <a:t>Check if a user has performed an </a:t>
            </a:r>
            <a:r>
              <a:rPr lang="en-AU" b="1" dirty="0" smtClean="0"/>
              <a:t>Action</a:t>
            </a:r>
            <a:endParaRPr lang="en-AU" dirty="0" smtClean="0"/>
          </a:p>
          <a:p>
            <a:r>
              <a:rPr lang="en-AU" dirty="0" smtClean="0"/>
              <a:t>Privilege features:</a:t>
            </a:r>
          </a:p>
          <a:p>
            <a:pPr lvl="1"/>
            <a:r>
              <a:rPr lang="en-AU" dirty="0" smtClean="0"/>
              <a:t>Register a new </a:t>
            </a:r>
            <a:r>
              <a:rPr lang="en-AU" b="1" dirty="0" smtClean="0"/>
              <a:t>Privilege Type</a:t>
            </a:r>
            <a:endParaRPr lang="en-AU" dirty="0" smtClean="0"/>
          </a:p>
          <a:p>
            <a:pPr lvl="1"/>
            <a:r>
              <a:rPr lang="en-AU" dirty="0" smtClean="0"/>
              <a:t>Check if user meets </a:t>
            </a:r>
            <a:r>
              <a:rPr lang="en-AU" b="1" dirty="0" smtClean="0"/>
              <a:t>Privilege Requirement</a:t>
            </a:r>
          </a:p>
          <a:p>
            <a:r>
              <a:rPr lang="en-AU" dirty="0" smtClean="0"/>
              <a:t>Level (label) features:</a:t>
            </a:r>
          </a:p>
          <a:p>
            <a:pPr lvl="1"/>
            <a:r>
              <a:rPr lang="en-AU" dirty="0" smtClean="0"/>
              <a:t>Register/Remove </a:t>
            </a:r>
            <a:r>
              <a:rPr lang="en-AU" b="1" dirty="0" smtClean="0"/>
              <a:t>Levels </a:t>
            </a:r>
            <a:r>
              <a:rPr lang="en-AU" dirty="0" smtClean="0"/>
              <a:t>based upon </a:t>
            </a:r>
            <a:r>
              <a:rPr lang="en-AU" b="1" dirty="0" smtClean="0"/>
              <a:t>Reputation</a:t>
            </a:r>
            <a:endParaRPr lang="en-AU" dirty="0" smtClean="0"/>
          </a:p>
          <a:p>
            <a:pPr lvl="1"/>
            <a:r>
              <a:rPr lang="en-AU" dirty="0" smtClean="0"/>
              <a:t>Retrieve the current </a:t>
            </a:r>
            <a:r>
              <a:rPr lang="en-AU" b="1" dirty="0" smtClean="0"/>
              <a:t>Level </a:t>
            </a:r>
            <a:r>
              <a:rPr lang="en-AU" dirty="0" smtClean="0"/>
              <a:t>for a user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2592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Database Schema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527831"/>
              </p:ext>
            </p:extLst>
          </p:nvPr>
        </p:nvGraphicFramePr>
        <p:xfrm>
          <a:off x="107948" y="701675"/>
          <a:ext cx="38735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132"/>
                <a:gridCol w="183037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AU" dirty="0" err="1" smtClean="0"/>
                        <a:t>ActionType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ActionTypeID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DesktopModuleID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Name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Nvarchar</a:t>
                      </a:r>
                      <a:r>
                        <a:rPr lang="en-AU" dirty="0" smtClean="0"/>
                        <a:t>(100)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FriendlyName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Nvarchar</a:t>
                      </a:r>
                      <a:r>
                        <a:rPr lang="en-AU" dirty="0" smtClean="0"/>
                        <a:t>(255)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ReputationPoints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ExperiencePoints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Active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Bit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6711417"/>
              </p:ext>
            </p:extLst>
          </p:nvPr>
        </p:nvGraphicFramePr>
        <p:xfrm>
          <a:off x="4137023" y="701675"/>
          <a:ext cx="387350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132"/>
                <a:gridCol w="183037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AU" dirty="0" err="1" smtClean="0"/>
                        <a:t>ActionLog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ActionID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ActionTypeID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OriginUserID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TargetUserID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PortalID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ExperiencePoints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ReputationPoints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Context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ContentItemID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DateCreated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DateTime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7775188"/>
              </p:ext>
            </p:extLst>
          </p:nvPr>
        </p:nvGraphicFramePr>
        <p:xfrm>
          <a:off x="107948" y="3852226"/>
          <a:ext cx="38735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132"/>
                <a:gridCol w="183037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AU" dirty="0" err="1" smtClean="0"/>
                        <a:t>PrivilegeType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ActionTypeID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DesktopModuleID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Name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Nvarchar</a:t>
                      </a:r>
                      <a:r>
                        <a:rPr lang="en-AU" dirty="0" smtClean="0"/>
                        <a:t>(100)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FriendlyName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Nvarchar</a:t>
                      </a:r>
                      <a:r>
                        <a:rPr lang="en-AU" dirty="0" smtClean="0"/>
                        <a:t>(255)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ReputationPoints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545893"/>
              </p:ext>
            </p:extLst>
          </p:nvPr>
        </p:nvGraphicFramePr>
        <p:xfrm>
          <a:off x="8166098" y="701675"/>
          <a:ext cx="38735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132"/>
                <a:gridCol w="183037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AU" dirty="0" smtClean="0"/>
                        <a:t>Level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LevelID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PortalID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Name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Nvarchar</a:t>
                      </a:r>
                      <a:r>
                        <a:rPr lang="en-AU" dirty="0" smtClean="0"/>
                        <a:t>(100)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LevelType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PointStart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PointEnd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RoleID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811017"/>
              </p:ext>
            </p:extLst>
          </p:nvPr>
        </p:nvGraphicFramePr>
        <p:xfrm>
          <a:off x="8166098" y="3852226"/>
          <a:ext cx="38735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132"/>
                <a:gridCol w="183037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AU" dirty="0" smtClean="0"/>
                        <a:t>Score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UserID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PortalID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ExperiencePoints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ReputationPoints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LastUpdated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DateTime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136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9900" y="12879"/>
            <a:ext cx="11722100" cy="500857"/>
          </a:xfrm>
        </p:spPr>
        <p:txBody>
          <a:bodyPr/>
          <a:lstStyle/>
          <a:p>
            <a:r>
              <a:rPr lang="en-US" dirty="0" smtClean="0"/>
              <a:t>API Details :: </a:t>
            </a:r>
            <a:r>
              <a:rPr lang="en-US" dirty="0" err="1" smtClean="0"/>
              <a:t>ActionController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671512"/>
            <a:ext cx="10304394" cy="538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API Details :: </a:t>
            </a:r>
            <a:r>
              <a:rPr lang="en-AU" dirty="0" err="1" smtClean="0"/>
              <a:t>PrivilegeController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5" y="1104899"/>
            <a:ext cx="1112669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75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9900" y="12879"/>
            <a:ext cx="11722100" cy="500857"/>
          </a:xfrm>
        </p:spPr>
        <p:txBody>
          <a:bodyPr/>
          <a:lstStyle/>
          <a:p>
            <a:r>
              <a:rPr lang="en-US" dirty="0" smtClean="0"/>
              <a:t>API Details :: </a:t>
            </a:r>
            <a:r>
              <a:rPr lang="en-US" dirty="0" err="1" smtClean="0"/>
              <a:t>LevelController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981075"/>
            <a:ext cx="9774382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8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Game Rules for the Demo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Beer Vendor Module</a:t>
            </a:r>
          </a:p>
          <a:p>
            <a:pPr lvl="1"/>
            <a:r>
              <a:rPr lang="en-AU" dirty="0" smtClean="0"/>
              <a:t>Reputation = Intoxication, Experience = Money Spent</a:t>
            </a:r>
          </a:p>
          <a:p>
            <a:pPr lvl="1"/>
            <a:r>
              <a:rPr lang="en-AU" dirty="0" smtClean="0"/>
              <a:t>Register </a:t>
            </a:r>
            <a:r>
              <a:rPr lang="en-AU" dirty="0" err="1" smtClean="0"/>
              <a:t>ActionType</a:t>
            </a:r>
            <a:r>
              <a:rPr lang="en-AU" dirty="0" smtClean="0"/>
              <a:t> (Beer Purchase, Food Purchase)</a:t>
            </a:r>
          </a:p>
          <a:p>
            <a:pPr lvl="1"/>
            <a:r>
              <a:rPr lang="en-AU" dirty="0" smtClean="0"/>
              <a:t>Perform an Action (Buy Beer, Buy Food)</a:t>
            </a:r>
          </a:p>
          <a:p>
            <a:pPr lvl="1"/>
            <a:r>
              <a:rPr lang="en-AU" dirty="0" smtClean="0"/>
              <a:t>Retrieve my Reputation (Intoxication) &amp; Experience (Money spent)</a:t>
            </a:r>
          </a:p>
          <a:p>
            <a:pPr lvl="1"/>
            <a:r>
              <a:rPr lang="en-AU" dirty="0" smtClean="0"/>
              <a:t>Display my User Level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sz="2000" i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808037"/>
              </p:ext>
            </p:extLst>
          </p:nvPr>
        </p:nvGraphicFramePr>
        <p:xfrm>
          <a:off x="723900" y="3487142"/>
          <a:ext cx="624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093"/>
                <a:gridCol w="2317957"/>
                <a:gridCol w="241935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Action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Intoxication (Rep)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Money</a:t>
                      </a:r>
                      <a:r>
                        <a:rPr lang="en-AU" baseline="0" dirty="0" smtClean="0"/>
                        <a:t> Spent (</a:t>
                      </a:r>
                      <a:r>
                        <a:rPr lang="en-AU" baseline="0" dirty="0" err="1" smtClean="0"/>
                        <a:t>Exp</a:t>
                      </a:r>
                      <a:r>
                        <a:rPr lang="en-AU" baseline="0" dirty="0" smtClean="0"/>
                        <a:t>)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Buy Beer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Buy Food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-1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93766"/>
              </p:ext>
            </p:extLst>
          </p:nvPr>
        </p:nvGraphicFramePr>
        <p:xfrm>
          <a:off x="7577136" y="3512265"/>
          <a:ext cx="38639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988"/>
                <a:gridCol w="193198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Level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Reputation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Sober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Tipsy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1-19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Drunk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20-49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Really Drunk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50+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008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Tweaking the Game Rules for the Demo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Adjust Points</a:t>
            </a:r>
          </a:p>
          <a:p>
            <a:pPr lvl="1"/>
            <a:r>
              <a:rPr lang="en-AU" dirty="0" smtClean="0"/>
              <a:t>Raise the points value for Buy Beer</a:t>
            </a:r>
          </a:p>
          <a:p>
            <a:r>
              <a:rPr lang="en-AU" dirty="0" smtClean="0"/>
              <a:t>Adjust Levels</a:t>
            </a:r>
          </a:p>
          <a:p>
            <a:pPr lvl="1"/>
            <a:r>
              <a:rPr lang="en-AU" dirty="0" smtClean="0"/>
              <a:t>Insert a new state after “Really Drunk”</a:t>
            </a:r>
          </a:p>
          <a:p>
            <a:r>
              <a:rPr lang="en-AU" dirty="0" smtClean="0"/>
              <a:t>Unlock a Privilege</a:t>
            </a:r>
          </a:p>
          <a:p>
            <a:pPr lvl="1"/>
            <a:r>
              <a:rPr lang="en-AU" dirty="0" smtClean="0"/>
              <a:t>Sleep it off</a:t>
            </a:r>
          </a:p>
          <a:p>
            <a:pPr marL="0" indent="0">
              <a:buNone/>
            </a:pPr>
            <a:endParaRPr lang="en-AU" dirty="0" smtClean="0"/>
          </a:p>
          <a:p>
            <a:pPr marL="457200" lvl="1" indent="0">
              <a:buNone/>
            </a:pP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063777"/>
              </p:ext>
            </p:extLst>
          </p:nvPr>
        </p:nvGraphicFramePr>
        <p:xfrm>
          <a:off x="323850" y="3868142"/>
          <a:ext cx="624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093"/>
                <a:gridCol w="2317957"/>
                <a:gridCol w="241935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Action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Intoxication (Rep)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Money</a:t>
                      </a:r>
                      <a:r>
                        <a:rPr lang="en-AU" baseline="0" dirty="0" smtClean="0"/>
                        <a:t> Spent (</a:t>
                      </a:r>
                      <a:r>
                        <a:rPr lang="en-AU" baseline="0" dirty="0" err="1" smtClean="0"/>
                        <a:t>Exp</a:t>
                      </a:r>
                      <a:r>
                        <a:rPr lang="en-AU" baseline="0" dirty="0" smtClean="0"/>
                        <a:t>)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Buy Beer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Buy Food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-1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/>
                        <a:t>Sleep it off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 smtClean="0"/>
                        <a:t>-100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 smtClean="0"/>
                        <a:t>40</a:t>
                      </a:r>
                      <a:endParaRPr lang="en-AU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417706"/>
              </p:ext>
            </p:extLst>
          </p:nvPr>
        </p:nvGraphicFramePr>
        <p:xfrm>
          <a:off x="7577136" y="3512265"/>
          <a:ext cx="38639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988"/>
                <a:gridCol w="193198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Level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Reputation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Sober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Tipsy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1-19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Drunk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20-49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Really Drunk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50-99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/>
                        <a:t>???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 smtClean="0"/>
                        <a:t>100+</a:t>
                      </a:r>
                      <a:endParaRPr lang="en-A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812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Managing the Game – Administrator Tools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Activity Graphs</a:t>
            </a:r>
          </a:p>
          <a:p>
            <a:pPr lvl="1"/>
            <a:r>
              <a:rPr lang="en-AU" dirty="0" smtClean="0"/>
              <a:t>Reputation &amp; Experience over time</a:t>
            </a:r>
            <a:endParaRPr lang="en-AU" dirty="0"/>
          </a:p>
          <a:p>
            <a:r>
              <a:rPr lang="en-AU" dirty="0"/>
              <a:t>Manage </a:t>
            </a:r>
            <a:r>
              <a:rPr lang="en-AU" dirty="0" smtClean="0"/>
              <a:t>Actions</a:t>
            </a:r>
          </a:p>
          <a:p>
            <a:pPr lvl="1"/>
            <a:r>
              <a:rPr lang="en-AU" dirty="0" smtClean="0"/>
              <a:t>Adjust point values for actions</a:t>
            </a:r>
          </a:p>
          <a:p>
            <a:pPr lvl="1"/>
            <a:r>
              <a:rPr lang="en-AU" dirty="0" smtClean="0"/>
              <a:t>Only affects new actions</a:t>
            </a:r>
            <a:endParaRPr lang="en-AU" dirty="0"/>
          </a:p>
          <a:p>
            <a:r>
              <a:rPr lang="en-AU" dirty="0"/>
              <a:t>Manage </a:t>
            </a:r>
            <a:r>
              <a:rPr lang="en-AU" dirty="0" smtClean="0"/>
              <a:t>Levels</a:t>
            </a:r>
          </a:p>
          <a:p>
            <a:pPr lvl="1"/>
            <a:r>
              <a:rPr lang="en-AU" dirty="0" smtClean="0"/>
              <a:t>Adjust/insert new levels</a:t>
            </a:r>
            <a:endParaRPr lang="en-AU" dirty="0"/>
          </a:p>
          <a:p>
            <a:r>
              <a:rPr lang="en-AU" dirty="0"/>
              <a:t>Manage Privilege </a:t>
            </a:r>
            <a:r>
              <a:rPr lang="en-AU" dirty="0" smtClean="0"/>
              <a:t>Thresholds</a:t>
            </a:r>
          </a:p>
          <a:p>
            <a:pPr lvl="1"/>
            <a:r>
              <a:rPr lang="en-AU" dirty="0" smtClean="0"/>
              <a:t>Adjust point values required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319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Session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Session (Yes, there will be a little code)</a:t>
            </a:r>
          </a:p>
          <a:p>
            <a:r>
              <a:rPr lang="en-US" dirty="0" smtClean="0"/>
              <a:t>Introduce the concept of Gamification</a:t>
            </a:r>
          </a:p>
          <a:p>
            <a:r>
              <a:rPr lang="en-US" dirty="0" smtClean="0"/>
              <a:t>Walkthrough an implementation on the DNN Framework</a:t>
            </a:r>
          </a:p>
          <a:p>
            <a:r>
              <a:rPr lang="en-US" dirty="0" smtClean="0"/>
              <a:t>Show you F5’s gamified site (devcentral.f5.com)</a:t>
            </a:r>
          </a:p>
          <a:p>
            <a:r>
              <a:rPr lang="en-US" dirty="0" smtClean="0"/>
              <a:t>Give you some code to try and build upon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Apologies for using the terms Gamification, Gamifying and Gamified which are not real words!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179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More Gamification: Badges!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Badges are a way of publicly recognizing an achievement of a user.</a:t>
            </a:r>
          </a:p>
          <a:p>
            <a:r>
              <a:rPr lang="en-AU" dirty="0" smtClean="0"/>
              <a:t>3 types of badges:</a:t>
            </a:r>
          </a:p>
          <a:p>
            <a:pPr lvl="1"/>
            <a:r>
              <a:rPr lang="en-AU" b="1" dirty="0" smtClean="0"/>
              <a:t>Action-based</a:t>
            </a:r>
            <a:r>
              <a:rPr lang="en-AU" dirty="0" smtClean="0"/>
              <a:t>: badges are awarded for performing an action X number of times (e.g. purchase 10 beers, answer voted up 10 times)</a:t>
            </a:r>
          </a:p>
          <a:p>
            <a:pPr lvl="1"/>
            <a:r>
              <a:rPr lang="en-AU" b="1" dirty="0" smtClean="0"/>
              <a:t>Administrator-based</a:t>
            </a:r>
            <a:r>
              <a:rPr lang="en-AU" dirty="0" smtClean="0"/>
              <a:t>: manually assigned (e.g. MVP 2016)</a:t>
            </a:r>
          </a:p>
          <a:p>
            <a:pPr lvl="1"/>
            <a:r>
              <a:rPr lang="en-AU" b="1" dirty="0" smtClean="0"/>
              <a:t>Event-based</a:t>
            </a:r>
            <a:r>
              <a:rPr lang="en-AU" dirty="0" smtClean="0"/>
              <a:t>: modules can expose a number of events that a badge can be based on (e.g. question receives 500 views)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7002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Badges Database Schema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5875271"/>
              </p:ext>
            </p:extLst>
          </p:nvPr>
        </p:nvGraphicFramePr>
        <p:xfrm>
          <a:off x="269873" y="749300"/>
          <a:ext cx="387350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132"/>
                <a:gridCol w="183037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AU" dirty="0" smtClean="0"/>
                        <a:t>Badge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BadgeID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DesktopModuleID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Name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Nvarchar</a:t>
                      </a:r>
                      <a:r>
                        <a:rPr lang="en-AU" dirty="0" smtClean="0"/>
                        <a:t>(100)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FriendlyName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Nvarchar</a:t>
                      </a:r>
                      <a:r>
                        <a:rPr lang="en-AU" dirty="0" smtClean="0"/>
                        <a:t>(255)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Description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Nvarchar</a:t>
                      </a:r>
                      <a:r>
                        <a:rPr lang="en-AU" dirty="0" smtClean="0"/>
                        <a:t>(max)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Icon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Nvarchar</a:t>
                      </a:r>
                      <a:r>
                        <a:rPr lang="en-AU" dirty="0" smtClean="0"/>
                        <a:t>(100)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BadgeType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BadgeEventID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ActionTypeID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NumberOfTimes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BadgeCount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Deleted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Bit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375622"/>
              </p:ext>
            </p:extLst>
          </p:nvPr>
        </p:nvGraphicFramePr>
        <p:xfrm>
          <a:off x="4394199" y="749300"/>
          <a:ext cx="38735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132"/>
                <a:gridCol w="183037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AU" dirty="0" err="1" smtClean="0"/>
                        <a:t>BadgeLog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BadgeID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UserID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PortalID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DateAchieved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DateTime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159994"/>
              </p:ext>
            </p:extLst>
          </p:nvPr>
        </p:nvGraphicFramePr>
        <p:xfrm>
          <a:off x="4394199" y="2759075"/>
          <a:ext cx="38735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132"/>
                <a:gridCol w="183037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AU" dirty="0" err="1" smtClean="0"/>
                        <a:t>BadgeEvent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BadgeEventID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DesktopModuleID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Name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Nvarchar</a:t>
                      </a:r>
                      <a:r>
                        <a:rPr lang="en-AU" dirty="0" smtClean="0"/>
                        <a:t>(100)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FriendlyName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Nvarchar</a:t>
                      </a:r>
                      <a:r>
                        <a:rPr lang="en-AU" dirty="0" smtClean="0"/>
                        <a:t>(255)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308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Badge API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500857"/>
            <a:ext cx="755332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21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Badge Demo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Create “action” Badge for X amount of actions</a:t>
            </a:r>
          </a:p>
          <a:p>
            <a:r>
              <a:rPr lang="en-AU" dirty="0" smtClean="0"/>
              <a:t>Create “event” based badge for X amount of </a:t>
            </a:r>
            <a:r>
              <a:rPr lang="en-AU" dirty="0" smtClean="0"/>
              <a:t>experience (money spent) earnt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680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Gamification API 1.0 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Available at </a:t>
            </a:r>
            <a:r>
              <a:rPr lang="en-AU" dirty="0" smtClean="0"/>
              <a:t>www.ventrian.com/modules/gamification</a:t>
            </a:r>
            <a:endParaRPr lang="en-AU" dirty="0" smtClean="0"/>
          </a:p>
          <a:p>
            <a:r>
              <a:rPr lang="en-AU" dirty="0" smtClean="0"/>
              <a:t>Includes core API:</a:t>
            </a:r>
          </a:p>
          <a:p>
            <a:pPr lvl="1"/>
            <a:r>
              <a:rPr lang="en-AU" dirty="0" err="1" smtClean="0"/>
              <a:t>ActionController</a:t>
            </a:r>
            <a:r>
              <a:rPr lang="en-AU" dirty="0" smtClean="0"/>
              <a:t>, </a:t>
            </a:r>
            <a:r>
              <a:rPr lang="en-AU" dirty="0" err="1" smtClean="0"/>
              <a:t>BadgeController</a:t>
            </a:r>
            <a:r>
              <a:rPr lang="en-AU" dirty="0" smtClean="0"/>
              <a:t>, </a:t>
            </a:r>
            <a:r>
              <a:rPr lang="en-AU" dirty="0" err="1" smtClean="0"/>
              <a:t>LevelController</a:t>
            </a:r>
            <a:r>
              <a:rPr lang="en-AU" dirty="0" smtClean="0"/>
              <a:t>, </a:t>
            </a:r>
            <a:r>
              <a:rPr lang="en-AU" dirty="0" err="1" smtClean="0"/>
              <a:t>PrivilegeController</a:t>
            </a:r>
            <a:endParaRPr lang="en-AU" dirty="0" smtClean="0"/>
          </a:p>
          <a:p>
            <a:r>
              <a:rPr lang="en-AU" dirty="0" smtClean="0"/>
              <a:t>Includes administration modules:</a:t>
            </a:r>
          </a:p>
          <a:p>
            <a:pPr lvl="1"/>
            <a:r>
              <a:rPr lang="en-AU" dirty="0" smtClean="0"/>
              <a:t>Activity Graph, Actions, Badges, Levels, Privileges.</a:t>
            </a:r>
          </a:p>
          <a:p>
            <a:r>
              <a:rPr lang="en-AU" dirty="0" smtClean="0"/>
              <a:t>Documentation</a:t>
            </a:r>
          </a:p>
          <a:p>
            <a:pPr lvl="1"/>
            <a:r>
              <a:rPr lang="en-AU" dirty="0" smtClean="0"/>
              <a:t>Coming soon!</a:t>
            </a:r>
          </a:p>
        </p:txBody>
      </p:sp>
    </p:spTree>
    <p:extLst>
      <p:ext uri="{BB962C8B-B14F-4D97-AF65-F5344CB8AC3E}">
        <p14:creationId xmlns:p14="http://schemas.microsoft.com/office/powerpoint/2010/main" val="2797255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Coming in API 1.1 :: </a:t>
            </a:r>
            <a:r>
              <a:rPr lang="en-AU" dirty="0" err="1" smtClean="0"/>
              <a:t>Leaderboard</a:t>
            </a:r>
            <a:r>
              <a:rPr lang="en-AU" dirty="0" smtClean="0"/>
              <a:t> &amp; Leader Position Module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1124777"/>
            <a:ext cx="4810125" cy="453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818323"/>
            <a:ext cx="2914650" cy="491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96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Coming in API 1.1 :: Action Log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500857"/>
            <a:ext cx="5264150" cy="5741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37" y="500857"/>
            <a:ext cx="58959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04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Coming in API 1.1 :: User Profile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Razor Based module for accessing Reputation, Experience, Levels, Position &amp; Badges.</a:t>
            </a:r>
          </a:p>
          <a:p>
            <a:r>
              <a:rPr lang="en-AU" dirty="0" smtClean="0"/>
              <a:t>Perfect for dropping on user profile (?</a:t>
            </a:r>
            <a:r>
              <a:rPr lang="en-AU" dirty="0" err="1" smtClean="0"/>
              <a:t>userid</a:t>
            </a:r>
            <a:r>
              <a:rPr lang="en-AU" dirty="0" smtClean="0"/>
              <a:t>=XX) pages.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412" y="2319337"/>
            <a:ext cx="24288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95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F5 </a:t>
            </a:r>
            <a:r>
              <a:rPr lang="en-AU" dirty="0" err="1" smtClean="0"/>
              <a:t>DevCentral</a:t>
            </a:r>
            <a:r>
              <a:rPr lang="en-AU" dirty="0" smtClean="0"/>
              <a:t> (</a:t>
            </a:r>
            <a:r>
              <a:rPr lang="en-AU" dirty="0"/>
              <a:t>https://</a:t>
            </a:r>
            <a:r>
              <a:rPr lang="en-AU" dirty="0" smtClean="0"/>
              <a:t>devcentral.f5.com)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Technical community for F5 Network’s products &amp; solutions</a:t>
            </a:r>
          </a:p>
          <a:p>
            <a:pPr lvl="1"/>
            <a:r>
              <a:rPr lang="en-AU" dirty="0" smtClean="0"/>
              <a:t>https://devcentral.f5.com</a:t>
            </a:r>
          </a:p>
          <a:p>
            <a:r>
              <a:rPr lang="en-AU" dirty="0" smtClean="0"/>
              <a:t>Q&amp;A, Codeshare, Snippets, Articles, User Profile – all Gamified</a:t>
            </a:r>
          </a:p>
          <a:p>
            <a:pPr lvl="1"/>
            <a:r>
              <a:rPr lang="en-AU" dirty="0" smtClean="0"/>
              <a:t>https://devcentral.f5.com/questions</a:t>
            </a:r>
          </a:p>
          <a:p>
            <a:r>
              <a:rPr lang="en-AU" dirty="0" smtClean="0"/>
              <a:t>250,000+ person leader board </a:t>
            </a:r>
          </a:p>
          <a:p>
            <a:pPr lvl="1"/>
            <a:r>
              <a:rPr lang="en-AU" dirty="0" smtClean="0"/>
              <a:t>https</a:t>
            </a:r>
            <a:r>
              <a:rPr lang="en-AU" dirty="0"/>
              <a:t>://</a:t>
            </a:r>
            <a:r>
              <a:rPr lang="en-AU" dirty="0" smtClean="0"/>
              <a:t>devcentral.f5.com/users</a:t>
            </a:r>
          </a:p>
          <a:p>
            <a:r>
              <a:rPr lang="en-AU" dirty="0" smtClean="0"/>
              <a:t>MVP Program </a:t>
            </a:r>
          </a:p>
          <a:p>
            <a:pPr lvl="1"/>
            <a:r>
              <a:rPr lang="en-AU" dirty="0" smtClean="0"/>
              <a:t>https://devcentral.f5.com/mvp</a:t>
            </a:r>
            <a:endParaRPr lang="en-AU" dirty="0"/>
          </a:p>
          <a:p>
            <a:r>
              <a:rPr lang="en-AU" dirty="0" smtClean="0"/>
              <a:t>Since October 2013</a:t>
            </a:r>
          </a:p>
          <a:p>
            <a:pPr lvl="1"/>
            <a:r>
              <a:rPr lang="en-AU" dirty="0"/>
              <a:t>200,000+ </a:t>
            </a:r>
            <a:r>
              <a:rPr lang="en-AU" dirty="0" smtClean="0"/>
              <a:t>actions</a:t>
            </a:r>
          </a:p>
          <a:p>
            <a:pPr lvl="1"/>
            <a:r>
              <a:rPr lang="en-AU" dirty="0" smtClean="0"/>
              <a:t>550,000+ reputation points</a:t>
            </a:r>
          </a:p>
        </p:txBody>
      </p:sp>
    </p:spTree>
    <p:extLst>
      <p:ext uri="{BB962C8B-B14F-4D97-AF65-F5344CB8AC3E}">
        <p14:creationId xmlns:p14="http://schemas.microsoft.com/office/powerpoint/2010/main" val="238496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DevCentral</a:t>
            </a:r>
            <a:r>
              <a:rPr lang="en-AU" dirty="0" smtClean="0"/>
              <a:t> Q&amp;A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4" y="686725"/>
            <a:ext cx="9717459" cy="546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2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9900" y="12879"/>
            <a:ext cx="11722100" cy="500857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Scott McCulloch</a:t>
            </a:r>
          </a:p>
          <a:p>
            <a:r>
              <a:rPr lang="en-US" dirty="0" smtClean="0"/>
              <a:t>Wollongong, Australia</a:t>
            </a:r>
          </a:p>
          <a:p>
            <a:r>
              <a:rPr lang="en-US" dirty="0" smtClean="0"/>
              <a:t>F5 Networks</a:t>
            </a: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DNN Community since </a:t>
            </a:r>
            <a:r>
              <a:rPr lang="en-US" dirty="0" err="1" smtClean="0"/>
              <a:t>IBuySpy</a:t>
            </a:r>
            <a:endParaRPr lang="en-US" dirty="0" smtClean="0"/>
          </a:p>
          <a:p>
            <a:r>
              <a:rPr lang="en-US" dirty="0" smtClean="0"/>
              <a:t>DNN Books</a:t>
            </a:r>
          </a:p>
          <a:p>
            <a:r>
              <a:rPr lang="en-US" dirty="0" smtClean="0"/>
              <a:t>Ventrian Modules</a:t>
            </a:r>
            <a:endParaRPr lang="en-US" dirty="0"/>
          </a:p>
        </p:txBody>
      </p:sp>
      <p:pic>
        <p:nvPicPr>
          <p:cNvPr id="7" name="Picture 2" descr="http://ecx.images-amazon.com/images/I/51sC7X4CjVL._SX391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711" y="2688324"/>
            <a:ext cx="2536825" cy="322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over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936" y="2688324"/>
            <a:ext cx="2549649" cy="322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59839" y="3109032"/>
            <a:ext cx="3200400" cy="2400300"/>
          </a:xfrm>
          <a:prstGeom prst="rect">
            <a:avLst/>
          </a:prstGeom>
        </p:spPr>
      </p:pic>
      <p:sp>
        <p:nvSpPr>
          <p:cNvPr id="3" name="AutoShape 2" descr="data:image/jpeg;base64,/9j/4AAQSkZJRgABAQAAAQABAAD/2wCEAAkGBxMTEhUTExMWFhUXGBcaFxcYGBsaFxofFxgXFxgdFxgYHighGh0lHRYXITEhJSkrLi4uHh8zODMtNygtLisBCgoKDg0OGhAQGy0mICUtLS0tLS8tLystLS0tLS0tLS0tLS0tLS0tLS0tLS0tLS0tLS0tLS0tLS0tLS0tLS0tLf/AABEIAMoA+gMBIgACEQEDEQH/xAAcAAABBQEBAQAAAAAAAAAAAAADAQIEBQYABwj/xABFEAACAQMDAQUHAQUFBQcFAAABAhEAAyEEEjFBBRMiUWEGMnGBkaHwQiOxwdHhFDNSYvEHJFNykhUWQ4KistIXNFRzwv/EABoBAAMBAQEBAAAAAAAAAAAAAAABAgMEBQb/xAAwEQACAgECBQEHBAIDAAAAAAAAAQIRAxIhBBMxQVEiFHGBkbHB8EJSYaEy8QXR4f/aAAwDAQACEQMRAD8A36Ciha8uue2urbh0X/lQf/1JqM3b+qbm/cg+TkfSMV7PIkebaPXAtKFrxy12nfU7lvXJ897fzqQ3bWpbm/d+TsP3Gh4X5FqR67tpwFePr21qFwt+6P8Azt/E0M9q3iZN24fi7Y+9LkPyPUj1/V6hLSF7jBVHJPqYHxJJAA6mqJ/bbSDhnb0CH+MV5pqO0bjAq1x2XEgsSDBkYJ6HNQyfSqjgXdi1nqP/AH+0vld/6B/8ql6f2w0jf+KUPkysPuAR968j3DpFPBxkU3hiCke4aLW27o3WriuBztIMfEdPnR5NeJ29fcXKXHUjqrEHp1ESMcVbaX2r1i574tj9QU/vFZvC+zK1I9X3Guk15kPbvVD/AIfzQ/wIp7e32pyNtoHz2Mf3tS5Eh6kekEV0V5intxq5nehHlsEfaDUzT/7Qbw961bb4bl/iaOTMLR6EBSkVh9N/tEH/AIljHmrfwI/jVwntxozyXX4p/ImpeOa7DtGgikK1TL7Y6L/jf+h//jXL7Y6ImO++ex4/dU6ZeGGxcxSRVPqfa/RoY73d/wAqsfvEUa17S6NhI1CD4yp+YYUaZeA2LGK7bUQdt6X/APItf9a/zotvtKw3u3rR+Dr/ADpbjoLtrttGUA8Z+FcUpWFANtJto5Su2U7FRGKUmypJSkCzRYUR9lJsqTspO7osKPBQD+D+NEUeoqS+lUqQAd0AjDH6BQQR644PpQBZYT4CAOZBjoJ+tdfOvoDxtDkKx50ve+QoHescZ9KMiOZgTkDBnJ4iDnrSc/IJLwcbhNMYmOY+AH86S7p36qBx5c8dDg+hp13TlTtIkkAiOMicGjUgafgGFPn+ZppUdT9qKLDHKiek8cep60+1oWKs5BAXpBk/KZwKetLqyab7EUkYp5A6Uvhg/vjNNt4p6iRykDPX40cvienxoa6cEgKQSYgep+33pGQgGeR0zIotMYUsI6U6ARg/xqMjdC2aMmmkAlonrBjA8xOfgP6DdAkmGVB6fenbRP8AWopWAZbIiAVMmfKakWNI7LuUEjrxxjIX3iM80m/5KUV4EKen7q7b0pEQnkN9CYJ4mOKKVUECdw/6SeZ6mOnBp6w5YwKIyR8JpsU9iBJIIHTkgfFqW0gP6lx0IPnHIHzo1k8tgW+f0pDUldKxMLBMdCCOYHXn05pbukcCYA4+/H1n7U+YvIcqRFA9ft/Wkx6/npFEuWmESM54IP7qH3i9ZqrsWmjrd8jgkfCRUm12vfX3b91fg7fDiahnzkU63Zdh4VJ6TBI+oodBTOu3HY7ixJPJYkk/EmjJrLwEC5cC+W5o+k0F9O8hDAaJjgxE9fTzomo0rr0+YgjzwRRaDQzr2vvPh7txh5MzH95oSXWX3WZYMiCRniRH76ar+vxp3e+EjzI/BT+AaQ7dpXyIN65Hl3jEfQmgjW3P+K//AFN/OmLzxPoSf6UWB/hX6n+dFpBpYc6p7jLFlzuMEKwycRMGCQADkemRgHtX0XkOkHKyQ54BiJHRhtMAgDymodrsJm9y/bYQCDDKZ+MGR96Na9nrpJHeW14PoecLCtHTJ+leQ8iW1noqLfYJa2sDlUXpKFmkiCJLSBiPDPI4p17SqkuLoxAjOSx2x4Y24JwfqKs7nZVhLW641k3CT4Ft3XZhOCXAUKxEdInpyaZ2T3CvKpdVv1bXZFh5wMnGJyIip54aF3K+zp5zvQKoxkSI97dtJ6x4ZzOMUt5N0ftE3FoiCmJJ4kkdMgQM1c3dOCCUtWZL4JLI0SCAeQWg5PHHnXWtIMd4lsE52KSARvxBHvdBBEfCcpcQNQj0M7ctHowYkQViCCRMgjDekj7RM3V3DcI2WF3QQVl565gMAOADzzmpuo04e2SyC11W4FJgA4V0wFkH7etNtOm2Qi71B3O0gSY/WRKgz5nLc1TzXuLk9ipS3eBDKEWG90EYInkk5E+Uj6VLZbznm2DC4yuOVEHwwc4+I4qfrLO5ltoA7MFYou5nAXIno3U4z1mM1FXUpbL7jEyqIUgMJVWw2ASV94SJBwaOfe4nhp1YXRaHUNOVwcqynbnPhkcYiT/OhXO8baWtWDAhYc46iU3fKPOPOp/ZugS6fE1sso3Mif3mAYKbjkeJQVG3iPMUTtbQvYvPbEX9q75DjcJidoaSIDdCTmlzVYPHsVS27Lbd6i0Ru3BFJ3cQAAxgjPQdcYqBde0s93vKcEuvJn0gCCP9K2djsy2uxFZe8uBWVzZVgpYFiG8XRRyM5HSqq52jq7EgMHQThUARY3FuCII4Ig5HTq1mfb6i5S8FHprllydzqhAwWIBJmBHhPxMx8eKsLuksBTs1CE/pJgAgxyQ26DMZXEHEGp9jS3rzF1t2HaRvZAyMJ8UsZzwvBJ4wc003UUuCtqV5VXJYwCCNpHMmPX5VTzv+f6BQ/PxlTpEJnY4xtkjeQs5IYKrSJEdeAa7U2mlmYh9wmfEAYHP7ZBMemZPlitXr9M+xS2nU7SCWVrYdcGJhgzfpkHzHlULXAKynawuBSyqWIExkSrbUOFyZ/fU89+PoDxmW32WxtcNONjE/Y/Ku1OnVCsAuSJ2mNwxwwGZ6gj61cWVUhmuWbYJLkbn7yZGY7oFsknjMiYqRoxa2FjqrFsRB3AbYMgCDDz4uYxmYFX7Q+wuX5M3a09xif2TDMe4xGJnABiAOTUhdOYBZLigiI94hsmeTA9COnWK1JsCe7KoSuRLnBkJxbePgIkTzmoeq0DpcCrtzC7VuIVXqFIe5uE9Nw5j41PtNlvEo9TPXTLA7iSIBJWASDAmBOY/Oa4XLxLApESQGAhpx4W9Z4449K0h7KDAsRsOM98C0SB/ihYBAJB24nzNMHYtpWYC8VJHDX7ZcjJiQYOIz6HyzS4gXK7lXp9eGEDTKWMgb1ETxAbwgwVPXJj4Uy2mx13W1KMQZVnEZjjcNhJnn0q8bR27kESWBAZjfZwRgmTODhTx5Yqo1ChR3pNggCNpvBWA6eF7Syx2jgmcUlm8DePuxX7StHwsg3DlSGBEdFDtJk4kGeeaYbqW2YIHDAghWwfSVPMiOvX6dp9TYC7mtKbbZC77ZjbyEKPvXHSpJuW9QFC2UQq3Bu+KBkgS4KySJmeMjyfNoWmyLaZDMkhiJOVgQRjxHP0PSn3NKm0wJMDED0PPlHwpx7QgFWWxsMCe9V2AECRsYmJkwZiTGMUfTawuf2SL8ZQqqmec7omDjzXFHOaHoiynvXbef2KYJzufpn9LEemaeulByOv8AluH7xmrndYtA7r1rcRJ2TPAB2hFIXng01USMapAOgmMdMd2I+EVS4l9ieXEBauJeV1S0ttwp8TAhtwILjCkAquZcnA4mrXVAjcUW0FDA7SyyFC+IDY68sDnJGPWqrtLSXLVmXDqoeDdRLioC7GNxgECSB4vTryDTaW6tw7rxW5+kgSIKvwcgEbCeAfIzXnttbnYop7NF3fnNy4DbtoYdWKqRJIAmd2QYET0MHFRO4v3CbYW3vCbygZpPiKgmQZUlQMTErMSJJqv7ZYuWxcVgrSFuyVVgZYqSJ2kAEgfM+VI524RxsIKum6TDTlWG0LG6es7ale4bjW6YK9bLk2x3t1cGdxKKyof0EQCNwG305BMUnaFh1Aa0bRdLptKwXZv93LAGVA3od3njEmjLqtSqG2pDDft7xiqlRuUjvCIUQJG7E4OcgprkRbttQLLb2ALW2HhLBQwdQpDjcCRyevh6ilQabtoqjo7jXEtXNRcJypDXGELBkoBjEe7MEA5qXorVlXuIbTvuYJdDMqi2CwWTbYDdktJBEdROasezbdt+8NxFUAOto++rBCwKy/8AdMHhvPBBIruyez+9YG3t3EXFuNKC2XgSwZCdskMcMMxPNNy3sjTErtRpb1osq7LiyyKUYgqwEtgCXECCDIMTzmhvpLM7WsFCRDEgBFlrhDG4GPmBnExjztNRoRZNu06vsVhcJZxKAEkuzW1iR0xBAzu6luds6aZtX7ZbbsYOhG/dxtYFSr5QDwkTPnIFLYFpTSKXV6JtKxf3lZNy3Lbi7u2lZXapO31OAADzBqpv6q2yAWtOVbfLwcEEtB8ZzkKuPKr+1o27obiUtHe8PH+baCJjB3E5gwJkE0y9qUtBQzadrpSGF1LY97CbQ5lCG3GD/CknYskZrqqJHsn2kDtNyUNtmdt/kyQNvnyvpkZqDodNfs3LjTKXLV2Ifcu64JUsqncR6gSOsVL7RuXbun/aWNxJUW2t3FZUDNu8IVyDuCqAuOpGQaEvZ1xnW0pANtVdt4HBYKNoE5xkTgfWqlOur3CFdAa6m7p7p3B7W3xYdTbAVnjvC2D4XciG6mY6WQRnCXb5S2hu/wC8bvGvjUgooRSZLOpBkcUfRae7YsvaCqyFLvi2PuMwdvvFSDLQT6ZM4F2gDt7kIbo763cuFEhvCDuJBwRhcj+Bpal3Zb9LpBe09ner4LYO0NuVcENO3jIU7SeORx1oOj0lvUL4rdxCNqs87txCbx4WGD4W65qL2/Y71UCsyNCqN0YVFuRifeIaTkfp8hTewmaxCs1y4XZQ0jaq7RgoN0md8E45PTFS8qSE2O03Z1+VtrZuSR+gpu5DSysB5zx1p2rZQQRasswVt1u8AG/ZsVYoFhTtkZ3zzUsaQ3S7qChJli5BCgbWPu+6AFJxGB1ofZns1f1SrctXSu0nc8rkMQTuJxOTzk9eaI5kS760S7vZlg2i66Y29SHCeC6SXYrukbmg7QZyekjMVQ2OzNO1wAi6S6I4W3uBTduBFwMZkRMDHxzW7t+yKhS1zUg+Lc7g20JYgrJ2228UELMzz50PReyuiRww1Sm4PcfE28KItkbQB4RA9T51SlJ9LCTijD3fZ/TobtstNxQdo3spkqJ3KQMgt96q9LoRccIGMmY3Pt/D5DrXpfaPYehe47vebcxk/snOYUZJMkQsRMZPpRtRoOz8EhAQD4ltQTxGd0iI4Bq1za6P5GTlDyjFWPY5XA36htxAkW2DDicyuOkHE4+cJ/Y5jhL5Kg5Dr4vIxKjGPKOfWtT/ANldlANtbUoSpE2yVUT5LujnNM7P7K0FuNup1RhQBMcdOGA/1pcviOtP5GXMx/uXzMhrPZZU/vHZVx+0gR6iI8XUx/Sqr/sq1O3e53rNuFUEkkqoZSw2yRE+s5AmvRu0tLojJa7fcEg7PBtmOQGmKhWrfZysCtq6Dght1sREnA7sgfKtIw4j9rFzMa6yR59r9CEPhggFVHiHjLKDOCQPeHX99ajsT2Y15t95aYLk+HvUI+ayRP3rRf23Rg/3Nx5OS1xfIZwnoPpUzSdr6e1HdadNw4Z2a4y/8m8nb8vTyrTk8RLrH5i5+JfqKe72Z2oQAtyD/lsr9NwJ/hUQ9j9tdHeP/wBa/wDxq613tBec7xchuOhMfQVH/wC8Oq/432WumPBOuiIfFRvqy/d2ubkvXXuW7hcMidyheTG11M7jCxkA45qp11rQzP7RmUmBcVQxIgOItgj3SBlRBg9Knazt62AoSWbdjapjkHkiJg/estrrxu3HVbQDrLg3R+yJuQctgyCoPh8+nNePf8HquOn3MtNT2np76pc70KhuIoXO+UknxJIb3DzHJGDQddrFOxYj9oYdWLkyrbe9tiSvMQFEZJINRbvZ9lUVGsOyuTPd3HAFwhyCBtlhzyep56yNNee8ARprNpQbeS8s0Msg7YAG0MAJYDw/KZSSRMpSi6G6btDvNjKFU5XaqXA5IxsbeSCZhogHPTin2LVm3d7xU3QFDoNyrK4BSI23FJ4BHAzxUHUaUWmBuld5ZnkbSyZCrHhUsNoMz1HMHbVV2r7U3StxJ3Wg67IVV5IzAgxC+vEdaFO+hm8keqNP2hqtJqA91rl20z7VgiADuGxFUNCywkt73SelV/ZWouabv2uN34LcWQAVJ3Fw1vHBaYmc9arNH7Paq7DIloK5DwWw2QQYVSJyTnmM5Bra6T2TuKVO1QyshlVadqBSPE7jO6SDkdCDki3NdiYyfgz3a+lvNqL2pt2bdxLyltty81sgKqq4bd4FM7vSPWarLGkvXEW7YSwAcOt1yGV1kr4iQrKDEMRHrXpmo0zOzXLjWVLABizIcCYkEtnjiKgPe0yg97qR8LIafM5CyTPmT0pxc+kVfwKloX+zJaqzqL/Z9xy5W8WZQDO0qHAYynOQcwcSQTNS/ajTrfsoG2m6ghHRHXJCYYydyyoO7HwnFXF3t3s0ISDe+ISCf+tj+7yqHf8AaHSW5IXUkmebgAnA8QGegqli4iX6X+fIh5Mb6yQC9Y26fwk93Nsw6+Em20qdmSvlgjHn1ndnae/qVNyw+xiBtBUxM/qMBiss36hEn5QLHtQ5QlLNkwcbssJJmCTO0efSJNJe7QvLccK23jKkZJQORIciOg8/lWseDy/q+pLz4+xd3fZ8W2712vbo91B3gYiedvH8fKqzU9p2bJ9y6WU8OCgE593YKFZ7QcyW1DgQpkLvkktKnbECEPOOJjMJb7NbUsy22RnEnu4ayxgxA2kru+lNcJGH+cW0KOZvo0n8QXavtC1tZFq2u8eEhQXI6EswK/Ifaqy129feAty4ucybRHyiyCPqaW92ahc2pNtwYIaCogDG48mesgfxjX9G9kjcMdCJ+fIkH0r0MGHhJOkt/DObNPPHd9PKLKz2zqeDddh5MzeUHCED7UK3fdQACOfXHwzMfEmq9dRnmjpdmu1cPjXSKOR58j7ll3kgk4J4gmBPPvEz8KbYO3g1G3Y/pSbqqMElRnOTk9ya98eZ+tI+qJ6n6/0qC1z1pDeFPSiCQdQaE98mo7XhQy4qqAkPcmmh6j7xSSKdASTcpwu1GBFO3+oooCR3pru8PnUbeK7dRQWaDRadrve3dPp7c2wPATG4mCrhh4V8BOJPA5IqZ7NaazdTe12bw8PurCGICKGC78DlcZ45qyuhtu0F2AXaFkAbcgKYaIycZqo0/YNu0wCWyqTuI3yZgKMsxIUDyHyr4+Pl/Y+l1SsD2Ys3ry27hdV2B1dCpJ84Pux/hjJMzmKtrWiQyRbB5MsJ6T64Ec/vxXae2bRIQblYy5ZnLkxnx3BJPSfnipT9o+EjwIowACenqM1TddFfuFqaR5l/2Lqr+oZr7lbgkA92dh2kkBHmNp6E8SJrY9h+ziDYLiKWkEHmORtM8gc8AcdRV8uqLiWULMyqncvPh2MVUrgeRrtO9lCWZyHJERHqc5lunT1rKeuWy/6MdNuyXr9dp9EIs2gWTw7jJGOirxWU7T9sNTdMFyF8hgfarrtHTaa8Ge3eVVJZiYMDJLHHQedS+x+xOz1sB7n7ZmQ3AxS6rAbd0NbUkzE4gE8RNetw64fHC6tnNmjmlKoukYDV9pOxmTUN9STzmrn2mt2Ud1t2Sv7Qsh3HayEY8LCRDSI5wc+WdDGvYwqMoppHmZlKMqbDWHUEb13LI3AGJE5E9Kl9tam05PdWyiYOTuMxB8Xl6ULs17YuDvQSgJkDM4MRkdY61ZWNZplDJmGIzcXykL4j4Z8R92euYqc2SON3T+xphxSmqTS+oHs/UKdM1lLQN0tu3wCQoGR7s+fUc1XpcbzbiME8Hp8OMcY9K1uhWyjFlW0xkwu4QZG0gCZj7yTFRBoLaoSbdx3LiArKigSJklWJgEnp/PkhxuLVK0/qdM+Ey0qZRSxBEtEDqenH0p3f3AZBEzMMJBkekHr51pNf2JaFw9xfuBSoHnIb3g5UqCODEHiomk7CVj78+FZVpUyZBAaNpiJ5nzA66PjOHkmm/wCmZrhs8WmkZ7UavVuRvvkngnYJ8uTPTH4KP7P6G7fvrbe9cZWJJAAxAJmAOcdfOtPo/ZRXmSLZRV3gsDEyQxg4B2sPUqamdi9k2U1KWlvqwViWRwUeYMG0WHjUzyhjB+XLkz8NBXjjudcMeeT05JUvqYS5ZKmGBU+TYP0Oak2NDdKlltsVEktBCgDJJY4AABr0b24Dl7Pi2mMTwWwsbl8Wd3r8K8z7S7Q1JuOtx2VgSCBM/Uic/KfKurDxeTPtCK28v/w5snCxxbyk/kS72kuKpJEQJiRxxgg54P09RMIXjVeySZJ3HzJJP1Oa7vK7ccZJetr4f7ObJpb9F/EsRdrmuetQRdPpS94fOrozJRufGmlzUfvfWu771p0LcPuppahd7Sd5QAcNT+8qN3lLvNAB+9P4K7vD+AVHLmk3mgD1i57J3Q0qFj4t9gQKE/stqZ/u1iRxdIb1k7ftXoI1qf4h9acNWn+IfWvidK/cfSXLwY3Tey1zYSXAuScG4bhj47Rn8mqnV6O4jbWGQJLNKrngAtgH4mvSu9Q9QaRrKMIOR5dKUsSl0YtXlHk2o05uKQGZJzuRoJ+DLmk1GouhYRgzQACwkGIGepPrPNejX/ZfTOSxSSfNmIkceEkr9qzvtD2GmmUPuG0nao2nGDztwOPSspY8qV9f7BKMnsZW6ttgDdsI5jIA5MQRBkNz19D0pEsaZ0H7EovO0owgkbSSFEiR4c9PvIbUAr4Ynow+8A8cc0y3qekz1iZ/ODSjNr/JfVClCV0GtaC3fbeJZlkCXcNHHuk+nrAqs1ej0u9LN3UC06+KA0dAAX3BiTAHJq5S4seJAfI8Hnptj4Z+dN1GntupFwbh/mAcAcdRPXma3l6K9TXxsieJeSuv9n2dNa7w3muhmELsR5LiIQm0CQY49Mc1HsXVN02zpQBvZdxazK7VJyiMCAdr+ZEHAmKutD+yEINqrgKpAx5AMJj0owvIsEKFPmVC/dR5Uc7NHo38H9ieTHul+e8ptN7NI4DGHUiRuQg9TJhsdOgpz+zNtcwVGI2MWYfIID85q5a9wVl5IHhKkj1MkY+GfSpTIYI3YPp5f6Cs/b+Ji/VJ/Hf6kLFHwZ1fZ64AYu3QScZPqMxczM+VHu2dSLaoCm5f1FG3Y85BX7VZrYvBgyXFgH3CkA443lvBn9UGPI1Y6iy5Zd0KQQ21LrECRwWWBcj1HyrWPH5GtclFq/BcYLor+Zm9NYcJt71mcgAwlsgEcnBUkHy+nlRb+nuBLYuKr7yV8SqF9PC7EqJIGCTJ+l7cRT7yhvjE/wBKrO19OLcRDK2QrQxEY6jHOD8acOJWV1VM6FF1YK3uMWi1zwsrW5djessp4tkg70YE8ncJiGkRm/ahLTXWcI1tmYyQZQnjwiBGR5/Sr/XMF7u7fuKiGFBIIg/pHhEAHOT9M4rvaPUG6UFlLzFQwdltlWyQU2nO4KAwgnPmIg9nDcXDFkpur7nPxGLXH3GT1+ia0YZhODG0g5E9RH3qFuq77b9n3tpbu98Lq3FmVB8Pmrk4DAiI5mqF1IPFfRYsilG7s8yUEnQXdS76CLnSl31rZm4BJpKZuFdNOw0hPnSTQ4paQaQk0s0GR50sjzosTiFmk3UOfWlmmLSbFPau5/xW+poie1l3pdP1rHd9/lH3pwvf5a8v2eHgz9py+Tav7Y34kXPt/Kk03t/c648zjEVjBd9D9aH2dZL6hESNzMAB8T5ml7Liado6eH4jJJ1Z6in+0AoFOX3HgciPOtp2V7QJctK7GAY9eenqa8duydQogq6EgtyxIzNzcenmD1rTdhXblxwlyWAVmRmUiDlTzhpBwc4Jicx43EQUPVE9vGrWmXUve2DpL5Jt6bbcBxcxbkdZC5M/5h5/OiOkKkk7RHEmQAOTERVjtRcxDAQ0ghic8Y4wf31Ua3XDeoa2WniMqCCepHMZ4/lXmTm5StlzWlUicXLHliMc9flJHWmBZOP9ajantPgBIBMEbox5yRmcDj7VKt6xSPBzxmDB+VdDzpb/ACRMvTuxuocyLa/OOT6fCg2vSfmfyPhT7Gkyd/XJwDPzootgGJkdaxxZMO8p7s54U/VIfYQkcA/IE/Q/KjrZH/DwOoBH7qZYBkKDHJP3Jx50S/rNmDvzkZEHkSPoaylmlOVrZfwaR1TdoF2drbL3QiXFZ1ddyC4Sw8QwyzgfEVa+0Tf7zcy3K8E/4B0rN3u1dPcdWu2pdWXY5I3K36drEbgcCrK32sl92GWYNDGZK4kbsbogcx860c5LHW93f4y+VkTsYFuSR4j8Gb+Bplm0d0i3ic4LNwMiZj7cVZ6Q2rth2uLwPCsyo3cHH9fjVXdBDpZQFCSPEWOMyMZJB8gePKpjzH0fwKWGfXUGewWBDRGZDZn/AMgk+fIqttaOxJK3bqNIBUM+34FLp2j4RUntTSbFW4moDuXYBraj3QBKu5lhDhvdjiPOaVbTu8uoZjG8bcNtgqWXgEedS0sbpsyemDrcmrY2I4s3JY5IhIuHJG62Z8RgLuGcZmKqe0NBYGA+w53A2lInrlV49INXenvgQ0FIM7UJ2Y8xAH4avdEmnuuwe1awFIJCz4gG4PUTE16PA8XVwt0VKClukedaHQbLga3tZsgbXZVyIMlGUgehxRbvY9lR+0tgdD3V07x8O83KT6ECvQtb2RbIATaWzBwI9Y4PToKyz6BfEu1JBYHiZBjn5ivRlxWRu02iI4YdGjD9taMWbrIjb1hWViIMMJzGJ6YxUFX9KvvanRFEtOGDA7lZQR4GU8Qc5BnAjAzNZ2a9fhsrnijJnDlxqMmkHFdFNCyMCD1yP6U2RW9mGkJPrS7qDI86WRTsNISa6aFIpd3r9qLHpF3n0ri79I+lB31xn1rls5+XXWg4dhzFab2Y0Vk6bUX2G+8Cq2gCkr+osqzu3escYjJrIbcicCRJGT644PwkV6h7K9iWrWivXbKJevMMXHCE2iIKEKjtt5ncGHSRWGfJUGdXDY0p2jMWbyr4n7xWMEyNuZ83yDI5NaLsXVh7ouC4y7VA5LbuhkBwesiBBPyFVTm/cM3nKspZlksAC2cj3fEQBJIEnPnUjS+yN5rb7Ht7V2x40AfcVAgi5GCzGSOkCa8lxUlTPYcq3NFc7TCswe+AI8O/3PnuBC/EevpT71u8yqUtIfg3P/KxMfY1jNZ2ALZYXbttth2tsuREgGQxXMSJx9ai9ndo3dMP2V0gTlNwZeT+llBUxMkc8elD4JVZkuJeqi+7X1P9muqLyd3uJ23mINvkeHd+k8kboGOsU6zf3w1vMs3hEHC7pML7xOycDrgGrfsD2nXUxbZ0UnJ3QRjyBjJz5xz0px7OsC67KUBusqoUUkypdXJ2DlpPl+o9K4p4UtqOqLv3EZNQ23dEgbQSWB5E4E8RHU/OpOnvKSFDAM3CkgMfhPPBqv1960l3U94yJFxEIBwZUSSqTG4sCFMSY4JBDNDohqjv05tMDzBUuBxAnImI6DOIrkyYq3M54U/8S+Nshsg4+tSj2czggboLboOYIWMg8Yj9/UkwrPbNsEae67i4DtYqu4eYDupjgedXerfTWFS7JXM+FQSwjiSccjIzHxpRxpIcIaehmdfpRbYo6jnmBzA8W6fI84IzWZ12k/s+pGpsm4rm00qMq4BLMqszQp2EECIhTA5jd3Najv3yid0YYTuAgciYgdcfvrI+3ftM9tWsxaS2+0G4qb2VGYBpttwdp931wZrXDB2aSe1s0HYSsWC7WCliSQGxIJAc/pyT/Kru/o7RMMFcnK7gPBgKSPLj9/mah9h9u2xZCx3zRPeBdimcCFBP5io/a/bNy0pfujsPJXpJ58RwMVpDA72KtLqRe3/ZgTvW/IA/UwJAHlAMD6CspvKmRdP/AJs1cXbo1HjZwSeDgEDygHz+VVmr1AtECFYTOQDP1mRjpXTHHFbO/mCTYIdqXP8AEp/9Pl5CfvUhu2bzOjlUEMC5JceEc5BIzA96OvnVZYPf3Ut2VBdzAAOB8T0GDmelWV/2Uv7XCmwzIcqrEuQcSpIClZxzIPIq44oreP2+xjOo7PY09jtbTANtZ4xLAg5GTB2mRHn5iaP2X2hYvbntlSTgnHTGD8cx5zWH0PYWtklFUMCP/Ft7h/zAtMecirnT6ttstZyBtdrbqvBxklZzMDNXKMkQmmd7QWbBFy3C7ri+HyDKDtYRwcxXm7eFiCMgkEH0MGtpa7OP9sQXjCMebhQtkQBtQ5BOMCeOeazntTa2ah/ECSxkEMCsQIYFRHp1jmvQ/wCPyS3i+hz8TFbMrGfy48qQ00sab3lek5I5qCUo+dB30oelqQnFhcV0Dzoe71rp9TVWFHd5Sd/QadA61z2xaEObUH8FE0fady0262zI2MqWExkTFClf9P5124U78spaVtRp/wD6ha0zuNq54QvjtBsD15Jj1qL2v7VX9QFG2zbCx/d21VifMtBI+RFURPrSKpbgTULHjvorL1BLmpcncW3HqT/H+tafQ9t6MWwhN626gDvGhwRgEAKCVWAAR5SINZF1P+tMI9ftRkgpqmVHZ2jVP2nYNwHaSFByt5Tuwdu8QDO45EzAEDGbvTf71ZFrS6i7buo5cG8e7VvCTCOp27t4AAbaIYyeK84C55n6Vt+wPbJbWmbTsiqZm2yqIzzvJmflFcs+Gg+xTzZI9GWvaXY/akWrt7TqbodVkBXLbDuTcyAkcE4O3kYmKqPYZLtltQLyXItllZFWZKsSd21hBk4kR5cGtbc9rFt6dLVl2dmmCnMmDADAgGeP3HriPaTtLT6i5uv6fUWL7CGvISVLIQAzI4zBHKMvSuPJwlRaNYcTclaNee3dPc1H7MTCnbjBAJ3Lt/ScA5B4OeavdFrLWsQFXUEfoIgAEAKuenPA6/XyG3fuWri3RqbFxoIBuNFz4vEkQZHvGQPLNXnYPa1y2+4WlXdCA27qlWKgi3hnMeEgFsARkjFcUuFrsdUcsWeiWkOnUOQzAXAAEUsIaRHmcxPxHPJxdjW6fV341NvZvZzcd9wDAAgIOg/Sc55zmu9pvbW8LRVL9vf4QvdMxYcg7sQpAHmSZFY3SdvP4heRb+4yTdG5vXxNJjAx6V2YOG9D7Psc+XKrSW6RrdfpP7JcRrZe5ptq2WLMGIktcAtCVIIDHBmYPNP1N26mnD2NU12wTHhLeDHBPTy6ZrO6L2uv2cWdqWwZ7sDw8yM88z186GvbKXL5u3rZ8StuFljb3t+k3BMMJ54MdcZ3fDyitiY5le5Z9laG5eU7bTXNpJJB5EDnapg8eXSol/V27UL3IYAmfGTBP+aPOauuyvb7T2bTWV0joGxuW4GIH6mXcN244wXIwIjNY/tHte9eYlrjMOBIEwPdkqBJA+9aYcCr1r8+ZGXLNv0PY1HYPtWlu3cW4lpyRC7lQFDxPj56cms9rddcZywuHJ5Qqu6Y94Ic8cGqjZ+f60v5+TXTFJdEjKn3bZK1N83TucknGT6fn3pdF2hdsT3TsoMblwVaMjcrAq3wIoIuCACB+4/Wmz8a0dNbgtjQXvbTVEKUud23Vrdu2uQCPCwysg5iM1SPdLGSxJOc9Z5+JoZroFKEVHZDe44XPOnbvSh7vlSbvzp/Sr1CoLPpS0HdS7/P60agoMDXT6UEN607d8frT1CoQsBjn8/OKYT+fyFAVoyfz+VKG6+f58qw12VpCFvz85rtxoYbyp0+dTYUKpp+89aZv/Oldu+B+lCdCoebx9T+da5WHJH1/rQ5Hp8P6zihm7+R/Cq111KUSzt2JBMgADzXr+/5UBtMQJgkfH+VQSWnkj7Vc9j9qNbZSlpG2kFgS0EDmQG6ieKfM1djKanHdMhJbeQPEI+Ix1+1WnZz3NJcW6t97Y6QxDiQDDKzAQZMZI6/D1H2V7R7MuFmFv8As914HiRSLZUAnZng/wCLaPWpPs17OCw965rtTp7iQf2nhUngz0KQdx2wQTmfPCcop00EXKW9pGZ1ns1o9daOot6kXr5AGy5cVHYAdIVQYAORIwRnkYPtv2cNuSiiFHj8ZJ5gnxIsCQREk1f+3VzTLd73T6oXC2CUAkCDAMRjAgFcVlNF2rqLW7u7zjd72Zn68HJ9ah40aQb6kO15UUmadculmJY7iZknJzmuitYqkNsVLsYotvVbeAD5g/EHzx/rQAxBwSPnSXHJz18z/Hzq9WwtKYVUa6+1FJY8Kok+fT8x0p13sy8qb2tXAgxv2naD6sMTUnsXtRbJbcm7cAJkDbnJyDP2rZaD2o0KWily9r33KRsS4otoTyUDKCPnOCRmpbQNtdDzwz5/v/D8qXvI5H5/CnX2G47QSsmOCYkxMADihG5+YFF+Cgp1Q8vz5UovjyoPPWDXfmaeuQaUGF+mm/Qp/OPvXE/ClrYUghufn9DXd4fjQwv5/Wl20amFIILlKLhFDOOc133FPUwHl/Su3+g/PnQoFJAqdbCgQp8+tN/OadsrJJ9ihwalDUyKSetVbFQXfSF6H64ro+dK2FD935NduHShGaaWNGuh0HAnr96vexu0NLZnvbbPKxJCtBkSUmIwI8/Ws1bYAyRPzNOe5nBMetJZaFKGrY097tey91IZrVsHJALxGRKM3iyI58vKqbtPU22uMVZ7ikkgsAhM8nYrHb9agbupOfh/KlJ+HxpvK2KONR6D+8B/lSq9CHyp6Uk2XQff9afn8xXOU5AgHoc/InzrhcBrT3mTEimR1n8+M09hOQs/nWnppSeBJxjrmivAakurI0nr++u3Dy/PrV7p/Y3XXFLJo7zL57Y/90VXa3sW9a/vLZXnDeY5GDz6VO5epMhq3y+FcSfzn5Ue92e6IrshVW905AMeU1GmMUt11BNPoKCa7eetdPnP50NcGnpRYxd35+fuppY/n+tLu9TXTSASfz+flXbun25pIFJ9KmxhAx/pSTTPya6aeoVDpp0N6ULdSFvSlqHQwPS95Q66sVJlUF30u4daFTqrUwoJupJpgpRRqFQ7dXTTWpW5NVbA7aPOmlDRgK5B71VosLACnBqmlRHH5FdtHlVrA/IrIYBpdp60R+aYvH1qHGtgOB9aWDSvTh7tPTuAe3r7wG0XG2iREyM80bRa4o6vJ8JBiY488GgqP/bTGPP50rTS49zJwi+x7h2N/tesn/7glSVAkDdmM5AxnPlWzt9h/wBptb9QylXhlBtgMoK5Hi4zJBHnzXy3ph409WE+uRX1h24f92c/5W+xMVi+1bC06V5PPPaj/ZMbo3pq1tgA7bbJKwBOGUr5T7mPXmvE9ZaFt2tkglSVkTGPjx9K9L7R7VvmwQb90gPdgF2Puzt69OnlXmHaY/aP/wAzfvNU20rZWN2NBH59qUtPxoArqjWa0FP5n99JTK6lqCh81xPnTOlI1DYD5rprv5U080PYBTXb6a1cam2M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AutoShape 4" descr="data:image/jpeg;base64,/9j/4AAQSkZJRgABAQAAAQABAAD/2wCEAAkGBxMTEhUTExMWFhUXGBcaFxcYGBsaFxofFxgXFxgdFxgYHighGh0lHRYXITEhJSkrLi4uHh8zODMtNygtLisBCgoKDg0OGhAQGy0mICUtLS0tLS8tLystLS0tLS0tLS0tLS0tLS0tLS0tLS0tLS0tLS0tLS0tLS0tLS0tLS0tLf/AABEIAMoA+gMBIgACEQEDEQH/xAAcAAABBQEBAQAAAAAAAAAAAAADAQIEBQYABwj/xABFEAACAQMDAQUHAQUFBQcFAAABAhEAAyEEEjFBBRMiUWEGMnGBkaHwQiOxwdHhFDNSYvEHJFNykhUWQ4KistIXNFRzwv/EABoBAAMBAQEBAAAAAAAAAAAAAAABAgMEBQb/xAAwEQACAgECBQEHBAIDAAAAAAAAAQIRAxIhBBMxQVEiFHGBkbHB8EJSYaEy8QXR4f/aAAwDAQACEQMRAD8A36Ciha8uue2urbh0X/lQf/1JqM3b+qbm/cg+TkfSMV7PIkebaPXAtKFrxy12nfU7lvXJ897fzqQ3bWpbm/d+TsP3Gh4X5FqR67tpwFePr21qFwt+6P8Azt/E0M9q3iZN24fi7Y+9LkPyPUj1/V6hLSF7jBVHJPqYHxJJAA6mqJ/bbSDhnb0CH+MV5pqO0bjAq1x2XEgsSDBkYJ6HNQyfSqjgXdi1nqP/AH+0vld/6B/8ql6f2w0jf+KUPkysPuAR968j3DpFPBxkU3hiCke4aLW27o3WriuBztIMfEdPnR5NeJ29fcXKXHUjqrEHp1ESMcVbaX2r1i574tj9QU/vFZvC+zK1I9X3Guk15kPbvVD/AIfzQ/wIp7e32pyNtoHz2Mf3tS5Eh6kekEV0V5intxq5nehHlsEfaDUzT/7Qbw961bb4bl/iaOTMLR6EBSkVh9N/tEH/AIljHmrfwI/jVwntxozyXX4p/ImpeOa7DtGgikK1TL7Y6L/jf+h//jXL7Y6ImO++ex4/dU6ZeGGxcxSRVPqfa/RoY73d/wAqsfvEUa17S6NhI1CD4yp+YYUaZeA2LGK7bUQdt6X/APItf9a/zotvtKw3u3rR+Dr/ADpbjoLtrttGUA8Z+FcUpWFANtJto5Su2U7FRGKUmypJSkCzRYUR9lJsqTspO7osKPBQD+D+NEUeoqS+lUqQAd0AjDH6BQQR644PpQBZYT4CAOZBjoJ+tdfOvoDxtDkKx50ve+QoHescZ9KMiOZgTkDBnJ4iDnrSc/IJLwcbhNMYmOY+AH86S7p36qBx5c8dDg+hp13TlTtIkkAiOMicGjUgafgGFPn+ZppUdT9qKLDHKiek8cep60+1oWKs5BAXpBk/KZwKetLqyab7EUkYp5A6Uvhg/vjNNt4p6iRykDPX40cvienxoa6cEgKQSYgep+33pGQgGeR0zIotMYUsI6U6ARg/xqMjdC2aMmmkAlonrBjA8xOfgP6DdAkmGVB6fenbRP8AWopWAZbIiAVMmfKakWNI7LuUEjrxxjIX3iM80m/5KUV4EKen7q7b0pEQnkN9CYJ4mOKKVUECdw/6SeZ6mOnBp6w5YwKIyR8JpsU9iBJIIHTkgfFqW0gP6lx0IPnHIHzo1k8tgW+f0pDUldKxMLBMdCCOYHXn05pbukcCYA4+/H1n7U+YvIcqRFA9ft/Wkx6/npFEuWmESM54IP7qH3i9ZqrsWmjrd8jgkfCRUm12vfX3b91fg7fDiahnzkU63Zdh4VJ6TBI+oodBTOu3HY7ixJPJYkk/EmjJrLwEC5cC+W5o+k0F9O8hDAaJjgxE9fTzomo0rr0+YgjzwRRaDQzr2vvPh7txh5MzH95oSXWX3WZYMiCRniRH76ar+vxp3e+EjzI/BT+AaQ7dpXyIN65Hl3jEfQmgjW3P+K//AFN/OmLzxPoSf6UWB/hX6n+dFpBpYc6p7jLFlzuMEKwycRMGCQADkemRgHtX0XkOkHKyQ54BiJHRhtMAgDymodrsJm9y/bYQCDDKZ+MGR96Na9nrpJHeW14PoecLCtHTJ+leQ8iW1noqLfYJa2sDlUXpKFmkiCJLSBiPDPI4p17SqkuLoxAjOSx2x4Y24JwfqKs7nZVhLW641k3CT4Ft3XZhOCXAUKxEdInpyaZ2T3CvKpdVv1bXZFh5wMnGJyIip54aF3K+zp5zvQKoxkSI97dtJ6x4ZzOMUt5N0ftE3FoiCmJJ4kkdMgQM1c3dOCCUtWZL4JLI0SCAeQWg5PHHnXWtIMd4lsE52KSARvxBHvdBBEfCcpcQNQj0M7ctHowYkQViCCRMgjDekj7RM3V3DcI2WF3QQVl565gMAOADzzmpuo04e2SyC11W4FJgA4V0wFkH7etNtOm2Qi71B3O0gSY/WRKgz5nLc1TzXuLk9ipS3eBDKEWG90EYInkk5E+Uj6VLZbznm2DC4yuOVEHwwc4+I4qfrLO5ltoA7MFYou5nAXIno3U4z1mM1FXUpbL7jEyqIUgMJVWw2ASV94SJBwaOfe4nhp1YXRaHUNOVwcqynbnPhkcYiT/OhXO8baWtWDAhYc46iU3fKPOPOp/ZugS6fE1sso3Mif3mAYKbjkeJQVG3iPMUTtbQvYvPbEX9q75DjcJidoaSIDdCTmlzVYPHsVS27Lbd6i0Ru3BFJ3cQAAxgjPQdcYqBde0s93vKcEuvJn0gCCP9K2djsy2uxFZe8uBWVzZVgpYFiG8XRRyM5HSqq52jq7EgMHQThUARY3FuCII4Ig5HTq1mfb6i5S8FHprllydzqhAwWIBJmBHhPxMx8eKsLuksBTs1CE/pJgAgxyQ26DMZXEHEGp9jS3rzF1t2HaRvZAyMJ8UsZzwvBJ4wc003UUuCtqV5VXJYwCCNpHMmPX5VTzv+f6BQ/PxlTpEJnY4xtkjeQs5IYKrSJEdeAa7U2mlmYh9wmfEAYHP7ZBMemZPlitXr9M+xS2nU7SCWVrYdcGJhgzfpkHzHlULXAKynawuBSyqWIExkSrbUOFyZ/fU89+PoDxmW32WxtcNONjE/Y/Ku1OnVCsAuSJ2mNwxwwGZ6gj61cWVUhmuWbYJLkbn7yZGY7oFsknjMiYqRoxa2FjqrFsRB3AbYMgCDDz4uYxmYFX7Q+wuX5M3a09xif2TDMe4xGJnABiAOTUhdOYBZLigiI94hsmeTA9COnWK1JsCe7KoSuRLnBkJxbePgIkTzmoeq0DpcCrtzC7VuIVXqFIe5uE9Nw5j41PtNlvEo9TPXTLA7iSIBJWASDAmBOY/Oa4XLxLApESQGAhpx4W9Z4449K0h7KDAsRsOM98C0SB/ihYBAJB24nzNMHYtpWYC8VJHDX7ZcjJiQYOIz6HyzS4gXK7lXp9eGEDTKWMgb1ETxAbwgwVPXJj4Uy2mx13W1KMQZVnEZjjcNhJnn0q8bR27kESWBAZjfZwRgmTODhTx5Yqo1ChR3pNggCNpvBWA6eF7Syx2jgmcUlm8DePuxX7StHwsg3DlSGBEdFDtJk4kGeeaYbqW2YIHDAghWwfSVPMiOvX6dp9TYC7mtKbbZC77ZjbyEKPvXHSpJuW9QFC2UQq3Bu+KBkgS4KySJmeMjyfNoWmyLaZDMkhiJOVgQRjxHP0PSn3NKm0wJMDED0PPlHwpx7QgFWWxsMCe9V2AECRsYmJkwZiTGMUfTawuf2SL8ZQqqmec7omDjzXFHOaHoiynvXbef2KYJzufpn9LEemaeulByOv8AluH7xmrndYtA7r1rcRJ2TPAB2hFIXng01USMapAOgmMdMd2I+EVS4l9ieXEBauJeV1S0ttwp8TAhtwILjCkAquZcnA4mrXVAjcUW0FDA7SyyFC+IDY68sDnJGPWqrtLSXLVmXDqoeDdRLioC7GNxgECSB4vTryDTaW6tw7rxW5+kgSIKvwcgEbCeAfIzXnttbnYop7NF3fnNy4DbtoYdWKqRJIAmd2QYET0MHFRO4v3CbYW3vCbygZpPiKgmQZUlQMTErMSJJqv7ZYuWxcVgrSFuyVVgZYqSJ2kAEgfM+VI524RxsIKum6TDTlWG0LG6es7ale4bjW6YK9bLk2x3t1cGdxKKyof0EQCNwG305BMUnaFh1Aa0bRdLptKwXZv93LAGVA3od3njEmjLqtSqG2pDDft7xiqlRuUjvCIUQJG7E4OcgprkRbttQLLb2ALW2HhLBQwdQpDjcCRyevh6ilQabtoqjo7jXEtXNRcJypDXGELBkoBjEe7MEA5qXorVlXuIbTvuYJdDMqi2CwWTbYDdktJBEdROasezbdt+8NxFUAOto++rBCwKy/8AdMHhvPBBIruyez+9YG3t3EXFuNKC2XgSwZCdskMcMMxPNNy3sjTErtRpb1osq7LiyyKUYgqwEtgCXECCDIMTzmhvpLM7WsFCRDEgBFlrhDG4GPmBnExjztNRoRZNu06vsVhcJZxKAEkuzW1iR0xBAzu6luds6aZtX7ZbbsYOhG/dxtYFSr5QDwkTPnIFLYFpTSKXV6JtKxf3lZNy3Lbi7u2lZXapO31OAADzBqpv6q2yAWtOVbfLwcEEtB8ZzkKuPKr+1o27obiUtHe8PH+baCJjB3E5gwJkE0y9qUtBQzadrpSGF1LY97CbQ5lCG3GD/CknYskZrqqJHsn2kDtNyUNtmdt/kyQNvnyvpkZqDodNfs3LjTKXLV2Ifcu64JUsqncR6gSOsVL7RuXbun/aWNxJUW2t3FZUDNu8IVyDuCqAuOpGQaEvZ1xnW0pANtVdt4HBYKNoE5xkTgfWqlOur3CFdAa6m7p7p3B7W3xYdTbAVnjvC2D4XciG6mY6WQRnCXb5S2hu/wC8bvGvjUgooRSZLOpBkcUfRae7YsvaCqyFLvi2PuMwdvvFSDLQT6ZM4F2gDt7kIbo763cuFEhvCDuJBwRhcj+Bpal3Zb9LpBe09ner4LYO0NuVcENO3jIU7SeORx1oOj0lvUL4rdxCNqs87txCbx4WGD4W65qL2/Y71UCsyNCqN0YVFuRifeIaTkfp8hTewmaxCs1y4XZQ0jaq7RgoN0md8E45PTFS8qSE2O03Z1+VtrZuSR+gpu5DSysB5zx1p2rZQQRasswVt1u8AG/ZsVYoFhTtkZ3zzUsaQ3S7qChJli5BCgbWPu+6AFJxGB1ofZns1f1SrctXSu0nc8rkMQTuJxOTzk9eaI5kS760S7vZlg2i66Y29SHCeC6SXYrukbmg7QZyekjMVQ2OzNO1wAi6S6I4W3uBTduBFwMZkRMDHxzW7t+yKhS1zUg+Lc7g20JYgrJ2228UELMzz50PReyuiRww1Sm4PcfE28KItkbQB4RA9T51SlJ9LCTijD3fZ/TobtstNxQdo3spkqJ3KQMgt96q9LoRccIGMmY3Pt/D5DrXpfaPYehe47vebcxk/snOYUZJMkQsRMZPpRtRoOz8EhAQD4ltQTxGd0iI4Bq1za6P5GTlDyjFWPY5XA36htxAkW2DDicyuOkHE4+cJ/Y5jhL5Kg5Dr4vIxKjGPKOfWtT/ANldlANtbUoSpE2yVUT5LujnNM7P7K0FuNup1RhQBMcdOGA/1pcviOtP5GXMx/uXzMhrPZZU/vHZVx+0gR6iI8XUx/Sqr/sq1O3e53rNuFUEkkqoZSw2yRE+s5AmvRu0tLojJa7fcEg7PBtmOQGmKhWrfZysCtq6Dght1sREnA7sgfKtIw4j9rFzMa6yR59r9CEPhggFVHiHjLKDOCQPeHX99ajsT2Y15t95aYLk+HvUI+ayRP3rRf23Rg/3Nx5OS1xfIZwnoPpUzSdr6e1HdadNw4Z2a4y/8m8nb8vTyrTk8RLrH5i5+JfqKe72Z2oQAtyD/lsr9NwJ/hUQ9j9tdHeP/wBa/wDxq613tBec7xchuOhMfQVH/wC8Oq/432WumPBOuiIfFRvqy/d2ubkvXXuW7hcMidyheTG11M7jCxkA45qp11rQzP7RmUmBcVQxIgOItgj3SBlRBg9Knazt62AoSWbdjapjkHkiJg/estrrxu3HVbQDrLg3R+yJuQctgyCoPh8+nNePf8HquOn3MtNT2np76pc70KhuIoXO+UknxJIb3DzHJGDQddrFOxYj9oYdWLkyrbe9tiSvMQFEZJINRbvZ9lUVGsOyuTPd3HAFwhyCBtlhzyep56yNNee8ARprNpQbeS8s0Msg7YAG0MAJYDw/KZSSRMpSi6G6btDvNjKFU5XaqXA5IxsbeSCZhogHPTin2LVm3d7xU3QFDoNyrK4BSI23FJ4BHAzxUHUaUWmBuld5ZnkbSyZCrHhUsNoMz1HMHbVV2r7U3StxJ3Wg67IVV5IzAgxC+vEdaFO+hm8keqNP2hqtJqA91rl20z7VgiADuGxFUNCywkt73SelV/ZWouabv2uN34LcWQAVJ3Fw1vHBaYmc9arNH7Paq7DIloK5DwWw2QQYVSJyTnmM5Bra6T2TuKVO1QyshlVadqBSPE7jO6SDkdCDki3NdiYyfgz3a+lvNqL2pt2bdxLyltty81sgKqq4bd4FM7vSPWarLGkvXEW7YSwAcOt1yGV1kr4iQrKDEMRHrXpmo0zOzXLjWVLABizIcCYkEtnjiKgPe0yg97qR8LIafM5CyTPmT0pxc+kVfwKloX+zJaqzqL/Z9xy5W8WZQDO0qHAYynOQcwcSQTNS/ajTrfsoG2m6ghHRHXJCYYydyyoO7HwnFXF3t3s0ISDe+ISCf+tj+7yqHf8AaHSW5IXUkmebgAnA8QGegqli4iX6X+fIh5Mb6yQC9Y26fwk93Nsw6+Em20qdmSvlgjHn1ndnae/qVNyw+xiBtBUxM/qMBiss36hEn5QLHtQ5QlLNkwcbssJJmCTO0efSJNJe7QvLccK23jKkZJQORIciOg8/lWseDy/q+pLz4+xd3fZ8W2712vbo91B3gYiedvH8fKqzU9p2bJ9y6WU8OCgE593YKFZ7QcyW1DgQpkLvkktKnbECEPOOJjMJb7NbUsy22RnEnu4ayxgxA2kru+lNcJGH+cW0KOZvo0n8QXavtC1tZFq2u8eEhQXI6EswK/Ifaqy129feAty4ucybRHyiyCPqaW92ahc2pNtwYIaCogDG48mesgfxjX9G9kjcMdCJ+fIkH0r0MGHhJOkt/DObNPPHd9PKLKz2zqeDddh5MzeUHCED7UK3fdQACOfXHwzMfEmq9dRnmjpdmu1cPjXSKOR58j7ll3kgk4J4gmBPPvEz8KbYO3g1G3Y/pSbqqMElRnOTk9ya98eZ+tI+qJ6n6/0qC1z1pDeFPSiCQdQaE98mo7XhQy4qqAkPcmmh6j7xSSKdASTcpwu1GBFO3+oooCR3pru8PnUbeK7dRQWaDRadrve3dPp7c2wPATG4mCrhh4V8BOJPA5IqZ7NaazdTe12bw8PurCGICKGC78DlcZ45qyuhtu0F2AXaFkAbcgKYaIycZqo0/YNu0wCWyqTuI3yZgKMsxIUDyHyr4+Pl/Y+l1SsD2Ys3ry27hdV2B1dCpJ84Pux/hjJMzmKtrWiQyRbB5MsJ6T64Ec/vxXae2bRIQblYy5ZnLkxnx3BJPSfnipT9o+EjwIowACenqM1TddFfuFqaR5l/2Lqr+oZr7lbgkA92dh2kkBHmNp6E8SJrY9h+ziDYLiKWkEHmORtM8gc8AcdRV8uqLiWULMyqncvPh2MVUrgeRrtO9lCWZyHJERHqc5lunT1rKeuWy/6MdNuyXr9dp9EIs2gWTw7jJGOirxWU7T9sNTdMFyF8hgfarrtHTaa8Ge3eVVJZiYMDJLHHQedS+x+xOz1sB7n7ZmQ3AxS6rAbd0NbUkzE4gE8RNetw64fHC6tnNmjmlKoukYDV9pOxmTUN9STzmrn2mt2Ud1t2Sv7Qsh3HayEY8LCRDSI5wc+WdDGvYwqMoppHmZlKMqbDWHUEb13LI3AGJE5E9Kl9tam05PdWyiYOTuMxB8Xl6ULs17YuDvQSgJkDM4MRkdY61ZWNZplDJmGIzcXykL4j4Z8R92euYqc2SON3T+xphxSmqTS+oHs/UKdM1lLQN0tu3wCQoGR7s+fUc1XpcbzbiME8Hp8OMcY9K1uhWyjFlW0xkwu4QZG0gCZj7yTFRBoLaoSbdx3LiArKigSJklWJgEnp/PkhxuLVK0/qdM+Ey0qZRSxBEtEDqenH0p3f3AZBEzMMJBkekHr51pNf2JaFw9xfuBSoHnIb3g5UqCODEHiomk7CVj78+FZVpUyZBAaNpiJ5nzA66PjOHkmm/wCmZrhs8WmkZ7UavVuRvvkngnYJ8uTPTH4KP7P6G7fvrbe9cZWJJAAxAJmAOcdfOtPo/ZRXmSLZRV3gsDEyQxg4B2sPUqamdi9k2U1KWlvqwViWRwUeYMG0WHjUzyhjB+XLkz8NBXjjudcMeeT05JUvqYS5ZKmGBU+TYP0Oak2NDdKlltsVEktBCgDJJY4AABr0b24Dl7Pi2mMTwWwsbl8Wd3r8K8z7S7Q1JuOtx2VgSCBM/Uic/KfKurDxeTPtCK28v/w5snCxxbyk/kS72kuKpJEQJiRxxgg54P09RMIXjVeySZJ3HzJJP1Oa7vK7ccZJetr4f7ObJpb9F/EsRdrmuetQRdPpS94fOrozJRufGmlzUfvfWu771p0LcPuppahd7Sd5QAcNT+8qN3lLvNAB+9P4K7vD+AVHLmk3mgD1i57J3Q0qFj4t9gQKE/stqZ/u1iRxdIb1k7ftXoI1qf4h9acNWn+IfWvidK/cfSXLwY3Tey1zYSXAuScG4bhj47Rn8mqnV6O4jbWGQJLNKrngAtgH4mvSu9Q9QaRrKMIOR5dKUsSl0YtXlHk2o05uKQGZJzuRoJ+DLmk1GouhYRgzQACwkGIGepPrPNejX/ZfTOSxSSfNmIkceEkr9qzvtD2GmmUPuG0nao2nGDztwOPSspY8qV9f7BKMnsZW6ttgDdsI5jIA5MQRBkNz19D0pEsaZ0H7EovO0owgkbSSFEiR4c9PvIbUAr4Ynow+8A8cc0y3qekz1iZ/ODSjNr/JfVClCV0GtaC3fbeJZlkCXcNHHuk+nrAqs1ej0u9LN3UC06+KA0dAAX3BiTAHJq5S4seJAfI8Hnptj4Z+dN1GntupFwbh/mAcAcdRPXma3l6K9TXxsieJeSuv9n2dNa7w3muhmELsR5LiIQm0CQY49Mc1HsXVN02zpQBvZdxazK7VJyiMCAdr+ZEHAmKutD+yEINqrgKpAx5AMJj0owvIsEKFPmVC/dR5Uc7NHo38H9ieTHul+e8ptN7NI4DGHUiRuQg9TJhsdOgpz+zNtcwVGI2MWYfIID85q5a9wVl5IHhKkj1MkY+GfSpTIYI3YPp5f6Cs/b+Ji/VJ/Hf6kLFHwZ1fZ64AYu3QScZPqMxczM+VHu2dSLaoCm5f1FG3Y85BX7VZrYvBgyXFgH3CkA443lvBn9UGPI1Y6iy5Zd0KQQ21LrECRwWWBcj1HyrWPH5GtclFq/BcYLor+Zm9NYcJt71mcgAwlsgEcnBUkHy+nlRb+nuBLYuKr7yV8SqF9PC7EqJIGCTJ+l7cRT7yhvjE/wBKrO19OLcRDK2QrQxEY6jHOD8acOJWV1VM6FF1YK3uMWi1zwsrW5djessp4tkg70YE8ncJiGkRm/ahLTXWcI1tmYyQZQnjwiBGR5/Sr/XMF7u7fuKiGFBIIg/pHhEAHOT9M4rvaPUG6UFlLzFQwdltlWyQU2nO4KAwgnPmIg9nDcXDFkpur7nPxGLXH3GT1+ia0YZhODG0g5E9RH3qFuq77b9n3tpbu98Lq3FmVB8Pmrk4DAiI5mqF1IPFfRYsilG7s8yUEnQXdS76CLnSl31rZm4BJpKZuFdNOw0hPnSTQ4paQaQk0s0GR50sjzosTiFmk3UOfWlmmLSbFPau5/xW+poie1l3pdP1rHd9/lH3pwvf5a8v2eHgz9py+Tav7Y34kXPt/Kk03t/c648zjEVjBd9D9aH2dZL6hESNzMAB8T5ml7Liado6eH4jJJ1Z6in+0AoFOX3HgciPOtp2V7QJctK7GAY9eenqa8duydQogq6EgtyxIzNzcenmD1rTdhXblxwlyWAVmRmUiDlTzhpBwc4Jicx43EQUPVE9vGrWmXUve2DpL5Jt6bbcBxcxbkdZC5M/5h5/OiOkKkk7RHEmQAOTERVjtRcxDAQ0ghic8Y4wf31Ua3XDeoa2WniMqCCepHMZ4/lXmTm5StlzWlUicXLHliMc9flJHWmBZOP9ajantPgBIBMEbox5yRmcDj7VKt6xSPBzxmDB+VdDzpb/ACRMvTuxuocyLa/OOT6fCg2vSfmfyPhT7Gkyd/XJwDPzootgGJkdaxxZMO8p7s54U/VIfYQkcA/IE/Q/KjrZH/DwOoBH7qZYBkKDHJP3Jx50S/rNmDvzkZEHkSPoaylmlOVrZfwaR1TdoF2drbL3QiXFZ1ddyC4Sw8QwyzgfEVa+0Tf7zcy3K8E/4B0rN3u1dPcdWu2pdWXY5I3K36drEbgcCrK32sl92GWYNDGZK4kbsbogcx860c5LHW93f4y+VkTsYFuSR4j8Gb+Bplm0d0i3ic4LNwMiZj7cVZ6Q2rth2uLwPCsyo3cHH9fjVXdBDpZQFCSPEWOMyMZJB8gePKpjzH0fwKWGfXUGewWBDRGZDZn/AMgk+fIqttaOxJK3bqNIBUM+34FLp2j4RUntTSbFW4moDuXYBraj3QBKu5lhDhvdjiPOaVbTu8uoZjG8bcNtgqWXgEedS0sbpsyemDrcmrY2I4s3JY5IhIuHJG62Z8RgLuGcZmKqe0NBYGA+w53A2lInrlV49INXenvgQ0FIM7UJ2Y8xAH4avdEmnuuwe1awFIJCz4gG4PUTE16PA8XVwt0VKClukedaHQbLga3tZsgbXZVyIMlGUgehxRbvY9lR+0tgdD3V07x8O83KT6ECvQtb2RbIATaWzBwI9Y4PToKyz6BfEu1JBYHiZBjn5ivRlxWRu02iI4YdGjD9taMWbrIjb1hWViIMMJzGJ6YxUFX9KvvanRFEtOGDA7lZQR4GU8Qc5BnAjAzNZ2a9fhsrnijJnDlxqMmkHFdFNCyMCD1yP6U2RW9mGkJPrS7qDI86WRTsNISa6aFIpd3r9qLHpF3n0ri79I+lB31xn1rls5+XXWg4dhzFab2Y0Vk6bUX2G+8Cq2gCkr+osqzu3escYjJrIbcicCRJGT644PwkV6h7K9iWrWivXbKJevMMXHCE2iIKEKjtt5ncGHSRWGfJUGdXDY0p2jMWbyr4n7xWMEyNuZ83yDI5NaLsXVh7ouC4y7VA5LbuhkBwesiBBPyFVTm/cM3nKspZlksAC2cj3fEQBJIEnPnUjS+yN5rb7Ht7V2x40AfcVAgi5GCzGSOkCa8lxUlTPYcq3NFc7TCswe+AI8O/3PnuBC/EevpT71u8yqUtIfg3P/KxMfY1jNZ2ALZYXbttth2tsuREgGQxXMSJx9ai9ndo3dMP2V0gTlNwZeT+llBUxMkc8elD4JVZkuJeqi+7X1P9muqLyd3uJ23mINvkeHd+k8kboGOsU6zf3w1vMs3hEHC7pML7xOycDrgGrfsD2nXUxbZ0UnJ3QRjyBjJz5xz0px7OsC67KUBusqoUUkypdXJ2DlpPl+o9K4p4UtqOqLv3EZNQ23dEgbQSWB5E4E8RHU/OpOnvKSFDAM3CkgMfhPPBqv1960l3U94yJFxEIBwZUSSqTG4sCFMSY4JBDNDohqjv05tMDzBUuBxAnImI6DOIrkyYq3M54U/8S+Nshsg4+tSj2czggboLboOYIWMg8Yj9/UkwrPbNsEae67i4DtYqu4eYDupjgedXerfTWFS7JXM+FQSwjiSccjIzHxpRxpIcIaehmdfpRbYo6jnmBzA8W6fI84IzWZ12k/s+pGpsm4rm00qMq4BLMqszQp2EECIhTA5jd3Najv3yid0YYTuAgciYgdcfvrI+3ftM9tWsxaS2+0G4qb2VGYBpttwdp931wZrXDB2aSe1s0HYSsWC7WCliSQGxIJAc/pyT/Kru/o7RMMFcnK7gPBgKSPLj9/mah9h9u2xZCx3zRPeBdimcCFBP5io/a/bNy0pfujsPJXpJ58RwMVpDA72KtLqRe3/ZgTvW/IA/UwJAHlAMD6CspvKmRdP/AJs1cXbo1HjZwSeDgEDygHz+VVmr1AtECFYTOQDP1mRjpXTHHFbO/mCTYIdqXP8AEp/9Pl5CfvUhu2bzOjlUEMC5JceEc5BIzA96OvnVZYPf3Ut2VBdzAAOB8T0GDmelWV/2Uv7XCmwzIcqrEuQcSpIClZxzIPIq44oreP2+xjOo7PY09jtbTANtZ4xLAg5GTB2mRHn5iaP2X2hYvbntlSTgnHTGD8cx5zWH0PYWtklFUMCP/Ft7h/zAtMecirnT6ttstZyBtdrbqvBxklZzMDNXKMkQmmd7QWbBFy3C7ri+HyDKDtYRwcxXm7eFiCMgkEH0MGtpa7OP9sQXjCMebhQtkQBtQ5BOMCeOeazntTa2ah/ECSxkEMCsQIYFRHp1jmvQ/wCPyS3i+hz8TFbMrGfy48qQ00sab3lek5I5qCUo+dB30oelqQnFhcV0Dzoe71rp9TVWFHd5Sd/QadA61z2xaEObUH8FE0fady0262zI2MqWExkTFClf9P5124U78spaVtRp/wD6ha0zuNq54QvjtBsD15Jj1qL2v7VX9QFG2zbCx/d21VifMtBI+RFURPrSKpbgTULHjvorL1BLmpcncW3HqT/H+tafQ9t6MWwhN626gDvGhwRgEAKCVWAAR5SINZF1P+tMI9ftRkgpqmVHZ2jVP2nYNwHaSFByt5Tuwdu8QDO45EzAEDGbvTf71ZFrS6i7buo5cG8e7VvCTCOp27t4AAbaIYyeK84C55n6Vt+wPbJbWmbTsiqZm2yqIzzvJmflFcs+Gg+xTzZI9GWvaXY/akWrt7TqbodVkBXLbDuTcyAkcE4O3kYmKqPYZLtltQLyXItllZFWZKsSd21hBk4kR5cGtbc9rFt6dLVl2dmmCnMmDADAgGeP3HriPaTtLT6i5uv6fUWL7CGvISVLIQAzI4zBHKMvSuPJwlRaNYcTclaNee3dPc1H7MTCnbjBAJ3Lt/ScA5B4OeavdFrLWsQFXUEfoIgAEAKuenPA6/XyG3fuWri3RqbFxoIBuNFz4vEkQZHvGQPLNXnYPa1y2+4WlXdCA27qlWKgi3hnMeEgFsARkjFcUuFrsdUcsWeiWkOnUOQzAXAAEUsIaRHmcxPxHPJxdjW6fV341NvZvZzcd9wDAAgIOg/Sc55zmu9pvbW8LRVL9vf4QvdMxYcg7sQpAHmSZFY3SdvP4heRb+4yTdG5vXxNJjAx6V2YOG9D7Psc+XKrSW6RrdfpP7JcRrZe5ptq2WLMGIktcAtCVIIDHBmYPNP1N26mnD2NU12wTHhLeDHBPTy6ZrO6L2uv2cWdqWwZ7sDw8yM88z186GvbKXL5u3rZ8StuFljb3t+k3BMMJ54MdcZ3fDyitiY5le5Z9laG5eU7bTXNpJJB5EDnapg8eXSol/V27UL3IYAmfGTBP+aPOauuyvb7T2bTWV0joGxuW4GIH6mXcN244wXIwIjNY/tHte9eYlrjMOBIEwPdkqBJA+9aYcCr1r8+ZGXLNv0PY1HYPtWlu3cW4lpyRC7lQFDxPj56cms9rddcZywuHJ5Qqu6Y94Ic8cGqjZ+f60v5+TXTFJdEjKn3bZK1N83TucknGT6fn3pdF2hdsT3TsoMblwVaMjcrAq3wIoIuCACB+4/Wmz8a0dNbgtjQXvbTVEKUud23Vrdu2uQCPCwysg5iM1SPdLGSxJOc9Z5+JoZroFKEVHZDe44XPOnbvSh7vlSbvzp/Sr1CoLPpS0HdS7/P60agoMDXT6UEN607d8frT1CoQsBjn8/OKYT+fyFAVoyfz+VKG6+f58qw12VpCFvz85rtxoYbyp0+dTYUKpp+89aZv/Oldu+B+lCdCoebx9T+da5WHJH1/rQ5Hp8P6zihm7+R/Cq111KUSzt2JBMgADzXr+/5UBtMQJgkfH+VQSWnkj7Vc9j9qNbZSlpG2kFgS0EDmQG6ieKfM1djKanHdMhJbeQPEI+Ix1+1WnZz3NJcW6t97Y6QxDiQDDKzAQZMZI6/D1H2V7R7MuFmFv8As914HiRSLZUAnZng/wCLaPWpPs17OCw965rtTp7iQf2nhUngz0KQdx2wQTmfPCcop00EXKW9pGZ1ns1o9daOot6kXr5AGy5cVHYAdIVQYAORIwRnkYPtv2cNuSiiFHj8ZJ5gnxIsCQREk1f+3VzTLd73T6oXC2CUAkCDAMRjAgFcVlNF2rqLW7u7zjd72Zn68HJ9ah40aQb6kO15UUmadculmJY7iZknJzmuitYqkNsVLsYotvVbeAD5g/EHzx/rQAxBwSPnSXHJz18z/Hzq9WwtKYVUa6+1FJY8Kok+fT8x0p13sy8qb2tXAgxv2naD6sMTUnsXtRbJbcm7cAJkDbnJyDP2rZaD2o0KWily9r33KRsS4otoTyUDKCPnOCRmpbQNtdDzwz5/v/D8qXvI5H5/CnX2G47QSsmOCYkxMADihG5+YFF+Cgp1Q8vz5UovjyoPPWDXfmaeuQaUGF+mm/Qp/OPvXE/ClrYUghufn9DXd4fjQwv5/Wl20amFIILlKLhFDOOc133FPUwHl/Su3+g/PnQoFJAqdbCgQp8+tN/OadsrJJ9ihwalDUyKSetVbFQXfSF6H64ro+dK2FD935NduHShGaaWNGuh0HAnr96vexu0NLZnvbbPKxJCtBkSUmIwI8/Ws1bYAyRPzNOe5nBMetJZaFKGrY097tey91IZrVsHJALxGRKM3iyI58vKqbtPU22uMVZ7ikkgsAhM8nYrHb9agbupOfh/KlJ+HxpvK2KONR6D+8B/lSq9CHyp6Uk2XQff9afn8xXOU5AgHoc/InzrhcBrT3mTEimR1n8+M09hOQs/nWnppSeBJxjrmivAakurI0nr++u3Dy/PrV7p/Y3XXFLJo7zL57Y/90VXa3sW9a/vLZXnDeY5GDz6VO5epMhq3y+FcSfzn5Ue92e6IrshVW905AMeU1GmMUt11BNPoKCa7eetdPnP50NcGnpRYxd35+fuppY/n+tLu9TXTSASfz+flXbun25pIFJ9KmxhAx/pSTTPya6aeoVDpp0N6ULdSFvSlqHQwPS95Q66sVJlUF30u4daFTqrUwoJupJpgpRRqFQ7dXTTWpW5NVbA7aPOmlDRgK5B71VosLACnBqmlRHH5FdtHlVrA/IrIYBpdp60R+aYvH1qHGtgOB9aWDSvTh7tPTuAe3r7wG0XG2iREyM80bRa4o6vJ8JBiY488GgqP/bTGPP50rTS49zJwi+x7h2N/tesn/7glSVAkDdmM5AxnPlWzt9h/wBptb9QylXhlBtgMoK5Hi4zJBHnzXy3ph409WE+uRX1h24f92c/5W+xMVi+1bC06V5PPPaj/ZMbo3pq1tgA7bbJKwBOGUr5T7mPXmvE9ZaFt2tkglSVkTGPjx9K9L7R7VvmwQb90gPdgF2Puzt69OnlXmHaY/aP/wAzfvNU20rZWN2NBH59qUtPxoArqjWa0FP5n99JTK6lqCh81xPnTOlI1DYD5rprv5U080PYBTXb6a1cam2M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054" name="Picture 6" descr="http://www.ifsa-butler.org/images/stories/sig/program-cities/uow/Wollongong_Harbour-u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985" y="2676525"/>
            <a:ext cx="3980815" cy="322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DevCentral</a:t>
            </a:r>
            <a:r>
              <a:rPr lang="en-AU" dirty="0" smtClean="0"/>
              <a:t> Q&amp;A – Accepted Answers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700087"/>
            <a:ext cx="106775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48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DevCentral</a:t>
            </a:r>
            <a:r>
              <a:rPr lang="en-AU" dirty="0" smtClean="0"/>
              <a:t> MVP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27" y="617406"/>
            <a:ext cx="11174446" cy="566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54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DevCentral</a:t>
            </a:r>
            <a:r>
              <a:rPr lang="en-AU" dirty="0" smtClean="0"/>
              <a:t> Learnings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Leaderboard</a:t>
            </a:r>
            <a:r>
              <a:rPr lang="en-AU" dirty="0" smtClean="0"/>
              <a:t> user positions for a 250k+ community cannot be done on the fly – scheduled job</a:t>
            </a:r>
          </a:p>
          <a:p>
            <a:r>
              <a:rPr lang="en-AU" dirty="0" smtClean="0"/>
              <a:t>Reputation allowed us to solve a SPAM problem</a:t>
            </a:r>
          </a:p>
          <a:p>
            <a:pPr lvl="1"/>
            <a:r>
              <a:rPr lang="en-AU" dirty="0" smtClean="0"/>
              <a:t>1 post per hour until X reputation reached (privilege API)</a:t>
            </a:r>
            <a:endParaRPr lang="en-AU" dirty="0"/>
          </a:p>
          <a:p>
            <a:pPr lvl="1"/>
            <a:r>
              <a:rPr lang="en-AU" dirty="0" smtClean="0"/>
              <a:t>Exclude profile from search engines until in the top %</a:t>
            </a:r>
          </a:p>
          <a:p>
            <a:pPr lvl="1"/>
            <a:r>
              <a:rPr lang="en-AU" dirty="0"/>
              <a:t>Skip </a:t>
            </a:r>
            <a:r>
              <a:rPr lang="en-AU" dirty="0" err="1"/>
              <a:t>Akismet</a:t>
            </a:r>
            <a:r>
              <a:rPr lang="en-AU" dirty="0"/>
              <a:t> checking until X reputation reached (privilege API)</a:t>
            </a:r>
          </a:p>
          <a:p>
            <a:r>
              <a:rPr lang="en-AU" dirty="0" smtClean="0"/>
              <a:t>People “gaming” the system</a:t>
            </a:r>
          </a:p>
          <a:p>
            <a:pPr lvl="1"/>
            <a:r>
              <a:rPr lang="en-AU" dirty="0" smtClean="0"/>
              <a:t>Splitting articles into 5 to generate more activity – reward less for initial contribution and more for </a:t>
            </a:r>
            <a:r>
              <a:rPr lang="en-AU" dirty="0" err="1" smtClean="0"/>
              <a:t>upvote</a:t>
            </a:r>
            <a:r>
              <a:rPr lang="en-AU" dirty="0" smtClean="0"/>
              <a:t> signals</a:t>
            </a:r>
          </a:p>
          <a:p>
            <a:r>
              <a:rPr lang="en-AU" dirty="0" smtClean="0"/>
              <a:t>Incentives &amp; recognition are the key</a:t>
            </a:r>
          </a:p>
          <a:p>
            <a:pPr lvl="1"/>
            <a:r>
              <a:rPr lang="en-AU" dirty="0" smtClean="0"/>
              <a:t>MVP &amp; public recognition (</a:t>
            </a:r>
            <a:r>
              <a:rPr lang="en-AU" dirty="0" err="1" smtClean="0"/>
              <a:t>leaderboards</a:t>
            </a:r>
            <a:r>
              <a:rPr lang="en-AU" dirty="0" smtClean="0"/>
              <a:t>, newsletter)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9740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Why you should use gamification?</a:t>
            </a:r>
          </a:p>
          <a:p>
            <a:r>
              <a:rPr lang="en-AU" dirty="0" smtClean="0"/>
              <a:t>Core concepts: Actions, Privileges, Levels, Badges</a:t>
            </a:r>
          </a:p>
          <a:p>
            <a:r>
              <a:rPr lang="en-AU" dirty="0" smtClean="0"/>
              <a:t>Implementation on DNN 8.0</a:t>
            </a:r>
          </a:p>
          <a:p>
            <a:r>
              <a:rPr lang="en-AU" dirty="0" smtClean="0"/>
              <a:t>Module is freely available – let’s collaborate!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1526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5155" y="21544"/>
            <a:ext cx="11359167" cy="4801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8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Gamification?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‘The application of typical elements of game playing (point scoring, competition with others, rules of play) to other areas of activity’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purpose</a:t>
            </a:r>
            <a:r>
              <a:rPr lang="en-US" dirty="0" smtClean="0"/>
              <a:t> is to motivate participation, engagement and loyalty with any given product or service. </a:t>
            </a:r>
            <a:endParaRPr lang="en-US" dirty="0"/>
          </a:p>
          <a:p>
            <a:r>
              <a:rPr lang="en-US" dirty="0" smtClean="0"/>
              <a:t>Taps into the basic desires and needs of users around the idea of </a:t>
            </a:r>
            <a:r>
              <a:rPr lang="en-US" b="1" dirty="0" smtClean="0"/>
              <a:t>status</a:t>
            </a:r>
            <a:r>
              <a:rPr lang="en-US" dirty="0" smtClean="0"/>
              <a:t> and </a:t>
            </a:r>
            <a:r>
              <a:rPr lang="en-US" b="1" dirty="0" smtClean="0"/>
              <a:t>achievement</a:t>
            </a:r>
          </a:p>
          <a:p>
            <a:r>
              <a:rPr lang="en-US" dirty="0" smtClean="0"/>
              <a:t>An alternate way to measure success than simple page views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StackOverflow</a:t>
            </a:r>
            <a:r>
              <a:rPr lang="en-US" dirty="0" smtClean="0"/>
              <a:t> – reputation, badges, rank and </a:t>
            </a:r>
            <a:r>
              <a:rPr lang="en-US" dirty="0" err="1" smtClean="0"/>
              <a:t>upvotes</a:t>
            </a:r>
            <a:r>
              <a:rPr lang="en-US" dirty="0" smtClean="0"/>
              <a:t> for programmers</a:t>
            </a:r>
          </a:p>
          <a:p>
            <a:pPr lvl="1"/>
            <a:r>
              <a:rPr lang="en-US" dirty="0" smtClean="0"/>
              <a:t>Fitness Bands, </a:t>
            </a:r>
            <a:r>
              <a:rPr lang="en-US" dirty="0" err="1" smtClean="0"/>
              <a:t>NikeFuel</a:t>
            </a:r>
            <a:r>
              <a:rPr lang="en-US" dirty="0" smtClean="0"/>
              <a:t> – competition based on physical activity</a:t>
            </a:r>
          </a:p>
          <a:p>
            <a:pPr lvl="1"/>
            <a:r>
              <a:rPr lang="en-US" dirty="0" smtClean="0"/>
              <a:t>Khan Academy – skill-growth trees to unlock new classes and new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1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 – Measurement through “Actions”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action is any online activity </a:t>
            </a:r>
            <a:r>
              <a:rPr lang="en-US" u="sng" dirty="0"/>
              <a:t>performed by a user</a:t>
            </a:r>
            <a:endParaRPr lang="en-US" dirty="0"/>
          </a:p>
          <a:p>
            <a:pPr lvl="1"/>
            <a:r>
              <a:rPr lang="en-US" dirty="0"/>
              <a:t>e.g. ask a question, vote up a question, submit a video. </a:t>
            </a:r>
          </a:p>
          <a:p>
            <a:r>
              <a:rPr lang="en-US" dirty="0"/>
              <a:t>Gamifying these actions requires placing a value on these actions. </a:t>
            </a:r>
          </a:p>
          <a:p>
            <a:r>
              <a:rPr lang="en-US" dirty="0"/>
              <a:t>Value is measured by two metrics:</a:t>
            </a:r>
          </a:p>
          <a:p>
            <a:pPr lvl="1"/>
            <a:r>
              <a:rPr lang="en-US" dirty="0" smtClean="0"/>
              <a:t>Reputation</a:t>
            </a:r>
            <a:endParaRPr lang="en-US" dirty="0"/>
          </a:p>
          <a:p>
            <a:pPr lvl="2"/>
            <a:r>
              <a:rPr lang="en-US" dirty="0"/>
              <a:t>Positive or Negative</a:t>
            </a:r>
          </a:p>
          <a:p>
            <a:pPr lvl="2"/>
            <a:r>
              <a:rPr lang="en-US" dirty="0"/>
              <a:t>Generally given to another </a:t>
            </a:r>
            <a:r>
              <a:rPr lang="en-US" dirty="0" smtClean="0"/>
              <a:t>person</a:t>
            </a:r>
          </a:p>
          <a:p>
            <a:pPr lvl="1"/>
            <a:r>
              <a:rPr lang="en-US" dirty="0" smtClean="0"/>
              <a:t>Experience </a:t>
            </a:r>
            <a:r>
              <a:rPr lang="en-US" dirty="0"/>
              <a:t>(Participation/Engagement)</a:t>
            </a:r>
          </a:p>
          <a:p>
            <a:pPr lvl="2"/>
            <a:r>
              <a:rPr lang="en-US" dirty="0"/>
              <a:t>Positive only</a:t>
            </a:r>
          </a:p>
          <a:p>
            <a:pPr lvl="2"/>
            <a:r>
              <a:rPr lang="en-US" dirty="0"/>
              <a:t>Given to the person that performed the action</a:t>
            </a:r>
          </a:p>
          <a:p>
            <a:pPr lvl="2"/>
            <a:r>
              <a:rPr lang="en-US" dirty="0" smtClean="0"/>
              <a:t>Not publicly displayed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Setting the rules of play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821878"/>
              </p:ext>
            </p:extLst>
          </p:nvPr>
        </p:nvGraphicFramePr>
        <p:xfrm>
          <a:off x="469900" y="901700"/>
          <a:ext cx="107696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867"/>
                <a:gridCol w="3589867"/>
                <a:gridCol w="35898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Action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Reputation Points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Experience</a:t>
                      </a:r>
                      <a:r>
                        <a:rPr lang="en-AU" baseline="0" dirty="0" smtClean="0"/>
                        <a:t> Points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Ask a Question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Your Question voted up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Your Question voted down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-2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Add </a:t>
                      </a:r>
                      <a:r>
                        <a:rPr lang="en-AU" baseline="0" dirty="0" smtClean="0"/>
                        <a:t>an Answer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Your Answer</a:t>
                      </a:r>
                      <a:r>
                        <a:rPr lang="en-AU" baseline="0" dirty="0" smtClean="0"/>
                        <a:t> accepted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Your Answer</a:t>
                      </a:r>
                      <a:r>
                        <a:rPr lang="en-AU" baseline="0" dirty="0" smtClean="0"/>
                        <a:t> voted up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Your Answer voted down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Add</a:t>
                      </a:r>
                      <a:r>
                        <a:rPr lang="en-AU" baseline="0" dirty="0" smtClean="0"/>
                        <a:t> a comment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15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Accumulating Points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738187"/>
            <a:ext cx="9091613" cy="49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Reputation Points: User vs User </a:t>
            </a:r>
            <a:r>
              <a:rPr lang="en-AU" dirty="0" err="1" smtClean="0"/>
              <a:t>Leaderboard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1743902"/>
            <a:ext cx="4810125" cy="453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1437448"/>
            <a:ext cx="2914650" cy="491655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9900" y="901700"/>
            <a:ext cx="10769600" cy="5170885"/>
          </a:xfrm>
        </p:spPr>
        <p:txBody>
          <a:bodyPr/>
          <a:lstStyle/>
          <a:p>
            <a:r>
              <a:rPr lang="en-US" u="sng" dirty="0"/>
              <a:t>Rewards</a:t>
            </a:r>
            <a:r>
              <a:rPr lang="en-US" dirty="0"/>
              <a:t> a user with </a:t>
            </a:r>
            <a:r>
              <a:rPr lang="en-US" dirty="0" smtClean="0"/>
              <a:t>a tangible user # based on </a:t>
            </a:r>
            <a:r>
              <a:rPr lang="en-US" b="1" dirty="0" smtClean="0"/>
              <a:t>Reputation</a:t>
            </a:r>
            <a:endParaRPr lang="en-US" b="1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722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Reputation Points: Privileges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Rewards</a:t>
            </a:r>
            <a:r>
              <a:rPr lang="en-US" dirty="0"/>
              <a:t> a user with </a:t>
            </a:r>
            <a:r>
              <a:rPr lang="en-US" dirty="0" smtClean="0"/>
              <a:t>the ability to perform certain actions based </a:t>
            </a:r>
            <a:r>
              <a:rPr lang="en-US" dirty="0"/>
              <a:t>upon their </a:t>
            </a:r>
            <a:r>
              <a:rPr lang="en-US" b="1" dirty="0" smtClean="0"/>
              <a:t>Reputation</a:t>
            </a:r>
            <a:endParaRPr lang="en-US" b="1" dirty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904136"/>
              </p:ext>
            </p:extLst>
          </p:nvPr>
        </p:nvGraphicFramePr>
        <p:xfrm>
          <a:off x="1355724" y="206265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Privilege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Reputation Points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Ask Questions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Comment Everywhere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Vote Down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125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Flag Questions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15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Vote Up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15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2" y="4688537"/>
            <a:ext cx="37433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51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DNNConnect">
      <a:dk1>
        <a:srgbClr val="47292B"/>
      </a:dk1>
      <a:lt1>
        <a:sysClr val="window" lastClr="FFFFFF"/>
      </a:lt1>
      <a:dk2>
        <a:srgbClr val="502E30"/>
      </a:dk2>
      <a:lt2>
        <a:srgbClr val="F1E7E8"/>
      </a:lt2>
      <a:accent1>
        <a:srgbClr val="D8BABC"/>
      </a:accent1>
      <a:accent2>
        <a:srgbClr val="DD9797"/>
      </a:accent2>
      <a:accent3>
        <a:srgbClr val="B47E82"/>
      </a:accent3>
      <a:accent4>
        <a:srgbClr val="C0BEAF"/>
      </a:accent4>
      <a:accent5>
        <a:srgbClr val="CE6868"/>
      </a:accent5>
      <a:accent6>
        <a:srgbClr val="CB7678"/>
      </a:accent6>
      <a:hlink>
        <a:srgbClr val="FFFFFF"/>
      </a:hlink>
      <a:folHlink>
        <a:srgbClr val="D8D8D8"/>
      </a:folHlink>
    </a:clrScheme>
    <a:fontScheme name="DNNConnec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NNConnect2016" id="{6CC3CA0A-B012-4133-A1EE-D23500F2CD30}" vid="{36E41F00-BA71-4C70-B820-EB5E873718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DNNConnect2016</Template>
  <TotalTime>2838</TotalTime>
  <Words>1366</Words>
  <Application>Microsoft Office PowerPoint</Application>
  <PresentationFormat>Widescreen</PresentationFormat>
  <Paragraphs>391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Segoe UI</vt:lpstr>
      <vt:lpstr>Segoe UI Light</vt:lpstr>
      <vt:lpstr>Tema de Office</vt:lpstr>
      <vt:lpstr>Building a Gamification Framework on DNN</vt:lpstr>
      <vt:lpstr>About this Session</vt:lpstr>
      <vt:lpstr>About Me</vt:lpstr>
      <vt:lpstr>What is a Gamification?</vt:lpstr>
      <vt:lpstr>Core Concept – Measurement through “Actions”</vt:lpstr>
      <vt:lpstr>Setting the rules of play</vt:lpstr>
      <vt:lpstr>Accumulating Points</vt:lpstr>
      <vt:lpstr>Using Reputation Points: User vs User Leaderboard</vt:lpstr>
      <vt:lpstr>Using Reputation Points: Privileges</vt:lpstr>
      <vt:lpstr>Using Reputation Points: Levels (Labels)</vt:lpstr>
      <vt:lpstr>Using Reputation (and Experience!) Points – Site Activity</vt:lpstr>
      <vt:lpstr>Guidelines for an Extensible API</vt:lpstr>
      <vt:lpstr>Database Schema</vt:lpstr>
      <vt:lpstr>API Details :: ActionController</vt:lpstr>
      <vt:lpstr>API Details :: PrivilegeController</vt:lpstr>
      <vt:lpstr>API Details :: LevelController</vt:lpstr>
      <vt:lpstr>Game Rules for the Demo</vt:lpstr>
      <vt:lpstr>Tweaking the Game Rules for the Demo</vt:lpstr>
      <vt:lpstr>Managing the Game – Administrator Tools</vt:lpstr>
      <vt:lpstr>More Gamification: Badges!</vt:lpstr>
      <vt:lpstr>Badges Database Schema</vt:lpstr>
      <vt:lpstr>Badge API</vt:lpstr>
      <vt:lpstr>Badge Demo </vt:lpstr>
      <vt:lpstr>Gamification API 1.0 Summary</vt:lpstr>
      <vt:lpstr>Coming in API 1.1 :: Leaderboard &amp; Leader Position Module</vt:lpstr>
      <vt:lpstr>Coming in API 1.1 :: Action Log</vt:lpstr>
      <vt:lpstr>Coming in API 1.1 :: User Profile</vt:lpstr>
      <vt:lpstr>F5 DevCentral (https://devcentral.f5.com) </vt:lpstr>
      <vt:lpstr>DevCentral Q&amp;A</vt:lpstr>
      <vt:lpstr>DevCentral Q&amp;A – Accepted Answers</vt:lpstr>
      <vt:lpstr>DevCentral MVP</vt:lpstr>
      <vt:lpstr>DevCentral Learnings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McCulloch</dc:creator>
  <cp:lastModifiedBy>Scott McCulloch</cp:lastModifiedBy>
  <cp:revision>60</cp:revision>
  <dcterms:created xsi:type="dcterms:W3CDTF">2016-05-26T07:04:40Z</dcterms:created>
  <dcterms:modified xsi:type="dcterms:W3CDTF">2016-06-04T07:09:54Z</dcterms:modified>
</cp:coreProperties>
</file>