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8" r:id="rId2"/>
    <p:sldId id="280" r:id="rId3"/>
    <p:sldId id="282" r:id="rId4"/>
    <p:sldId id="283" r:id="rId5"/>
    <p:sldId id="284" r:id="rId6"/>
    <p:sldId id="285" r:id="rId7"/>
    <p:sldId id="286" r:id="rId8"/>
    <p:sldId id="288" r:id="rId9"/>
    <p:sldId id="289" r:id="rId10"/>
    <p:sldId id="291" r:id="rId11"/>
    <p:sldId id="290" r:id="rId12"/>
    <p:sldId id="292" r:id="rId13"/>
    <p:sldId id="300" r:id="rId14"/>
    <p:sldId id="293" r:id="rId15"/>
    <p:sldId id="307" r:id="rId16"/>
    <p:sldId id="301" r:id="rId17"/>
    <p:sldId id="308" r:id="rId18"/>
    <p:sldId id="287" r:id="rId19"/>
    <p:sldId id="309" r:id="rId20"/>
    <p:sldId id="298" r:id="rId21"/>
    <p:sldId id="310" r:id="rId22"/>
    <p:sldId id="302" r:id="rId23"/>
    <p:sldId id="303" r:id="rId24"/>
    <p:sldId id="304" r:id="rId25"/>
    <p:sldId id="306" r:id="rId26"/>
    <p:sldId id="30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152D"/>
    <a:srgbClr val="000000"/>
    <a:srgbClr val="A09469"/>
    <a:srgbClr val="6D1226"/>
    <a:srgbClr val="0056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05" autoAdjust="0"/>
    <p:restoredTop sz="89442" autoAdjust="0"/>
  </p:normalViewPr>
  <p:slideViewPr>
    <p:cSldViewPr snapToGrid="0" snapToObjects="1">
      <p:cViewPr varScale="1">
        <p:scale>
          <a:sx n="101" d="100"/>
          <a:sy n="101" d="100"/>
        </p:scale>
        <p:origin x="1110" y="10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99C1D7-0031-1541-AA63-7FAEC1216BBD}" type="datetimeFigureOut">
              <a:rPr lang="en-US" smtClean="0"/>
              <a:t>7/5/2023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D270A4-E417-1544-8D83-51C2B4F7CE0F}" type="slidenum">
              <a:rPr lang="en-US" smtClean="0"/>
              <a:t>‹#›</a:t>
            </a:fld>
            <a:endParaRPr lang="en-US"/>
          </a:p>
        </p:txBody>
      </p:sp>
    </p:spTree>
    <p:extLst>
      <p:ext uri="{BB962C8B-B14F-4D97-AF65-F5344CB8AC3E}">
        <p14:creationId xmlns:p14="http://schemas.microsoft.com/office/powerpoint/2010/main" val="322689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Sammy Firestone and I will be presenting how I classified traffic signs with Convolutional Neural Networks (CNNs)</a:t>
            </a:r>
          </a:p>
        </p:txBody>
      </p:sp>
      <p:sp>
        <p:nvSpPr>
          <p:cNvPr id="4" name="Slide Number Placeholder 3"/>
          <p:cNvSpPr>
            <a:spLocks noGrp="1"/>
          </p:cNvSpPr>
          <p:nvPr>
            <p:ph type="sldNum" sz="quarter" idx="5"/>
          </p:nvPr>
        </p:nvSpPr>
        <p:spPr/>
        <p:txBody>
          <a:bodyPr/>
          <a:lstStyle/>
          <a:p>
            <a:fld id="{5CD270A4-E417-1544-8D83-51C2B4F7CE0F}" type="slidenum">
              <a:rPr lang="en-US" smtClean="0"/>
              <a:t>1</a:t>
            </a:fld>
            <a:endParaRPr lang="en-US"/>
          </a:p>
        </p:txBody>
      </p:sp>
    </p:spTree>
    <p:extLst>
      <p:ext uri="{BB962C8B-B14F-4D97-AF65-F5344CB8AC3E}">
        <p14:creationId xmlns:p14="http://schemas.microsoft.com/office/powerpoint/2010/main" val="656289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combat for overfitting and improve my overall model performance of the validation data, I implement ridge regularization to the loss function in my NNs I used an ridge penalty of 0.001</a:t>
            </a:r>
          </a:p>
          <a:p>
            <a:endParaRPr lang="en-US" dirty="0"/>
          </a:p>
          <a:p>
            <a:r>
              <a:rPr lang="en-US" dirty="0"/>
              <a:t>I also added some dropout layers that essentially will “Dropout” a specific percentage of neurons during training. This just helps the network prevent over reliance of specific neurons– it promotes a more diverse learning environment.</a:t>
            </a:r>
          </a:p>
        </p:txBody>
      </p:sp>
      <p:sp>
        <p:nvSpPr>
          <p:cNvPr id="4" name="Slide Number Placeholder 3"/>
          <p:cNvSpPr>
            <a:spLocks noGrp="1"/>
          </p:cNvSpPr>
          <p:nvPr>
            <p:ph type="sldNum" sz="quarter" idx="5"/>
          </p:nvPr>
        </p:nvSpPr>
        <p:spPr/>
        <p:txBody>
          <a:bodyPr/>
          <a:lstStyle/>
          <a:p>
            <a:fld id="{5CD270A4-E417-1544-8D83-51C2B4F7CE0F}" type="slidenum">
              <a:rPr lang="en-US" smtClean="0"/>
              <a:t>10</a:t>
            </a:fld>
            <a:endParaRPr lang="en-US"/>
          </a:p>
        </p:txBody>
      </p:sp>
    </p:spTree>
    <p:extLst>
      <p:ext uri="{BB962C8B-B14F-4D97-AF65-F5344CB8AC3E}">
        <p14:creationId xmlns:p14="http://schemas.microsoft.com/office/powerpoint/2010/main" val="141810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I added those in, both models’ performance improved.</a:t>
            </a:r>
          </a:p>
          <a:p>
            <a:endParaRPr lang="en-US" dirty="0"/>
          </a:p>
          <a:p>
            <a:r>
              <a:rPr lang="en-US" dirty="0"/>
              <a:t>By the 12</a:t>
            </a:r>
            <a:r>
              <a:rPr lang="en-US" baseline="30000" dirty="0"/>
              <a:t>th</a:t>
            </a:r>
            <a:r>
              <a:rPr lang="en-US" dirty="0"/>
              <a:t> epoch in my Basic CNN, the accuracy for the training and validation data was approximately the same, and the loss function doesn’t look too shabby either.</a:t>
            </a:r>
          </a:p>
          <a:p>
            <a:endParaRPr lang="en-US" dirty="0"/>
          </a:p>
          <a:p>
            <a:r>
              <a:rPr lang="en-US" dirty="0"/>
              <a:t>My LeNet5 model still appears slight overfit but the model did see some improvement.</a:t>
            </a:r>
          </a:p>
          <a:p>
            <a:endParaRPr lang="en-US" dirty="0"/>
          </a:p>
          <a:p>
            <a:r>
              <a:rPr lang="en-US" b="0" i="0" dirty="0">
                <a:solidFill>
                  <a:srgbClr val="001C39"/>
                </a:solidFill>
                <a:effectLst/>
                <a:latin typeface="Google Sans Text"/>
              </a:rPr>
              <a:t>Accuracy is the fraction of predictions that are correct. Categorical accuracy is the fraction of predictions that are correct for each class.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55555"/>
                </a:solidFill>
                <a:effectLst/>
                <a:latin typeface="Helvetica Neue"/>
              </a:rPr>
              <a:t>Multi-Class Cross-Entropy Loss</a:t>
            </a:r>
          </a:p>
          <a:p>
            <a:endParaRPr lang="en-US" dirty="0"/>
          </a:p>
        </p:txBody>
      </p:sp>
      <p:sp>
        <p:nvSpPr>
          <p:cNvPr id="4" name="Slide Number Placeholder 3"/>
          <p:cNvSpPr>
            <a:spLocks noGrp="1"/>
          </p:cNvSpPr>
          <p:nvPr>
            <p:ph type="sldNum" sz="quarter" idx="5"/>
          </p:nvPr>
        </p:nvSpPr>
        <p:spPr/>
        <p:txBody>
          <a:bodyPr/>
          <a:lstStyle/>
          <a:p>
            <a:fld id="{5CD270A4-E417-1544-8D83-51C2B4F7CE0F}" type="slidenum">
              <a:rPr lang="en-US" smtClean="0"/>
              <a:t>11</a:t>
            </a:fld>
            <a:endParaRPr lang="en-US"/>
          </a:p>
        </p:txBody>
      </p:sp>
    </p:spTree>
    <p:extLst>
      <p:ext uri="{BB962C8B-B14F-4D97-AF65-F5344CB8AC3E}">
        <p14:creationId xmlns:p14="http://schemas.microsoft.com/office/powerpoint/2010/main" val="996363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I ran both models on the test data and got decent results.</a:t>
            </a:r>
          </a:p>
          <a:p>
            <a:endParaRPr lang="en-US" dirty="0"/>
          </a:p>
          <a:p>
            <a:r>
              <a:rPr lang="en-US" dirty="0"/>
              <a:t>The Basic CNN did slightly better with an accuracy of 90%– which  makes sense as the LetNet5 model was still slightly overfit.</a:t>
            </a:r>
          </a:p>
          <a:p>
            <a:endParaRPr lang="en-US" dirty="0"/>
          </a:p>
          <a:p>
            <a:r>
              <a:rPr lang="en-US" dirty="0"/>
              <a:t>With all that in mind, I dubbed my basic CNN model w/ regularization &amp; drop out the winner.</a:t>
            </a:r>
          </a:p>
          <a:p>
            <a:endParaRPr lang="en-US" dirty="0"/>
          </a:p>
          <a:p>
            <a:r>
              <a:rPr lang="en-US" dirty="0"/>
              <a:t>And if you’re curious of how this Basic CNN model makes its predictions.. </a:t>
            </a:r>
          </a:p>
          <a:p>
            <a:endParaRPr lang="en-US" dirty="0"/>
          </a:p>
          <a:p>
            <a:r>
              <a:rPr lang="en-US" dirty="0"/>
              <a:t>However, I was really curious of why my CNN model predicted images correctly and misclassified others, so I did some digging…</a:t>
            </a:r>
          </a:p>
          <a:p>
            <a:endParaRPr lang="en-US" dirty="0"/>
          </a:p>
        </p:txBody>
      </p:sp>
      <p:sp>
        <p:nvSpPr>
          <p:cNvPr id="4" name="Slide Number Placeholder 3"/>
          <p:cNvSpPr>
            <a:spLocks noGrp="1"/>
          </p:cNvSpPr>
          <p:nvPr>
            <p:ph type="sldNum" sz="quarter" idx="5"/>
          </p:nvPr>
        </p:nvSpPr>
        <p:spPr/>
        <p:txBody>
          <a:bodyPr/>
          <a:lstStyle/>
          <a:p>
            <a:fld id="{5CD270A4-E417-1544-8D83-51C2B4F7CE0F}" type="slidenum">
              <a:rPr lang="en-US" smtClean="0"/>
              <a:t>12</a:t>
            </a:fld>
            <a:endParaRPr lang="en-US"/>
          </a:p>
        </p:txBody>
      </p:sp>
    </p:spTree>
    <p:extLst>
      <p:ext uri="{BB962C8B-B14F-4D97-AF65-F5344CB8AC3E}">
        <p14:creationId xmlns:p14="http://schemas.microsoft.com/office/powerpoint/2010/main" val="1339478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made some activation heatmaps of my first </a:t>
            </a:r>
            <a:r>
              <a:rPr lang="en-US" dirty="0" err="1"/>
              <a:t>convulation</a:t>
            </a:r>
            <a:r>
              <a:rPr lang="en-US" dirty="0"/>
              <a:t> layers and this just shows the most important regions to input image that contributes that most to its prediction.</a:t>
            </a:r>
          </a:p>
          <a:p>
            <a:endParaRPr lang="en-US" dirty="0"/>
          </a:p>
          <a:p>
            <a:r>
              <a:rPr lang="en-US" dirty="0"/>
              <a:t>Here’s an image that was correctly classified for my CNN model– You can see the lines and edges around the sign, as well the 50.</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Gradient Weighted Class Activation Mapping (Grad-CAM)</a:t>
            </a:r>
          </a:p>
          <a:p>
            <a:endParaRPr lang="en-US" dirty="0"/>
          </a:p>
        </p:txBody>
      </p:sp>
      <p:sp>
        <p:nvSpPr>
          <p:cNvPr id="4" name="Slide Number Placeholder 3"/>
          <p:cNvSpPr>
            <a:spLocks noGrp="1"/>
          </p:cNvSpPr>
          <p:nvPr>
            <p:ph type="sldNum" sz="quarter" idx="5"/>
          </p:nvPr>
        </p:nvSpPr>
        <p:spPr/>
        <p:txBody>
          <a:bodyPr/>
          <a:lstStyle/>
          <a:p>
            <a:fld id="{5CD270A4-E417-1544-8D83-51C2B4F7CE0F}" type="slidenum">
              <a:rPr lang="en-US" smtClean="0"/>
              <a:t>13</a:t>
            </a:fld>
            <a:endParaRPr lang="en-US"/>
          </a:p>
        </p:txBody>
      </p:sp>
    </p:spTree>
    <p:extLst>
      <p:ext uri="{BB962C8B-B14F-4D97-AF65-F5344CB8AC3E}">
        <p14:creationId xmlns:p14="http://schemas.microsoft.com/office/powerpoint/2010/main" val="2861846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a sign that is misclassified– It roughly detect the sign edges, but didn’t do as well detecting the lines for the 30 like it did for the 50</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Gradient Weighted Class Activation Mapping (Grad-CAM)</a:t>
            </a:r>
          </a:p>
          <a:p>
            <a:endParaRPr lang="en-US" dirty="0"/>
          </a:p>
        </p:txBody>
      </p:sp>
      <p:sp>
        <p:nvSpPr>
          <p:cNvPr id="4" name="Slide Number Placeholder 3"/>
          <p:cNvSpPr>
            <a:spLocks noGrp="1"/>
          </p:cNvSpPr>
          <p:nvPr>
            <p:ph type="sldNum" sz="quarter" idx="5"/>
          </p:nvPr>
        </p:nvSpPr>
        <p:spPr/>
        <p:txBody>
          <a:bodyPr/>
          <a:lstStyle/>
          <a:p>
            <a:fld id="{5CD270A4-E417-1544-8D83-51C2B4F7CE0F}" type="slidenum">
              <a:rPr lang="en-US" smtClean="0"/>
              <a:t>14</a:t>
            </a:fld>
            <a:endParaRPr lang="en-US"/>
          </a:p>
        </p:txBody>
      </p:sp>
    </p:spTree>
    <p:extLst>
      <p:ext uri="{BB962C8B-B14F-4D97-AF65-F5344CB8AC3E}">
        <p14:creationId xmlns:p14="http://schemas.microsoft.com/office/powerpoint/2010/main" val="3181042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Overall, I was able to create a CNN model that could correctly classify real-life traffic signs with ~89% accuracy.</a:t>
            </a:r>
          </a:p>
          <a:p>
            <a:r>
              <a:rPr lang="en-US" dirty="0"/>
              <a:t>In the future, I’d like to see how the models behave if you remove a percentage of distorted images from the training data, how it would behave if add random noise to the random oversampled images (</a:t>
            </a:r>
            <a:r>
              <a:rPr lang="en-US" dirty="0" err="1"/>
              <a:t>i.e</a:t>
            </a:r>
            <a:r>
              <a:rPr lang="en-US" dirty="0"/>
              <a:t> change the orientation of image, add some blur, etc.), and of course further tune each model!</a:t>
            </a:r>
          </a:p>
        </p:txBody>
      </p:sp>
      <p:sp>
        <p:nvSpPr>
          <p:cNvPr id="4" name="Slide Number Placeholder 3"/>
          <p:cNvSpPr>
            <a:spLocks noGrp="1"/>
          </p:cNvSpPr>
          <p:nvPr>
            <p:ph type="sldNum" sz="quarter" idx="5"/>
          </p:nvPr>
        </p:nvSpPr>
        <p:spPr/>
        <p:txBody>
          <a:bodyPr/>
          <a:lstStyle/>
          <a:p>
            <a:fld id="{5CD270A4-E417-1544-8D83-51C2B4F7CE0F}" type="slidenum">
              <a:rPr lang="en-US" smtClean="0"/>
              <a:t>15</a:t>
            </a:fld>
            <a:endParaRPr lang="en-US"/>
          </a:p>
        </p:txBody>
      </p:sp>
    </p:spTree>
    <p:extLst>
      <p:ext uri="{BB962C8B-B14F-4D97-AF65-F5344CB8AC3E}">
        <p14:creationId xmlns:p14="http://schemas.microsoft.com/office/powerpoint/2010/main" val="1501079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D270A4-E417-1544-8D83-51C2B4F7CE0F}" type="slidenum">
              <a:rPr lang="en-US" smtClean="0"/>
              <a:t>16</a:t>
            </a:fld>
            <a:endParaRPr lang="en-US"/>
          </a:p>
        </p:txBody>
      </p:sp>
    </p:spTree>
    <p:extLst>
      <p:ext uri="{BB962C8B-B14F-4D97-AF65-F5344CB8AC3E}">
        <p14:creationId xmlns:p14="http://schemas.microsoft.com/office/powerpoint/2010/main" val="2437233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 first started, I had no idea what a CNN was… so…</a:t>
            </a:r>
          </a:p>
          <a:p>
            <a:r>
              <a:rPr lang="en-US" dirty="0"/>
              <a:t>The first model I trained is this basic </a:t>
            </a:r>
            <a:r>
              <a:rPr lang="en-US" dirty="0" err="1"/>
              <a:t>cnn</a:t>
            </a:r>
            <a:r>
              <a:rPr lang="en-US" dirty="0"/>
              <a:t>, and the second is a LeNet5 based CNN.</a:t>
            </a:r>
          </a:p>
          <a:p>
            <a:r>
              <a:rPr lang="en-US" dirty="0"/>
              <a:t>They differ in the number of convolutional layers, you can see the basic one only has two, and the </a:t>
            </a:r>
            <a:r>
              <a:rPr lang="en-US" dirty="0" err="1"/>
              <a:t>LeNet</a:t>
            </a:r>
            <a:r>
              <a:rPr lang="en-US" dirty="0"/>
              <a:t> has 3.</a:t>
            </a:r>
          </a:p>
          <a:p>
            <a:r>
              <a:rPr lang="en-US" dirty="0"/>
              <a:t>They use a different number of filters and different kernel sizes.</a:t>
            </a:r>
          </a:p>
          <a:p>
            <a:r>
              <a:rPr lang="en-US" dirty="0"/>
              <a:t>As different activation functions, I used the typical </a:t>
            </a:r>
            <a:r>
              <a:rPr lang="en-US" dirty="0" err="1"/>
              <a:t>ReLu</a:t>
            </a:r>
            <a:r>
              <a:rPr lang="en-US" dirty="0"/>
              <a:t> activation function for my Basic CNN, while LeNet5 uses an hyperbolic tangent function </a:t>
            </a:r>
          </a:p>
          <a:p>
            <a:r>
              <a:rPr lang="en-US" dirty="0"/>
              <a:t>As show on the previous slide, LeNet5 uses </a:t>
            </a:r>
            <a:r>
              <a:rPr lang="en-US" dirty="0" err="1"/>
              <a:t>AveragePooling</a:t>
            </a:r>
            <a:r>
              <a:rPr lang="en-US" dirty="0"/>
              <a:t> layers, while my basic CNN model uses </a:t>
            </a:r>
            <a:r>
              <a:rPr lang="en-US" dirty="0" err="1"/>
              <a:t>MaxPooling</a:t>
            </a:r>
            <a:r>
              <a:rPr lang="en-US" dirty="0"/>
              <a:t>()</a:t>
            </a:r>
          </a:p>
        </p:txBody>
      </p:sp>
      <p:sp>
        <p:nvSpPr>
          <p:cNvPr id="4" name="Slide Number Placeholder 3"/>
          <p:cNvSpPr>
            <a:spLocks noGrp="1"/>
          </p:cNvSpPr>
          <p:nvPr>
            <p:ph type="sldNum" sz="quarter" idx="5"/>
          </p:nvPr>
        </p:nvSpPr>
        <p:spPr/>
        <p:txBody>
          <a:bodyPr/>
          <a:lstStyle/>
          <a:p>
            <a:fld id="{5CD270A4-E417-1544-8D83-51C2B4F7CE0F}" type="slidenum">
              <a:rPr lang="en-US" smtClean="0"/>
              <a:t>18</a:t>
            </a:fld>
            <a:endParaRPr lang="en-US"/>
          </a:p>
        </p:txBody>
      </p:sp>
    </p:spTree>
    <p:extLst>
      <p:ext uri="{BB962C8B-B14F-4D97-AF65-F5344CB8AC3E}">
        <p14:creationId xmlns:p14="http://schemas.microsoft.com/office/powerpoint/2010/main" val="9392589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D270A4-E417-1544-8D83-51C2B4F7CE0F}" type="slidenum">
              <a:rPr lang="en-US" smtClean="0"/>
              <a:t>19</a:t>
            </a:fld>
            <a:endParaRPr lang="en-US"/>
          </a:p>
        </p:txBody>
      </p:sp>
    </p:spTree>
    <p:extLst>
      <p:ext uri="{BB962C8B-B14F-4D97-AF65-F5344CB8AC3E}">
        <p14:creationId xmlns:p14="http://schemas.microsoft.com/office/powerpoint/2010/main" val="3355797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found Gradient Weighted Class Activation Mapping (aka Grad-CAM)</a:t>
            </a:r>
          </a:p>
          <a:p>
            <a:endParaRPr lang="en-US" dirty="0"/>
          </a:p>
          <a:p>
            <a:r>
              <a:rPr lang="en-US" dirty="0"/>
              <a:t>This technique generates a heatmap to highlight important regions to an input image that contributes that most to its prediction.</a:t>
            </a:r>
          </a:p>
          <a:p>
            <a:endParaRPr lang="en-US" dirty="0"/>
          </a:p>
          <a:p>
            <a:r>
              <a:rPr lang="en-US" dirty="0"/>
              <a:t>You can implement </a:t>
            </a:r>
            <a:r>
              <a:rPr lang="en-US" dirty="0" err="1"/>
              <a:t>GradCam</a:t>
            </a:r>
            <a:r>
              <a:rPr lang="en-US" dirty="0"/>
              <a:t> to any convolutional layer in a CNN model, but I chose to highlight the first layer, as it highlights the basic features of the images like edges lines simple textures etc.</a:t>
            </a:r>
          </a:p>
        </p:txBody>
      </p:sp>
      <p:sp>
        <p:nvSpPr>
          <p:cNvPr id="4" name="Slide Number Placeholder 3"/>
          <p:cNvSpPr>
            <a:spLocks noGrp="1"/>
          </p:cNvSpPr>
          <p:nvPr>
            <p:ph type="sldNum" sz="quarter" idx="5"/>
          </p:nvPr>
        </p:nvSpPr>
        <p:spPr/>
        <p:txBody>
          <a:bodyPr/>
          <a:lstStyle/>
          <a:p>
            <a:fld id="{5CD270A4-E417-1544-8D83-51C2B4F7CE0F}" type="slidenum">
              <a:rPr lang="en-US" smtClean="0"/>
              <a:t>20</a:t>
            </a:fld>
            <a:endParaRPr lang="en-US"/>
          </a:p>
        </p:txBody>
      </p:sp>
    </p:spTree>
    <p:extLst>
      <p:ext uri="{BB962C8B-B14F-4D97-AF65-F5344CB8AC3E}">
        <p14:creationId xmlns:p14="http://schemas.microsoft.com/office/powerpoint/2010/main" val="2828047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Autonomous vehicles are revolutionizing the transportation industry. These vehicles leverage advance technology to navigate the roads, and it is critical that they can detect and classify the world around them safely!</a:t>
            </a:r>
          </a:p>
          <a:p>
            <a:endParaRPr lang="en-US" dirty="0"/>
          </a:p>
          <a:p>
            <a:r>
              <a:rPr lang="en-US" dirty="0"/>
              <a:t>My overall goal with this project is to develop an CNN model capable of accurately classifying traffic signs in real life images, as well as, explore the impact of various hyperparameters on the model’s performance.</a:t>
            </a:r>
          </a:p>
        </p:txBody>
      </p:sp>
      <p:sp>
        <p:nvSpPr>
          <p:cNvPr id="4" name="Slide Number Placeholder 3"/>
          <p:cNvSpPr>
            <a:spLocks noGrp="1"/>
          </p:cNvSpPr>
          <p:nvPr>
            <p:ph type="sldNum" sz="quarter" idx="5"/>
          </p:nvPr>
        </p:nvSpPr>
        <p:spPr/>
        <p:txBody>
          <a:bodyPr/>
          <a:lstStyle/>
          <a:p>
            <a:fld id="{5CD270A4-E417-1544-8D83-51C2B4F7CE0F}" type="slidenum">
              <a:rPr lang="en-US" smtClean="0"/>
              <a:t>2</a:t>
            </a:fld>
            <a:endParaRPr lang="en-US"/>
          </a:p>
        </p:txBody>
      </p:sp>
    </p:spTree>
    <p:extLst>
      <p:ext uri="{BB962C8B-B14F-4D97-AF65-F5344CB8AC3E}">
        <p14:creationId xmlns:p14="http://schemas.microsoft.com/office/powerpoint/2010/main" val="36078091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D270A4-E417-1544-8D83-51C2B4F7CE0F}" type="slidenum">
              <a:rPr lang="en-US" smtClean="0"/>
              <a:t>21</a:t>
            </a:fld>
            <a:endParaRPr lang="en-US"/>
          </a:p>
        </p:txBody>
      </p:sp>
    </p:spTree>
    <p:extLst>
      <p:ext uri="{BB962C8B-B14F-4D97-AF65-F5344CB8AC3E}">
        <p14:creationId xmlns:p14="http://schemas.microsoft.com/office/powerpoint/2010/main" val="2336013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D270A4-E417-1544-8D83-51C2B4F7CE0F}" type="slidenum">
              <a:rPr lang="en-US" smtClean="0"/>
              <a:t>22</a:t>
            </a:fld>
            <a:endParaRPr lang="en-US"/>
          </a:p>
        </p:txBody>
      </p:sp>
    </p:spTree>
    <p:extLst>
      <p:ext uri="{BB962C8B-B14F-4D97-AF65-F5344CB8AC3E}">
        <p14:creationId xmlns:p14="http://schemas.microsoft.com/office/powerpoint/2010/main" val="1098083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D270A4-E417-1544-8D83-51C2B4F7CE0F}" type="slidenum">
              <a:rPr lang="en-US" smtClean="0"/>
              <a:t>23</a:t>
            </a:fld>
            <a:endParaRPr lang="en-US"/>
          </a:p>
        </p:txBody>
      </p:sp>
    </p:spTree>
    <p:extLst>
      <p:ext uri="{BB962C8B-B14F-4D97-AF65-F5344CB8AC3E}">
        <p14:creationId xmlns:p14="http://schemas.microsoft.com/office/powerpoint/2010/main" val="3341470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D270A4-E417-1544-8D83-51C2B4F7CE0F}" type="slidenum">
              <a:rPr lang="en-US" smtClean="0"/>
              <a:t>24</a:t>
            </a:fld>
            <a:endParaRPr lang="en-US"/>
          </a:p>
        </p:txBody>
      </p:sp>
    </p:spTree>
    <p:extLst>
      <p:ext uri="{BB962C8B-B14F-4D97-AF65-F5344CB8AC3E}">
        <p14:creationId xmlns:p14="http://schemas.microsoft.com/office/powerpoint/2010/main" val="30740476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D270A4-E417-1544-8D83-51C2B4F7CE0F}" type="slidenum">
              <a:rPr lang="en-US" smtClean="0"/>
              <a:t>25</a:t>
            </a:fld>
            <a:endParaRPr lang="en-US"/>
          </a:p>
        </p:txBody>
      </p:sp>
    </p:spTree>
    <p:extLst>
      <p:ext uri="{BB962C8B-B14F-4D97-AF65-F5344CB8AC3E}">
        <p14:creationId xmlns:p14="http://schemas.microsoft.com/office/powerpoint/2010/main" val="18451580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D270A4-E417-1544-8D83-51C2B4F7CE0F}" type="slidenum">
              <a:rPr lang="en-US" smtClean="0"/>
              <a:t>26</a:t>
            </a:fld>
            <a:endParaRPr lang="en-US"/>
          </a:p>
        </p:txBody>
      </p:sp>
    </p:spTree>
    <p:extLst>
      <p:ext uri="{BB962C8B-B14F-4D97-AF65-F5344CB8AC3E}">
        <p14:creationId xmlns:p14="http://schemas.microsoft.com/office/powerpoint/2010/main" val="3220819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project, there are 43 different signs to be classified.</a:t>
            </a:r>
          </a:p>
          <a:p>
            <a:r>
              <a:rPr lang="en-US" dirty="0"/>
              <a:t>The traffic sign images were already split into a training, validation and testing datasets.</a:t>
            </a:r>
          </a:p>
          <a:p>
            <a:r>
              <a:rPr lang="en-US" dirty="0"/>
              <a:t>The features of the traffic sign images were in a 4d array – the image index, image width, image height, and the RGB (red, green, blue) pixel values</a:t>
            </a:r>
          </a:p>
          <a:p>
            <a:r>
              <a:rPr lang="en-US" dirty="0"/>
              <a:t>Each image in these data sets are 32 x 32 pixels.</a:t>
            </a:r>
          </a:p>
          <a:p>
            <a:r>
              <a:rPr lang="en-US" dirty="0"/>
              <a:t>And each image has a label ID that corresponds to a sign name that is mapped in the the sign names data set.</a:t>
            </a:r>
          </a:p>
          <a:p>
            <a:r>
              <a:rPr lang="en-US" dirty="0"/>
              <a:t>Here you can see sample images for each different types of traffic signs.</a:t>
            </a:r>
          </a:p>
          <a:p>
            <a:endParaRPr lang="en-US" dirty="0"/>
          </a:p>
        </p:txBody>
      </p:sp>
      <p:sp>
        <p:nvSpPr>
          <p:cNvPr id="4" name="Slide Number Placeholder 3"/>
          <p:cNvSpPr>
            <a:spLocks noGrp="1"/>
          </p:cNvSpPr>
          <p:nvPr>
            <p:ph type="sldNum" sz="quarter" idx="5"/>
          </p:nvPr>
        </p:nvSpPr>
        <p:spPr/>
        <p:txBody>
          <a:bodyPr/>
          <a:lstStyle/>
          <a:p>
            <a:fld id="{5CD270A4-E417-1544-8D83-51C2B4F7CE0F}" type="slidenum">
              <a:rPr lang="en-US" smtClean="0"/>
              <a:t>3</a:t>
            </a:fld>
            <a:endParaRPr lang="en-US"/>
          </a:p>
        </p:txBody>
      </p:sp>
    </p:spTree>
    <p:extLst>
      <p:ext uri="{BB962C8B-B14F-4D97-AF65-F5344CB8AC3E}">
        <p14:creationId xmlns:p14="http://schemas.microsoft.com/office/powerpoint/2010/main" val="2430536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thing I wanted to note, is that all images in these dataset are from real-life images– which means they are no are not perfect</a:t>
            </a:r>
          </a:p>
          <a:p>
            <a:r>
              <a:rPr lang="en-US" dirty="0"/>
              <a:t>Some images like this one is obstructed by a car</a:t>
            </a:r>
          </a:p>
          <a:p>
            <a:r>
              <a:rPr lang="en-US" dirty="0"/>
              <a:t>This image is extremely dark and noisy</a:t>
            </a:r>
          </a:p>
          <a:p>
            <a:r>
              <a:rPr lang="en-US" dirty="0"/>
              <a:t>And this image appears slightly rotated.</a:t>
            </a:r>
          </a:p>
        </p:txBody>
      </p:sp>
      <p:sp>
        <p:nvSpPr>
          <p:cNvPr id="4" name="Slide Number Placeholder 3"/>
          <p:cNvSpPr>
            <a:spLocks noGrp="1"/>
          </p:cNvSpPr>
          <p:nvPr>
            <p:ph type="sldNum" sz="quarter" idx="5"/>
          </p:nvPr>
        </p:nvSpPr>
        <p:spPr/>
        <p:txBody>
          <a:bodyPr/>
          <a:lstStyle/>
          <a:p>
            <a:fld id="{5CD270A4-E417-1544-8D83-51C2B4F7CE0F}" type="slidenum">
              <a:rPr lang="en-US" smtClean="0"/>
              <a:t>4</a:t>
            </a:fld>
            <a:endParaRPr lang="en-US"/>
          </a:p>
        </p:txBody>
      </p:sp>
    </p:spTree>
    <p:extLst>
      <p:ext uri="{BB962C8B-B14F-4D97-AF65-F5344CB8AC3E}">
        <p14:creationId xmlns:p14="http://schemas.microsoft.com/office/powerpoint/2010/main" val="1280416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thing I did was look at the distribution of images for each label.</a:t>
            </a:r>
          </a:p>
          <a:p>
            <a:r>
              <a:rPr lang="en-US" dirty="0"/>
              <a:t>As you can see the number of images per label greatly varies and this was true for all three datasets</a:t>
            </a:r>
          </a:p>
        </p:txBody>
      </p:sp>
      <p:sp>
        <p:nvSpPr>
          <p:cNvPr id="4" name="Slide Number Placeholder 3"/>
          <p:cNvSpPr>
            <a:spLocks noGrp="1"/>
          </p:cNvSpPr>
          <p:nvPr>
            <p:ph type="sldNum" sz="quarter" idx="5"/>
          </p:nvPr>
        </p:nvSpPr>
        <p:spPr/>
        <p:txBody>
          <a:bodyPr/>
          <a:lstStyle/>
          <a:p>
            <a:fld id="{5CD270A4-E417-1544-8D83-51C2B4F7CE0F}" type="slidenum">
              <a:rPr lang="en-US" smtClean="0"/>
              <a:t>5</a:t>
            </a:fld>
            <a:endParaRPr lang="en-US"/>
          </a:p>
        </p:txBody>
      </p:sp>
    </p:spTree>
    <p:extLst>
      <p:ext uri="{BB962C8B-B14F-4D97-AF65-F5344CB8AC3E}">
        <p14:creationId xmlns:p14="http://schemas.microsoft.com/office/powerpoint/2010/main" val="2941310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help those minority classes, I performed random oversampling – I randomly duplicated images from any label that had less than 300 images– thus I added about 5,000 images</a:t>
            </a:r>
          </a:p>
        </p:txBody>
      </p:sp>
      <p:sp>
        <p:nvSpPr>
          <p:cNvPr id="4" name="Slide Number Placeholder 3"/>
          <p:cNvSpPr>
            <a:spLocks noGrp="1"/>
          </p:cNvSpPr>
          <p:nvPr>
            <p:ph type="sldNum" sz="quarter" idx="5"/>
          </p:nvPr>
        </p:nvSpPr>
        <p:spPr/>
        <p:txBody>
          <a:bodyPr/>
          <a:lstStyle/>
          <a:p>
            <a:fld id="{5CD270A4-E417-1544-8D83-51C2B4F7CE0F}" type="slidenum">
              <a:rPr lang="en-US" smtClean="0"/>
              <a:t>6</a:t>
            </a:fld>
            <a:endParaRPr lang="en-US"/>
          </a:p>
        </p:txBody>
      </p:sp>
    </p:spTree>
    <p:extLst>
      <p:ext uri="{BB962C8B-B14F-4D97-AF65-F5344CB8AC3E}">
        <p14:creationId xmlns:p14="http://schemas.microsoft.com/office/powerpoint/2010/main" val="127654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normalized my training, validation and testing datasets to prepare for my model.</a:t>
            </a:r>
          </a:p>
          <a:p>
            <a:endParaRPr lang="en-US" dirty="0"/>
          </a:p>
          <a:p>
            <a:r>
              <a:rPr lang="en-US" dirty="0"/>
              <a:t>Then I shuffled all of my training images to break any artificially imposed ordering in the data, thus hopefully reduce overfitting. Back to that later </a:t>
            </a:r>
            <a:r>
              <a:rPr lang="en-US" dirty="0">
                <a:sym typeface="Wingdings" panose="05000000000000000000" pitchFamily="2" charset="2"/>
              </a:rPr>
              <a:t> </a:t>
            </a:r>
            <a:endParaRPr lang="en-US" dirty="0"/>
          </a:p>
        </p:txBody>
      </p:sp>
      <p:sp>
        <p:nvSpPr>
          <p:cNvPr id="4" name="Slide Number Placeholder 3"/>
          <p:cNvSpPr>
            <a:spLocks noGrp="1"/>
          </p:cNvSpPr>
          <p:nvPr>
            <p:ph type="sldNum" sz="quarter" idx="5"/>
          </p:nvPr>
        </p:nvSpPr>
        <p:spPr/>
        <p:txBody>
          <a:bodyPr/>
          <a:lstStyle/>
          <a:p>
            <a:fld id="{5CD270A4-E417-1544-8D83-51C2B4F7CE0F}" type="slidenum">
              <a:rPr lang="en-US" smtClean="0"/>
              <a:t>7</a:t>
            </a:fld>
            <a:endParaRPr lang="en-US"/>
          </a:p>
        </p:txBody>
      </p:sp>
    </p:spTree>
    <p:extLst>
      <p:ext uri="{BB962C8B-B14F-4D97-AF65-F5344CB8AC3E}">
        <p14:creationId xmlns:p14="http://schemas.microsoft.com/office/powerpoint/2010/main" val="1153442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actually trained two CNN models.</a:t>
            </a:r>
          </a:p>
          <a:p>
            <a:r>
              <a:rPr lang="en-US" dirty="0"/>
              <a:t>One is a basic architecture CNN, and the other is a LeNet5 based CNN</a:t>
            </a:r>
          </a:p>
          <a:p>
            <a:endParaRPr lang="en-US" dirty="0"/>
          </a:p>
          <a:p>
            <a:r>
              <a:rPr lang="en-US" dirty="0"/>
              <a:t>I won’t go into all the details about CNNs at this moment, but at an high level they:</a:t>
            </a:r>
          </a:p>
          <a:p>
            <a:pPr marL="171450" indent="-171450">
              <a:buFontTx/>
              <a:buChar char="-"/>
            </a:pPr>
            <a:r>
              <a:rPr lang="en-US" dirty="0"/>
              <a:t>Utilize convolutional layers with small kernels to extract features from the input image– capturing patterns, and spatial relationships</a:t>
            </a:r>
          </a:p>
          <a:p>
            <a:pPr marL="171450" indent="-171450">
              <a:buFontTx/>
              <a:buChar char="-"/>
            </a:pPr>
            <a:r>
              <a:rPr lang="en-US" dirty="0"/>
              <a:t>Pooling layers then reduce the spatial dimensions of those  features, only keeping </a:t>
            </a:r>
            <a:r>
              <a:rPr lang="en-US" dirty="0" err="1"/>
              <a:t>whats</a:t>
            </a:r>
            <a:r>
              <a:rPr lang="en-US" dirty="0"/>
              <a:t> important–</a:t>
            </a:r>
          </a:p>
          <a:p>
            <a:pPr marL="171450" indent="-171450">
              <a:buFontTx/>
              <a:buChar char="-"/>
            </a:pPr>
            <a:r>
              <a:rPr lang="en-US" dirty="0"/>
              <a:t>Eventually the output from this is flattened into a column of nodes, and then put threw a good-ole neural network</a:t>
            </a:r>
          </a:p>
          <a:p>
            <a:pPr marL="171450" indent="-171450">
              <a:buFontTx/>
              <a:buChar char="-"/>
            </a:pPr>
            <a:endParaRPr lang="en-US" dirty="0"/>
          </a:p>
          <a:p>
            <a:pPr marL="17145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dirty="0"/>
              <a:t>One type of CNN is LeNet-5, created by Yann </a:t>
            </a:r>
            <a:r>
              <a:rPr lang="en-US" b="1" dirty="0" err="1"/>
              <a:t>LeCun</a:t>
            </a:r>
            <a:r>
              <a:rPr lang="en-US" b="1" dirty="0"/>
              <a:t> in the 1990s, for digit recognition. It differs from other CNNs at the time by introducing concepts like convolutional and averaging pooling layers.</a:t>
            </a:r>
          </a:p>
          <a:p>
            <a:pPr marL="171450" indent="-171450">
              <a:buFontTx/>
              <a:buChar char="-"/>
            </a:pPr>
            <a:endParaRPr lang="en-US" dirty="0"/>
          </a:p>
          <a:p>
            <a:pPr marL="171450" indent="-171450">
              <a:buFontTx/>
              <a:buChar char="-"/>
            </a:pPr>
            <a:endParaRPr lang="en-US" dirty="0"/>
          </a:p>
          <a:p>
            <a:pPr marL="171450" indent="-171450">
              <a:buFontTx/>
              <a:buChar char="-"/>
            </a:pPr>
            <a:endParaRPr lang="en-US" dirty="0"/>
          </a:p>
          <a:p>
            <a:endParaRPr lang="en-US" dirty="0"/>
          </a:p>
          <a:p>
            <a:r>
              <a:rPr lang="en-US" dirty="0"/>
              <a:t>The general process of CNNs is that it takes an image, applies a filter across the entire image to create a feature map, which is run threw an activation functions. Then another filter is applied to that new post-activation feature map, but this time not all the values in that kernel are mapped, but instead the Max or Average value in that region of the image is mapped– this is the pooling layer. This is repeated for however many times we wish, and then the data is flattened into a column of input nodes that can then be plugged into your run-of-the-mill neural network.</a:t>
            </a:r>
          </a:p>
        </p:txBody>
      </p:sp>
      <p:sp>
        <p:nvSpPr>
          <p:cNvPr id="4" name="Slide Number Placeholder 3"/>
          <p:cNvSpPr>
            <a:spLocks noGrp="1"/>
          </p:cNvSpPr>
          <p:nvPr>
            <p:ph type="sldNum" sz="quarter" idx="5"/>
          </p:nvPr>
        </p:nvSpPr>
        <p:spPr/>
        <p:txBody>
          <a:bodyPr/>
          <a:lstStyle/>
          <a:p>
            <a:fld id="{5CD270A4-E417-1544-8D83-51C2B4F7CE0F}" type="slidenum">
              <a:rPr lang="en-US" smtClean="0"/>
              <a:t>8</a:t>
            </a:fld>
            <a:endParaRPr lang="en-US"/>
          </a:p>
        </p:txBody>
      </p:sp>
    </p:spTree>
    <p:extLst>
      <p:ext uri="{BB962C8B-B14F-4D97-AF65-F5344CB8AC3E}">
        <p14:creationId xmlns:p14="http://schemas.microsoft.com/office/powerpoint/2010/main" val="3052242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When I trained both models, it was apparent that both of them were overfit</a:t>
            </a:r>
          </a:p>
          <a:p>
            <a:endParaRPr lang="en-US" dirty="0"/>
          </a:p>
          <a:p>
            <a:r>
              <a:rPr lang="en-US" dirty="0"/>
              <a:t>Both models had ~100% accuracy on the training data but ~85% accuracy on the validation data.</a:t>
            </a:r>
          </a:p>
          <a:p>
            <a:endParaRPr lang="en-US" dirty="0"/>
          </a:p>
          <a:p>
            <a:r>
              <a:rPr lang="en-US" dirty="0"/>
              <a:t>The validation loss curve for both models is significantly larger than the training loss. </a:t>
            </a:r>
          </a:p>
          <a:p>
            <a:endParaRPr lang="en-US" dirty="0"/>
          </a:p>
          <a:p>
            <a:r>
              <a:rPr lang="en-US" b="0" i="0" dirty="0">
                <a:solidFill>
                  <a:srgbClr val="001C39"/>
                </a:solidFill>
                <a:effectLst/>
                <a:latin typeface="Google Sans Text"/>
              </a:rPr>
              <a:t>Accuracy is the fraction of predictions that are correct. Categorical accuracy is the fraction of predictions that are correct for each class.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55555"/>
                </a:solidFill>
                <a:effectLst/>
                <a:latin typeface="Helvetica Neue"/>
              </a:rPr>
              <a:t>Multi-Class Cross-Entropy Loss</a:t>
            </a:r>
          </a:p>
          <a:p>
            <a:endParaRPr lang="en-US" dirty="0"/>
          </a:p>
        </p:txBody>
      </p:sp>
      <p:sp>
        <p:nvSpPr>
          <p:cNvPr id="4" name="Slide Number Placeholder 3"/>
          <p:cNvSpPr>
            <a:spLocks noGrp="1"/>
          </p:cNvSpPr>
          <p:nvPr>
            <p:ph type="sldNum" sz="quarter" idx="5"/>
          </p:nvPr>
        </p:nvSpPr>
        <p:spPr/>
        <p:txBody>
          <a:bodyPr/>
          <a:lstStyle/>
          <a:p>
            <a:fld id="{5CD270A4-E417-1544-8D83-51C2B4F7CE0F}" type="slidenum">
              <a:rPr lang="en-US" smtClean="0"/>
              <a:t>9</a:t>
            </a:fld>
            <a:endParaRPr lang="en-US"/>
          </a:p>
        </p:txBody>
      </p:sp>
    </p:spTree>
    <p:extLst>
      <p:ext uri="{BB962C8B-B14F-4D97-AF65-F5344CB8AC3E}">
        <p14:creationId xmlns:p14="http://schemas.microsoft.com/office/powerpoint/2010/main" val="27497329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7F751160-9852-4E8C-A26C-7A02F88E9814}"/>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50C37B5-7AC4-F44D-A217-0871F48961C8}"/>
              </a:ext>
            </a:extLst>
          </p:cNvPr>
          <p:cNvSpPr>
            <a:spLocks noGrp="1"/>
          </p:cNvSpPr>
          <p:nvPr>
            <p:ph type="title" hasCustomPrompt="1"/>
          </p:nvPr>
        </p:nvSpPr>
        <p:spPr>
          <a:xfrm>
            <a:off x="855170" y="1397479"/>
            <a:ext cx="8314709" cy="2419147"/>
          </a:xfrm>
        </p:spPr>
        <p:txBody>
          <a:bodyPr anchor="b"/>
          <a:lstStyle>
            <a:lvl1pPr>
              <a:defRPr b="1" i="0">
                <a:solidFill>
                  <a:schemeClr val="bg1"/>
                </a:solidFill>
                <a:latin typeface="Futura Md BT" panose="020B0602020204020303" pitchFamily="34" charset="0"/>
              </a:defRPr>
            </a:lvl1pPr>
          </a:lstStyle>
          <a:p>
            <a:r>
              <a:rPr lang="en-US" dirty="0"/>
              <a:t>MASTER TITLE</a:t>
            </a:r>
          </a:p>
        </p:txBody>
      </p:sp>
      <p:pic>
        <p:nvPicPr>
          <p:cNvPr id="5" name="Picture 4" descr="Text&#10;&#10;Description automatically generated">
            <a:extLst>
              <a:ext uri="{FF2B5EF4-FFF2-40B4-BE49-F238E27FC236}">
                <a16:creationId xmlns:a16="http://schemas.microsoft.com/office/drawing/2014/main" id="{AD33D963-15D9-4543-A581-389B05FF63EB}"/>
              </a:ext>
            </a:extLst>
          </p:cNvPr>
          <p:cNvPicPr>
            <a:picLocks noChangeAspect="1"/>
          </p:cNvPicPr>
          <p:nvPr userDrawn="1"/>
        </p:nvPicPr>
        <p:blipFill>
          <a:blip r:embed="rId3"/>
          <a:stretch>
            <a:fillRect/>
          </a:stretch>
        </p:blipFill>
        <p:spPr>
          <a:xfrm>
            <a:off x="8959682" y="5651500"/>
            <a:ext cx="2945806" cy="993157"/>
          </a:xfrm>
          <a:prstGeom prst="rect">
            <a:avLst/>
          </a:prstGeom>
        </p:spPr>
      </p:pic>
      <p:sp>
        <p:nvSpPr>
          <p:cNvPr id="6" name="Text Placeholder 2">
            <a:extLst>
              <a:ext uri="{FF2B5EF4-FFF2-40B4-BE49-F238E27FC236}">
                <a16:creationId xmlns:a16="http://schemas.microsoft.com/office/drawing/2014/main" id="{80F5154A-9044-DF4B-B8FF-1C5D302E3ED4}"/>
              </a:ext>
            </a:extLst>
          </p:cNvPr>
          <p:cNvSpPr>
            <a:spLocks noGrp="1"/>
          </p:cNvSpPr>
          <p:nvPr>
            <p:ph type="body" idx="11" hasCustomPrompt="1"/>
          </p:nvPr>
        </p:nvSpPr>
        <p:spPr>
          <a:xfrm>
            <a:off x="855170" y="3826565"/>
            <a:ext cx="8314709" cy="1633956"/>
          </a:xfrm>
        </p:spPr>
        <p:txBody>
          <a:bodyPr>
            <a:normAutofit/>
          </a:bodyPr>
          <a:lstStyle>
            <a:lvl1pPr marL="0" indent="0">
              <a:lnSpc>
                <a:spcPct val="100000"/>
              </a:lnSpc>
              <a:buNone/>
              <a:defRPr sz="3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560092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443658"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711929"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itle 1">
            <a:extLst>
              <a:ext uri="{FF2B5EF4-FFF2-40B4-BE49-F238E27FC236}">
                <a16:creationId xmlns:a16="http://schemas.microsoft.com/office/drawing/2014/main" id="{F1816581-7862-284C-963A-CF2F4F4A057F}"/>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cxnSp>
        <p:nvCxnSpPr>
          <p:cNvPr id="11" name="Straight Connector 10">
            <a:extLst>
              <a:ext uri="{FF2B5EF4-FFF2-40B4-BE49-F238E27FC236}">
                <a16:creationId xmlns:a16="http://schemas.microsoft.com/office/drawing/2014/main" id="{1E43913A-74E9-7F4A-921F-3E1C939042CC}"/>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990C581C-A8E3-8A44-BECC-20F4ABC1FC92}"/>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2435340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10515600"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70774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6096000"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814750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4775200"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235717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443658"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711929"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243348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11929" y="1672180"/>
            <a:ext cx="1063552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8" name="Picture 7" descr="Text&#10;&#10;Description automatically generated">
            <a:extLst>
              <a:ext uri="{FF2B5EF4-FFF2-40B4-BE49-F238E27FC236}">
                <a16:creationId xmlns:a16="http://schemas.microsoft.com/office/drawing/2014/main" id="{144B94B8-50CE-5748-A280-92E0EB948C31}"/>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1958187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11929" y="1672180"/>
            <a:ext cx="525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ext Placeholder 2">
            <a:extLst>
              <a:ext uri="{FF2B5EF4-FFF2-40B4-BE49-F238E27FC236}">
                <a16:creationId xmlns:a16="http://schemas.microsoft.com/office/drawing/2014/main" id="{E1D048F8-45BE-2245-88A1-8C6EB38CE87D}"/>
              </a:ext>
            </a:extLst>
          </p:cNvPr>
          <p:cNvSpPr>
            <a:spLocks noGrp="1"/>
          </p:cNvSpPr>
          <p:nvPr>
            <p:ph type="body" idx="10"/>
          </p:nvPr>
        </p:nvSpPr>
        <p:spPr>
          <a:xfrm>
            <a:off x="6223000" y="1672180"/>
            <a:ext cx="525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9" name="Picture 8" descr="Text&#10;&#10;Description automatically generated">
            <a:extLst>
              <a:ext uri="{FF2B5EF4-FFF2-40B4-BE49-F238E27FC236}">
                <a16:creationId xmlns:a16="http://schemas.microsoft.com/office/drawing/2014/main" id="{CE458D08-94EC-5342-A104-819F86554D1B}"/>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2245113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11929" y="1672180"/>
            <a:ext cx="3974371" cy="4078224"/>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ext Placeholder 2">
            <a:extLst>
              <a:ext uri="{FF2B5EF4-FFF2-40B4-BE49-F238E27FC236}">
                <a16:creationId xmlns:a16="http://schemas.microsoft.com/office/drawing/2014/main" id="{E1D048F8-45BE-2245-88A1-8C6EB38CE87D}"/>
              </a:ext>
            </a:extLst>
          </p:cNvPr>
          <p:cNvSpPr>
            <a:spLocks noGrp="1"/>
          </p:cNvSpPr>
          <p:nvPr>
            <p:ph type="body" idx="10"/>
          </p:nvPr>
        </p:nvSpPr>
        <p:spPr>
          <a:xfrm>
            <a:off x="4953000" y="1672180"/>
            <a:ext cx="652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9" name="Picture 8" descr="Text&#10;&#10;Description automatically generated">
            <a:extLst>
              <a:ext uri="{FF2B5EF4-FFF2-40B4-BE49-F238E27FC236}">
                <a16:creationId xmlns:a16="http://schemas.microsoft.com/office/drawing/2014/main" id="{CE458D08-94EC-5342-A104-819F86554D1B}"/>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33909444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505700" y="1672180"/>
            <a:ext cx="3974371" cy="4078224"/>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ext Placeholder 2">
            <a:extLst>
              <a:ext uri="{FF2B5EF4-FFF2-40B4-BE49-F238E27FC236}">
                <a16:creationId xmlns:a16="http://schemas.microsoft.com/office/drawing/2014/main" id="{E1D048F8-45BE-2245-88A1-8C6EB38CE87D}"/>
              </a:ext>
            </a:extLst>
          </p:cNvPr>
          <p:cNvSpPr>
            <a:spLocks noGrp="1"/>
          </p:cNvSpPr>
          <p:nvPr>
            <p:ph type="body" idx="10"/>
          </p:nvPr>
        </p:nvSpPr>
        <p:spPr>
          <a:xfrm>
            <a:off x="711928" y="1672180"/>
            <a:ext cx="652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9" name="Picture 8" descr="Text&#10;&#10;Description automatically generated">
            <a:extLst>
              <a:ext uri="{FF2B5EF4-FFF2-40B4-BE49-F238E27FC236}">
                <a16:creationId xmlns:a16="http://schemas.microsoft.com/office/drawing/2014/main" id="{CE458D08-94EC-5342-A104-819F86554D1B}"/>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741009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751160-9852-4E8C-A26C-7A02F88E9814}"/>
              </a:ext>
            </a:extLst>
          </p:cNvPr>
          <p:cNvPicPr>
            <a:picLocks noChangeAspect="1"/>
          </p:cNvPicPr>
          <p:nvPr userDrawn="1"/>
        </p:nvPicPr>
        <p:blipFill>
          <a:blip r:embed="rId2"/>
          <a:srcRect/>
          <a:stretch/>
        </p:blipFill>
        <p:spPr>
          <a:xfrm>
            <a:off x="0" y="0"/>
            <a:ext cx="12192000" cy="6858000"/>
          </a:xfrm>
          <a:prstGeom prst="rect">
            <a:avLst/>
          </a:prstGeom>
        </p:spPr>
      </p:pic>
      <p:pic>
        <p:nvPicPr>
          <p:cNvPr id="5" name="Picture 4" descr="Text&#10;&#10;Description automatically generated">
            <a:extLst>
              <a:ext uri="{FF2B5EF4-FFF2-40B4-BE49-F238E27FC236}">
                <a16:creationId xmlns:a16="http://schemas.microsoft.com/office/drawing/2014/main" id="{CEDBC174-C5E7-B143-BBA6-585D85F42682}"/>
              </a:ext>
            </a:extLst>
          </p:cNvPr>
          <p:cNvPicPr>
            <a:picLocks noChangeAspect="1"/>
          </p:cNvPicPr>
          <p:nvPr userDrawn="1"/>
        </p:nvPicPr>
        <p:blipFill>
          <a:blip r:embed="rId3"/>
          <a:stretch>
            <a:fillRect/>
          </a:stretch>
        </p:blipFill>
        <p:spPr>
          <a:xfrm>
            <a:off x="8959682" y="5651500"/>
            <a:ext cx="2945806" cy="993157"/>
          </a:xfrm>
          <a:prstGeom prst="rect">
            <a:avLst/>
          </a:prstGeom>
        </p:spPr>
      </p:pic>
      <p:sp>
        <p:nvSpPr>
          <p:cNvPr id="8" name="Title 1">
            <a:extLst>
              <a:ext uri="{FF2B5EF4-FFF2-40B4-BE49-F238E27FC236}">
                <a16:creationId xmlns:a16="http://schemas.microsoft.com/office/drawing/2014/main" id="{6A62C598-84C1-1A42-BBA8-D969BE51B88A}"/>
              </a:ext>
            </a:extLst>
          </p:cNvPr>
          <p:cNvSpPr>
            <a:spLocks noGrp="1"/>
          </p:cNvSpPr>
          <p:nvPr>
            <p:ph type="title" hasCustomPrompt="1"/>
          </p:nvPr>
        </p:nvSpPr>
        <p:spPr>
          <a:xfrm>
            <a:off x="855170" y="1397479"/>
            <a:ext cx="8314709" cy="2419147"/>
          </a:xfrm>
        </p:spPr>
        <p:txBody>
          <a:bodyPr anchor="b"/>
          <a:lstStyle>
            <a:lvl1pPr>
              <a:defRPr b="1" i="0">
                <a:solidFill>
                  <a:schemeClr val="bg1"/>
                </a:solidFill>
                <a:latin typeface="Futura Md BT" panose="020B0602020204020303" pitchFamily="34" charset="0"/>
              </a:defRPr>
            </a:lvl1pPr>
          </a:lstStyle>
          <a:p>
            <a:r>
              <a:rPr lang="en-US" dirty="0"/>
              <a:t>MASTER TITLE</a:t>
            </a:r>
          </a:p>
        </p:txBody>
      </p:sp>
      <p:sp>
        <p:nvSpPr>
          <p:cNvPr id="6" name="Text Placeholder 2">
            <a:extLst>
              <a:ext uri="{FF2B5EF4-FFF2-40B4-BE49-F238E27FC236}">
                <a16:creationId xmlns:a16="http://schemas.microsoft.com/office/drawing/2014/main" id="{B2DDF048-556E-C743-A4C4-D61CAC27E268}"/>
              </a:ext>
            </a:extLst>
          </p:cNvPr>
          <p:cNvSpPr>
            <a:spLocks noGrp="1"/>
          </p:cNvSpPr>
          <p:nvPr>
            <p:ph type="body" idx="11" hasCustomPrompt="1"/>
          </p:nvPr>
        </p:nvSpPr>
        <p:spPr>
          <a:xfrm>
            <a:off x="855170" y="3826565"/>
            <a:ext cx="8314709" cy="1633956"/>
          </a:xfrm>
        </p:spPr>
        <p:txBody>
          <a:bodyPr>
            <a:normAutofit/>
          </a:bodyPr>
          <a:lstStyle>
            <a:lvl1pPr marL="0" indent="0">
              <a:lnSpc>
                <a:spcPct val="100000"/>
              </a:lnSpc>
              <a:buNone/>
              <a:defRPr sz="3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155732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751160-9852-4E8C-A26C-7A02F88E9814}"/>
              </a:ext>
            </a:extLst>
          </p:cNvPr>
          <p:cNvPicPr>
            <a:picLocks noChangeAspect="1"/>
          </p:cNvPicPr>
          <p:nvPr userDrawn="1"/>
        </p:nvPicPr>
        <p:blipFill>
          <a:blip r:embed="rId2"/>
          <a:srcRect/>
          <a:stretch/>
        </p:blipFill>
        <p:spPr>
          <a:xfrm>
            <a:off x="0" y="0"/>
            <a:ext cx="12192000" cy="6858000"/>
          </a:xfrm>
          <a:prstGeom prst="rect">
            <a:avLst/>
          </a:prstGeom>
        </p:spPr>
      </p:pic>
      <p:pic>
        <p:nvPicPr>
          <p:cNvPr id="5" name="Picture 4" descr="Text&#10;&#10;Description automatically generated">
            <a:extLst>
              <a:ext uri="{FF2B5EF4-FFF2-40B4-BE49-F238E27FC236}">
                <a16:creationId xmlns:a16="http://schemas.microsoft.com/office/drawing/2014/main" id="{614ED9AA-29C2-4142-901F-E88930808718}"/>
              </a:ext>
            </a:extLst>
          </p:cNvPr>
          <p:cNvPicPr>
            <a:picLocks noChangeAspect="1"/>
          </p:cNvPicPr>
          <p:nvPr userDrawn="1"/>
        </p:nvPicPr>
        <p:blipFill>
          <a:blip r:embed="rId3"/>
          <a:stretch>
            <a:fillRect/>
          </a:stretch>
        </p:blipFill>
        <p:spPr>
          <a:xfrm>
            <a:off x="8959682" y="5651500"/>
            <a:ext cx="2945806" cy="993157"/>
          </a:xfrm>
          <a:prstGeom prst="rect">
            <a:avLst/>
          </a:prstGeom>
        </p:spPr>
      </p:pic>
      <p:sp>
        <p:nvSpPr>
          <p:cNvPr id="6" name="Title 1">
            <a:extLst>
              <a:ext uri="{FF2B5EF4-FFF2-40B4-BE49-F238E27FC236}">
                <a16:creationId xmlns:a16="http://schemas.microsoft.com/office/drawing/2014/main" id="{81812B43-F6FC-494D-B237-4FF0DFAE1B49}"/>
              </a:ext>
            </a:extLst>
          </p:cNvPr>
          <p:cNvSpPr>
            <a:spLocks noGrp="1"/>
          </p:cNvSpPr>
          <p:nvPr>
            <p:ph type="title" hasCustomPrompt="1"/>
          </p:nvPr>
        </p:nvSpPr>
        <p:spPr>
          <a:xfrm>
            <a:off x="855170" y="1397479"/>
            <a:ext cx="8314709" cy="2419147"/>
          </a:xfrm>
        </p:spPr>
        <p:txBody>
          <a:bodyPr anchor="b"/>
          <a:lstStyle>
            <a:lvl1pPr>
              <a:defRPr b="1" i="0">
                <a:solidFill>
                  <a:schemeClr val="bg1"/>
                </a:solidFill>
                <a:latin typeface="Futura Md BT" panose="020B0602020204020303" pitchFamily="34" charset="0"/>
              </a:defRPr>
            </a:lvl1pPr>
          </a:lstStyle>
          <a:p>
            <a:r>
              <a:rPr lang="en-US" dirty="0"/>
              <a:t>MASTER TITLE</a:t>
            </a:r>
          </a:p>
        </p:txBody>
      </p:sp>
      <p:sp>
        <p:nvSpPr>
          <p:cNvPr id="7" name="Text Placeholder 2">
            <a:extLst>
              <a:ext uri="{FF2B5EF4-FFF2-40B4-BE49-F238E27FC236}">
                <a16:creationId xmlns:a16="http://schemas.microsoft.com/office/drawing/2014/main" id="{56CEBC00-305F-E14C-BF15-289C865726E1}"/>
              </a:ext>
            </a:extLst>
          </p:cNvPr>
          <p:cNvSpPr>
            <a:spLocks noGrp="1"/>
          </p:cNvSpPr>
          <p:nvPr>
            <p:ph type="body" idx="11" hasCustomPrompt="1"/>
          </p:nvPr>
        </p:nvSpPr>
        <p:spPr>
          <a:xfrm>
            <a:off x="855170" y="3826565"/>
            <a:ext cx="8314709" cy="1633956"/>
          </a:xfrm>
        </p:spPr>
        <p:txBody>
          <a:bodyPr>
            <a:normAutofit/>
          </a:bodyPr>
          <a:lstStyle>
            <a:lvl1pPr marL="0" indent="0">
              <a:lnSpc>
                <a:spcPct val="100000"/>
              </a:lnSpc>
              <a:buNone/>
              <a:defRPr sz="3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728107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5" name="Picture 14" descr="Text&#10;&#10;Description automatically generated">
            <a:extLst>
              <a:ext uri="{FF2B5EF4-FFF2-40B4-BE49-F238E27FC236}">
                <a16:creationId xmlns:a16="http://schemas.microsoft.com/office/drawing/2014/main" id="{BF54AC58-42CE-A24D-BF72-E39076936076}"/>
              </a:ext>
            </a:extLst>
          </p:cNvPr>
          <p:cNvPicPr>
            <a:picLocks noChangeAspect="1"/>
          </p:cNvPicPr>
          <p:nvPr userDrawn="1"/>
        </p:nvPicPr>
        <p:blipFill>
          <a:blip r:embed="rId2"/>
          <a:stretch>
            <a:fillRect/>
          </a:stretch>
        </p:blipFill>
        <p:spPr>
          <a:xfrm>
            <a:off x="9709150" y="6004253"/>
            <a:ext cx="2377440" cy="730739"/>
          </a:xfrm>
          <a:prstGeom prst="rect">
            <a:avLst/>
          </a:prstGeom>
        </p:spPr>
      </p:pic>
      <p:sp>
        <p:nvSpPr>
          <p:cNvPr id="11" name="Title 1">
            <a:extLst>
              <a:ext uri="{FF2B5EF4-FFF2-40B4-BE49-F238E27FC236}">
                <a16:creationId xmlns:a16="http://schemas.microsoft.com/office/drawing/2014/main" id="{F945F5F9-5630-7147-86BE-87D7CC9718AE}"/>
              </a:ext>
            </a:extLst>
          </p:cNvPr>
          <p:cNvSpPr>
            <a:spLocks noGrp="1"/>
          </p:cNvSpPr>
          <p:nvPr>
            <p:ph type="title"/>
          </p:nvPr>
        </p:nvSpPr>
        <p:spPr>
          <a:xfrm>
            <a:off x="4149306" y="589977"/>
            <a:ext cx="6833715" cy="1325563"/>
          </a:xfrm>
        </p:spPr>
        <p:txBody>
          <a:bodyPr>
            <a:normAutofit/>
          </a:bodyPr>
          <a:lstStyle>
            <a:lvl1pPr>
              <a:defRPr sz="3600">
                <a:solidFill>
                  <a:srgbClr val="85152D"/>
                </a:solidFill>
                <a:latin typeface="Futura Md BT" panose="020B0602020204020303"/>
              </a:defRPr>
            </a:lvl1pPr>
          </a:lstStyle>
          <a:p>
            <a:r>
              <a:rPr lang="en-US" dirty="0"/>
              <a:t>Click to edit Master title style</a:t>
            </a:r>
          </a:p>
        </p:txBody>
      </p:sp>
      <p:sp>
        <p:nvSpPr>
          <p:cNvPr id="12" name="Content Placeholder 2">
            <a:extLst>
              <a:ext uri="{FF2B5EF4-FFF2-40B4-BE49-F238E27FC236}">
                <a16:creationId xmlns:a16="http://schemas.microsoft.com/office/drawing/2014/main" id="{F7F28ED9-5B5B-8F48-B563-B45CB0B56CC8}"/>
              </a:ext>
            </a:extLst>
          </p:cNvPr>
          <p:cNvSpPr>
            <a:spLocks noGrp="1"/>
          </p:cNvSpPr>
          <p:nvPr>
            <p:ph idx="1"/>
          </p:nvPr>
        </p:nvSpPr>
        <p:spPr>
          <a:xfrm>
            <a:off x="4149306" y="2050477"/>
            <a:ext cx="6833715" cy="4351338"/>
          </a:xfrm>
        </p:spPr>
        <p:txBody>
          <a:bodyPr/>
          <a:lstStyle>
            <a:lvl1pPr>
              <a:defRPr>
                <a:solidFill>
                  <a:schemeClr val="tx1"/>
                </a:solidFill>
                <a:latin typeface="Futura Md BT" panose="020B0602020204020303"/>
              </a:defRPr>
            </a:lvl1pPr>
            <a:lvl2pPr>
              <a:defRPr>
                <a:solidFill>
                  <a:schemeClr val="tx1"/>
                </a:solidFill>
                <a:latin typeface="Futura Md BT" panose="020B0602020204020303"/>
              </a:defRPr>
            </a:lvl2pPr>
            <a:lvl3pPr>
              <a:defRPr>
                <a:solidFill>
                  <a:schemeClr val="tx1"/>
                </a:solidFill>
                <a:latin typeface="Futura Md BT" panose="020B0602020204020303"/>
              </a:defRPr>
            </a:lvl3pPr>
            <a:lvl4pPr>
              <a:defRPr>
                <a:solidFill>
                  <a:schemeClr val="tx1"/>
                </a:solidFill>
                <a:latin typeface="Futura Md BT" panose="020B0602020204020303"/>
              </a:defRPr>
            </a:lvl4pPr>
            <a:lvl5pPr>
              <a:defRPr>
                <a:solidFill>
                  <a:schemeClr val="tx1"/>
                </a:solidFill>
                <a:latin typeface="Futura Md BT" panose="020B0602020204020303"/>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A picture containing clock&#10;&#10;Description automatically generated">
            <a:extLst>
              <a:ext uri="{FF2B5EF4-FFF2-40B4-BE49-F238E27FC236}">
                <a16:creationId xmlns:a16="http://schemas.microsoft.com/office/drawing/2014/main" id="{3ECBBCF2-D47A-45FA-87CE-02D51A341F07}"/>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2863"/>
          <a:stretch/>
        </p:blipFill>
        <p:spPr>
          <a:xfrm flipH="1">
            <a:off x="0" y="0"/>
            <a:ext cx="3536830" cy="6858000"/>
          </a:xfrm>
          <a:prstGeom prst="rect">
            <a:avLst/>
          </a:prstGeom>
        </p:spPr>
      </p:pic>
    </p:spTree>
    <p:extLst>
      <p:ext uri="{BB962C8B-B14F-4D97-AF65-F5344CB8AC3E}">
        <p14:creationId xmlns:p14="http://schemas.microsoft.com/office/powerpoint/2010/main" val="2344123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descr="Text&#10;&#10;Description automatically generated">
            <a:extLst>
              <a:ext uri="{FF2B5EF4-FFF2-40B4-BE49-F238E27FC236}">
                <a16:creationId xmlns:a16="http://schemas.microsoft.com/office/drawing/2014/main" id="{9DA22979-1A8E-6349-AF08-C3C474E4799D}"/>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10" name="Picture 9">
            <a:extLst>
              <a:ext uri="{FF2B5EF4-FFF2-40B4-BE49-F238E27FC236}">
                <a16:creationId xmlns:a16="http://schemas.microsoft.com/office/drawing/2014/main" id="{5592D1F7-DEEE-476A-92F4-3B1DA7E92C0D}"/>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3179" r="1"/>
          <a:stretch/>
        </p:blipFill>
        <p:spPr>
          <a:xfrm flipH="1">
            <a:off x="-2" y="0"/>
            <a:ext cx="3536831" cy="6840387"/>
          </a:xfrm>
          <a:prstGeom prst="rect">
            <a:avLst/>
          </a:prstGeom>
        </p:spPr>
      </p:pic>
      <p:sp>
        <p:nvSpPr>
          <p:cNvPr id="13" name="Title 1">
            <a:extLst>
              <a:ext uri="{FF2B5EF4-FFF2-40B4-BE49-F238E27FC236}">
                <a16:creationId xmlns:a16="http://schemas.microsoft.com/office/drawing/2014/main" id="{15BFE968-7A96-4E6C-AAC8-36DA7023170F}"/>
              </a:ext>
            </a:extLst>
          </p:cNvPr>
          <p:cNvSpPr>
            <a:spLocks noGrp="1"/>
          </p:cNvSpPr>
          <p:nvPr>
            <p:ph type="title"/>
          </p:nvPr>
        </p:nvSpPr>
        <p:spPr>
          <a:xfrm>
            <a:off x="4149306" y="589977"/>
            <a:ext cx="6833715" cy="1325563"/>
          </a:xfrm>
        </p:spPr>
        <p:txBody>
          <a:bodyPr>
            <a:normAutofit/>
          </a:bodyPr>
          <a:lstStyle>
            <a:lvl1pPr>
              <a:defRPr sz="3600">
                <a:solidFill>
                  <a:srgbClr val="85152D"/>
                </a:solidFill>
                <a:latin typeface="Futura Md BT" panose="020B0602020204020303"/>
              </a:defRPr>
            </a:lvl1pPr>
          </a:lstStyle>
          <a:p>
            <a:r>
              <a:rPr lang="en-US" dirty="0"/>
              <a:t>Click to edit Master title style</a:t>
            </a:r>
          </a:p>
        </p:txBody>
      </p:sp>
      <p:sp>
        <p:nvSpPr>
          <p:cNvPr id="14" name="Content Placeholder 2">
            <a:extLst>
              <a:ext uri="{FF2B5EF4-FFF2-40B4-BE49-F238E27FC236}">
                <a16:creationId xmlns:a16="http://schemas.microsoft.com/office/drawing/2014/main" id="{06BACF67-CC26-46A2-9344-3C1E5501F924}"/>
              </a:ext>
            </a:extLst>
          </p:cNvPr>
          <p:cNvSpPr>
            <a:spLocks noGrp="1"/>
          </p:cNvSpPr>
          <p:nvPr>
            <p:ph idx="1"/>
          </p:nvPr>
        </p:nvSpPr>
        <p:spPr>
          <a:xfrm>
            <a:off x="4149306" y="2050477"/>
            <a:ext cx="6833715" cy="4351338"/>
          </a:xfrm>
        </p:spPr>
        <p:txBody>
          <a:bodyPr/>
          <a:lstStyle>
            <a:lvl1pPr>
              <a:defRPr>
                <a:solidFill>
                  <a:schemeClr val="tx1"/>
                </a:solidFill>
                <a:latin typeface="Futura Md BT" panose="020B0602020204020303"/>
              </a:defRPr>
            </a:lvl1pPr>
            <a:lvl2pPr>
              <a:defRPr>
                <a:solidFill>
                  <a:schemeClr val="tx1"/>
                </a:solidFill>
                <a:latin typeface="Futura Md BT" panose="020B0602020204020303"/>
              </a:defRPr>
            </a:lvl2pPr>
            <a:lvl3pPr>
              <a:defRPr>
                <a:solidFill>
                  <a:schemeClr val="tx1"/>
                </a:solidFill>
                <a:latin typeface="Futura Md BT" panose="020B0602020204020303"/>
              </a:defRPr>
            </a:lvl3pPr>
            <a:lvl4pPr>
              <a:defRPr>
                <a:solidFill>
                  <a:schemeClr val="tx1"/>
                </a:solidFill>
                <a:latin typeface="Futura Md BT" panose="020B0602020204020303"/>
              </a:defRPr>
            </a:lvl4pPr>
            <a:lvl5pPr>
              <a:defRPr>
                <a:solidFill>
                  <a:schemeClr val="tx1"/>
                </a:solidFill>
                <a:latin typeface="Futura Md BT" panose="020B0602020204020303"/>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47666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12" name="Picture 11" descr="Text&#10;&#10;Description automatically generated">
            <a:extLst>
              <a:ext uri="{FF2B5EF4-FFF2-40B4-BE49-F238E27FC236}">
                <a16:creationId xmlns:a16="http://schemas.microsoft.com/office/drawing/2014/main" id="{24DD806C-4495-1046-8B36-F6FEC0A887F1}"/>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7" name="Picture 6">
            <a:extLst>
              <a:ext uri="{FF2B5EF4-FFF2-40B4-BE49-F238E27FC236}">
                <a16:creationId xmlns:a16="http://schemas.microsoft.com/office/drawing/2014/main" id="{C848947F-6037-4CD1-AE36-4D456D82E8B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5857" t="6176"/>
          <a:stretch/>
        </p:blipFill>
        <p:spPr>
          <a:xfrm flipH="1">
            <a:off x="-10574" y="-11602"/>
            <a:ext cx="3547404" cy="6878407"/>
          </a:xfrm>
          <a:prstGeom prst="rect">
            <a:avLst/>
          </a:prstGeom>
        </p:spPr>
      </p:pic>
      <p:sp>
        <p:nvSpPr>
          <p:cNvPr id="8" name="Title 1">
            <a:extLst>
              <a:ext uri="{FF2B5EF4-FFF2-40B4-BE49-F238E27FC236}">
                <a16:creationId xmlns:a16="http://schemas.microsoft.com/office/drawing/2014/main" id="{C0AEF51A-9282-4815-A9AF-1E063552BBB1}"/>
              </a:ext>
            </a:extLst>
          </p:cNvPr>
          <p:cNvSpPr>
            <a:spLocks noGrp="1"/>
          </p:cNvSpPr>
          <p:nvPr>
            <p:ph type="title"/>
          </p:nvPr>
        </p:nvSpPr>
        <p:spPr>
          <a:xfrm>
            <a:off x="4149306" y="589977"/>
            <a:ext cx="6833715" cy="1325563"/>
          </a:xfrm>
        </p:spPr>
        <p:txBody>
          <a:bodyPr>
            <a:normAutofit/>
          </a:bodyPr>
          <a:lstStyle>
            <a:lvl1pPr>
              <a:defRPr sz="3600">
                <a:solidFill>
                  <a:srgbClr val="85152D"/>
                </a:solidFill>
                <a:latin typeface="Futura Md BT" panose="020B0602020204020303"/>
              </a:defRPr>
            </a:lvl1pPr>
          </a:lstStyle>
          <a:p>
            <a:r>
              <a:rPr lang="en-US" dirty="0"/>
              <a:t>Click to edit Master title style</a:t>
            </a:r>
          </a:p>
        </p:txBody>
      </p:sp>
      <p:sp>
        <p:nvSpPr>
          <p:cNvPr id="9" name="Content Placeholder 2">
            <a:extLst>
              <a:ext uri="{FF2B5EF4-FFF2-40B4-BE49-F238E27FC236}">
                <a16:creationId xmlns:a16="http://schemas.microsoft.com/office/drawing/2014/main" id="{B49D134A-989C-4E37-BE4A-09ED2CF7EBF1}"/>
              </a:ext>
            </a:extLst>
          </p:cNvPr>
          <p:cNvSpPr>
            <a:spLocks noGrp="1"/>
          </p:cNvSpPr>
          <p:nvPr>
            <p:ph idx="1"/>
          </p:nvPr>
        </p:nvSpPr>
        <p:spPr>
          <a:xfrm>
            <a:off x="4149306" y="2050477"/>
            <a:ext cx="6833715" cy="4351338"/>
          </a:xfrm>
        </p:spPr>
        <p:txBody>
          <a:bodyPr/>
          <a:lstStyle>
            <a:lvl1pPr>
              <a:defRPr>
                <a:solidFill>
                  <a:schemeClr val="tx1"/>
                </a:solidFill>
                <a:latin typeface="Futura Md BT" panose="020B0602020204020303"/>
              </a:defRPr>
            </a:lvl1pPr>
            <a:lvl2pPr>
              <a:defRPr>
                <a:solidFill>
                  <a:schemeClr val="tx1"/>
                </a:solidFill>
                <a:latin typeface="Futura Md BT" panose="020B0602020204020303"/>
              </a:defRPr>
            </a:lvl2pPr>
            <a:lvl3pPr>
              <a:defRPr>
                <a:solidFill>
                  <a:schemeClr val="tx1"/>
                </a:solidFill>
                <a:latin typeface="Futura Md BT" panose="020B0602020204020303"/>
              </a:defRPr>
            </a:lvl3pPr>
            <a:lvl4pPr>
              <a:defRPr>
                <a:solidFill>
                  <a:schemeClr val="tx1"/>
                </a:solidFill>
                <a:latin typeface="Futura Md BT" panose="020B0602020204020303"/>
              </a:defRPr>
            </a:lvl4pPr>
            <a:lvl5pPr>
              <a:defRPr>
                <a:solidFill>
                  <a:schemeClr val="tx1"/>
                </a:solidFill>
                <a:latin typeface="Futura Md BT" panose="020B0602020204020303"/>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8129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8DE13AE3-3346-F543-8AFF-3AA1BC327641}"/>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1063552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4" name="Straight Connector 3">
            <a:extLst>
              <a:ext uri="{FF2B5EF4-FFF2-40B4-BE49-F238E27FC236}">
                <a16:creationId xmlns:a16="http://schemas.microsoft.com/office/drawing/2014/main" id="{268770AA-7D93-5B41-A6EE-713E506C47C4}"/>
              </a:ext>
            </a:extLst>
          </p:cNvPr>
          <p:cNvCxnSpPr/>
          <p:nvPr userDrawn="1"/>
        </p:nvCxnSpPr>
        <p:spPr>
          <a:xfrm>
            <a:off x="711929" y="914400"/>
            <a:ext cx="1051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A0F0B8C-9687-8F41-A302-0149477B4AE6}"/>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 Placeholder 2">
            <a:extLst>
              <a:ext uri="{FF2B5EF4-FFF2-40B4-BE49-F238E27FC236}">
                <a16:creationId xmlns:a16="http://schemas.microsoft.com/office/drawing/2014/main" id="{EEE6E6CA-A5F2-7549-8D34-C58A164F760D}"/>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3203450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6096000"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itle 1">
            <a:extLst>
              <a:ext uri="{FF2B5EF4-FFF2-40B4-BE49-F238E27FC236}">
                <a16:creationId xmlns:a16="http://schemas.microsoft.com/office/drawing/2014/main" id="{9B1C1BE7-90C6-9448-BD0B-1F67AC4A60DF}"/>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cxnSp>
        <p:nvCxnSpPr>
          <p:cNvPr id="11" name="Straight Connector 10">
            <a:extLst>
              <a:ext uri="{FF2B5EF4-FFF2-40B4-BE49-F238E27FC236}">
                <a16:creationId xmlns:a16="http://schemas.microsoft.com/office/drawing/2014/main" id="{AAC3B5A0-4B52-064F-9674-BD1D2C143C5F}"/>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248810AE-29EC-4746-B893-0EC3F6D7812B}"/>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3927689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4775200"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itle 1">
            <a:extLst>
              <a:ext uri="{FF2B5EF4-FFF2-40B4-BE49-F238E27FC236}">
                <a16:creationId xmlns:a16="http://schemas.microsoft.com/office/drawing/2014/main" id="{2A46B18E-B6AF-BD45-A0DB-B19AA21B27EA}"/>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cxnSp>
        <p:nvCxnSpPr>
          <p:cNvPr id="11" name="Straight Connector 10">
            <a:extLst>
              <a:ext uri="{FF2B5EF4-FFF2-40B4-BE49-F238E27FC236}">
                <a16:creationId xmlns:a16="http://schemas.microsoft.com/office/drawing/2014/main" id="{D5DC5295-1258-A048-BB61-14921DC5C547}"/>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CF2D8E8B-9995-0C49-8F7B-ABD63E7FFE6A}"/>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2169269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56181-A5EB-3540-AB14-99CF88D64F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3711E9-2DCA-F24F-BD08-CFE2B5B43D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C89FA1-7218-D845-861A-97DC4AAB41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6965C-165C-764D-B490-A5796C92088F}" type="datetimeFigureOut">
              <a:rPr lang="en-US" smtClean="0"/>
              <a:t>7/5/2023</a:t>
            </a:fld>
            <a:endParaRPr lang="en-US"/>
          </a:p>
        </p:txBody>
      </p:sp>
      <p:sp>
        <p:nvSpPr>
          <p:cNvPr id="5" name="Footer Placeholder 4">
            <a:extLst>
              <a:ext uri="{FF2B5EF4-FFF2-40B4-BE49-F238E27FC236}">
                <a16:creationId xmlns:a16="http://schemas.microsoft.com/office/drawing/2014/main" id="{6EFDF2A5-43F3-6441-A712-F46CC85A87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277481-3A1D-994D-92B3-85C661383C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A50B0-441B-AA41-BD39-845889539530}" type="slidenum">
              <a:rPr lang="en-US" smtClean="0"/>
              <a:t>‹#›</a:t>
            </a:fld>
            <a:endParaRPr lang="en-US"/>
          </a:p>
        </p:txBody>
      </p:sp>
    </p:spTree>
    <p:extLst>
      <p:ext uri="{BB962C8B-B14F-4D97-AF65-F5344CB8AC3E}">
        <p14:creationId xmlns:p14="http://schemas.microsoft.com/office/powerpoint/2010/main" val="3871284843"/>
      </p:ext>
    </p:extLst>
  </p:cSld>
  <p:clrMap bg1="lt1" tx1="dk1" bg2="lt2" tx2="dk2" accent1="accent1" accent2="accent2" accent3="accent3" accent4="accent4" accent5="accent5" accent6="accent6" hlink="hlink" folHlink="folHlink"/>
  <p:sldLayoutIdLst>
    <p:sldLayoutId id="2147483652" r:id="rId1"/>
    <p:sldLayoutId id="2147483661" r:id="rId2"/>
    <p:sldLayoutId id="2147483662" r:id="rId3"/>
    <p:sldLayoutId id="2147483649" r:id="rId4"/>
    <p:sldLayoutId id="2147483650" r:id="rId5"/>
    <p:sldLayoutId id="2147483660" r:id="rId6"/>
    <p:sldLayoutId id="2147483651" r:id="rId7"/>
    <p:sldLayoutId id="2147483671" r:id="rId8"/>
    <p:sldLayoutId id="2147483672" r:id="rId9"/>
    <p:sldLayoutId id="2147483673" r:id="rId10"/>
    <p:sldLayoutId id="2147483664" r:id="rId11"/>
    <p:sldLayoutId id="2147483670" r:id="rId12"/>
    <p:sldLayoutId id="2147483666" r:id="rId13"/>
    <p:sldLayoutId id="2147483667" r:id="rId14"/>
    <p:sldLayoutId id="2147483663" r:id="rId15"/>
    <p:sldLayoutId id="2147483665" r:id="rId16"/>
    <p:sldLayoutId id="2147483668" r:id="rId17"/>
    <p:sldLayoutId id="2147483669"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adamharley.com/nn_vis/cnn/2d.html"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3E2C9-3368-C84F-8395-DE14830C8966}"/>
              </a:ext>
            </a:extLst>
          </p:cNvPr>
          <p:cNvSpPr>
            <a:spLocks noGrp="1"/>
          </p:cNvSpPr>
          <p:nvPr>
            <p:ph type="title"/>
          </p:nvPr>
        </p:nvSpPr>
        <p:spPr>
          <a:xfrm>
            <a:off x="855169" y="827773"/>
            <a:ext cx="10502641" cy="2988853"/>
          </a:xfrm>
        </p:spPr>
        <p:txBody>
          <a:bodyPr>
            <a:normAutofit/>
          </a:bodyPr>
          <a:lstStyle/>
          <a:p>
            <a:r>
              <a:rPr lang="en-US" sz="6000" dirty="0"/>
              <a:t>Classifying Traffic Signs</a:t>
            </a:r>
            <a:br>
              <a:rPr lang="en-US" dirty="0"/>
            </a:br>
            <a:r>
              <a:rPr lang="en-US" sz="3600" b="0" i="1" dirty="0"/>
              <a:t>with Convolutional Neural Networks</a:t>
            </a:r>
            <a:r>
              <a:rPr lang="en-US" sz="3600" dirty="0"/>
              <a:t>	</a:t>
            </a:r>
            <a:endParaRPr lang="en-US" dirty="0"/>
          </a:p>
        </p:txBody>
      </p:sp>
      <p:sp>
        <p:nvSpPr>
          <p:cNvPr id="3" name="Text Placeholder 2">
            <a:extLst>
              <a:ext uri="{FF2B5EF4-FFF2-40B4-BE49-F238E27FC236}">
                <a16:creationId xmlns:a16="http://schemas.microsoft.com/office/drawing/2014/main" id="{2E3C3A30-63C0-3849-96CD-D1F804055839}"/>
              </a:ext>
            </a:extLst>
          </p:cNvPr>
          <p:cNvSpPr>
            <a:spLocks noGrp="1"/>
          </p:cNvSpPr>
          <p:nvPr>
            <p:ph type="body" idx="11"/>
          </p:nvPr>
        </p:nvSpPr>
        <p:spPr>
          <a:xfrm>
            <a:off x="855169" y="4057572"/>
            <a:ext cx="8314709" cy="1633956"/>
          </a:xfrm>
        </p:spPr>
        <p:txBody>
          <a:bodyPr/>
          <a:lstStyle/>
          <a:p>
            <a:r>
              <a:rPr lang="en-US" dirty="0"/>
              <a:t>COMP 4449: Capstone | Summer 2023</a:t>
            </a:r>
          </a:p>
          <a:p>
            <a:r>
              <a:rPr lang="en-US" dirty="0"/>
              <a:t>Sammantha Firestone</a:t>
            </a:r>
          </a:p>
        </p:txBody>
      </p:sp>
    </p:spTree>
    <p:extLst>
      <p:ext uri="{BB962C8B-B14F-4D97-AF65-F5344CB8AC3E}">
        <p14:creationId xmlns:p14="http://schemas.microsoft.com/office/powerpoint/2010/main" val="2095312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2439D60-40BC-9499-754C-3D2B9FFF0580}"/>
              </a:ext>
            </a:extLst>
          </p:cNvPr>
          <p:cNvSpPr>
            <a:spLocks noGrp="1"/>
          </p:cNvSpPr>
          <p:nvPr>
            <p:ph type="body" idx="10"/>
          </p:nvPr>
        </p:nvSpPr>
        <p:spPr>
          <a:xfrm>
            <a:off x="5257800" y="1762303"/>
            <a:ext cx="6452329" cy="4079696"/>
          </a:xfrm>
        </p:spPr>
        <p:txBody>
          <a:bodyPr>
            <a:normAutofit/>
          </a:bodyPr>
          <a:lstStyle/>
          <a:p>
            <a:pPr algn="ctr"/>
            <a:r>
              <a:rPr lang="en-US" dirty="0"/>
              <a:t>To reduce overfitting and improve performance on the validation data– </a:t>
            </a:r>
            <a:br>
              <a:rPr lang="en-US" dirty="0"/>
            </a:br>
            <a:endParaRPr lang="en-US" dirty="0"/>
          </a:p>
          <a:p>
            <a:pPr marL="457200" indent="-457200">
              <a:buFont typeface="+mj-lt"/>
              <a:buAutoNum type="arabicPeriod"/>
            </a:pPr>
            <a:r>
              <a:rPr lang="en-US" sz="2800" b="1" dirty="0"/>
              <a:t>Regularization</a:t>
            </a:r>
          </a:p>
          <a:p>
            <a:pPr lvl="1"/>
            <a:r>
              <a:rPr lang="en-US" sz="2400" dirty="0"/>
              <a:t>Add penalty to the loss function</a:t>
            </a:r>
          </a:p>
          <a:p>
            <a:pPr lvl="1"/>
            <a:r>
              <a:rPr lang="en-US" sz="2400" dirty="0"/>
              <a:t>L2 of 0.001</a:t>
            </a:r>
            <a:br>
              <a:rPr lang="en-US" sz="2400" dirty="0"/>
            </a:br>
            <a:endParaRPr lang="en-US" sz="2400" dirty="0"/>
          </a:p>
          <a:p>
            <a:pPr marL="457200" indent="-457200">
              <a:buFont typeface="+mj-lt"/>
              <a:buAutoNum type="arabicPeriod"/>
            </a:pPr>
            <a:r>
              <a:rPr lang="en-US" sz="2800" b="1" dirty="0"/>
              <a:t>Dropout Layers</a:t>
            </a:r>
          </a:p>
          <a:p>
            <a:pPr lvl="1"/>
            <a:r>
              <a:rPr lang="en-US" sz="2400" dirty="0"/>
              <a:t>Randomly drop neurons during training</a:t>
            </a:r>
          </a:p>
          <a:p>
            <a:pPr lvl="1"/>
            <a:r>
              <a:rPr lang="en-US" sz="2400" dirty="0"/>
              <a:t>40% neurons dropped</a:t>
            </a:r>
          </a:p>
        </p:txBody>
      </p:sp>
      <p:sp>
        <p:nvSpPr>
          <p:cNvPr id="4" name="Title 3">
            <a:extLst>
              <a:ext uri="{FF2B5EF4-FFF2-40B4-BE49-F238E27FC236}">
                <a16:creationId xmlns:a16="http://schemas.microsoft.com/office/drawing/2014/main" id="{DBD5755D-89B8-6785-B590-0AE850D61DBA}"/>
              </a:ext>
            </a:extLst>
          </p:cNvPr>
          <p:cNvSpPr>
            <a:spLocks noGrp="1"/>
          </p:cNvSpPr>
          <p:nvPr>
            <p:ph type="title"/>
          </p:nvPr>
        </p:nvSpPr>
        <p:spPr/>
        <p:txBody>
          <a:bodyPr>
            <a:normAutofit fontScale="90000"/>
          </a:bodyPr>
          <a:lstStyle/>
          <a:p>
            <a:r>
              <a:rPr lang="en-US" dirty="0"/>
              <a:t>Model Training</a:t>
            </a:r>
          </a:p>
        </p:txBody>
      </p:sp>
      <p:sp>
        <p:nvSpPr>
          <p:cNvPr id="5" name="Text Placeholder 4">
            <a:extLst>
              <a:ext uri="{FF2B5EF4-FFF2-40B4-BE49-F238E27FC236}">
                <a16:creationId xmlns:a16="http://schemas.microsoft.com/office/drawing/2014/main" id="{38BC2CCC-6412-94EC-339B-78DF97FEAC3A}"/>
              </a:ext>
            </a:extLst>
          </p:cNvPr>
          <p:cNvSpPr>
            <a:spLocks noGrp="1"/>
          </p:cNvSpPr>
          <p:nvPr>
            <p:ph type="body" idx="11"/>
          </p:nvPr>
        </p:nvSpPr>
        <p:spPr/>
        <p:txBody>
          <a:bodyPr/>
          <a:lstStyle/>
          <a:p>
            <a:r>
              <a:rPr lang="en-US" dirty="0"/>
              <a:t>Adding Regularization and Dropout</a:t>
            </a:r>
          </a:p>
        </p:txBody>
      </p:sp>
      <p:pic>
        <p:nvPicPr>
          <p:cNvPr id="6148" name="Picture 4">
            <a:extLst>
              <a:ext uri="{FF2B5EF4-FFF2-40B4-BE49-F238E27FC236}">
                <a16:creationId xmlns:a16="http://schemas.microsoft.com/office/drawing/2014/main" id="{ACE50BE2-1030-F458-EC67-453FABAE6A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3" y="2694315"/>
            <a:ext cx="4446587" cy="221567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A4467F0-6710-A56F-6C95-96BB5B8B88EC}"/>
              </a:ext>
            </a:extLst>
          </p:cNvPr>
          <p:cNvSpPr txBox="1"/>
          <p:nvPr/>
        </p:nvSpPr>
        <p:spPr>
          <a:xfrm>
            <a:off x="481871" y="5037435"/>
            <a:ext cx="4648929" cy="430887"/>
          </a:xfrm>
          <a:prstGeom prst="rect">
            <a:avLst/>
          </a:prstGeom>
          <a:noFill/>
        </p:spPr>
        <p:txBody>
          <a:bodyPr wrap="square">
            <a:spAutoFit/>
          </a:bodyPr>
          <a:lstStyle/>
          <a:p>
            <a:pPr algn="ctr"/>
            <a:r>
              <a:rPr lang="en-US" sz="1100" b="0" i="1" dirty="0">
                <a:solidFill>
                  <a:srgbClr val="757575"/>
                </a:solidFill>
                <a:effectLst/>
              </a:rPr>
              <a:t>Srivastava, Nitish, et al. ”Dropout: a simple way to prevent neural networks from overfitting”, JMLR 2014</a:t>
            </a:r>
            <a:endParaRPr lang="en-US" sz="1100" i="1" dirty="0"/>
          </a:p>
        </p:txBody>
      </p:sp>
    </p:spTree>
    <p:extLst>
      <p:ext uri="{BB962C8B-B14F-4D97-AF65-F5344CB8AC3E}">
        <p14:creationId xmlns:p14="http://schemas.microsoft.com/office/powerpoint/2010/main" val="2354132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77735F-EF57-5968-F825-A6A45F39170F}"/>
              </a:ext>
            </a:extLst>
          </p:cNvPr>
          <p:cNvSpPr>
            <a:spLocks noGrp="1"/>
          </p:cNvSpPr>
          <p:nvPr>
            <p:ph type="title"/>
          </p:nvPr>
        </p:nvSpPr>
        <p:spPr/>
        <p:txBody>
          <a:bodyPr>
            <a:normAutofit fontScale="90000"/>
          </a:bodyPr>
          <a:lstStyle/>
          <a:p>
            <a:r>
              <a:rPr lang="en-US" dirty="0"/>
              <a:t>Model Training</a:t>
            </a:r>
          </a:p>
        </p:txBody>
      </p:sp>
      <p:sp>
        <p:nvSpPr>
          <p:cNvPr id="5" name="Text Placeholder 4">
            <a:extLst>
              <a:ext uri="{FF2B5EF4-FFF2-40B4-BE49-F238E27FC236}">
                <a16:creationId xmlns:a16="http://schemas.microsoft.com/office/drawing/2014/main" id="{C37D795C-33A2-F28E-21EF-A5274141AB74}"/>
              </a:ext>
            </a:extLst>
          </p:cNvPr>
          <p:cNvSpPr>
            <a:spLocks noGrp="1"/>
          </p:cNvSpPr>
          <p:nvPr>
            <p:ph type="body" idx="11"/>
          </p:nvPr>
        </p:nvSpPr>
        <p:spPr/>
        <p:txBody>
          <a:bodyPr/>
          <a:lstStyle/>
          <a:p>
            <a:r>
              <a:rPr lang="en-US" dirty="0"/>
              <a:t>Regularized &amp; Dropout Training Performance</a:t>
            </a:r>
          </a:p>
        </p:txBody>
      </p:sp>
      <p:graphicFrame>
        <p:nvGraphicFramePr>
          <p:cNvPr id="10" name="Table 10">
            <a:extLst>
              <a:ext uri="{FF2B5EF4-FFF2-40B4-BE49-F238E27FC236}">
                <a16:creationId xmlns:a16="http://schemas.microsoft.com/office/drawing/2014/main" id="{8F361097-E621-A020-57CB-C37C941B7D35}"/>
              </a:ext>
            </a:extLst>
          </p:cNvPr>
          <p:cNvGraphicFramePr>
            <a:graphicFrameLocks noGrp="1"/>
          </p:cNvGraphicFramePr>
          <p:nvPr>
            <p:extLst>
              <p:ext uri="{D42A27DB-BD31-4B8C-83A1-F6EECF244321}">
                <p14:modId xmlns:p14="http://schemas.microsoft.com/office/powerpoint/2010/main" val="2213175907"/>
              </p:ext>
            </p:extLst>
          </p:nvPr>
        </p:nvGraphicFramePr>
        <p:xfrm>
          <a:off x="343938" y="5210385"/>
          <a:ext cx="5625790" cy="746760"/>
        </p:xfrm>
        <a:graphic>
          <a:graphicData uri="http://schemas.openxmlformats.org/drawingml/2006/table">
            <a:tbl>
              <a:tblPr firstRow="1" bandRow="1">
                <a:tableStyleId>{5C22544A-7EE6-4342-B048-85BDC9FD1C3A}</a:tableStyleId>
              </a:tblPr>
              <a:tblGrid>
                <a:gridCol w="1125158">
                  <a:extLst>
                    <a:ext uri="{9D8B030D-6E8A-4147-A177-3AD203B41FA5}">
                      <a16:colId xmlns:a16="http://schemas.microsoft.com/office/drawing/2014/main" val="1329875637"/>
                    </a:ext>
                  </a:extLst>
                </a:gridCol>
                <a:gridCol w="1125158">
                  <a:extLst>
                    <a:ext uri="{9D8B030D-6E8A-4147-A177-3AD203B41FA5}">
                      <a16:colId xmlns:a16="http://schemas.microsoft.com/office/drawing/2014/main" val="2670328226"/>
                    </a:ext>
                  </a:extLst>
                </a:gridCol>
                <a:gridCol w="1125158">
                  <a:extLst>
                    <a:ext uri="{9D8B030D-6E8A-4147-A177-3AD203B41FA5}">
                      <a16:colId xmlns:a16="http://schemas.microsoft.com/office/drawing/2014/main" val="3342686069"/>
                    </a:ext>
                  </a:extLst>
                </a:gridCol>
                <a:gridCol w="1125158">
                  <a:extLst>
                    <a:ext uri="{9D8B030D-6E8A-4147-A177-3AD203B41FA5}">
                      <a16:colId xmlns:a16="http://schemas.microsoft.com/office/drawing/2014/main" val="1801959965"/>
                    </a:ext>
                  </a:extLst>
                </a:gridCol>
                <a:gridCol w="1125158">
                  <a:extLst>
                    <a:ext uri="{9D8B030D-6E8A-4147-A177-3AD203B41FA5}">
                      <a16:colId xmlns:a16="http://schemas.microsoft.com/office/drawing/2014/main" val="1353424197"/>
                    </a:ext>
                  </a:extLst>
                </a:gridCol>
              </a:tblGrid>
              <a:tr h="265008">
                <a:tc>
                  <a:txBody>
                    <a:bodyPr/>
                    <a:lstStyle/>
                    <a:p>
                      <a:pPr algn="ctr"/>
                      <a:r>
                        <a:rPr lang="en-US" sz="1050" dirty="0"/>
                        <a:t>Train Categorical Accuracy</a:t>
                      </a:r>
                    </a:p>
                  </a:txBody>
                  <a:tcPr anchor="ctr"/>
                </a:tc>
                <a:tc>
                  <a:txBody>
                    <a:bodyPr/>
                    <a:lstStyle/>
                    <a:p>
                      <a:pPr algn="ctr"/>
                      <a:r>
                        <a:rPr lang="en-US" sz="1050" dirty="0"/>
                        <a:t>Valid Categorical Accuracy</a:t>
                      </a:r>
                    </a:p>
                  </a:txBody>
                  <a:tcPr anchor="ctr"/>
                </a:tc>
                <a:tc>
                  <a:txBody>
                    <a:bodyPr/>
                    <a:lstStyle/>
                    <a:p>
                      <a:pPr algn="ctr"/>
                      <a:r>
                        <a:rPr lang="en-US" sz="1050" dirty="0"/>
                        <a:t>Train Loss</a:t>
                      </a:r>
                    </a:p>
                  </a:txBody>
                  <a:tcPr anchor="ctr"/>
                </a:tc>
                <a:tc>
                  <a:txBody>
                    <a:bodyPr/>
                    <a:lstStyle/>
                    <a:p>
                      <a:pPr algn="ctr"/>
                      <a:r>
                        <a:rPr lang="en-US" sz="1050" dirty="0"/>
                        <a:t>Valid Loss</a:t>
                      </a:r>
                    </a:p>
                  </a:txBody>
                  <a:tcPr anchor="ctr"/>
                </a:tc>
                <a:tc>
                  <a:txBody>
                    <a:bodyPr/>
                    <a:lstStyle/>
                    <a:p>
                      <a:pPr algn="ctr"/>
                      <a:r>
                        <a:rPr lang="en-US" sz="1050" dirty="0"/>
                        <a:t>Execution Time</a:t>
                      </a:r>
                    </a:p>
                    <a:p>
                      <a:pPr algn="ctr"/>
                      <a:r>
                        <a:rPr lang="en-US" sz="1050" dirty="0"/>
                        <a:t>(minutes)</a:t>
                      </a:r>
                    </a:p>
                  </a:txBody>
                  <a:tcPr anchor="ctr"/>
                </a:tc>
                <a:extLst>
                  <a:ext uri="{0D108BD9-81ED-4DB2-BD59-A6C34878D82A}">
                    <a16:rowId xmlns:a16="http://schemas.microsoft.com/office/drawing/2014/main" val="1814983743"/>
                  </a:ext>
                </a:extLst>
              </a:tr>
              <a:tr h="265008">
                <a:tc>
                  <a:txBody>
                    <a:bodyPr/>
                    <a:lstStyle/>
                    <a:p>
                      <a:pPr algn="ctr"/>
                      <a:r>
                        <a:rPr lang="en-US" sz="1600" b="1" dirty="0"/>
                        <a:t>88.55%</a:t>
                      </a:r>
                    </a:p>
                  </a:txBody>
                  <a:tcPr/>
                </a:tc>
                <a:tc>
                  <a:txBody>
                    <a:bodyPr/>
                    <a:lstStyle/>
                    <a:p>
                      <a:pPr algn="ctr"/>
                      <a:r>
                        <a:rPr lang="en-US" sz="1600" b="1" dirty="0"/>
                        <a:t>88.12%</a:t>
                      </a:r>
                    </a:p>
                  </a:txBody>
                  <a:tcPr/>
                </a:tc>
                <a:tc>
                  <a:txBody>
                    <a:bodyPr/>
                    <a:lstStyle/>
                    <a:p>
                      <a:pPr algn="ctr"/>
                      <a:r>
                        <a:rPr lang="en-US" sz="1600" b="1" dirty="0"/>
                        <a:t>0.5017</a:t>
                      </a:r>
                    </a:p>
                  </a:txBody>
                  <a:tcPr/>
                </a:tc>
                <a:tc>
                  <a:txBody>
                    <a:bodyPr/>
                    <a:lstStyle/>
                    <a:p>
                      <a:pPr algn="ctr"/>
                      <a:r>
                        <a:rPr lang="en-US" sz="1600" b="1" dirty="0"/>
                        <a:t>0.6198</a:t>
                      </a:r>
                    </a:p>
                  </a:txBody>
                  <a:tcPr/>
                </a:tc>
                <a:tc>
                  <a:txBody>
                    <a:bodyPr/>
                    <a:lstStyle/>
                    <a:p>
                      <a:pPr algn="ctr"/>
                      <a:r>
                        <a:rPr lang="en-US" sz="1600" b="1" dirty="0"/>
                        <a:t>2.31</a:t>
                      </a:r>
                    </a:p>
                  </a:txBody>
                  <a:tcPr/>
                </a:tc>
                <a:extLst>
                  <a:ext uri="{0D108BD9-81ED-4DB2-BD59-A6C34878D82A}">
                    <a16:rowId xmlns:a16="http://schemas.microsoft.com/office/drawing/2014/main" val="4237938445"/>
                  </a:ext>
                </a:extLst>
              </a:tr>
            </a:tbl>
          </a:graphicData>
        </a:graphic>
      </p:graphicFrame>
      <p:graphicFrame>
        <p:nvGraphicFramePr>
          <p:cNvPr id="13" name="Table 10">
            <a:extLst>
              <a:ext uri="{FF2B5EF4-FFF2-40B4-BE49-F238E27FC236}">
                <a16:creationId xmlns:a16="http://schemas.microsoft.com/office/drawing/2014/main" id="{22D46F7F-7CB2-B80A-D24B-06870C2D08BA}"/>
              </a:ext>
            </a:extLst>
          </p:cNvPr>
          <p:cNvGraphicFramePr>
            <a:graphicFrameLocks noGrp="1"/>
          </p:cNvGraphicFramePr>
          <p:nvPr>
            <p:extLst>
              <p:ext uri="{D42A27DB-BD31-4B8C-83A1-F6EECF244321}">
                <p14:modId xmlns:p14="http://schemas.microsoft.com/office/powerpoint/2010/main" val="2729395292"/>
              </p:ext>
            </p:extLst>
          </p:nvPr>
        </p:nvGraphicFramePr>
        <p:xfrm>
          <a:off x="6416430" y="5210385"/>
          <a:ext cx="5625790" cy="746760"/>
        </p:xfrm>
        <a:graphic>
          <a:graphicData uri="http://schemas.openxmlformats.org/drawingml/2006/table">
            <a:tbl>
              <a:tblPr firstRow="1" bandRow="1">
                <a:tableStyleId>{7DF18680-E054-41AD-8BC1-D1AEF772440D}</a:tableStyleId>
              </a:tblPr>
              <a:tblGrid>
                <a:gridCol w="1125158">
                  <a:extLst>
                    <a:ext uri="{9D8B030D-6E8A-4147-A177-3AD203B41FA5}">
                      <a16:colId xmlns:a16="http://schemas.microsoft.com/office/drawing/2014/main" val="1329875637"/>
                    </a:ext>
                  </a:extLst>
                </a:gridCol>
                <a:gridCol w="1125158">
                  <a:extLst>
                    <a:ext uri="{9D8B030D-6E8A-4147-A177-3AD203B41FA5}">
                      <a16:colId xmlns:a16="http://schemas.microsoft.com/office/drawing/2014/main" val="2670328226"/>
                    </a:ext>
                  </a:extLst>
                </a:gridCol>
                <a:gridCol w="1125158">
                  <a:extLst>
                    <a:ext uri="{9D8B030D-6E8A-4147-A177-3AD203B41FA5}">
                      <a16:colId xmlns:a16="http://schemas.microsoft.com/office/drawing/2014/main" val="3342686069"/>
                    </a:ext>
                  </a:extLst>
                </a:gridCol>
                <a:gridCol w="1125158">
                  <a:extLst>
                    <a:ext uri="{9D8B030D-6E8A-4147-A177-3AD203B41FA5}">
                      <a16:colId xmlns:a16="http://schemas.microsoft.com/office/drawing/2014/main" val="1801959965"/>
                    </a:ext>
                  </a:extLst>
                </a:gridCol>
                <a:gridCol w="1125158">
                  <a:extLst>
                    <a:ext uri="{9D8B030D-6E8A-4147-A177-3AD203B41FA5}">
                      <a16:colId xmlns:a16="http://schemas.microsoft.com/office/drawing/2014/main" val="1353424197"/>
                    </a:ext>
                  </a:extLst>
                </a:gridCol>
              </a:tblGrid>
              <a:tr h="265008">
                <a:tc>
                  <a:txBody>
                    <a:bodyPr/>
                    <a:lstStyle/>
                    <a:p>
                      <a:pPr algn="ctr"/>
                      <a:r>
                        <a:rPr lang="en-US" sz="1050" dirty="0"/>
                        <a:t>Train Categorical Accuracy</a:t>
                      </a:r>
                    </a:p>
                  </a:txBody>
                  <a:tcPr anchor="ctr"/>
                </a:tc>
                <a:tc>
                  <a:txBody>
                    <a:bodyPr/>
                    <a:lstStyle/>
                    <a:p>
                      <a:pPr algn="ctr"/>
                      <a:r>
                        <a:rPr lang="en-US" sz="1050" dirty="0"/>
                        <a:t>Valid Categorical Accuracy</a:t>
                      </a:r>
                    </a:p>
                  </a:txBody>
                  <a:tcPr anchor="ctr"/>
                </a:tc>
                <a:tc>
                  <a:txBody>
                    <a:bodyPr/>
                    <a:lstStyle/>
                    <a:p>
                      <a:pPr algn="ctr"/>
                      <a:r>
                        <a:rPr lang="en-US" sz="1050" dirty="0"/>
                        <a:t>Train Loss</a:t>
                      </a:r>
                    </a:p>
                  </a:txBody>
                  <a:tcPr anchor="ctr"/>
                </a:tc>
                <a:tc>
                  <a:txBody>
                    <a:bodyPr/>
                    <a:lstStyle/>
                    <a:p>
                      <a:pPr algn="ctr"/>
                      <a:r>
                        <a:rPr lang="en-US" sz="1050" dirty="0"/>
                        <a:t>Valid Loss</a:t>
                      </a:r>
                    </a:p>
                  </a:txBody>
                  <a:tcPr anchor="ctr"/>
                </a:tc>
                <a:tc>
                  <a:txBody>
                    <a:bodyPr/>
                    <a:lstStyle/>
                    <a:p>
                      <a:pPr algn="ctr"/>
                      <a:r>
                        <a:rPr lang="en-US" sz="1050" dirty="0"/>
                        <a:t>Execution Time</a:t>
                      </a:r>
                    </a:p>
                    <a:p>
                      <a:pPr algn="ctr"/>
                      <a:r>
                        <a:rPr lang="en-US" sz="1050" dirty="0"/>
                        <a:t>(minutes)</a:t>
                      </a:r>
                    </a:p>
                  </a:txBody>
                  <a:tcPr anchor="ctr"/>
                </a:tc>
                <a:extLst>
                  <a:ext uri="{0D108BD9-81ED-4DB2-BD59-A6C34878D82A}">
                    <a16:rowId xmlns:a16="http://schemas.microsoft.com/office/drawing/2014/main" val="1814983743"/>
                  </a:ext>
                </a:extLst>
              </a:tr>
              <a:tr h="265008">
                <a:tc>
                  <a:txBody>
                    <a:bodyPr/>
                    <a:lstStyle/>
                    <a:p>
                      <a:pPr algn="ctr"/>
                      <a:r>
                        <a:rPr lang="en-US" sz="1600" b="1" dirty="0"/>
                        <a:t>98.59%</a:t>
                      </a:r>
                    </a:p>
                  </a:txBody>
                  <a:tcPr/>
                </a:tc>
                <a:tc>
                  <a:txBody>
                    <a:bodyPr/>
                    <a:lstStyle/>
                    <a:p>
                      <a:pPr algn="ctr"/>
                      <a:r>
                        <a:rPr lang="en-US" sz="1600" b="1" dirty="0"/>
                        <a:t>87.70%</a:t>
                      </a:r>
                    </a:p>
                  </a:txBody>
                  <a:tcPr/>
                </a:tc>
                <a:tc>
                  <a:txBody>
                    <a:bodyPr/>
                    <a:lstStyle/>
                    <a:p>
                      <a:pPr algn="ctr"/>
                      <a:r>
                        <a:rPr lang="en-US" sz="1600" b="1" dirty="0"/>
                        <a:t>0.1037</a:t>
                      </a:r>
                    </a:p>
                  </a:txBody>
                  <a:tcPr/>
                </a:tc>
                <a:tc>
                  <a:txBody>
                    <a:bodyPr/>
                    <a:lstStyle/>
                    <a:p>
                      <a:pPr algn="ctr"/>
                      <a:r>
                        <a:rPr lang="en-US" sz="1600" b="1" dirty="0"/>
                        <a:t>0.5243</a:t>
                      </a:r>
                    </a:p>
                  </a:txBody>
                  <a:tcPr/>
                </a:tc>
                <a:tc>
                  <a:txBody>
                    <a:bodyPr/>
                    <a:lstStyle/>
                    <a:p>
                      <a:pPr algn="ctr"/>
                      <a:r>
                        <a:rPr lang="en-US" sz="1600" b="1" dirty="0"/>
                        <a:t>2.28</a:t>
                      </a:r>
                    </a:p>
                  </a:txBody>
                  <a:tcPr/>
                </a:tc>
                <a:extLst>
                  <a:ext uri="{0D108BD9-81ED-4DB2-BD59-A6C34878D82A}">
                    <a16:rowId xmlns:a16="http://schemas.microsoft.com/office/drawing/2014/main" val="4237938445"/>
                  </a:ext>
                </a:extLst>
              </a:tr>
            </a:tbl>
          </a:graphicData>
        </a:graphic>
      </p:graphicFrame>
      <p:pic>
        <p:nvPicPr>
          <p:cNvPr id="3" name="Picture 2">
            <a:extLst>
              <a:ext uri="{FF2B5EF4-FFF2-40B4-BE49-F238E27FC236}">
                <a16:creationId xmlns:a16="http://schemas.microsoft.com/office/drawing/2014/main" id="{32D4043B-F4E0-1013-0BA7-BD88BA8D6B82}"/>
              </a:ext>
            </a:extLst>
          </p:cNvPr>
          <p:cNvPicPr>
            <a:picLocks noChangeAspect="1"/>
          </p:cNvPicPr>
          <p:nvPr/>
        </p:nvPicPr>
        <p:blipFill>
          <a:blip r:embed="rId3"/>
          <a:srcRect/>
          <a:stretch/>
        </p:blipFill>
        <p:spPr>
          <a:xfrm>
            <a:off x="6452483" y="2023253"/>
            <a:ext cx="5508742" cy="3014693"/>
          </a:xfrm>
          <a:prstGeom prst="rect">
            <a:avLst/>
          </a:prstGeom>
          <a:ln>
            <a:solidFill>
              <a:schemeClr val="tx2"/>
            </a:solidFill>
          </a:ln>
        </p:spPr>
      </p:pic>
      <p:pic>
        <p:nvPicPr>
          <p:cNvPr id="8" name="Picture 7">
            <a:extLst>
              <a:ext uri="{FF2B5EF4-FFF2-40B4-BE49-F238E27FC236}">
                <a16:creationId xmlns:a16="http://schemas.microsoft.com/office/drawing/2014/main" id="{50495B5F-0055-C749-54F7-7F1A10C07817}"/>
              </a:ext>
            </a:extLst>
          </p:cNvPr>
          <p:cNvPicPr>
            <a:picLocks noChangeAspect="1"/>
          </p:cNvPicPr>
          <p:nvPr/>
        </p:nvPicPr>
        <p:blipFill>
          <a:blip r:embed="rId4"/>
          <a:srcRect/>
          <a:stretch/>
        </p:blipFill>
        <p:spPr>
          <a:xfrm>
            <a:off x="379726" y="2012696"/>
            <a:ext cx="5509272" cy="3035808"/>
          </a:xfrm>
          <a:prstGeom prst="rect">
            <a:avLst/>
          </a:prstGeom>
          <a:ln>
            <a:solidFill>
              <a:schemeClr val="tx2"/>
            </a:solidFill>
          </a:ln>
        </p:spPr>
      </p:pic>
      <p:sp>
        <p:nvSpPr>
          <p:cNvPr id="12" name="TextBox 11">
            <a:extLst>
              <a:ext uri="{FF2B5EF4-FFF2-40B4-BE49-F238E27FC236}">
                <a16:creationId xmlns:a16="http://schemas.microsoft.com/office/drawing/2014/main" id="{AA180599-E9F4-4D3E-FB8D-DC88530D801C}"/>
              </a:ext>
            </a:extLst>
          </p:cNvPr>
          <p:cNvSpPr txBox="1"/>
          <p:nvPr/>
        </p:nvSpPr>
        <p:spPr>
          <a:xfrm>
            <a:off x="343938" y="1646870"/>
            <a:ext cx="5580849" cy="369332"/>
          </a:xfrm>
          <a:prstGeom prst="rect">
            <a:avLst/>
          </a:prstGeom>
          <a:noFill/>
        </p:spPr>
        <p:txBody>
          <a:bodyPr wrap="square" rtlCol="0">
            <a:spAutoFit/>
          </a:bodyPr>
          <a:lstStyle/>
          <a:p>
            <a:pPr algn="ctr"/>
            <a:r>
              <a:rPr lang="en-US" b="1" dirty="0">
                <a:solidFill>
                  <a:srgbClr val="FF0000"/>
                </a:solidFill>
                <a:latin typeface="Futura Md BT" panose="020B0602020204020303"/>
              </a:rPr>
              <a:t>4.71% accuracy increase for validation!</a:t>
            </a:r>
          </a:p>
        </p:txBody>
      </p:sp>
      <p:sp>
        <p:nvSpPr>
          <p:cNvPr id="14" name="TextBox 13">
            <a:extLst>
              <a:ext uri="{FF2B5EF4-FFF2-40B4-BE49-F238E27FC236}">
                <a16:creationId xmlns:a16="http://schemas.microsoft.com/office/drawing/2014/main" id="{AE4A4475-0C7E-6C5E-658E-1AC49FFACCEA}"/>
              </a:ext>
            </a:extLst>
          </p:cNvPr>
          <p:cNvSpPr txBox="1"/>
          <p:nvPr/>
        </p:nvSpPr>
        <p:spPr>
          <a:xfrm>
            <a:off x="6416430" y="1630040"/>
            <a:ext cx="5580849" cy="369332"/>
          </a:xfrm>
          <a:prstGeom prst="rect">
            <a:avLst/>
          </a:prstGeom>
          <a:noFill/>
        </p:spPr>
        <p:txBody>
          <a:bodyPr wrap="square" rtlCol="0">
            <a:spAutoFit/>
          </a:bodyPr>
          <a:lstStyle/>
          <a:p>
            <a:pPr algn="ctr"/>
            <a:r>
              <a:rPr lang="en-US" b="1" dirty="0">
                <a:solidFill>
                  <a:srgbClr val="FF0000"/>
                </a:solidFill>
                <a:latin typeface="Futura Md BT" panose="020B0602020204020303"/>
              </a:rPr>
              <a:t>2.98% accuracy increase for validation!</a:t>
            </a:r>
          </a:p>
        </p:txBody>
      </p:sp>
    </p:spTree>
    <p:extLst>
      <p:ext uri="{BB962C8B-B14F-4D97-AF65-F5344CB8AC3E}">
        <p14:creationId xmlns:p14="http://schemas.microsoft.com/office/powerpoint/2010/main" val="1713239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408C2F-6E26-E225-50F7-2ED51789A188}"/>
              </a:ext>
            </a:extLst>
          </p:cNvPr>
          <p:cNvSpPr>
            <a:spLocks noGrp="1"/>
          </p:cNvSpPr>
          <p:nvPr>
            <p:ph type="title"/>
          </p:nvPr>
        </p:nvSpPr>
        <p:spPr/>
        <p:txBody>
          <a:bodyPr>
            <a:normAutofit fontScale="90000"/>
          </a:bodyPr>
          <a:lstStyle/>
          <a:p>
            <a:r>
              <a:rPr lang="en-US" dirty="0"/>
              <a:t>Model Evaluation</a:t>
            </a:r>
          </a:p>
        </p:txBody>
      </p:sp>
      <p:sp>
        <p:nvSpPr>
          <p:cNvPr id="5" name="Text Placeholder 4">
            <a:extLst>
              <a:ext uri="{FF2B5EF4-FFF2-40B4-BE49-F238E27FC236}">
                <a16:creationId xmlns:a16="http://schemas.microsoft.com/office/drawing/2014/main" id="{D4A1CC3B-CA84-040A-A429-DAC8E4482C09}"/>
              </a:ext>
            </a:extLst>
          </p:cNvPr>
          <p:cNvSpPr>
            <a:spLocks noGrp="1"/>
          </p:cNvSpPr>
          <p:nvPr>
            <p:ph type="body" idx="11"/>
          </p:nvPr>
        </p:nvSpPr>
        <p:spPr/>
        <p:txBody>
          <a:bodyPr/>
          <a:lstStyle/>
          <a:p>
            <a:r>
              <a:rPr lang="en-US" dirty="0"/>
              <a:t>Model Performance on the Test Set</a:t>
            </a:r>
          </a:p>
        </p:txBody>
      </p:sp>
      <p:graphicFrame>
        <p:nvGraphicFramePr>
          <p:cNvPr id="7" name="Table 7">
            <a:extLst>
              <a:ext uri="{FF2B5EF4-FFF2-40B4-BE49-F238E27FC236}">
                <a16:creationId xmlns:a16="http://schemas.microsoft.com/office/drawing/2014/main" id="{DB2DFEA8-C491-C96C-013D-531327D3039D}"/>
              </a:ext>
            </a:extLst>
          </p:cNvPr>
          <p:cNvGraphicFramePr>
            <a:graphicFrameLocks noGrp="1"/>
          </p:cNvGraphicFramePr>
          <p:nvPr>
            <p:extLst>
              <p:ext uri="{D42A27DB-BD31-4B8C-83A1-F6EECF244321}">
                <p14:modId xmlns:p14="http://schemas.microsoft.com/office/powerpoint/2010/main" val="660165671"/>
              </p:ext>
            </p:extLst>
          </p:nvPr>
        </p:nvGraphicFramePr>
        <p:xfrm>
          <a:off x="711929" y="2567875"/>
          <a:ext cx="10744359" cy="1885381"/>
        </p:xfrm>
        <a:graphic>
          <a:graphicData uri="http://schemas.openxmlformats.org/drawingml/2006/table">
            <a:tbl>
              <a:tblPr firstRow="1" bandRow="1">
                <a:tableStyleId>{B301B821-A1FF-4177-AEE7-76D212191A09}</a:tableStyleId>
              </a:tblPr>
              <a:tblGrid>
                <a:gridCol w="3060965">
                  <a:extLst>
                    <a:ext uri="{9D8B030D-6E8A-4147-A177-3AD203B41FA5}">
                      <a16:colId xmlns:a16="http://schemas.microsoft.com/office/drawing/2014/main" val="3411598971"/>
                    </a:ext>
                  </a:extLst>
                </a:gridCol>
                <a:gridCol w="3798323">
                  <a:extLst>
                    <a:ext uri="{9D8B030D-6E8A-4147-A177-3AD203B41FA5}">
                      <a16:colId xmlns:a16="http://schemas.microsoft.com/office/drawing/2014/main" val="4288693892"/>
                    </a:ext>
                  </a:extLst>
                </a:gridCol>
                <a:gridCol w="3885071">
                  <a:extLst>
                    <a:ext uri="{9D8B030D-6E8A-4147-A177-3AD203B41FA5}">
                      <a16:colId xmlns:a16="http://schemas.microsoft.com/office/drawing/2014/main" val="279832390"/>
                    </a:ext>
                  </a:extLst>
                </a:gridCol>
              </a:tblGrid>
              <a:tr h="661757">
                <a:tc>
                  <a:txBody>
                    <a:bodyPr/>
                    <a:lstStyle/>
                    <a:p>
                      <a:endParaRPr lang="en-US" dirty="0"/>
                    </a:p>
                  </a:txBody>
                  <a:tcPr>
                    <a:solidFill>
                      <a:schemeClr val="accent1">
                        <a:lumMod val="20000"/>
                        <a:lumOff val="80000"/>
                      </a:schemeClr>
                    </a:solidFill>
                  </a:tcPr>
                </a:tc>
                <a:tc>
                  <a:txBody>
                    <a:bodyPr/>
                    <a:lstStyle/>
                    <a:p>
                      <a:pPr algn="ctr"/>
                      <a:r>
                        <a:rPr lang="en-US" sz="2000" dirty="0">
                          <a:latin typeface="Futura Md BT" panose="020B0602020204020303"/>
                        </a:rPr>
                        <a:t>Basic CNN w/ Regularized Dropout</a:t>
                      </a: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a:latin typeface="Futura Md BT" panose="020B0602020204020303"/>
                        </a:rPr>
                        <a:t>LeNet5 CNN w/ Regularized and Dropout</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964625727"/>
                  </a:ext>
                </a:extLst>
              </a:tr>
              <a:tr h="604213">
                <a:tc>
                  <a:txBody>
                    <a:bodyPr/>
                    <a:lstStyle/>
                    <a:p>
                      <a:r>
                        <a:rPr lang="en-US" sz="2000" b="1" i="1" dirty="0">
                          <a:latin typeface="Futura Md BT" panose="020B0602020204020303"/>
                        </a:rPr>
                        <a:t>Test Categorical Accuracy</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2400" b="1" dirty="0">
                          <a:latin typeface="Futura Md BT" panose="020B0602020204020303"/>
                        </a:rPr>
                        <a:t>90.07%</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400" b="1" dirty="0">
                          <a:latin typeface="Futura Md BT" panose="020B0602020204020303"/>
                        </a:rPr>
                        <a:t>88.78%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15307782"/>
                  </a:ext>
                </a:extLst>
              </a:tr>
              <a:tr h="483301">
                <a:tc>
                  <a:txBody>
                    <a:bodyPr/>
                    <a:lstStyle/>
                    <a:p>
                      <a:r>
                        <a:rPr lang="en-US" sz="2000" b="1" i="1" dirty="0">
                          <a:latin typeface="Futura Md BT" panose="020B0602020204020303"/>
                        </a:rPr>
                        <a:t>Test Loss</a:t>
                      </a:r>
                    </a:p>
                  </a:txBody>
                  <a:tcPr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sz="2400" b="1" dirty="0">
                          <a:latin typeface="Futura Md BT" panose="020B0602020204020303"/>
                        </a:rPr>
                        <a:t>0.4851</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2400" b="1" dirty="0">
                          <a:latin typeface="Futura Md BT" panose="020B0602020204020303"/>
                        </a:rPr>
                        <a:t>0.5044</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295786621"/>
                  </a:ext>
                </a:extLst>
              </a:tr>
            </a:tbl>
          </a:graphicData>
        </a:graphic>
      </p:graphicFrame>
      <p:sp>
        <p:nvSpPr>
          <p:cNvPr id="11" name="TextBox 10">
            <a:extLst>
              <a:ext uri="{FF2B5EF4-FFF2-40B4-BE49-F238E27FC236}">
                <a16:creationId xmlns:a16="http://schemas.microsoft.com/office/drawing/2014/main" id="{431B46D6-9D7F-A2F3-67E1-A6F1BF22DEF1}"/>
              </a:ext>
            </a:extLst>
          </p:cNvPr>
          <p:cNvSpPr txBox="1"/>
          <p:nvPr/>
        </p:nvSpPr>
        <p:spPr>
          <a:xfrm>
            <a:off x="3803374" y="4498422"/>
            <a:ext cx="3632200" cy="461665"/>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400" b="1" dirty="0">
                <a:solidFill>
                  <a:schemeClr val="bg1"/>
                </a:solidFill>
                <a:latin typeface="Futura Md BT" panose="020B0602020204020303"/>
              </a:rPr>
              <a:t>^ WINNER! ^</a:t>
            </a:r>
          </a:p>
        </p:txBody>
      </p:sp>
    </p:spTree>
    <p:extLst>
      <p:ext uri="{BB962C8B-B14F-4D97-AF65-F5344CB8AC3E}">
        <p14:creationId xmlns:p14="http://schemas.microsoft.com/office/powerpoint/2010/main" val="2522796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408C2F-6E26-E225-50F7-2ED51789A188}"/>
              </a:ext>
            </a:extLst>
          </p:cNvPr>
          <p:cNvSpPr>
            <a:spLocks noGrp="1"/>
          </p:cNvSpPr>
          <p:nvPr>
            <p:ph type="title"/>
          </p:nvPr>
        </p:nvSpPr>
        <p:spPr/>
        <p:txBody>
          <a:bodyPr>
            <a:normAutofit fontScale="90000"/>
          </a:bodyPr>
          <a:lstStyle/>
          <a:p>
            <a:r>
              <a:rPr lang="en-US" dirty="0"/>
              <a:t>Activation Heatmap – Conv – Layer 1</a:t>
            </a:r>
          </a:p>
        </p:txBody>
      </p:sp>
      <p:sp>
        <p:nvSpPr>
          <p:cNvPr id="5" name="Text Placeholder 4">
            <a:extLst>
              <a:ext uri="{FF2B5EF4-FFF2-40B4-BE49-F238E27FC236}">
                <a16:creationId xmlns:a16="http://schemas.microsoft.com/office/drawing/2014/main" id="{D4A1CC3B-CA84-040A-A429-DAC8E4482C09}"/>
              </a:ext>
            </a:extLst>
          </p:cNvPr>
          <p:cNvSpPr>
            <a:spLocks noGrp="1"/>
          </p:cNvSpPr>
          <p:nvPr>
            <p:ph type="body" idx="11"/>
          </p:nvPr>
        </p:nvSpPr>
        <p:spPr/>
        <p:txBody>
          <a:bodyPr/>
          <a:lstStyle/>
          <a:p>
            <a:r>
              <a:rPr lang="en-US" dirty="0"/>
              <a:t>Correctly Classified for Basic CNN Model w/ Regularized &amp; Dropout</a:t>
            </a:r>
          </a:p>
        </p:txBody>
      </p:sp>
      <p:pic>
        <p:nvPicPr>
          <p:cNvPr id="11" name="Picture 10">
            <a:extLst>
              <a:ext uri="{FF2B5EF4-FFF2-40B4-BE49-F238E27FC236}">
                <a16:creationId xmlns:a16="http://schemas.microsoft.com/office/drawing/2014/main" id="{04ED0C6A-D226-28DE-EF8B-374D20DA81B2}"/>
              </a:ext>
            </a:extLst>
          </p:cNvPr>
          <p:cNvPicPr>
            <a:picLocks noChangeAspect="1"/>
          </p:cNvPicPr>
          <p:nvPr/>
        </p:nvPicPr>
        <p:blipFill>
          <a:blip r:embed="rId3"/>
          <a:srcRect/>
          <a:stretch/>
        </p:blipFill>
        <p:spPr>
          <a:xfrm>
            <a:off x="338137" y="1588171"/>
            <a:ext cx="11515725" cy="4352925"/>
          </a:xfrm>
          <a:prstGeom prst="rect">
            <a:avLst/>
          </a:prstGeom>
        </p:spPr>
      </p:pic>
    </p:spTree>
    <p:extLst>
      <p:ext uri="{BB962C8B-B14F-4D97-AF65-F5344CB8AC3E}">
        <p14:creationId xmlns:p14="http://schemas.microsoft.com/office/powerpoint/2010/main" val="1220846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408C2F-6E26-E225-50F7-2ED51789A188}"/>
              </a:ext>
            </a:extLst>
          </p:cNvPr>
          <p:cNvSpPr>
            <a:spLocks noGrp="1"/>
          </p:cNvSpPr>
          <p:nvPr>
            <p:ph type="title"/>
          </p:nvPr>
        </p:nvSpPr>
        <p:spPr/>
        <p:txBody>
          <a:bodyPr>
            <a:normAutofit fontScale="90000"/>
          </a:bodyPr>
          <a:lstStyle/>
          <a:p>
            <a:r>
              <a:rPr lang="en-US" dirty="0"/>
              <a:t>Activation Heatmap – Conv – Layer 1</a:t>
            </a:r>
          </a:p>
        </p:txBody>
      </p:sp>
      <p:sp>
        <p:nvSpPr>
          <p:cNvPr id="5" name="Text Placeholder 4">
            <a:extLst>
              <a:ext uri="{FF2B5EF4-FFF2-40B4-BE49-F238E27FC236}">
                <a16:creationId xmlns:a16="http://schemas.microsoft.com/office/drawing/2014/main" id="{D4A1CC3B-CA84-040A-A429-DAC8E4482C09}"/>
              </a:ext>
            </a:extLst>
          </p:cNvPr>
          <p:cNvSpPr>
            <a:spLocks noGrp="1"/>
          </p:cNvSpPr>
          <p:nvPr>
            <p:ph type="body" idx="11"/>
          </p:nvPr>
        </p:nvSpPr>
        <p:spPr/>
        <p:txBody>
          <a:bodyPr/>
          <a:lstStyle/>
          <a:p>
            <a:r>
              <a:rPr lang="en-US" dirty="0"/>
              <a:t>Misclassification for Basic CNN Model w/ Regularized &amp; Dropout</a:t>
            </a:r>
          </a:p>
        </p:txBody>
      </p:sp>
      <p:pic>
        <p:nvPicPr>
          <p:cNvPr id="11" name="Picture 10">
            <a:extLst>
              <a:ext uri="{FF2B5EF4-FFF2-40B4-BE49-F238E27FC236}">
                <a16:creationId xmlns:a16="http://schemas.microsoft.com/office/drawing/2014/main" id="{04ED0C6A-D226-28DE-EF8B-374D20DA81B2}"/>
              </a:ext>
            </a:extLst>
          </p:cNvPr>
          <p:cNvPicPr>
            <a:picLocks noChangeAspect="1"/>
          </p:cNvPicPr>
          <p:nvPr/>
        </p:nvPicPr>
        <p:blipFill>
          <a:blip r:embed="rId3"/>
          <a:srcRect/>
          <a:stretch/>
        </p:blipFill>
        <p:spPr>
          <a:xfrm>
            <a:off x="338137" y="1588171"/>
            <a:ext cx="11515725" cy="4352925"/>
          </a:xfrm>
          <a:prstGeom prst="rect">
            <a:avLst/>
          </a:prstGeom>
        </p:spPr>
      </p:pic>
    </p:spTree>
    <p:extLst>
      <p:ext uri="{BB962C8B-B14F-4D97-AF65-F5344CB8AC3E}">
        <p14:creationId xmlns:p14="http://schemas.microsoft.com/office/powerpoint/2010/main" val="2666185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1083C-2FA4-C4BD-E2AC-3ADD0EB4AD90}"/>
              </a:ext>
            </a:extLst>
          </p:cNvPr>
          <p:cNvSpPr>
            <a:spLocks noGrp="1"/>
          </p:cNvSpPr>
          <p:nvPr>
            <p:ph type="title"/>
          </p:nvPr>
        </p:nvSpPr>
        <p:spPr>
          <a:xfrm>
            <a:off x="4149306" y="161703"/>
            <a:ext cx="6833715" cy="1325563"/>
          </a:xfrm>
        </p:spPr>
        <p:txBody>
          <a:bodyPr/>
          <a:lstStyle/>
          <a:p>
            <a:r>
              <a:rPr lang="en-US" dirty="0"/>
              <a:t>Conclusion</a:t>
            </a:r>
          </a:p>
        </p:txBody>
      </p:sp>
      <p:sp>
        <p:nvSpPr>
          <p:cNvPr id="3" name="Content Placeholder 2">
            <a:extLst>
              <a:ext uri="{FF2B5EF4-FFF2-40B4-BE49-F238E27FC236}">
                <a16:creationId xmlns:a16="http://schemas.microsoft.com/office/drawing/2014/main" id="{634F2F44-DA92-E9AC-3A52-89968E35D5D6}"/>
              </a:ext>
            </a:extLst>
          </p:cNvPr>
          <p:cNvSpPr>
            <a:spLocks noGrp="1"/>
          </p:cNvSpPr>
          <p:nvPr>
            <p:ph idx="1"/>
          </p:nvPr>
        </p:nvSpPr>
        <p:spPr>
          <a:xfrm>
            <a:off x="4149306" y="1253331"/>
            <a:ext cx="6833715" cy="4537870"/>
          </a:xfrm>
        </p:spPr>
        <p:txBody>
          <a:bodyPr>
            <a:normAutofit/>
          </a:bodyPr>
          <a:lstStyle/>
          <a:p>
            <a:r>
              <a:rPr lang="en-US" dirty="0"/>
              <a:t>CNNs were able to correctly classify real-life traffic signs with ~90% categorical accuracy</a:t>
            </a:r>
          </a:p>
          <a:p>
            <a:pPr marL="0" indent="0">
              <a:buNone/>
            </a:pPr>
            <a:endParaRPr lang="en-US" dirty="0"/>
          </a:p>
          <a:p>
            <a:r>
              <a:rPr lang="en-US" dirty="0"/>
              <a:t>Future steps can include:</a:t>
            </a:r>
          </a:p>
          <a:p>
            <a:pPr lvl="1"/>
            <a:r>
              <a:rPr lang="en-US" dirty="0"/>
              <a:t>Removing a percentage of distorted images from the training data</a:t>
            </a:r>
          </a:p>
          <a:p>
            <a:pPr lvl="1"/>
            <a:r>
              <a:rPr lang="en-US" dirty="0"/>
              <a:t>Add random noise to the random oversampled images</a:t>
            </a:r>
          </a:p>
          <a:p>
            <a:pPr lvl="1"/>
            <a:r>
              <a:rPr lang="en-US" dirty="0"/>
              <a:t>Further tuning to each model!</a:t>
            </a:r>
          </a:p>
          <a:p>
            <a:pPr lvl="1"/>
            <a:endParaRPr lang="en-US" dirty="0"/>
          </a:p>
        </p:txBody>
      </p:sp>
    </p:spTree>
    <p:extLst>
      <p:ext uri="{BB962C8B-B14F-4D97-AF65-F5344CB8AC3E}">
        <p14:creationId xmlns:p14="http://schemas.microsoft.com/office/powerpoint/2010/main" val="3358217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Road In The Mist Stock Photo - Download Image Now - Uncertainty, Question  Mark, Road Sign - iStock">
            <a:extLst>
              <a:ext uri="{FF2B5EF4-FFF2-40B4-BE49-F238E27FC236}">
                <a16:creationId xmlns:a16="http://schemas.microsoft.com/office/drawing/2014/main" id="{F5D450B5-D932-3273-EC86-54C6B8B242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4792" b="45798"/>
          <a:stretch/>
        </p:blipFill>
        <p:spPr bwMode="auto">
          <a:xfrm>
            <a:off x="4804631" y="2386970"/>
            <a:ext cx="2582738" cy="208405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8FD84E9-F6D4-CD17-2BB4-4874F218A409}"/>
              </a:ext>
            </a:extLst>
          </p:cNvPr>
          <p:cNvSpPr>
            <a:spLocks noGrp="1"/>
          </p:cNvSpPr>
          <p:nvPr>
            <p:ph type="title"/>
          </p:nvPr>
        </p:nvSpPr>
        <p:spPr>
          <a:xfrm>
            <a:off x="855170" y="1177396"/>
            <a:ext cx="8314709" cy="2419147"/>
          </a:xfrm>
        </p:spPr>
        <p:txBody>
          <a:bodyPr/>
          <a:lstStyle/>
          <a:p>
            <a:r>
              <a:rPr lang="en-US" dirty="0"/>
              <a:t>THANK YOU</a:t>
            </a:r>
          </a:p>
        </p:txBody>
      </p:sp>
      <p:sp>
        <p:nvSpPr>
          <p:cNvPr id="3" name="Text Placeholder 2">
            <a:extLst>
              <a:ext uri="{FF2B5EF4-FFF2-40B4-BE49-F238E27FC236}">
                <a16:creationId xmlns:a16="http://schemas.microsoft.com/office/drawing/2014/main" id="{881E1E0B-E777-F3FF-8AF2-C712DA6581BF}"/>
              </a:ext>
            </a:extLst>
          </p:cNvPr>
          <p:cNvSpPr>
            <a:spLocks noGrp="1"/>
          </p:cNvSpPr>
          <p:nvPr>
            <p:ph type="body" idx="11"/>
          </p:nvPr>
        </p:nvSpPr>
        <p:spPr>
          <a:xfrm>
            <a:off x="855170" y="3440648"/>
            <a:ext cx="8314709" cy="1633956"/>
          </a:xfrm>
        </p:spPr>
        <p:txBody>
          <a:bodyPr/>
          <a:lstStyle/>
          <a:p>
            <a:r>
              <a:rPr lang="en-US" dirty="0"/>
              <a:t>Questions?</a:t>
            </a:r>
          </a:p>
        </p:txBody>
      </p:sp>
    </p:spTree>
    <p:extLst>
      <p:ext uri="{BB962C8B-B14F-4D97-AF65-F5344CB8AC3E}">
        <p14:creationId xmlns:p14="http://schemas.microsoft.com/office/powerpoint/2010/main" val="2401174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936D9-892F-46F5-8F6D-EF9099B92F5A}"/>
              </a:ext>
            </a:extLst>
          </p:cNvPr>
          <p:cNvSpPr>
            <a:spLocks noGrp="1"/>
          </p:cNvSpPr>
          <p:nvPr>
            <p:ph type="title"/>
          </p:nvPr>
        </p:nvSpPr>
        <p:spPr/>
        <p:txBody>
          <a:bodyPr/>
          <a:lstStyle/>
          <a:p>
            <a:r>
              <a:rPr lang="en-US" dirty="0"/>
              <a:t>BACKUP SLIDES</a:t>
            </a:r>
          </a:p>
        </p:txBody>
      </p:sp>
      <p:sp>
        <p:nvSpPr>
          <p:cNvPr id="3" name="Text Placeholder 2">
            <a:extLst>
              <a:ext uri="{FF2B5EF4-FFF2-40B4-BE49-F238E27FC236}">
                <a16:creationId xmlns:a16="http://schemas.microsoft.com/office/drawing/2014/main" id="{22EA4976-3ACC-E2EB-767E-9ED810EDECC1}"/>
              </a:ext>
            </a:extLst>
          </p:cNvPr>
          <p:cNvSpPr>
            <a:spLocks noGrp="1"/>
          </p:cNvSpPr>
          <p:nvPr>
            <p:ph type="body" idx="11"/>
          </p:nvPr>
        </p:nvSpPr>
        <p:spPr/>
        <p:txBody>
          <a:bodyPr/>
          <a:lstStyle/>
          <a:p>
            <a:r>
              <a:rPr lang="en-US" b="1" dirty="0">
                <a:hlinkClick r:id="rId2">
                  <a:extLst>
                    <a:ext uri="{A12FA001-AC4F-418D-AE19-62706E023703}">
                      <ahyp:hlinkClr xmlns:ahyp="http://schemas.microsoft.com/office/drawing/2018/hyperlinkcolor" val="tx"/>
                    </a:ext>
                  </a:extLst>
                </a:hlinkClick>
              </a:rPr>
              <a:t>FUN CNN VISUALIZATION LINK!</a:t>
            </a:r>
            <a:endParaRPr lang="en-US" b="1" dirty="0"/>
          </a:p>
        </p:txBody>
      </p:sp>
    </p:spTree>
    <p:extLst>
      <p:ext uri="{BB962C8B-B14F-4D97-AF65-F5344CB8AC3E}">
        <p14:creationId xmlns:p14="http://schemas.microsoft.com/office/powerpoint/2010/main" val="3080371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2157BE-937B-CF59-C3A4-34FF2298D4FA}"/>
              </a:ext>
            </a:extLst>
          </p:cNvPr>
          <p:cNvSpPr>
            <a:spLocks noGrp="1"/>
          </p:cNvSpPr>
          <p:nvPr>
            <p:ph type="title"/>
          </p:nvPr>
        </p:nvSpPr>
        <p:spPr/>
        <p:txBody>
          <a:bodyPr>
            <a:normAutofit fontScale="90000"/>
          </a:bodyPr>
          <a:lstStyle/>
          <a:p>
            <a:r>
              <a:rPr lang="en-US" dirty="0"/>
              <a:t>Model Training</a:t>
            </a:r>
          </a:p>
        </p:txBody>
      </p:sp>
      <p:sp>
        <p:nvSpPr>
          <p:cNvPr id="5" name="Text Placeholder 4">
            <a:extLst>
              <a:ext uri="{FF2B5EF4-FFF2-40B4-BE49-F238E27FC236}">
                <a16:creationId xmlns:a16="http://schemas.microsoft.com/office/drawing/2014/main" id="{5BBB89FC-C906-0F72-1620-A36B4C689497}"/>
              </a:ext>
            </a:extLst>
          </p:cNvPr>
          <p:cNvSpPr>
            <a:spLocks noGrp="1"/>
          </p:cNvSpPr>
          <p:nvPr>
            <p:ph type="body" idx="11"/>
          </p:nvPr>
        </p:nvSpPr>
        <p:spPr/>
        <p:txBody>
          <a:bodyPr/>
          <a:lstStyle/>
          <a:p>
            <a:r>
              <a:rPr lang="en-US" dirty="0"/>
              <a:t>Baseline CNN Architecture Overview</a:t>
            </a:r>
          </a:p>
        </p:txBody>
      </p:sp>
      <p:graphicFrame>
        <p:nvGraphicFramePr>
          <p:cNvPr id="10" name="Table 9">
            <a:extLst>
              <a:ext uri="{FF2B5EF4-FFF2-40B4-BE49-F238E27FC236}">
                <a16:creationId xmlns:a16="http://schemas.microsoft.com/office/drawing/2014/main" id="{E463CC70-015D-846D-C9F7-0755BAC2FEC2}"/>
              </a:ext>
            </a:extLst>
          </p:cNvPr>
          <p:cNvGraphicFramePr>
            <a:graphicFrameLocks noGrp="1"/>
          </p:cNvGraphicFramePr>
          <p:nvPr>
            <p:extLst>
              <p:ext uri="{D42A27DB-BD31-4B8C-83A1-F6EECF244321}">
                <p14:modId xmlns:p14="http://schemas.microsoft.com/office/powerpoint/2010/main" val="4206324389"/>
              </p:ext>
            </p:extLst>
          </p:nvPr>
        </p:nvGraphicFramePr>
        <p:xfrm>
          <a:off x="487742" y="1923775"/>
          <a:ext cx="8725672" cy="4371472"/>
        </p:xfrm>
        <a:graphic>
          <a:graphicData uri="http://schemas.openxmlformats.org/drawingml/2006/table">
            <a:tbl>
              <a:tblPr>
                <a:tableStyleId>{B301B821-A1FF-4177-AEE7-76D212191A09}</a:tableStyleId>
              </a:tblPr>
              <a:tblGrid>
                <a:gridCol w="836616">
                  <a:extLst>
                    <a:ext uri="{9D8B030D-6E8A-4147-A177-3AD203B41FA5}">
                      <a16:colId xmlns:a16="http://schemas.microsoft.com/office/drawing/2014/main" val="1581872706"/>
                    </a:ext>
                  </a:extLst>
                </a:gridCol>
                <a:gridCol w="3994534">
                  <a:extLst>
                    <a:ext uri="{9D8B030D-6E8A-4147-A177-3AD203B41FA5}">
                      <a16:colId xmlns:a16="http://schemas.microsoft.com/office/drawing/2014/main" val="1796743671"/>
                    </a:ext>
                  </a:extLst>
                </a:gridCol>
                <a:gridCol w="3894522">
                  <a:extLst>
                    <a:ext uri="{9D8B030D-6E8A-4147-A177-3AD203B41FA5}">
                      <a16:colId xmlns:a16="http://schemas.microsoft.com/office/drawing/2014/main" val="4100710852"/>
                    </a:ext>
                  </a:extLst>
                </a:gridCol>
              </a:tblGrid>
              <a:tr h="546863">
                <a:tc>
                  <a:txBody>
                    <a:bodyPr/>
                    <a:lstStyle/>
                    <a:p>
                      <a:pPr algn="ctr" fontAlgn="b"/>
                      <a:endParaRPr lang="en-US" sz="1400" b="1" dirty="0">
                        <a:effectLst/>
                        <a:latin typeface="Futura Md BT" panose="020B0602020204020303"/>
                      </a:endParaRP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dirty="0">
                          <a:effectLst/>
                          <a:latin typeface="Futura Md BT" panose="020B0602020204020303"/>
                        </a:rPr>
                        <a:t>Basic CNN: `</a:t>
                      </a:r>
                      <a:r>
                        <a:rPr lang="en-US" sz="1800" b="1" dirty="0" err="1">
                          <a:effectLst/>
                          <a:latin typeface="Futura Md BT" panose="020B0602020204020303"/>
                        </a:rPr>
                        <a:t>cnn_baseline</a:t>
                      </a:r>
                      <a:r>
                        <a:rPr lang="en-US" sz="1800" b="1" dirty="0">
                          <a:effectLst/>
                          <a:latin typeface="Futura Md BT" panose="020B0602020204020303"/>
                        </a:rPr>
                        <a:t>`</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US" sz="1800" b="1" dirty="0">
                          <a:effectLst/>
                          <a:latin typeface="Futura Md BT" panose="020B0602020204020303"/>
                        </a:rPr>
                        <a:t>LeNet-5 Based CNN: `</a:t>
                      </a:r>
                      <a:r>
                        <a:rPr lang="en-US" sz="1800" b="1" dirty="0" err="1">
                          <a:effectLst/>
                          <a:latin typeface="Futura Md BT" panose="020B0602020204020303"/>
                        </a:rPr>
                        <a:t>lenet_baseline</a:t>
                      </a:r>
                      <a:r>
                        <a:rPr lang="en-US" sz="1800" b="1" dirty="0">
                          <a:effectLst/>
                          <a:latin typeface="Futura Md BT" panose="020B0602020204020303"/>
                        </a:rPr>
                        <a:t>`</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extLst>
                  <a:ext uri="{0D108BD9-81ED-4DB2-BD59-A6C34878D82A}">
                    <a16:rowId xmlns:a16="http://schemas.microsoft.com/office/drawing/2014/main" val="1135057502"/>
                  </a:ext>
                </a:extLst>
              </a:tr>
              <a:tr h="784418">
                <a:tc>
                  <a:txBody>
                    <a:bodyPr/>
                    <a:lstStyle/>
                    <a:p>
                      <a:pPr algn="ctr" fontAlgn="base"/>
                      <a:r>
                        <a:rPr lang="en-US" sz="1400" b="1" i="1" dirty="0">
                          <a:effectLst/>
                          <a:latin typeface="Futura Md BT" panose="020B0602020204020303"/>
                        </a:rPr>
                        <a:t>Layer 1</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fontAlgn="base"/>
                      <a:r>
                        <a:rPr lang="en-US" sz="1400" b="1" dirty="0">
                          <a:effectLst/>
                          <a:latin typeface="Futura Md BT" panose="020B0602020204020303"/>
                        </a:rPr>
                        <a:t>Conv2D (</a:t>
                      </a:r>
                      <a:r>
                        <a:rPr lang="en-US" sz="1400" b="1" dirty="0">
                          <a:solidFill>
                            <a:schemeClr val="accent1"/>
                          </a:solidFill>
                          <a:effectLst/>
                          <a:latin typeface="Futura Md BT" panose="020B0602020204020303"/>
                        </a:rPr>
                        <a:t>32 filters</a:t>
                      </a:r>
                      <a:r>
                        <a:rPr lang="en-US" sz="1400" b="1" dirty="0">
                          <a:solidFill>
                            <a:schemeClr val="accent4"/>
                          </a:solidFill>
                          <a:effectLst/>
                          <a:latin typeface="Futura Md BT" panose="020B0602020204020303"/>
                        </a:rPr>
                        <a:t>, kernel size 3x3, </a:t>
                      </a:r>
                      <a:r>
                        <a:rPr lang="en-US" sz="1400" b="1" dirty="0">
                          <a:effectLst/>
                          <a:latin typeface="Futura Md BT" panose="020B0602020204020303"/>
                        </a:rPr>
                        <a:t>stride 1x1, </a:t>
                      </a:r>
                    </a:p>
                    <a:p>
                      <a:pPr fontAlgn="base"/>
                      <a:r>
                        <a:rPr lang="en-US" sz="1400" b="1" dirty="0">
                          <a:effectLst/>
                          <a:latin typeface="Futura Md BT" panose="020B0602020204020303"/>
                        </a:rPr>
                        <a:t>                 'valid' padding, </a:t>
                      </a:r>
                      <a:r>
                        <a:rPr lang="en-US" sz="1400" b="1" dirty="0" err="1">
                          <a:solidFill>
                            <a:schemeClr val="accent2"/>
                          </a:solidFill>
                          <a:effectLst/>
                          <a:latin typeface="Futura Md BT" panose="020B0602020204020303"/>
                        </a:rPr>
                        <a:t>ReLU</a:t>
                      </a:r>
                      <a:r>
                        <a:rPr lang="en-US" sz="1400" b="1" dirty="0">
                          <a:solidFill>
                            <a:schemeClr val="accent2"/>
                          </a:solidFill>
                          <a:effectLst/>
                          <a:latin typeface="Futura Md BT" panose="020B0602020204020303"/>
                        </a:rPr>
                        <a:t> activation</a:t>
                      </a:r>
                      <a:r>
                        <a:rPr lang="en-US" sz="1400" b="1" dirty="0">
                          <a:effectLst/>
                          <a:latin typeface="Futura Md BT" panose="020B0602020204020303"/>
                        </a:rPr>
                        <a:t>)</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fontAlgn="base"/>
                      <a:r>
                        <a:rPr lang="en-US" sz="1400" b="1" dirty="0">
                          <a:effectLst/>
                          <a:latin typeface="Futura Md BT" panose="020B0602020204020303"/>
                        </a:rPr>
                        <a:t>Conv2D (</a:t>
                      </a:r>
                      <a:r>
                        <a:rPr lang="en-US" sz="1400" b="1" dirty="0">
                          <a:solidFill>
                            <a:schemeClr val="accent1"/>
                          </a:solidFill>
                          <a:effectLst/>
                          <a:latin typeface="Futura Md BT" panose="020B0602020204020303"/>
                        </a:rPr>
                        <a:t>6 filters</a:t>
                      </a:r>
                      <a:r>
                        <a:rPr lang="en-US" sz="1400" b="1" dirty="0">
                          <a:effectLst/>
                          <a:latin typeface="Futura Md BT" panose="020B0602020204020303"/>
                        </a:rPr>
                        <a:t>, </a:t>
                      </a:r>
                      <a:r>
                        <a:rPr lang="en-US" sz="1400" b="1" dirty="0">
                          <a:solidFill>
                            <a:schemeClr val="accent4"/>
                          </a:solidFill>
                          <a:effectLst/>
                          <a:latin typeface="Futura Md BT" panose="020B0602020204020303"/>
                        </a:rPr>
                        <a:t>kernel size 5x5</a:t>
                      </a:r>
                      <a:r>
                        <a:rPr lang="en-US" sz="1400" b="1" dirty="0">
                          <a:effectLst/>
                          <a:latin typeface="Futura Md BT" panose="020B0602020204020303"/>
                        </a:rPr>
                        <a:t>, stride 1x1, </a:t>
                      </a:r>
                    </a:p>
                    <a:p>
                      <a:pPr fontAlgn="base"/>
                      <a:r>
                        <a:rPr lang="en-US" sz="1400" b="1" dirty="0">
                          <a:effectLst/>
                          <a:latin typeface="Futura Md BT" panose="020B0602020204020303"/>
                        </a:rPr>
                        <a:t>                 'same' padding, </a:t>
                      </a:r>
                      <a:r>
                        <a:rPr lang="en-US" sz="1400" b="1" dirty="0">
                          <a:solidFill>
                            <a:schemeClr val="accent2"/>
                          </a:solidFill>
                          <a:effectLst/>
                          <a:latin typeface="Futura Md BT" panose="020B0602020204020303"/>
                        </a:rPr>
                        <a:t>tanh activation</a:t>
                      </a:r>
                      <a:r>
                        <a:rPr lang="en-US" sz="1400" b="1" dirty="0">
                          <a:effectLst/>
                          <a:latin typeface="Futura Md BT" panose="020B0602020204020303"/>
                        </a:rPr>
                        <a:t>)</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58727745"/>
                  </a:ext>
                </a:extLst>
              </a:tr>
              <a:tr h="343184">
                <a:tc>
                  <a:txBody>
                    <a:bodyPr/>
                    <a:lstStyle/>
                    <a:p>
                      <a:pPr algn="ctr" fontAlgn="base"/>
                      <a:r>
                        <a:rPr lang="en-US" sz="1400" b="1" i="1" dirty="0">
                          <a:effectLst/>
                          <a:latin typeface="Futura Md BT" panose="020B0602020204020303"/>
                        </a:rPr>
                        <a:t>Layer 2</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fontAlgn="base"/>
                      <a:r>
                        <a:rPr lang="en-US" sz="1400" b="1" dirty="0">
                          <a:solidFill>
                            <a:schemeClr val="accent6"/>
                          </a:solidFill>
                          <a:effectLst/>
                          <a:latin typeface="Futura Md BT" panose="020B0602020204020303"/>
                        </a:rPr>
                        <a:t>MaxPooling2D</a:t>
                      </a:r>
                      <a:r>
                        <a:rPr lang="en-US" sz="1400" b="1" dirty="0">
                          <a:effectLst/>
                          <a:latin typeface="Futura Md BT" panose="020B0602020204020303"/>
                        </a:rPr>
                        <a:t> (pool size 2x2)</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fontAlgn="base"/>
                      <a:r>
                        <a:rPr lang="en-US" sz="1400" b="1" dirty="0">
                          <a:solidFill>
                            <a:schemeClr val="accent6"/>
                          </a:solidFill>
                          <a:effectLst/>
                          <a:latin typeface="Futura Md BT" panose="020B0602020204020303"/>
                        </a:rPr>
                        <a:t>AveragePooling2D </a:t>
                      </a:r>
                      <a:r>
                        <a:rPr lang="en-US" sz="1400" b="1" dirty="0">
                          <a:effectLst/>
                          <a:latin typeface="Futura Md BT" panose="020B0602020204020303"/>
                        </a:rPr>
                        <a:t>(pool size 2x2)</a:t>
                      </a:r>
                      <a:endParaRPr lang="en-US" sz="1400" b="1" dirty="0">
                        <a:solidFill>
                          <a:schemeClr val="accent6"/>
                        </a:solidFill>
                        <a:effectLst/>
                        <a:latin typeface="Futura Md BT" panose="020B0602020204020303"/>
                      </a:endParaRP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57430901"/>
                  </a:ext>
                </a:extLst>
              </a:tr>
              <a:tr h="637339">
                <a:tc>
                  <a:txBody>
                    <a:bodyPr/>
                    <a:lstStyle/>
                    <a:p>
                      <a:pPr algn="ctr" fontAlgn="base"/>
                      <a:r>
                        <a:rPr lang="en-US" sz="1400" b="1" i="1" dirty="0">
                          <a:effectLst/>
                          <a:latin typeface="Futura Md BT" panose="020B0602020204020303"/>
                        </a:rPr>
                        <a:t>Layer 3</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fontAlgn="base"/>
                      <a:r>
                        <a:rPr lang="en-US" sz="1400" b="1" dirty="0">
                          <a:effectLst/>
                          <a:latin typeface="Futura Md BT" panose="020B0602020204020303"/>
                        </a:rPr>
                        <a:t>Conv2D (</a:t>
                      </a:r>
                      <a:r>
                        <a:rPr lang="en-US" sz="1400" b="1" dirty="0">
                          <a:solidFill>
                            <a:schemeClr val="accent1"/>
                          </a:solidFill>
                          <a:effectLst/>
                          <a:latin typeface="Futura Md BT" panose="020B0602020204020303"/>
                        </a:rPr>
                        <a:t>32 filters</a:t>
                      </a:r>
                      <a:r>
                        <a:rPr lang="en-US" sz="1400" b="1" dirty="0">
                          <a:effectLst/>
                          <a:latin typeface="Futura Md BT" panose="020B0602020204020303"/>
                        </a:rPr>
                        <a:t>, </a:t>
                      </a:r>
                      <a:r>
                        <a:rPr lang="en-US" sz="1400" b="1" dirty="0">
                          <a:solidFill>
                            <a:schemeClr val="accent4"/>
                          </a:solidFill>
                          <a:effectLst/>
                          <a:latin typeface="Futura Md BT" panose="020B0602020204020303"/>
                        </a:rPr>
                        <a:t>kernel size 3x3</a:t>
                      </a:r>
                      <a:r>
                        <a:rPr lang="en-US" sz="1400" b="1" dirty="0">
                          <a:effectLst/>
                          <a:latin typeface="Futura Md BT" panose="020B0602020204020303"/>
                        </a:rPr>
                        <a:t>, </a:t>
                      </a:r>
                    </a:p>
                    <a:p>
                      <a:pPr fontAlgn="base"/>
                      <a:r>
                        <a:rPr lang="en-US" sz="1400" b="1" dirty="0">
                          <a:effectLst/>
                          <a:latin typeface="Futura Md BT" panose="020B0602020204020303"/>
                        </a:rPr>
                        <a:t>                 'valid' padding, </a:t>
                      </a:r>
                      <a:r>
                        <a:rPr lang="en-US" sz="1400" b="1" dirty="0" err="1">
                          <a:solidFill>
                            <a:schemeClr val="accent2"/>
                          </a:solidFill>
                          <a:effectLst/>
                          <a:latin typeface="Futura Md BT" panose="020B0602020204020303"/>
                        </a:rPr>
                        <a:t>ReLU</a:t>
                      </a:r>
                      <a:r>
                        <a:rPr lang="en-US" sz="1400" b="1" dirty="0">
                          <a:solidFill>
                            <a:schemeClr val="accent2"/>
                          </a:solidFill>
                          <a:effectLst/>
                          <a:latin typeface="Futura Md BT" panose="020B0602020204020303"/>
                        </a:rPr>
                        <a:t> activation</a:t>
                      </a:r>
                      <a:r>
                        <a:rPr lang="en-US" sz="1400" b="1" dirty="0">
                          <a:effectLst/>
                          <a:latin typeface="Futura Md BT" panose="020B0602020204020303"/>
                        </a:rPr>
                        <a:t>)</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fontAlgn="base"/>
                      <a:r>
                        <a:rPr lang="en-US" sz="1400" b="1" dirty="0">
                          <a:effectLst/>
                          <a:latin typeface="Futura Md BT" panose="020B0602020204020303"/>
                        </a:rPr>
                        <a:t>Conv2D (</a:t>
                      </a:r>
                      <a:r>
                        <a:rPr lang="en-US" sz="1400" b="1" dirty="0">
                          <a:solidFill>
                            <a:schemeClr val="accent1"/>
                          </a:solidFill>
                          <a:effectLst/>
                          <a:latin typeface="Futura Md BT" panose="020B0602020204020303"/>
                        </a:rPr>
                        <a:t>16 filters</a:t>
                      </a:r>
                      <a:r>
                        <a:rPr lang="en-US" sz="1400" b="1" dirty="0">
                          <a:effectLst/>
                          <a:latin typeface="Futura Md BT" panose="020B0602020204020303"/>
                        </a:rPr>
                        <a:t>, </a:t>
                      </a:r>
                      <a:r>
                        <a:rPr lang="en-US" sz="1400" b="1" dirty="0">
                          <a:solidFill>
                            <a:schemeClr val="accent4"/>
                          </a:solidFill>
                          <a:effectLst/>
                          <a:latin typeface="Futura Md BT" panose="020B0602020204020303"/>
                        </a:rPr>
                        <a:t>kernel size 5x5</a:t>
                      </a:r>
                      <a:r>
                        <a:rPr lang="en-US" sz="1400" b="1" dirty="0">
                          <a:effectLst/>
                          <a:latin typeface="Futura Md BT" panose="020B0602020204020303"/>
                        </a:rPr>
                        <a:t>, </a:t>
                      </a:r>
                    </a:p>
                    <a:p>
                      <a:pPr fontAlgn="base"/>
                      <a:r>
                        <a:rPr lang="en-US" sz="1400" b="1" dirty="0">
                          <a:effectLst/>
                          <a:latin typeface="Futura Md BT" panose="020B0602020204020303"/>
                        </a:rPr>
                        <a:t>                 'valid' padding, </a:t>
                      </a:r>
                      <a:r>
                        <a:rPr lang="en-US" sz="1400" b="1" dirty="0">
                          <a:solidFill>
                            <a:schemeClr val="accent2"/>
                          </a:solidFill>
                          <a:effectLst/>
                          <a:latin typeface="Futura Md BT" panose="020B0602020204020303"/>
                        </a:rPr>
                        <a:t>tanh activation</a:t>
                      </a:r>
                      <a:r>
                        <a:rPr lang="en-US" sz="1400" b="1" dirty="0">
                          <a:effectLst/>
                          <a:latin typeface="Futura Md BT" panose="020B0602020204020303"/>
                        </a:rPr>
                        <a:t>)</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2548944"/>
                  </a:ext>
                </a:extLst>
              </a:tr>
              <a:tr h="343184">
                <a:tc>
                  <a:txBody>
                    <a:bodyPr/>
                    <a:lstStyle/>
                    <a:p>
                      <a:pPr algn="ctr" fontAlgn="base"/>
                      <a:r>
                        <a:rPr lang="en-US" sz="1400" b="1" i="1" dirty="0">
                          <a:effectLst/>
                          <a:latin typeface="Futura Md BT" panose="020B0602020204020303"/>
                        </a:rPr>
                        <a:t>Layer 4</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fontAlgn="base"/>
                      <a:r>
                        <a:rPr lang="en-US" sz="1400" b="1" dirty="0">
                          <a:solidFill>
                            <a:schemeClr val="accent6"/>
                          </a:solidFill>
                          <a:effectLst/>
                          <a:latin typeface="Futura Md BT" panose="020B0602020204020303"/>
                        </a:rPr>
                        <a:t>MaxPooling2D</a:t>
                      </a:r>
                      <a:r>
                        <a:rPr lang="en-US" sz="1400" b="1" dirty="0">
                          <a:effectLst/>
                          <a:latin typeface="Futura Md BT" panose="020B0602020204020303"/>
                        </a:rPr>
                        <a:t> (pool size 2x2)</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fontAlgn="base"/>
                      <a:r>
                        <a:rPr lang="en-US" sz="1400" b="1" dirty="0">
                          <a:solidFill>
                            <a:schemeClr val="accent6"/>
                          </a:solidFill>
                          <a:effectLst/>
                          <a:latin typeface="Futura Md BT" panose="020B0602020204020303"/>
                        </a:rPr>
                        <a:t>AveragePooling2D </a:t>
                      </a:r>
                      <a:r>
                        <a:rPr lang="en-US" sz="1400" b="1" dirty="0">
                          <a:effectLst/>
                          <a:latin typeface="Futura Md BT" panose="020B0602020204020303"/>
                        </a:rPr>
                        <a:t>(pool size 2x2)</a:t>
                      </a:r>
                      <a:endParaRPr lang="en-US" sz="1400" b="1" dirty="0">
                        <a:solidFill>
                          <a:schemeClr val="accent6"/>
                        </a:solidFill>
                        <a:effectLst/>
                        <a:latin typeface="Futura Md BT" panose="020B0602020204020303"/>
                      </a:endParaRP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92451173"/>
                  </a:ext>
                </a:extLst>
              </a:tr>
              <a:tr h="637339">
                <a:tc>
                  <a:txBody>
                    <a:bodyPr/>
                    <a:lstStyle/>
                    <a:p>
                      <a:pPr algn="ctr" fontAlgn="base"/>
                      <a:r>
                        <a:rPr lang="en-US" sz="1400" b="1" i="1" dirty="0">
                          <a:effectLst/>
                          <a:latin typeface="Futura Md BT" panose="020B0602020204020303"/>
                        </a:rPr>
                        <a:t>Layer 5</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fontAlgn="base"/>
                      <a:r>
                        <a:rPr lang="en-US" sz="1400" b="1" dirty="0">
                          <a:effectLst/>
                          <a:latin typeface="Futura Md BT" panose="020B0602020204020303"/>
                        </a:rPr>
                        <a:t>Flatten</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fontAlgn="base"/>
                      <a:r>
                        <a:rPr lang="en-US" sz="1400" b="1" dirty="0">
                          <a:solidFill>
                            <a:schemeClr val="accent5"/>
                          </a:solidFill>
                          <a:effectLst/>
                          <a:latin typeface="Futura Md BT" panose="020B0602020204020303"/>
                        </a:rPr>
                        <a:t>Conv2D (120 filters, kernel size 5x5, </a:t>
                      </a:r>
                    </a:p>
                    <a:p>
                      <a:pPr fontAlgn="base"/>
                      <a:r>
                        <a:rPr lang="en-US" sz="1400" b="1" dirty="0">
                          <a:solidFill>
                            <a:schemeClr val="accent5"/>
                          </a:solidFill>
                          <a:effectLst/>
                          <a:latin typeface="Futura Md BT" panose="020B0602020204020303"/>
                        </a:rPr>
                        <a:t>                 'valid' padding, tanh activation)</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27512492"/>
                  </a:ext>
                </a:extLst>
              </a:tr>
              <a:tr h="343184">
                <a:tc>
                  <a:txBody>
                    <a:bodyPr/>
                    <a:lstStyle/>
                    <a:p>
                      <a:pPr algn="ctr" fontAlgn="base"/>
                      <a:r>
                        <a:rPr lang="fr-FR" sz="1400" b="1" i="1" dirty="0">
                          <a:effectLst/>
                          <a:latin typeface="Futura Md BT" panose="020B0602020204020303"/>
                        </a:rPr>
                        <a:t>Layer 6</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fontAlgn="base"/>
                      <a:r>
                        <a:rPr lang="fr-FR" sz="1400" b="1" dirty="0">
                          <a:effectLst/>
                          <a:latin typeface="Futura Md BT" panose="020B0602020204020303"/>
                        </a:rPr>
                        <a:t>Dense (64 </a:t>
                      </a:r>
                      <a:r>
                        <a:rPr lang="fr-FR" sz="1400" b="1" dirty="0" err="1">
                          <a:effectLst/>
                          <a:latin typeface="Futura Md BT" panose="020B0602020204020303"/>
                        </a:rPr>
                        <a:t>units</a:t>
                      </a:r>
                      <a:r>
                        <a:rPr lang="fr-FR" sz="1400" b="1" dirty="0">
                          <a:effectLst/>
                          <a:latin typeface="Futura Md BT" panose="020B0602020204020303"/>
                        </a:rPr>
                        <a:t>, </a:t>
                      </a:r>
                      <a:r>
                        <a:rPr lang="fr-FR" sz="1400" b="1" dirty="0" err="1">
                          <a:effectLst/>
                          <a:latin typeface="Futura Md BT" panose="020B0602020204020303"/>
                        </a:rPr>
                        <a:t>ReLU</a:t>
                      </a:r>
                      <a:r>
                        <a:rPr lang="fr-FR" sz="1400" b="1" dirty="0">
                          <a:effectLst/>
                          <a:latin typeface="Futura Md BT" panose="020B0602020204020303"/>
                        </a:rPr>
                        <a:t> activation)</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fontAlgn="base"/>
                      <a:r>
                        <a:rPr lang="en-US" sz="1400" b="1" dirty="0">
                          <a:effectLst/>
                          <a:latin typeface="Futura Md BT" panose="020B0602020204020303"/>
                        </a:rPr>
                        <a:t>Flatten</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31347697"/>
                  </a:ext>
                </a:extLst>
              </a:tr>
              <a:tr h="343184">
                <a:tc>
                  <a:txBody>
                    <a:bodyPr/>
                    <a:lstStyle/>
                    <a:p>
                      <a:pPr algn="ctr" fontAlgn="base"/>
                      <a:r>
                        <a:rPr lang="en-US" sz="1400" b="1" i="1" dirty="0">
                          <a:effectLst/>
                          <a:latin typeface="Futura Md BT" panose="020B0602020204020303"/>
                        </a:rPr>
                        <a:t>Layer 7</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fontAlgn="base"/>
                      <a:r>
                        <a:rPr lang="en-US" sz="1400" b="1" dirty="0">
                          <a:effectLst/>
                          <a:latin typeface="Futura Md BT" panose="020B0602020204020303"/>
                        </a:rPr>
                        <a:t>Dense (43 units, </a:t>
                      </a:r>
                      <a:r>
                        <a:rPr lang="en-US" sz="1400" b="1" dirty="0" err="1">
                          <a:effectLst/>
                          <a:latin typeface="Futura Md BT" panose="020B0602020204020303"/>
                        </a:rPr>
                        <a:t>softmax</a:t>
                      </a:r>
                      <a:r>
                        <a:rPr lang="en-US" sz="1400" b="1" dirty="0">
                          <a:effectLst/>
                          <a:latin typeface="Futura Md BT" panose="020B0602020204020303"/>
                        </a:rPr>
                        <a:t> activation)</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fontAlgn="base"/>
                      <a:r>
                        <a:rPr lang="en-US" sz="1400" b="1" dirty="0">
                          <a:effectLst/>
                          <a:latin typeface="Futura Md BT" panose="020B0602020204020303"/>
                        </a:rPr>
                        <a:t>Dense (84 units, tanh activation)</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68757988"/>
                  </a:ext>
                </a:extLst>
              </a:tr>
              <a:tr h="343184">
                <a:tc>
                  <a:txBody>
                    <a:bodyPr/>
                    <a:lstStyle/>
                    <a:p>
                      <a:pPr algn="ctr" fontAlgn="base"/>
                      <a:r>
                        <a:rPr lang="en-US" sz="1400" b="1" i="1" dirty="0">
                          <a:effectLst/>
                          <a:latin typeface="Futura Md BT" panose="020B0602020204020303"/>
                        </a:rPr>
                        <a:t>Layer 8</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fontAlgn="base"/>
                      <a:endParaRPr lang="en-US" sz="1400" b="1" dirty="0">
                        <a:effectLst/>
                        <a:latin typeface="Futura Md BT" panose="020B0602020204020303"/>
                      </a:endParaRP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fontAlgn="base"/>
                      <a:r>
                        <a:rPr lang="en-US" sz="1400" b="1" dirty="0">
                          <a:effectLst/>
                          <a:latin typeface="Futura Md BT" panose="020B0602020204020303"/>
                        </a:rPr>
                        <a:t>Dense (43 units, </a:t>
                      </a:r>
                      <a:r>
                        <a:rPr lang="en-US" sz="1400" b="1" dirty="0" err="1">
                          <a:effectLst/>
                          <a:latin typeface="Futura Md BT" panose="020B0602020204020303"/>
                        </a:rPr>
                        <a:t>softmax</a:t>
                      </a:r>
                      <a:r>
                        <a:rPr lang="en-US" sz="1400" b="1" dirty="0">
                          <a:effectLst/>
                          <a:latin typeface="Futura Md BT" panose="020B0602020204020303"/>
                        </a:rPr>
                        <a:t> activation)</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18198640"/>
                  </a:ext>
                </a:extLst>
              </a:tr>
            </a:tbl>
          </a:graphicData>
        </a:graphic>
      </p:graphicFrame>
      <p:sp>
        <p:nvSpPr>
          <p:cNvPr id="20" name="Text Placeholder 1">
            <a:extLst>
              <a:ext uri="{FF2B5EF4-FFF2-40B4-BE49-F238E27FC236}">
                <a16:creationId xmlns:a16="http://schemas.microsoft.com/office/drawing/2014/main" id="{BD47DCA4-1CA9-1420-FAE0-75ADFAD00898}"/>
              </a:ext>
            </a:extLst>
          </p:cNvPr>
          <p:cNvSpPr>
            <a:spLocks noGrp="1"/>
          </p:cNvSpPr>
          <p:nvPr>
            <p:ph type="body" idx="1"/>
          </p:nvPr>
        </p:nvSpPr>
        <p:spPr>
          <a:xfrm>
            <a:off x="9500765" y="1930520"/>
            <a:ext cx="2449935" cy="3771780"/>
          </a:xfrm>
        </p:spPr>
        <p:style>
          <a:lnRef idx="2">
            <a:schemeClr val="accent1"/>
          </a:lnRef>
          <a:fillRef idx="1">
            <a:schemeClr val="lt1"/>
          </a:fillRef>
          <a:effectRef idx="0">
            <a:schemeClr val="accent1"/>
          </a:effectRef>
          <a:fontRef idx="minor">
            <a:schemeClr val="dk1"/>
          </a:fontRef>
        </p:style>
        <p:txBody>
          <a:bodyPr>
            <a:normAutofit fontScale="92500"/>
          </a:bodyPr>
          <a:lstStyle/>
          <a:p>
            <a:pPr marL="342900" indent="-342900">
              <a:buFont typeface="Arial" panose="020B0604020202020204" pitchFamily="34" charset="0"/>
              <a:buChar char="•"/>
            </a:pPr>
            <a:r>
              <a:rPr lang="en-US" sz="2000" b="1" dirty="0">
                <a:solidFill>
                  <a:schemeClr val="accent5"/>
                </a:solidFill>
              </a:rPr>
              <a:t>Different number of convolutional layers</a:t>
            </a:r>
          </a:p>
          <a:p>
            <a:pPr marL="342900" indent="-342900">
              <a:buFont typeface="Arial" panose="020B0604020202020204" pitchFamily="34" charset="0"/>
              <a:buChar char="•"/>
            </a:pPr>
            <a:r>
              <a:rPr lang="en-US" sz="2000" b="1" dirty="0">
                <a:solidFill>
                  <a:schemeClr val="accent1"/>
                </a:solidFill>
              </a:rPr>
              <a:t>Different number of filters</a:t>
            </a:r>
          </a:p>
          <a:p>
            <a:pPr marL="342900" indent="-342900">
              <a:buFont typeface="Arial" panose="020B0604020202020204" pitchFamily="34" charset="0"/>
              <a:buChar char="•"/>
            </a:pPr>
            <a:r>
              <a:rPr lang="en-US" sz="2000" b="1" dirty="0">
                <a:solidFill>
                  <a:schemeClr val="accent4"/>
                </a:solidFill>
              </a:rPr>
              <a:t>Different kernel sizes</a:t>
            </a:r>
          </a:p>
          <a:p>
            <a:pPr marL="342900" indent="-342900">
              <a:buFont typeface="Arial" panose="020B0604020202020204" pitchFamily="34" charset="0"/>
              <a:buChar char="•"/>
            </a:pPr>
            <a:r>
              <a:rPr lang="en-US" sz="2000" b="1" dirty="0">
                <a:solidFill>
                  <a:schemeClr val="accent2"/>
                </a:solidFill>
              </a:rPr>
              <a:t>Different activation functions</a:t>
            </a:r>
          </a:p>
          <a:p>
            <a:pPr marL="342900" indent="-342900">
              <a:buFont typeface="Arial" panose="020B0604020202020204" pitchFamily="34" charset="0"/>
              <a:buChar char="•"/>
            </a:pPr>
            <a:r>
              <a:rPr lang="en-US" sz="2000" b="1" dirty="0">
                <a:solidFill>
                  <a:schemeClr val="accent3"/>
                </a:solidFill>
              </a:rPr>
              <a:t>Different pooling</a:t>
            </a:r>
          </a:p>
        </p:txBody>
      </p:sp>
    </p:spTree>
    <p:extLst>
      <p:ext uri="{BB962C8B-B14F-4D97-AF65-F5344CB8AC3E}">
        <p14:creationId xmlns:p14="http://schemas.microsoft.com/office/powerpoint/2010/main" val="4008330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9A572B-F791-29F6-D468-630251BBEA95}"/>
              </a:ext>
            </a:extLst>
          </p:cNvPr>
          <p:cNvSpPr>
            <a:spLocks noGrp="1"/>
          </p:cNvSpPr>
          <p:nvPr>
            <p:ph type="title"/>
          </p:nvPr>
        </p:nvSpPr>
        <p:spPr/>
        <p:txBody>
          <a:bodyPr>
            <a:normAutofit fontScale="90000"/>
          </a:bodyPr>
          <a:lstStyle/>
          <a:p>
            <a:r>
              <a:rPr lang="en-US"/>
              <a:t>Model Evaluation</a:t>
            </a:r>
            <a:endParaRPr lang="en-US" dirty="0"/>
          </a:p>
        </p:txBody>
      </p:sp>
      <p:sp>
        <p:nvSpPr>
          <p:cNvPr id="5" name="Text Placeholder 4">
            <a:extLst>
              <a:ext uri="{FF2B5EF4-FFF2-40B4-BE49-F238E27FC236}">
                <a16:creationId xmlns:a16="http://schemas.microsoft.com/office/drawing/2014/main" id="{EE0B027E-4752-B9A3-3B8C-8B43E452DC44}"/>
              </a:ext>
            </a:extLst>
          </p:cNvPr>
          <p:cNvSpPr>
            <a:spLocks noGrp="1"/>
          </p:cNvSpPr>
          <p:nvPr>
            <p:ph type="body" idx="11"/>
          </p:nvPr>
        </p:nvSpPr>
        <p:spPr/>
        <p:txBody>
          <a:bodyPr/>
          <a:lstStyle/>
          <a:p>
            <a:r>
              <a:rPr lang="en-US"/>
              <a:t>Confusion Matrix – Models w/ Regularized &amp; Dropout</a:t>
            </a:r>
            <a:endParaRPr lang="en-US" dirty="0"/>
          </a:p>
        </p:txBody>
      </p:sp>
      <p:pic>
        <p:nvPicPr>
          <p:cNvPr id="7" name="Picture 6">
            <a:extLst>
              <a:ext uri="{FF2B5EF4-FFF2-40B4-BE49-F238E27FC236}">
                <a16:creationId xmlns:a16="http://schemas.microsoft.com/office/drawing/2014/main" id="{1F2795FE-576B-5DAF-CCB8-2DF877921248}"/>
              </a:ext>
            </a:extLst>
          </p:cNvPr>
          <p:cNvPicPr>
            <a:picLocks noChangeAspect="1"/>
          </p:cNvPicPr>
          <p:nvPr/>
        </p:nvPicPr>
        <p:blipFill>
          <a:blip r:embed="rId3"/>
          <a:stretch>
            <a:fillRect/>
          </a:stretch>
        </p:blipFill>
        <p:spPr>
          <a:xfrm>
            <a:off x="0" y="1588171"/>
            <a:ext cx="5753977" cy="5148295"/>
          </a:xfrm>
          <a:prstGeom prst="rect">
            <a:avLst/>
          </a:prstGeom>
        </p:spPr>
      </p:pic>
      <p:pic>
        <p:nvPicPr>
          <p:cNvPr id="9" name="Picture 8">
            <a:extLst>
              <a:ext uri="{FF2B5EF4-FFF2-40B4-BE49-F238E27FC236}">
                <a16:creationId xmlns:a16="http://schemas.microsoft.com/office/drawing/2014/main" id="{6998D53B-DB10-0FB9-CAB4-D1580E41C209}"/>
              </a:ext>
            </a:extLst>
          </p:cNvPr>
          <p:cNvPicPr>
            <a:picLocks noChangeAspect="1"/>
          </p:cNvPicPr>
          <p:nvPr/>
        </p:nvPicPr>
        <p:blipFill>
          <a:blip r:embed="rId4"/>
          <a:stretch>
            <a:fillRect/>
          </a:stretch>
        </p:blipFill>
        <p:spPr>
          <a:xfrm>
            <a:off x="6337477" y="1588394"/>
            <a:ext cx="5753728" cy="5148072"/>
          </a:xfrm>
          <a:prstGeom prst="rect">
            <a:avLst/>
          </a:prstGeom>
        </p:spPr>
      </p:pic>
    </p:spTree>
    <p:extLst>
      <p:ext uri="{BB962C8B-B14F-4D97-AF65-F5344CB8AC3E}">
        <p14:creationId xmlns:p14="http://schemas.microsoft.com/office/powerpoint/2010/main" val="119992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DC383-1A77-3772-6EF9-DB8AA052B4AE}"/>
              </a:ext>
            </a:extLst>
          </p:cNvPr>
          <p:cNvSpPr>
            <a:spLocks noGrp="1"/>
          </p:cNvSpPr>
          <p:nvPr>
            <p:ph type="title"/>
          </p:nvPr>
        </p:nvSpPr>
        <p:spPr>
          <a:xfrm>
            <a:off x="711928" y="269823"/>
            <a:ext cx="5257072" cy="750455"/>
          </a:xfrm>
        </p:spPr>
        <p:txBody>
          <a:bodyPr>
            <a:normAutofit/>
          </a:bodyPr>
          <a:lstStyle/>
          <a:p>
            <a:pPr algn="ctr"/>
            <a:r>
              <a:rPr lang="en-US" sz="3600" i="1" dirty="0"/>
              <a:t>Significance</a:t>
            </a:r>
          </a:p>
        </p:txBody>
      </p:sp>
      <p:sp>
        <p:nvSpPr>
          <p:cNvPr id="3" name="Text Placeholder 2">
            <a:extLst>
              <a:ext uri="{FF2B5EF4-FFF2-40B4-BE49-F238E27FC236}">
                <a16:creationId xmlns:a16="http://schemas.microsoft.com/office/drawing/2014/main" id="{AB539A0D-4080-F165-0889-9E4EE29ADC6B}"/>
              </a:ext>
            </a:extLst>
          </p:cNvPr>
          <p:cNvSpPr>
            <a:spLocks noGrp="1"/>
          </p:cNvSpPr>
          <p:nvPr>
            <p:ph type="body" idx="1"/>
          </p:nvPr>
        </p:nvSpPr>
        <p:spPr>
          <a:xfrm>
            <a:off x="711929" y="3429000"/>
            <a:ext cx="5257071" cy="2322876"/>
          </a:xfrm>
        </p:spPr>
        <p:style>
          <a:lnRef idx="2">
            <a:schemeClr val="dk1"/>
          </a:lnRef>
          <a:fillRef idx="1">
            <a:schemeClr val="lt1"/>
          </a:fillRef>
          <a:effectRef idx="0">
            <a:schemeClr val="dk1"/>
          </a:effectRef>
          <a:fontRef idx="minor">
            <a:schemeClr val="dk1"/>
          </a:fontRef>
        </p:style>
        <p:txBody>
          <a:bodyPr anchor="ctr"/>
          <a:lstStyle/>
          <a:p>
            <a:pPr algn="ctr"/>
            <a:r>
              <a:rPr lang="en-US" dirty="0"/>
              <a:t>It’s critical for autonomous vehicles to correctly detect and classify the world around them.</a:t>
            </a:r>
          </a:p>
        </p:txBody>
      </p:sp>
      <p:sp>
        <p:nvSpPr>
          <p:cNvPr id="4" name="Text Placeholder 3">
            <a:extLst>
              <a:ext uri="{FF2B5EF4-FFF2-40B4-BE49-F238E27FC236}">
                <a16:creationId xmlns:a16="http://schemas.microsoft.com/office/drawing/2014/main" id="{2B20150F-3448-9819-690E-D016C39F708B}"/>
              </a:ext>
            </a:extLst>
          </p:cNvPr>
          <p:cNvSpPr>
            <a:spLocks noGrp="1"/>
          </p:cNvSpPr>
          <p:nvPr>
            <p:ph type="body" idx="10"/>
          </p:nvPr>
        </p:nvSpPr>
        <p:spPr>
          <a:xfrm>
            <a:off x="6323144" y="3411940"/>
            <a:ext cx="5257071" cy="2322876"/>
          </a:xfrm>
        </p:spPr>
        <p:style>
          <a:lnRef idx="2">
            <a:schemeClr val="dk1"/>
          </a:lnRef>
          <a:fillRef idx="1">
            <a:schemeClr val="lt1"/>
          </a:fillRef>
          <a:effectRef idx="0">
            <a:schemeClr val="dk1"/>
          </a:effectRef>
          <a:fontRef idx="minor">
            <a:schemeClr val="dk1"/>
          </a:fontRef>
        </p:style>
        <p:txBody>
          <a:bodyPr anchor="ctr"/>
          <a:lstStyle/>
          <a:p>
            <a:pPr algn="ctr"/>
            <a:r>
              <a:rPr lang="en-US" dirty="0"/>
              <a:t>Develop an CNN model capable of accurately classifying traffic signs in real life images.</a:t>
            </a:r>
          </a:p>
        </p:txBody>
      </p:sp>
      <p:sp>
        <p:nvSpPr>
          <p:cNvPr id="5" name="Title 1">
            <a:extLst>
              <a:ext uri="{FF2B5EF4-FFF2-40B4-BE49-F238E27FC236}">
                <a16:creationId xmlns:a16="http://schemas.microsoft.com/office/drawing/2014/main" id="{3E0F815A-3726-0761-9515-A32534832808}"/>
              </a:ext>
            </a:extLst>
          </p:cNvPr>
          <p:cNvSpPr txBox="1">
            <a:spLocks/>
          </p:cNvSpPr>
          <p:nvPr/>
        </p:nvSpPr>
        <p:spPr>
          <a:xfrm>
            <a:off x="6323144" y="269822"/>
            <a:ext cx="5257072" cy="7504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a:solidFill>
                  <a:srgbClr val="85152D"/>
                </a:solidFill>
                <a:latin typeface="Futura Md BT" panose="020B0602020204020303" pitchFamily="34" charset="0"/>
                <a:ea typeface="+mj-ea"/>
                <a:cs typeface="+mj-cs"/>
              </a:defRPr>
            </a:lvl1pPr>
          </a:lstStyle>
          <a:p>
            <a:pPr algn="ctr"/>
            <a:r>
              <a:rPr lang="en-US" sz="3600" i="1" dirty="0"/>
              <a:t>Overall Goal</a:t>
            </a:r>
            <a:endParaRPr lang="en-US" i="1" dirty="0"/>
          </a:p>
        </p:txBody>
      </p:sp>
      <p:cxnSp>
        <p:nvCxnSpPr>
          <p:cNvPr id="7" name="Straight Connector 6">
            <a:extLst>
              <a:ext uri="{FF2B5EF4-FFF2-40B4-BE49-F238E27FC236}">
                <a16:creationId xmlns:a16="http://schemas.microsoft.com/office/drawing/2014/main" id="{60C673E2-AFDD-DEB1-E257-7CD4986C7A1C}"/>
              </a:ext>
            </a:extLst>
          </p:cNvPr>
          <p:cNvCxnSpPr/>
          <p:nvPr/>
        </p:nvCxnSpPr>
        <p:spPr>
          <a:xfrm>
            <a:off x="6096000" y="269823"/>
            <a:ext cx="0" cy="5482053"/>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026" name="Picture 2" descr="Should American drivers embrace self-driving cars? | Tri-City Herald">
            <a:extLst>
              <a:ext uri="{FF2B5EF4-FFF2-40B4-BE49-F238E27FC236}">
                <a16:creationId xmlns:a16="http://schemas.microsoft.com/office/drawing/2014/main" id="{82D39A3A-B733-A3E0-6039-557ABABAA1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3333" y="1106124"/>
            <a:ext cx="2684546" cy="2114741"/>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C4407ADC-8889-00C7-125E-94AF6389DDE2}"/>
              </a:ext>
            </a:extLst>
          </p:cNvPr>
          <p:cNvPicPr>
            <a:picLocks noChangeAspect="1"/>
          </p:cNvPicPr>
          <p:nvPr/>
        </p:nvPicPr>
        <p:blipFill>
          <a:blip r:embed="rId4"/>
          <a:srcRect/>
          <a:stretch/>
        </p:blipFill>
        <p:spPr>
          <a:xfrm>
            <a:off x="6387632" y="1347429"/>
            <a:ext cx="1635393" cy="1737360"/>
          </a:xfrm>
          <a:prstGeom prst="rect">
            <a:avLst/>
          </a:prstGeom>
          <a:ln>
            <a:solidFill>
              <a:schemeClr val="tx2"/>
            </a:solidFill>
          </a:ln>
        </p:spPr>
      </p:pic>
      <p:pic>
        <p:nvPicPr>
          <p:cNvPr id="23" name="Picture 22">
            <a:extLst>
              <a:ext uri="{FF2B5EF4-FFF2-40B4-BE49-F238E27FC236}">
                <a16:creationId xmlns:a16="http://schemas.microsoft.com/office/drawing/2014/main" id="{27AB0FBB-9F06-62AB-67BC-7036A86D8781}"/>
              </a:ext>
            </a:extLst>
          </p:cNvPr>
          <p:cNvPicPr>
            <a:picLocks noChangeAspect="1"/>
          </p:cNvPicPr>
          <p:nvPr/>
        </p:nvPicPr>
        <p:blipFill>
          <a:blip r:embed="rId5"/>
          <a:srcRect/>
          <a:stretch/>
        </p:blipFill>
        <p:spPr>
          <a:xfrm>
            <a:off x="8133984" y="1364041"/>
            <a:ext cx="1635393" cy="1737360"/>
          </a:xfrm>
          <a:prstGeom prst="rect">
            <a:avLst/>
          </a:prstGeom>
          <a:ln>
            <a:solidFill>
              <a:schemeClr val="tx2"/>
            </a:solidFill>
          </a:ln>
        </p:spPr>
      </p:pic>
      <p:pic>
        <p:nvPicPr>
          <p:cNvPr id="25" name="Picture 24">
            <a:extLst>
              <a:ext uri="{FF2B5EF4-FFF2-40B4-BE49-F238E27FC236}">
                <a16:creationId xmlns:a16="http://schemas.microsoft.com/office/drawing/2014/main" id="{65DF9B07-536F-5E21-ADAE-4973E2929A10}"/>
              </a:ext>
            </a:extLst>
          </p:cNvPr>
          <p:cNvPicPr>
            <a:picLocks noChangeAspect="1"/>
          </p:cNvPicPr>
          <p:nvPr/>
        </p:nvPicPr>
        <p:blipFill>
          <a:blip r:embed="rId6"/>
          <a:srcRect/>
          <a:stretch/>
        </p:blipFill>
        <p:spPr>
          <a:xfrm>
            <a:off x="9880336" y="1364489"/>
            <a:ext cx="1635393" cy="1737360"/>
          </a:xfrm>
          <a:prstGeom prst="rect">
            <a:avLst/>
          </a:prstGeom>
          <a:ln>
            <a:solidFill>
              <a:schemeClr val="tx2"/>
            </a:solidFill>
          </a:ln>
        </p:spPr>
      </p:pic>
    </p:spTree>
    <p:extLst>
      <p:ext uri="{BB962C8B-B14F-4D97-AF65-F5344CB8AC3E}">
        <p14:creationId xmlns:p14="http://schemas.microsoft.com/office/powerpoint/2010/main" val="1636415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0EE039-2C30-B525-3A59-2FBDCCF17317}"/>
              </a:ext>
            </a:extLst>
          </p:cNvPr>
          <p:cNvSpPr>
            <a:spLocks noGrp="1"/>
          </p:cNvSpPr>
          <p:nvPr>
            <p:ph type="body" idx="1"/>
          </p:nvPr>
        </p:nvSpPr>
        <p:spPr>
          <a:xfrm>
            <a:off x="7443658" y="2565400"/>
            <a:ext cx="3783871" cy="3585234"/>
          </a:xfrm>
        </p:spPr>
        <p:txBody>
          <a:bodyPr anchor="ctr"/>
          <a:lstStyle/>
          <a:p>
            <a:r>
              <a:rPr lang="en-US" u="sng" dirty="0"/>
              <a:t>Convolutional Layer 1:</a:t>
            </a:r>
          </a:p>
          <a:p>
            <a:pPr marL="342900" indent="-342900">
              <a:buFont typeface="Wingdings" panose="05000000000000000000" pitchFamily="2" charset="2"/>
              <a:buChar char="Ø"/>
            </a:pPr>
            <a:r>
              <a:rPr lang="en-US" dirty="0"/>
              <a:t>Basic features</a:t>
            </a:r>
          </a:p>
          <a:p>
            <a:pPr marL="800100" lvl="1" indent="-342900">
              <a:buFont typeface="Wingdings" panose="05000000000000000000" pitchFamily="2" charset="2"/>
              <a:buChar char="Ø"/>
            </a:pPr>
            <a:r>
              <a:rPr lang="en-US" dirty="0"/>
              <a:t>Edges</a:t>
            </a:r>
          </a:p>
          <a:p>
            <a:pPr marL="800100" lvl="1" indent="-342900">
              <a:buFont typeface="Wingdings" panose="05000000000000000000" pitchFamily="2" charset="2"/>
              <a:buChar char="Ø"/>
            </a:pPr>
            <a:r>
              <a:rPr lang="en-US" dirty="0"/>
              <a:t>Lines</a:t>
            </a:r>
          </a:p>
          <a:p>
            <a:pPr marL="800100" lvl="1" indent="-342900">
              <a:buFont typeface="Wingdings" panose="05000000000000000000" pitchFamily="2" charset="2"/>
              <a:buChar char="Ø"/>
            </a:pPr>
            <a:r>
              <a:rPr lang="en-US" dirty="0"/>
              <a:t>Simple textures</a:t>
            </a:r>
          </a:p>
          <a:p>
            <a:endParaRPr lang="en-US" dirty="0"/>
          </a:p>
        </p:txBody>
      </p:sp>
      <p:sp>
        <p:nvSpPr>
          <p:cNvPr id="3" name="Text Placeholder 2">
            <a:extLst>
              <a:ext uri="{FF2B5EF4-FFF2-40B4-BE49-F238E27FC236}">
                <a16:creationId xmlns:a16="http://schemas.microsoft.com/office/drawing/2014/main" id="{401D84B7-BC55-5CC7-E46E-E38DEF2E1887}"/>
              </a:ext>
            </a:extLst>
          </p:cNvPr>
          <p:cNvSpPr>
            <a:spLocks noGrp="1"/>
          </p:cNvSpPr>
          <p:nvPr>
            <p:ph type="body" idx="10"/>
          </p:nvPr>
        </p:nvSpPr>
        <p:spPr/>
        <p:txBody>
          <a:bodyPr anchor="ctr"/>
          <a:lstStyle/>
          <a:p>
            <a:r>
              <a:rPr lang="en-US" dirty="0"/>
              <a:t>Grad-CAM is a technique that generates a heatmap to highlight the important regions in an input image that contribute the most to prediction.</a:t>
            </a:r>
          </a:p>
          <a:p>
            <a:pPr marL="342900" indent="-342900">
              <a:buFont typeface="Arial" panose="020B0604020202020204" pitchFamily="34" charset="0"/>
              <a:buChar char="•"/>
            </a:pPr>
            <a:r>
              <a:rPr lang="en-US" dirty="0"/>
              <a:t>Analyzes the gradients of the predicted class</a:t>
            </a:r>
          </a:p>
          <a:p>
            <a:pPr marL="342900" indent="-342900">
              <a:buFont typeface="Arial" panose="020B0604020202020204" pitchFamily="34" charset="0"/>
              <a:buChar char="•"/>
            </a:pPr>
            <a:r>
              <a:rPr lang="en-US" dirty="0"/>
              <a:t>Visualizes the areas of the image that are crucial to decision-making</a:t>
            </a:r>
          </a:p>
        </p:txBody>
      </p:sp>
      <p:sp>
        <p:nvSpPr>
          <p:cNvPr id="4" name="Title 3">
            <a:extLst>
              <a:ext uri="{FF2B5EF4-FFF2-40B4-BE49-F238E27FC236}">
                <a16:creationId xmlns:a16="http://schemas.microsoft.com/office/drawing/2014/main" id="{C5D4F6B4-A4EB-B9C6-0193-DE85E74AF068}"/>
              </a:ext>
            </a:extLst>
          </p:cNvPr>
          <p:cNvSpPr>
            <a:spLocks noGrp="1"/>
          </p:cNvSpPr>
          <p:nvPr>
            <p:ph type="title"/>
          </p:nvPr>
        </p:nvSpPr>
        <p:spPr/>
        <p:txBody>
          <a:bodyPr>
            <a:normAutofit fontScale="90000"/>
          </a:bodyPr>
          <a:lstStyle/>
          <a:p>
            <a:r>
              <a:rPr lang="en-US" dirty="0"/>
              <a:t>Model Evaluation</a:t>
            </a:r>
          </a:p>
        </p:txBody>
      </p:sp>
      <p:sp>
        <p:nvSpPr>
          <p:cNvPr id="5" name="Text Placeholder 4">
            <a:extLst>
              <a:ext uri="{FF2B5EF4-FFF2-40B4-BE49-F238E27FC236}">
                <a16:creationId xmlns:a16="http://schemas.microsoft.com/office/drawing/2014/main" id="{8B82E8C4-C073-B0FF-3ED8-2F2DA71348F2}"/>
              </a:ext>
            </a:extLst>
          </p:cNvPr>
          <p:cNvSpPr>
            <a:spLocks noGrp="1"/>
          </p:cNvSpPr>
          <p:nvPr>
            <p:ph type="body" idx="11"/>
          </p:nvPr>
        </p:nvSpPr>
        <p:spPr/>
        <p:txBody>
          <a:bodyPr/>
          <a:lstStyle/>
          <a:p>
            <a:r>
              <a:rPr lang="en-US" dirty="0"/>
              <a:t>Gradient Weighted Class Activation Mapping (Grad-CAM)</a:t>
            </a:r>
          </a:p>
        </p:txBody>
      </p:sp>
      <p:sp>
        <p:nvSpPr>
          <p:cNvPr id="6" name="Title 1">
            <a:extLst>
              <a:ext uri="{FF2B5EF4-FFF2-40B4-BE49-F238E27FC236}">
                <a16:creationId xmlns:a16="http://schemas.microsoft.com/office/drawing/2014/main" id="{0657F273-2953-694C-7158-8BA130E1B2EA}"/>
              </a:ext>
            </a:extLst>
          </p:cNvPr>
          <p:cNvSpPr txBox="1">
            <a:spLocks/>
          </p:cNvSpPr>
          <p:nvPr/>
        </p:nvSpPr>
        <p:spPr>
          <a:xfrm>
            <a:off x="7443658" y="2438400"/>
            <a:ext cx="3973206" cy="750455"/>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1" i="0" kern="1200">
                <a:solidFill>
                  <a:schemeClr val="bg1"/>
                </a:solidFill>
                <a:latin typeface="Futura Md BT" panose="020B0602020204020303" pitchFamily="34" charset="0"/>
                <a:ea typeface="+mj-ea"/>
                <a:cs typeface="+mj-cs"/>
              </a:defRPr>
            </a:lvl1pPr>
          </a:lstStyle>
          <a:p>
            <a:r>
              <a:rPr lang="en-US" sz="2800" b="0" i="1" dirty="0">
                <a:solidFill>
                  <a:schemeClr val="accent1"/>
                </a:solidFill>
              </a:rPr>
              <a:t>Applied To…</a:t>
            </a:r>
          </a:p>
        </p:txBody>
      </p:sp>
    </p:spTree>
    <p:extLst>
      <p:ext uri="{BB962C8B-B14F-4D97-AF65-F5344CB8AC3E}">
        <p14:creationId xmlns:p14="http://schemas.microsoft.com/office/powerpoint/2010/main" val="489408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408C2F-6E26-E225-50F7-2ED51789A188}"/>
              </a:ext>
            </a:extLst>
          </p:cNvPr>
          <p:cNvSpPr>
            <a:spLocks noGrp="1"/>
          </p:cNvSpPr>
          <p:nvPr>
            <p:ph type="title"/>
          </p:nvPr>
        </p:nvSpPr>
        <p:spPr/>
        <p:txBody>
          <a:bodyPr>
            <a:normAutofit fontScale="90000"/>
          </a:bodyPr>
          <a:lstStyle/>
          <a:p>
            <a:r>
              <a:rPr lang="en-US" dirty="0"/>
              <a:t>Grad-Cam – Layer 1</a:t>
            </a:r>
          </a:p>
        </p:txBody>
      </p:sp>
      <p:sp>
        <p:nvSpPr>
          <p:cNvPr id="5" name="Text Placeholder 4">
            <a:extLst>
              <a:ext uri="{FF2B5EF4-FFF2-40B4-BE49-F238E27FC236}">
                <a16:creationId xmlns:a16="http://schemas.microsoft.com/office/drawing/2014/main" id="{D4A1CC3B-CA84-040A-A429-DAC8E4482C09}"/>
              </a:ext>
            </a:extLst>
          </p:cNvPr>
          <p:cNvSpPr>
            <a:spLocks noGrp="1"/>
          </p:cNvSpPr>
          <p:nvPr>
            <p:ph type="body" idx="11"/>
          </p:nvPr>
        </p:nvSpPr>
        <p:spPr/>
        <p:txBody>
          <a:bodyPr/>
          <a:lstStyle/>
          <a:p>
            <a:r>
              <a:rPr lang="en-US" dirty="0"/>
              <a:t>Correctly Classified for LeNet5 CNN Model</a:t>
            </a:r>
          </a:p>
        </p:txBody>
      </p:sp>
      <p:pic>
        <p:nvPicPr>
          <p:cNvPr id="11" name="Picture 10">
            <a:extLst>
              <a:ext uri="{FF2B5EF4-FFF2-40B4-BE49-F238E27FC236}">
                <a16:creationId xmlns:a16="http://schemas.microsoft.com/office/drawing/2014/main" id="{04ED0C6A-D226-28DE-EF8B-374D20DA81B2}"/>
              </a:ext>
            </a:extLst>
          </p:cNvPr>
          <p:cNvPicPr>
            <a:picLocks noChangeAspect="1"/>
          </p:cNvPicPr>
          <p:nvPr/>
        </p:nvPicPr>
        <p:blipFill>
          <a:blip r:embed="rId3"/>
          <a:srcRect/>
          <a:stretch/>
        </p:blipFill>
        <p:spPr>
          <a:xfrm>
            <a:off x="338137" y="1588171"/>
            <a:ext cx="11515725" cy="4352925"/>
          </a:xfrm>
          <a:prstGeom prst="rect">
            <a:avLst/>
          </a:prstGeom>
        </p:spPr>
      </p:pic>
      <p:sp>
        <p:nvSpPr>
          <p:cNvPr id="2" name="TextBox 1">
            <a:extLst>
              <a:ext uri="{FF2B5EF4-FFF2-40B4-BE49-F238E27FC236}">
                <a16:creationId xmlns:a16="http://schemas.microsoft.com/office/drawing/2014/main" id="{A2123A30-ACF3-38CF-D395-F906A3003DEF}"/>
              </a:ext>
            </a:extLst>
          </p:cNvPr>
          <p:cNvSpPr txBox="1"/>
          <p:nvPr/>
        </p:nvSpPr>
        <p:spPr>
          <a:xfrm>
            <a:off x="711929" y="6081885"/>
            <a:ext cx="8637104" cy="523220"/>
          </a:xfrm>
          <a:prstGeom prst="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solidFill>
                  <a:schemeClr val="accent1"/>
                </a:solidFill>
                <a:effectLst>
                  <a:outerShdw blurRad="38100" dist="38100" dir="2700000" algn="tl">
                    <a:srgbClr val="000000">
                      <a:alpha val="43137"/>
                    </a:srgbClr>
                  </a:outerShdw>
                </a:effectLst>
                <a:latin typeface="Futura Md BT" panose="020B0602020204020303"/>
              </a:rPr>
              <a:t>This sign was misclassified for the Basic CNN!</a:t>
            </a:r>
          </a:p>
        </p:txBody>
      </p:sp>
    </p:spTree>
    <p:extLst>
      <p:ext uri="{BB962C8B-B14F-4D97-AF65-F5344CB8AC3E}">
        <p14:creationId xmlns:p14="http://schemas.microsoft.com/office/powerpoint/2010/main" val="3627438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408C2F-6E26-E225-50F7-2ED51789A188}"/>
              </a:ext>
            </a:extLst>
          </p:cNvPr>
          <p:cNvSpPr>
            <a:spLocks noGrp="1"/>
          </p:cNvSpPr>
          <p:nvPr>
            <p:ph type="title"/>
          </p:nvPr>
        </p:nvSpPr>
        <p:spPr/>
        <p:txBody>
          <a:bodyPr>
            <a:normAutofit fontScale="90000"/>
          </a:bodyPr>
          <a:lstStyle/>
          <a:p>
            <a:r>
              <a:rPr lang="en-US" dirty="0"/>
              <a:t>Grad-Cam – Layer 1</a:t>
            </a:r>
          </a:p>
        </p:txBody>
      </p:sp>
      <p:sp>
        <p:nvSpPr>
          <p:cNvPr id="5" name="Text Placeholder 4">
            <a:extLst>
              <a:ext uri="{FF2B5EF4-FFF2-40B4-BE49-F238E27FC236}">
                <a16:creationId xmlns:a16="http://schemas.microsoft.com/office/drawing/2014/main" id="{D4A1CC3B-CA84-040A-A429-DAC8E4482C09}"/>
              </a:ext>
            </a:extLst>
          </p:cNvPr>
          <p:cNvSpPr>
            <a:spLocks noGrp="1"/>
          </p:cNvSpPr>
          <p:nvPr>
            <p:ph type="body" idx="11"/>
          </p:nvPr>
        </p:nvSpPr>
        <p:spPr/>
        <p:txBody>
          <a:bodyPr/>
          <a:lstStyle/>
          <a:p>
            <a:r>
              <a:rPr lang="en-US" dirty="0"/>
              <a:t>Correctly Classified for LeNet5 CNN Model</a:t>
            </a:r>
          </a:p>
        </p:txBody>
      </p:sp>
      <p:pic>
        <p:nvPicPr>
          <p:cNvPr id="11" name="Picture 10">
            <a:extLst>
              <a:ext uri="{FF2B5EF4-FFF2-40B4-BE49-F238E27FC236}">
                <a16:creationId xmlns:a16="http://schemas.microsoft.com/office/drawing/2014/main" id="{04ED0C6A-D226-28DE-EF8B-374D20DA81B2}"/>
              </a:ext>
            </a:extLst>
          </p:cNvPr>
          <p:cNvPicPr>
            <a:picLocks noChangeAspect="1"/>
          </p:cNvPicPr>
          <p:nvPr/>
        </p:nvPicPr>
        <p:blipFill>
          <a:blip r:embed="rId3"/>
          <a:srcRect/>
          <a:stretch/>
        </p:blipFill>
        <p:spPr>
          <a:xfrm>
            <a:off x="338137" y="1588171"/>
            <a:ext cx="11515725" cy="4352925"/>
          </a:xfrm>
          <a:prstGeom prst="rect">
            <a:avLst/>
          </a:prstGeom>
        </p:spPr>
      </p:pic>
    </p:spTree>
    <p:extLst>
      <p:ext uri="{BB962C8B-B14F-4D97-AF65-F5344CB8AC3E}">
        <p14:creationId xmlns:p14="http://schemas.microsoft.com/office/powerpoint/2010/main" val="3016011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408C2F-6E26-E225-50F7-2ED51789A188}"/>
              </a:ext>
            </a:extLst>
          </p:cNvPr>
          <p:cNvSpPr>
            <a:spLocks noGrp="1"/>
          </p:cNvSpPr>
          <p:nvPr>
            <p:ph type="title"/>
          </p:nvPr>
        </p:nvSpPr>
        <p:spPr/>
        <p:txBody>
          <a:bodyPr>
            <a:normAutofit fontScale="90000"/>
          </a:bodyPr>
          <a:lstStyle/>
          <a:p>
            <a:r>
              <a:rPr lang="en-US" dirty="0"/>
              <a:t>Grad-Cam – Layer 2</a:t>
            </a:r>
          </a:p>
        </p:txBody>
      </p:sp>
      <p:sp>
        <p:nvSpPr>
          <p:cNvPr id="5" name="Text Placeholder 4">
            <a:extLst>
              <a:ext uri="{FF2B5EF4-FFF2-40B4-BE49-F238E27FC236}">
                <a16:creationId xmlns:a16="http://schemas.microsoft.com/office/drawing/2014/main" id="{D4A1CC3B-CA84-040A-A429-DAC8E4482C09}"/>
              </a:ext>
            </a:extLst>
          </p:cNvPr>
          <p:cNvSpPr>
            <a:spLocks noGrp="1"/>
          </p:cNvSpPr>
          <p:nvPr>
            <p:ph type="body" idx="11"/>
          </p:nvPr>
        </p:nvSpPr>
        <p:spPr/>
        <p:txBody>
          <a:bodyPr/>
          <a:lstStyle/>
          <a:p>
            <a:r>
              <a:rPr lang="en-US" dirty="0"/>
              <a:t>Correctly Classified for LeNet5 CNN Model</a:t>
            </a:r>
          </a:p>
        </p:txBody>
      </p:sp>
      <p:pic>
        <p:nvPicPr>
          <p:cNvPr id="11" name="Picture 10">
            <a:extLst>
              <a:ext uri="{FF2B5EF4-FFF2-40B4-BE49-F238E27FC236}">
                <a16:creationId xmlns:a16="http://schemas.microsoft.com/office/drawing/2014/main" id="{04ED0C6A-D226-28DE-EF8B-374D20DA81B2}"/>
              </a:ext>
            </a:extLst>
          </p:cNvPr>
          <p:cNvPicPr>
            <a:picLocks noChangeAspect="1"/>
          </p:cNvPicPr>
          <p:nvPr/>
        </p:nvPicPr>
        <p:blipFill>
          <a:blip r:embed="rId3"/>
          <a:srcRect/>
          <a:stretch/>
        </p:blipFill>
        <p:spPr>
          <a:xfrm>
            <a:off x="338137" y="1588171"/>
            <a:ext cx="11515725" cy="4352925"/>
          </a:xfrm>
          <a:prstGeom prst="rect">
            <a:avLst/>
          </a:prstGeom>
        </p:spPr>
      </p:pic>
    </p:spTree>
    <p:extLst>
      <p:ext uri="{BB962C8B-B14F-4D97-AF65-F5344CB8AC3E}">
        <p14:creationId xmlns:p14="http://schemas.microsoft.com/office/powerpoint/2010/main" val="3142674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408C2F-6E26-E225-50F7-2ED51789A188}"/>
              </a:ext>
            </a:extLst>
          </p:cNvPr>
          <p:cNvSpPr>
            <a:spLocks noGrp="1"/>
          </p:cNvSpPr>
          <p:nvPr>
            <p:ph type="title"/>
          </p:nvPr>
        </p:nvSpPr>
        <p:spPr/>
        <p:txBody>
          <a:bodyPr>
            <a:normAutofit fontScale="90000"/>
          </a:bodyPr>
          <a:lstStyle/>
          <a:p>
            <a:r>
              <a:rPr lang="en-US" dirty="0"/>
              <a:t>Grad-Cam – Layer 3</a:t>
            </a:r>
          </a:p>
        </p:txBody>
      </p:sp>
      <p:sp>
        <p:nvSpPr>
          <p:cNvPr id="5" name="Text Placeholder 4">
            <a:extLst>
              <a:ext uri="{FF2B5EF4-FFF2-40B4-BE49-F238E27FC236}">
                <a16:creationId xmlns:a16="http://schemas.microsoft.com/office/drawing/2014/main" id="{D4A1CC3B-CA84-040A-A429-DAC8E4482C09}"/>
              </a:ext>
            </a:extLst>
          </p:cNvPr>
          <p:cNvSpPr>
            <a:spLocks noGrp="1"/>
          </p:cNvSpPr>
          <p:nvPr>
            <p:ph type="body" idx="11"/>
          </p:nvPr>
        </p:nvSpPr>
        <p:spPr/>
        <p:txBody>
          <a:bodyPr/>
          <a:lstStyle/>
          <a:p>
            <a:r>
              <a:rPr lang="en-US" dirty="0"/>
              <a:t>Correctly Classified for LeNet5 CNN Model</a:t>
            </a:r>
          </a:p>
        </p:txBody>
      </p:sp>
      <p:pic>
        <p:nvPicPr>
          <p:cNvPr id="11" name="Picture 10">
            <a:extLst>
              <a:ext uri="{FF2B5EF4-FFF2-40B4-BE49-F238E27FC236}">
                <a16:creationId xmlns:a16="http://schemas.microsoft.com/office/drawing/2014/main" id="{04ED0C6A-D226-28DE-EF8B-374D20DA81B2}"/>
              </a:ext>
            </a:extLst>
          </p:cNvPr>
          <p:cNvPicPr>
            <a:picLocks noChangeAspect="1"/>
          </p:cNvPicPr>
          <p:nvPr/>
        </p:nvPicPr>
        <p:blipFill>
          <a:blip r:embed="rId3"/>
          <a:srcRect/>
          <a:stretch/>
        </p:blipFill>
        <p:spPr>
          <a:xfrm>
            <a:off x="338137" y="1588171"/>
            <a:ext cx="11515725" cy="4352925"/>
          </a:xfrm>
          <a:prstGeom prst="rect">
            <a:avLst/>
          </a:prstGeom>
        </p:spPr>
      </p:pic>
    </p:spTree>
    <p:extLst>
      <p:ext uri="{BB962C8B-B14F-4D97-AF65-F5344CB8AC3E}">
        <p14:creationId xmlns:p14="http://schemas.microsoft.com/office/powerpoint/2010/main" val="2792635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408C2F-6E26-E225-50F7-2ED51789A188}"/>
              </a:ext>
            </a:extLst>
          </p:cNvPr>
          <p:cNvSpPr>
            <a:spLocks noGrp="1"/>
          </p:cNvSpPr>
          <p:nvPr>
            <p:ph type="title"/>
          </p:nvPr>
        </p:nvSpPr>
        <p:spPr/>
        <p:txBody>
          <a:bodyPr>
            <a:normAutofit fontScale="90000"/>
          </a:bodyPr>
          <a:lstStyle/>
          <a:p>
            <a:r>
              <a:rPr lang="en-US" dirty="0"/>
              <a:t>Grad-Cam – Layer 1</a:t>
            </a:r>
          </a:p>
        </p:txBody>
      </p:sp>
      <p:sp>
        <p:nvSpPr>
          <p:cNvPr id="5" name="Text Placeholder 4">
            <a:extLst>
              <a:ext uri="{FF2B5EF4-FFF2-40B4-BE49-F238E27FC236}">
                <a16:creationId xmlns:a16="http://schemas.microsoft.com/office/drawing/2014/main" id="{D4A1CC3B-CA84-040A-A429-DAC8E4482C09}"/>
              </a:ext>
            </a:extLst>
          </p:cNvPr>
          <p:cNvSpPr>
            <a:spLocks noGrp="1"/>
          </p:cNvSpPr>
          <p:nvPr>
            <p:ph type="body" idx="11"/>
          </p:nvPr>
        </p:nvSpPr>
        <p:spPr/>
        <p:txBody>
          <a:bodyPr/>
          <a:lstStyle/>
          <a:p>
            <a:r>
              <a:rPr lang="en-US" dirty="0"/>
              <a:t>Correctly Classified for Basic CNN Model</a:t>
            </a:r>
          </a:p>
        </p:txBody>
      </p:sp>
      <p:pic>
        <p:nvPicPr>
          <p:cNvPr id="11" name="Picture 10">
            <a:extLst>
              <a:ext uri="{FF2B5EF4-FFF2-40B4-BE49-F238E27FC236}">
                <a16:creationId xmlns:a16="http://schemas.microsoft.com/office/drawing/2014/main" id="{04ED0C6A-D226-28DE-EF8B-374D20DA81B2}"/>
              </a:ext>
            </a:extLst>
          </p:cNvPr>
          <p:cNvPicPr>
            <a:picLocks noChangeAspect="1"/>
          </p:cNvPicPr>
          <p:nvPr/>
        </p:nvPicPr>
        <p:blipFill>
          <a:blip r:embed="rId3"/>
          <a:srcRect/>
          <a:stretch/>
        </p:blipFill>
        <p:spPr>
          <a:xfrm>
            <a:off x="338137" y="1588171"/>
            <a:ext cx="11515725" cy="4352925"/>
          </a:xfrm>
          <a:prstGeom prst="rect">
            <a:avLst/>
          </a:prstGeom>
        </p:spPr>
      </p:pic>
    </p:spTree>
    <p:extLst>
      <p:ext uri="{BB962C8B-B14F-4D97-AF65-F5344CB8AC3E}">
        <p14:creationId xmlns:p14="http://schemas.microsoft.com/office/powerpoint/2010/main" val="1635120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408C2F-6E26-E225-50F7-2ED51789A188}"/>
              </a:ext>
            </a:extLst>
          </p:cNvPr>
          <p:cNvSpPr>
            <a:spLocks noGrp="1"/>
          </p:cNvSpPr>
          <p:nvPr>
            <p:ph type="title"/>
          </p:nvPr>
        </p:nvSpPr>
        <p:spPr/>
        <p:txBody>
          <a:bodyPr>
            <a:normAutofit fontScale="90000"/>
          </a:bodyPr>
          <a:lstStyle/>
          <a:p>
            <a:r>
              <a:rPr lang="en-US" dirty="0"/>
              <a:t>Grad-Cam – Layer 2</a:t>
            </a:r>
          </a:p>
        </p:txBody>
      </p:sp>
      <p:sp>
        <p:nvSpPr>
          <p:cNvPr id="5" name="Text Placeholder 4">
            <a:extLst>
              <a:ext uri="{FF2B5EF4-FFF2-40B4-BE49-F238E27FC236}">
                <a16:creationId xmlns:a16="http://schemas.microsoft.com/office/drawing/2014/main" id="{D4A1CC3B-CA84-040A-A429-DAC8E4482C09}"/>
              </a:ext>
            </a:extLst>
          </p:cNvPr>
          <p:cNvSpPr>
            <a:spLocks noGrp="1"/>
          </p:cNvSpPr>
          <p:nvPr>
            <p:ph type="body" idx="11"/>
          </p:nvPr>
        </p:nvSpPr>
        <p:spPr/>
        <p:txBody>
          <a:bodyPr/>
          <a:lstStyle/>
          <a:p>
            <a:r>
              <a:rPr lang="en-US" dirty="0"/>
              <a:t>Correctly Classified for Basic CNN Model</a:t>
            </a:r>
          </a:p>
        </p:txBody>
      </p:sp>
      <p:pic>
        <p:nvPicPr>
          <p:cNvPr id="11" name="Picture 10">
            <a:extLst>
              <a:ext uri="{FF2B5EF4-FFF2-40B4-BE49-F238E27FC236}">
                <a16:creationId xmlns:a16="http://schemas.microsoft.com/office/drawing/2014/main" id="{04ED0C6A-D226-28DE-EF8B-374D20DA81B2}"/>
              </a:ext>
            </a:extLst>
          </p:cNvPr>
          <p:cNvPicPr>
            <a:picLocks noChangeAspect="1"/>
          </p:cNvPicPr>
          <p:nvPr/>
        </p:nvPicPr>
        <p:blipFill>
          <a:blip r:embed="rId3"/>
          <a:srcRect/>
          <a:stretch/>
        </p:blipFill>
        <p:spPr>
          <a:xfrm>
            <a:off x="338137" y="1588171"/>
            <a:ext cx="11515725" cy="4352925"/>
          </a:xfrm>
          <a:prstGeom prst="rect">
            <a:avLst/>
          </a:prstGeom>
        </p:spPr>
      </p:pic>
    </p:spTree>
    <p:extLst>
      <p:ext uri="{BB962C8B-B14F-4D97-AF65-F5344CB8AC3E}">
        <p14:creationId xmlns:p14="http://schemas.microsoft.com/office/powerpoint/2010/main" val="3991844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4AB79-95CF-3996-D2BE-F4516D07C997}"/>
              </a:ext>
            </a:extLst>
          </p:cNvPr>
          <p:cNvSpPr>
            <a:spLocks noGrp="1"/>
          </p:cNvSpPr>
          <p:nvPr>
            <p:ph type="title"/>
          </p:nvPr>
        </p:nvSpPr>
        <p:spPr/>
        <p:txBody>
          <a:bodyPr>
            <a:normAutofit fontScale="90000"/>
          </a:bodyPr>
          <a:lstStyle/>
          <a:p>
            <a:r>
              <a:rPr lang="en-US" dirty="0"/>
              <a:t>Data Exploration</a:t>
            </a:r>
          </a:p>
        </p:txBody>
      </p:sp>
      <p:sp>
        <p:nvSpPr>
          <p:cNvPr id="3" name="Text Placeholder 2">
            <a:extLst>
              <a:ext uri="{FF2B5EF4-FFF2-40B4-BE49-F238E27FC236}">
                <a16:creationId xmlns:a16="http://schemas.microsoft.com/office/drawing/2014/main" id="{488E8DB6-09C6-9C8E-37DA-31D5BC238634}"/>
              </a:ext>
            </a:extLst>
          </p:cNvPr>
          <p:cNvSpPr>
            <a:spLocks noGrp="1"/>
          </p:cNvSpPr>
          <p:nvPr>
            <p:ph type="body" idx="1"/>
          </p:nvPr>
        </p:nvSpPr>
        <p:spPr>
          <a:xfrm>
            <a:off x="5081798" y="1762303"/>
            <a:ext cx="7026783" cy="4079696"/>
          </a:xfrm>
        </p:spPr>
        <p:txBody>
          <a:bodyPr anchor="ctr"/>
          <a:lstStyle/>
          <a:p>
            <a:pPr marL="342900" indent="-342900">
              <a:buFont typeface="Wingdings" panose="05000000000000000000" pitchFamily="2" charset="2"/>
              <a:buChar char="Ø"/>
            </a:pPr>
            <a:r>
              <a:rPr lang="en-US" sz="2800" dirty="0"/>
              <a:t>Traffic Sign Images</a:t>
            </a:r>
          </a:p>
          <a:p>
            <a:pPr marL="800100" lvl="1" indent="-342900">
              <a:buFont typeface="Wingdings" panose="05000000000000000000" pitchFamily="2" charset="2"/>
              <a:buChar char="Ø"/>
            </a:pPr>
            <a:r>
              <a:rPr lang="en-US" sz="2400" b="1" dirty="0">
                <a:solidFill>
                  <a:schemeClr val="tx1"/>
                </a:solidFill>
              </a:rPr>
              <a:t>TRAIN: 12,630 </a:t>
            </a:r>
            <a:r>
              <a:rPr lang="en-US" sz="2400" dirty="0">
                <a:solidFill>
                  <a:schemeClr val="tx1"/>
                </a:solidFill>
              </a:rPr>
              <a:t>| </a:t>
            </a:r>
            <a:r>
              <a:rPr lang="en-US" sz="2400" b="1" dirty="0">
                <a:solidFill>
                  <a:schemeClr val="tx1"/>
                </a:solidFill>
              </a:rPr>
              <a:t>VALID:  34,799 </a:t>
            </a:r>
            <a:r>
              <a:rPr lang="en-US" sz="2400" dirty="0">
                <a:solidFill>
                  <a:schemeClr val="tx1"/>
                </a:solidFill>
              </a:rPr>
              <a:t>| </a:t>
            </a:r>
            <a:r>
              <a:rPr lang="en-US" sz="2400" b="1" dirty="0">
                <a:solidFill>
                  <a:schemeClr val="tx1"/>
                </a:solidFill>
              </a:rPr>
              <a:t>TEST: 4,410 </a:t>
            </a:r>
          </a:p>
          <a:p>
            <a:pPr marL="800100" lvl="1" indent="-342900">
              <a:buFont typeface="Wingdings" panose="05000000000000000000" pitchFamily="2" charset="2"/>
              <a:buChar char="Ø"/>
            </a:pPr>
            <a:r>
              <a:rPr lang="en-US" b="1" dirty="0">
                <a:solidFill>
                  <a:schemeClr val="tx1"/>
                </a:solidFill>
              </a:rPr>
              <a:t>Features</a:t>
            </a:r>
            <a:r>
              <a:rPr lang="en-US" dirty="0">
                <a:solidFill>
                  <a:schemeClr val="tx1"/>
                </a:solidFill>
              </a:rPr>
              <a:t>: 4D Array </a:t>
            </a:r>
            <a:r>
              <a:rPr lang="en-US" sz="1600" dirty="0">
                <a:solidFill>
                  <a:schemeClr val="tx1"/>
                </a:solidFill>
                <a:latin typeface="Lucida Console" panose="020B0609040504020204" pitchFamily="49" charset="0"/>
              </a:rPr>
              <a:t>(image index, width, height, RGB)</a:t>
            </a:r>
          </a:p>
          <a:p>
            <a:pPr marL="1257300" lvl="2" indent="-342900">
              <a:buFont typeface="Wingdings" panose="05000000000000000000" pitchFamily="2" charset="2"/>
              <a:buChar char="Ø"/>
            </a:pPr>
            <a:r>
              <a:rPr lang="en-US" dirty="0">
                <a:solidFill>
                  <a:schemeClr val="tx1"/>
                </a:solidFill>
              </a:rPr>
              <a:t>Shape: (# of images, 32, 32, 3)</a:t>
            </a:r>
          </a:p>
          <a:p>
            <a:pPr marL="1257300" lvl="2" indent="-342900">
              <a:buFont typeface="Wingdings" panose="05000000000000000000" pitchFamily="2" charset="2"/>
              <a:buChar char="Ø"/>
            </a:pPr>
            <a:r>
              <a:rPr lang="en-US" dirty="0">
                <a:solidFill>
                  <a:schemeClr val="tx1"/>
                </a:solidFill>
              </a:rPr>
              <a:t>Each image is 32 x 32 pixels</a:t>
            </a:r>
          </a:p>
          <a:p>
            <a:pPr marL="800100" lvl="1" indent="-342900">
              <a:buFont typeface="Wingdings" panose="05000000000000000000" pitchFamily="2" charset="2"/>
              <a:buChar char="Ø"/>
            </a:pPr>
            <a:r>
              <a:rPr lang="en-US" b="1" dirty="0">
                <a:solidFill>
                  <a:schemeClr val="tx1"/>
                </a:solidFill>
              </a:rPr>
              <a:t>Labels</a:t>
            </a:r>
            <a:r>
              <a:rPr lang="en-US" dirty="0">
                <a:solidFill>
                  <a:schemeClr val="tx1"/>
                </a:solidFill>
              </a:rPr>
              <a:t>: 1D Array (image label ID) </a:t>
            </a:r>
          </a:p>
          <a:p>
            <a:pPr marL="800100" lvl="1"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sz="2800" dirty="0"/>
              <a:t>Sign Names</a:t>
            </a:r>
          </a:p>
          <a:p>
            <a:pPr marL="800100" lvl="1" indent="-342900">
              <a:buFont typeface="Wingdings" panose="05000000000000000000" pitchFamily="2" charset="2"/>
              <a:buChar char="Ø"/>
            </a:pPr>
            <a:r>
              <a:rPr lang="en-US" sz="2400" b="1" dirty="0">
                <a:solidFill>
                  <a:schemeClr val="tx1"/>
                </a:solidFill>
              </a:rPr>
              <a:t>43 SIGN NAMES</a:t>
            </a:r>
          </a:p>
          <a:p>
            <a:pPr marL="800100" lvl="1" indent="-342900">
              <a:buFont typeface="Wingdings" panose="05000000000000000000" pitchFamily="2" charset="2"/>
              <a:buChar char="Ø"/>
            </a:pPr>
            <a:r>
              <a:rPr lang="en-US" dirty="0">
                <a:solidFill>
                  <a:schemeClr val="tx1"/>
                </a:solidFill>
              </a:rPr>
              <a:t>Key-Value Pair: </a:t>
            </a:r>
            <a:r>
              <a:rPr lang="en-US" sz="1600" dirty="0">
                <a:solidFill>
                  <a:schemeClr val="tx1"/>
                </a:solidFill>
                <a:latin typeface="Lucida Console" panose="020B0609040504020204" pitchFamily="49" charset="0"/>
              </a:rPr>
              <a:t>{image label ID: sign name}</a:t>
            </a:r>
          </a:p>
        </p:txBody>
      </p:sp>
      <p:sp>
        <p:nvSpPr>
          <p:cNvPr id="4" name="Text Placeholder 3">
            <a:extLst>
              <a:ext uri="{FF2B5EF4-FFF2-40B4-BE49-F238E27FC236}">
                <a16:creationId xmlns:a16="http://schemas.microsoft.com/office/drawing/2014/main" id="{1FC8BD23-9665-700A-C718-293E10DBE217}"/>
              </a:ext>
            </a:extLst>
          </p:cNvPr>
          <p:cNvSpPr>
            <a:spLocks noGrp="1"/>
          </p:cNvSpPr>
          <p:nvPr>
            <p:ph type="body" idx="11"/>
          </p:nvPr>
        </p:nvSpPr>
        <p:spPr/>
        <p:txBody>
          <a:bodyPr/>
          <a:lstStyle/>
          <a:p>
            <a:r>
              <a:rPr lang="en-US" dirty="0"/>
              <a:t>Data Summary</a:t>
            </a:r>
          </a:p>
        </p:txBody>
      </p:sp>
      <p:pic>
        <p:nvPicPr>
          <p:cNvPr id="10" name="Picture 9">
            <a:extLst>
              <a:ext uri="{FF2B5EF4-FFF2-40B4-BE49-F238E27FC236}">
                <a16:creationId xmlns:a16="http://schemas.microsoft.com/office/drawing/2014/main" id="{5D5A95D4-6785-34D9-1898-873B1B502ACD}"/>
              </a:ext>
            </a:extLst>
          </p:cNvPr>
          <p:cNvPicPr>
            <a:picLocks noChangeAspect="1"/>
          </p:cNvPicPr>
          <p:nvPr/>
        </p:nvPicPr>
        <p:blipFill>
          <a:blip r:embed="rId3"/>
          <a:stretch>
            <a:fillRect/>
          </a:stretch>
        </p:blipFill>
        <p:spPr>
          <a:xfrm>
            <a:off x="192292" y="2030287"/>
            <a:ext cx="4889506" cy="4360244"/>
          </a:xfrm>
          <a:prstGeom prst="rect">
            <a:avLst/>
          </a:prstGeom>
          <a:ln>
            <a:solidFill>
              <a:schemeClr val="bg1"/>
            </a:solidFill>
          </a:ln>
        </p:spPr>
      </p:pic>
    </p:spTree>
    <p:extLst>
      <p:ext uri="{BB962C8B-B14F-4D97-AF65-F5344CB8AC3E}">
        <p14:creationId xmlns:p14="http://schemas.microsoft.com/office/powerpoint/2010/main" val="574505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4AB79-95CF-3996-D2BE-F4516D07C997}"/>
              </a:ext>
            </a:extLst>
          </p:cNvPr>
          <p:cNvSpPr>
            <a:spLocks noGrp="1"/>
          </p:cNvSpPr>
          <p:nvPr>
            <p:ph type="title"/>
          </p:nvPr>
        </p:nvSpPr>
        <p:spPr/>
        <p:txBody>
          <a:bodyPr>
            <a:normAutofit fontScale="90000"/>
          </a:bodyPr>
          <a:lstStyle/>
          <a:p>
            <a:r>
              <a:rPr lang="en-US" dirty="0"/>
              <a:t>Data Exploration</a:t>
            </a:r>
          </a:p>
        </p:txBody>
      </p:sp>
      <p:sp>
        <p:nvSpPr>
          <p:cNvPr id="4" name="Text Placeholder 3">
            <a:extLst>
              <a:ext uri="{FF2B5EF4-FFF2-40B4-BE49-F238E27FC236}">
                <a16:creationId xmlns:a16="http://schemas.microsoft.com/office/drawing/2014/main" id="{1FC8BD23-9665-700A-C718-293E10DBE217}"/>
              </a:ext>
            </a:extLst>
          </p:cNvPr>
          <p:cNvSpPr>
            <a:spLocks noGrp="1"/>
          </p:cNvSpPr>
          <p:nvPr>
            <p:ph type="body" idx="11"/>
          </p:nvPr>
        </p:nvSpPr>
        <p:spPr/>
        <p:txBody>
          <a:bodyPr/>
          <a:lstStyle/>
          <a:p>
            <a:r>
              <a:rPr lang="en-US" dirty="0"/>
              <a:t>Understanding the Images</a:t>
            </a:r>
          </a:p>
        </p:txBody>
      </p:sp>
      <p:pic>
        <p:nvPicPr>
          <p:cNvPr id="10" name="Picture 9">
            <a:extLst>
              <a:ext uri="{FF2B5EF4-FFF2-40B4-BE49-F238E27FC236}">
                <a16:creationId xmlns:a16="http://schemas.microsoft.com/office/drawing/2014/main" id="{5D5A95D4-6785-34D9-1898-873B1B502ACD}"/>
              </a:ext>
            </a:extLst>
          </p:cNvPr>
          <p:cNvPicPr>
            <a:picLocks noChangeAspect="1"/>
          </p:cNvPicPr>
          <p:nvPr/>
        </p:nvPicPr>
        <p:blipFill>
          <a:blip r:embed="rId3"/>
          <a:stretch>
            <a:fillRect/>
          </a:stretch>
        </p:blipFill>
        <p:spPr>
          <a:xfrm>
            <a:off x="192292" y="2030287"/>
            <a:ext cx="4889506" cy="4360244"/>
          </a:xfrm>
          <a:prstGeom prst="rect">
            <a:avLst/>
          </a:prstGeom>
          <a:ln>
            <a:solidFill>
              <a:schemeClr val="bg1"/>
            </a:solidFill>
          </a:ln>
        </p:spPr>
      </p:pic>
      <p:sp>
        <p:nvSpPr>
          <p:cNvPr id="8" name="Rectangle 7">
            <a:extLst>
              <a:ext uri="{FF2B5EF4-FFF2-40B4-BE49-F238E27FC236}">
                <a16:creationId xmlns:a16="http://schemas.microsoft.com/office/drawing/2014/main" id="{3F1218F1-E17B-A685-86E8-F8F2E9590970}"/>
              </a:ext>
            </a:extLst>
          </p:cNvPr>
          <p:cNvSpPr/>
          <p:nvPr/>
        </p:nvSpPr>
        <p:spPr>
          <a:xfrm>
            <a:off x="4419601" y="2106487"/>
            <a:ext cx="311943" cy="310482"/>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11" name="Picture 10">
            <a:extLst>
              <a:ext uri="{FF2B5EF4-FFF2-40B4-BE49-F238E27FC236}">
                <a16:creationId xmlns:a16="http://schemas.microsoft.com/office/drawing/2014/main" id="{6E30CD6C-891B-435B-986F-C0B39D4CC3CA}"/>
              </a:ext>
            </a:extLst>
          </p:cNvPr>
          <p:cNvPicPr>
            <a:picLocks noChangeAspect="1"/>
          </p:cNvPicPr>
          <p:nvPr/>
        </p:nvPicPr>
        <p:blipFill>
          <a:blip r:embed="rId4"/>
          <a:stretch>
            <a:fillRect/>
          </a:stretch>
        </p:blipFill>
        <p:spPr>
          <a:xfrm>
            <a:off x="5750988" y="1743075"/>
            <a:ext cx="1930924" cy="2005012"/>
          </a:xfrm>
          <a:prstGeom prst="rect">
            <a:avLst/>
          </a:prstGeom>
          <a:ln w="28575">
            <a:solidFill>
              <a:srgbClr val="FF0000"/>
            </a:solidFill>
          </a:ln>
        </p:spPr>
      </p:pic>
      <p:pic>
        <p:nvPicPr>
          <p:cNvPr id="13" name="Picture 12">
            <a:extLst>
              <a:ext uri="{FF2B5EF4-FFF2-40B4-BE49-F238E27FC236}">
                <a16:creationId xmlns:a16="http://schemas.microsoft.com/office/drawing/2014/main" id="{F21162BB-27CF-BC22-5609-7B2613ECD827}"/>
              </a:ext>
            </a:extLst>
          </p:cNvPr>
          <p:cNvPicPr>
            <a:picLocks noChangeAspect="1"/>
          </p:cNvPicPr>
          <p:nvPr/>
        </p:nvPicPr>
        <p:blipFill>
          <a:blip r:embed="rId5"/>
          <a:stretch>
            <a:fillRect/>
          </a:stretch>
        </p:blipFill>
        <p:spPr>
          <a:xfrm>
            <a:off x="7862888" y="1743076"/>
            <a:ext cx="1930924" cy="2005012"/>
          </a:xfrm>
          <a:prstGeom prst="rect">
            <a:avLst/>
          </a:prstGeom>
          <a:ln w="28575">
            <a:solidFill>
              <a:srgbClr val="0070C0"/>
            </a:solidFill>
          </a:ln>
        </p:spPr>
      </p:pic>
      <p:pic>
        <p:nvPicPr>
          <p:cNvPr id="15" name="Picture 14">
            <a:extLst>
              <a:ext uri="{FF2B5EF4-FFF2-40B4-BE49-F238E27FC236}">
                <a16:creationId xmlns:a16="http://schemas.microsoft.com/office/drawing/2014/main" id="{CD2882F6-FD07-3D64-1EC4-4E4D6F064677}"/>
              </a:ext>
            </a:extLst>
          </p:cNvPr>
          <p:cNvPicPr>
            <a:picLocks noChangeAspect="1"/>
          </p:cNvPicPr>
          <p:nvPr/>
        </p:nvPicPr>
        <p:blipFill>
          <a:blip r:embed="rId6"/>
          <a:stretch>
            <a:fillRect/>
          </a:stretch>
        </p:blipFill>
        <p:spPr>
          <a:xfrm>
            <a:off x="9974788" y="1743075"/>
            <a:ext cx="1930925" cy="2005013"/>
          </a:xfrm>
          <a:prstGeom prst="rect">
            <a:avLst/>
          </a:prstGeom>
          <a:ln w="28575">
            <a:solidFill>
              <a:schemeClr val="accent6"/>
            </a:solidFill>
          </a:ln>
        </p:spPr>
      </p:pic>
      <p:sp>
        <p:nvSpPr>
          <p:cNvPr id="16" name="Rectangle 15">
            <a:extLst>
              <a:ext uri="{FF2B5EF4-FFF2-40B4-BE49-F238E27FC236}">
                <a16:creationId xmlns:a16="http://schemas.microsoft.com/office/drawing/2014/main" id="{8219128C-CA51-8313-CC58-C7DE724B6342}"/>
              </a:ext>
            </a:extLst>
          </p:cNvPr>
          <p:cNvSpPr/>
          <p:nvPr/>
        </p:nvSpPr>
        <p:spPr>
          <a:xfrm>
            <a:off x="4419601" y="3697162"/>
            <a:ext cx="311943" cy="310482"/>
          </a:xfrm>
          <a:prstGeom prst="rect">
            <a:avLst/>
          </a:prstGeom>
          <a:noFill/>
          <a:ln w="381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7" name="Rectangle 16">
            <a:extLst>
              <a:ext uri="{FF2B5EF4-FFF2-40B4-BE49-F238E27FC236}">
                <a16:creationId xmlns:a16="http://schemas.microsoft.com/office/drawing/2014/main" id="{E4124127-5EA1-0EEB-55FD-8F962EEDDBF8}"/>
              </a:ext>
            </a:extLst>
          </p:cNvPr>
          <p:cNvSpPr/>
          <p:nvPr/>
        </p:nvSpPr>
        <p:spPr>
          <a:xfrm>
            <a:off x="591676" y="4088505"/>
            <a:ext cx="311943" cy="310482"/>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8" name="Text Placeholder 2">
            <a:extLst>
              <a:ext uri="{FF2B5EF4-FFF2-40B4-BE49-F238E27FC236}">
                <a16:creationId xmlns:a16="http://schemas.microsoft.com/office/drawing/2014/main" id="{D75C20E5-25D0-F9D7-0274-BBD9F9ABAAE8}"/>
              </a:ext>
            </a:extLst>
          </p:cNvPr>
          <p:cNvSpPr>
            <a:spLocks noGrp="1"/>
          </p:cNvSpPr>
          <p:nvPr>
            <p:ph type="body" idx="1"/>
          </p:nvPr>
        </p:nvSpPr>
        <p:spPr>
          <a:xfrm>
            <a:off x="5743346" y="4007644"/>
            <a:ext cx="6162367" cy="1834355"/>
          </a:xfrm>
        </p:spPr>
        <p:style>
          <a:lnRef idx="2">
            <a:schemeClr val="dk1"/>
          </a:lnRef>
          <a:fillRef idx="1">
            <a:schemeClr val="lt1"/>
          </a:fillRef>
          <a:effectRef idx="0">
            <a:schemeClr val="dk1"/>
          </a:effectRef>
          <a:fontRef idx="minor">
            <a:schemeClr val="dk1"/>
          </a:fontRef>
        </p:style>
        <p:txBody>
          <a:bodyPr anchor="ctr">
            <a:normAutofit lnSpcReduction="10000"/>
          </a:bodyPr>
          <a:lstStyle/>
          <a:p>
            <a:pPr marL="342900" indent="-342900">
              <a:buFont typeface="Arial" panose="020B0604020202020204" pitchFamily="34" charset="0"/>
              <a:buChar char="•"/>
            </a:pPr>
            <a:r>
              <a:rPr lang="en-US" sz="3200" dirty="0"/>
              <a:t>Real-life images are messy!</a:t>
            </a:r>
          </a:p>
          <a:p>
            <a:pPr marL="800100" lvl="1" indent="-342900">
              <a:buFont typeface="Arial" panose="020B0604020202020204" pitchFamily="34" charset="0"/>
              <a:buChar char="•"/>
            </a:pPr>
            <a:r>
              <a:rPr lang="en-US" sz="2800" dirty="0"/>
              <a:t>Obstructed by other objects</a:t>
            </a:r>
          </a:p>
          <a:p>
            <a:pPr marL="800100" lvl="1" indent="-342900">
              <a:buFont typeface="Arial" panose="020B0604020202020204" pitchFamily="34" charset="0"/>
              <a:buChar char="•"/>
            </a:pPr>
            <a:r>
              <a:rPr lang="en-US" sz="2800" dirty="0"/>
              <a:t>Dark and noisy</a:t>
            </a:r>
          </a:p>
          <a:p>
            <a:pPr marL="800100" lvl="1" indent="-342900">
              <a:buFont typeface="Arial" panose="020B0604020202020204" pitchFamily="34" charset="0"/>
              <a:buChar char="•"/>
            </a:pPr>
            <a:r>
              <a:rPr lang="en-US" sz="2800" dirty="0"/>
              <a:t>Not the same size and orientation</a:t>
            </a:r>
          </a:p>
        </p:txBody>
      </p:sp>
    </p:spTree>
    <p:extLst>
      <p:ext uri="{BB962C8B-B14F-4D97-AF65-F5344CB8AC3E}">
        <p14:creationId xmlns:p14="http://schemas.microsoft.com/office/powerpoint/2010/main" val="376776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68CD7-481A-8CE8-2C73-D8926EE35EAE}"/>
              </a:ext>
            </a:extLst>
          </p:cNvPr>
          <p:cNvSpPr>
            <a:spLocks noGrp="1"/>
          </p:cNvSpPr>
          <p:nvPr>
            <p:ph type="title"/>
          </p:nvPr>
        </p:nvSpPr>
        <p:spPr/>
        <p:txBody>
          <a:bodyPr>
            <a:normAutofit fontScale="90000"/>
          </a:bodyPr>
          <a:lstStyle/>
          <a:p>
            <a:r>
              <a:rPr lang="en-US" dirty="0"/>
              <a:t>Data Exploration</a:t>
            </a:r>
          </a:p>
        </p:txBody>
      </p:sp>
      <p:sp>
        <p:nvSpPr>
          <p:cNvPr id="4" name="Text Placeholder 3">
            <a:extLst>
              <a:ext uri="{FF2B5EF4-FFF2-40B4-BE49-F238E27FC236}">
                <a16:creationId xmlns:a16="http://schemas.microsoft.com/office/drawing/2014/main" id="{F9EFB393-32E9-356C-930E-A1CB1A6D5D4F}"/>
              </a:ext>
            </a:extLst>
          </p:cNvPr>
          <p:cNvSpPr>
            <a:spLocks noGrp="1"/>
          </p:cNvSpPr>
          <p:nvPr>
            <p:ph type="body" idx="11"/>
          </p:nvPr>
        </p:nvSpPr>
        <p:spPr/>
        <p:txBody>
          <a:bodyPr/>
          <a:lstStyle/>
          <a:p>
            <a:r>
              <a:rPr lang="en-US" dirty="0"/>
              <a:t>Data Distribution</a:t>
            </a:r>
          </a:p>
        </p:txBody>
      </p:sp>
      <p:pic>
        <p:nvPicPr>
          <p:cNvPr id="6" name="Picture 5">
            <a:extLst>
              <a:ext uri="{FF2B5EF4-FFF2-40B4-BE49-F238E27FC236}">
                <a16:creationId xmlns:a16="http://schemas.microsoft.com/office/drawing/2014/main" id="{7FCD2A57-51D9-05D7-0D52-940E113A6A57}"/>
              </a:ext>
            </a:extLst>
          </p:cNvPr>
          <p:cNvPicPr>
            <a:picLocks noChangeAspect="1"/>
          </p:cNvPicPr>
          <p:nvPr/>
        </p:nvPicPr>
        <p:blipFill>
          <a:blip r:embed="rId3"/>
          <a:srcRect/>
          <a:stretch/>
        </p:blipFill>
        <p:spPr>
          <a:xfrm>
            <a:off x="313119" y="1857676"/>
            <a:ext cx="6709143" cy="4384629"/>
          </a:xfrm>
          <a:prstGeom prst="rect">
            <a:avLst/>
          </a:prstGeom>
        </p:spPr>
      </p:pic>
      <p:sp>
        <p:nvSpPr>
          <p:cNvPr id="7" name="Text Placeholder 2">
            <a:extLst>
              <a:ext uri="{FF2B5EF4-FFF2-40B4-BE49-F238E27FC236}">
                <a16:creationId xmlns:a16="http://schemas.microsoft.com/office/drawing/2014/main" id="{F125D555-3A12-2055-65B8-A871E65025CA}"/>
              </a:ext>
            </a:extLst>
          </p:cNvPr>
          <p:cNvSpPr>
            <a:spLocks noGrp="1"/>
          </p:cNvSpPr>
          <p:nvPr>
            <p:ph type="body" idx="1"/>
          </p:nvPr>
        </p:nvSpPr>
        <p:spPr>
          <a:xfrm>
            <a:off x="7273764" y="1857676"/>
            <a:ext cx="4647796" cy="3984323"/>
          </a:xfrm>
        </p:spPr>
        <p:style>
          <a:lnRef idx="2">
            <a:schemeClr val="dk1"/>
          </a:lnRef>
          <a:fillRef idx="1">
            <a:schemeClr val="lt1"/>
          </a:fillRef>
          <a:effectRef idx="0">
            <a:schemeClr val="dk1"/>
          </a:effectRef>
          <a:fontRef idx="minor">
            <a:schemeClr val="dk1"/>
          </a:fontRef>
        </p:style>
        <p:txBody>
          <a:bodyPr anchor="ctr">
            <a:normAutofit/>
          </a:bodyPr>
          <a:lstStyle/>
          <a:p>
            <a:pPr algn="ctr"/>
            <a:r>
              <a:rPr lang="en-US" sz="3200" dirty="0">
                <a:effectLst>
                  <a:outerShdw blurRad="38100" dist="38100" dir="2700000" algn="tl">
                    <a:srgbClr val="000000">
                      <a:alpha val="43137"/>
                    </a:srgbClr>
                  </a:outerShdw>
                </a:effectLst>
              </a:rPr>
              <a:t>Number of images per class varies greatly</a:t>
            </a:r>
          </a:p>
          <a:p>
            <a:pPr algn="ctr"/>
            <a:r>
              <a:rPr lang="en-US" sz="3200" dirty="0">
                <a:effectLst>
                  <a:outerShdw blurRad="38100" dist="38100" dir="2700000" algn="tl">
                    <a:srgbClr val="000000">
                      <a:alpha val="43137"/>
                    </a:srgbClr>
                  </a:outerShdw>
                </a:effectLst>
              </a:rPr>
              <a:t>- - - - - - - - - - - - - - - - - -</a:t>
            </a:r>
          </a:p>
          <a:p>
            <a:pPr algn="ctr"/>
            <a:r>
              <a:rPr lang="en-US" sz="3200" dirty="0">
                <a:effectLst>
                  <a:outerShdw blurRad="38100" dist="38100" dir="2700000" algn="tl">
                    <a:srgbClr val="000000">
                      <a:alpha val="43137"/>
                    </a:srgbClr>
                  </a:outerShdw>
                </a:effectLst>
              </a:rPr>
              <a:t>True of all three datasets</a:t>
            </a:r>
            <a:endParaRPr lang="en-US"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2073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68CD7-481A-8CE8-2C73-D8926EE35EAE}"/>
              </a:ext>
            </a:extLst>
          </p:cNvPr>
          <p:cNvSpPr>
            <a:spLocks noGrp="1"/>
          </p:cNvSpPr>
          <p:nvPr>
            <p:ph type="title"/>
          </p:nvPr>
        </p:nvSpPr>
        <p:spPr/>
        <p:txBody>
          <a:bodyPr>
            <a:normAutofit fontScale="90000"/>
          </a:bodyPr>
          <a:lstStyle/>
          <a:p>
            <a:r>
              <a:rPr lang="en-US" dirty="0"/>
              <a:t>Data Preprocessing</a:t>
            </a:r>
          </a:p>
        </p:txBody>
      </p:sp>
      <p:sp>
        <p:nvSpPr>
          <p:cNvPr id="4" name="Text Placeholder 3">
            <a:extLst>
              <a:ext uri="{FF2B5EF4-FFF2-40B4-BE49-F238E27FC236}">
                <a16:creationId xmlns:a16="http://schemas.microsoft.com/office/drawing/2014/main" id="{F9EFB393-32E9-356C-930E-A1CB1A6D5D4F}"/>
              </a:ext>
            </a:extLst>
          </p:cNvPr>
          <p:cNvSpPr>
            <a:spLocks noGrp="1"/>
          </p:cNvSpPr>
          <p:nvPr>
            <p:ph type="body" idx="11"/>
          </p:nvPr>
        </p:nvSpPr>
        <p:spPr/>
        <p:txBody>
          <a:bodyPr/>
          <a:lstStyle/>
          <a:p>
            <a:r>
              <a:rPr lang="en-US" dirty="0"/>
              <a:t>Random Oversampling</a:t>
            </a:r>
          </a:p>
        </p:txBody>
      </p:sp>
      <p:sp>
        <p:nvSpPr>
          <p:cNvPr id="7" name="Text Placeholder 2">
            <a:extLst>
              <a:ext uri="{FF2B5EF4-FFF2-40B4-BE49-F238E27FC236}">
                <a16:creationId xmlns:a16="http://schemas.microsoft.com/office/drawing/2014/main" id="{F125D555-3A12-2055-65B8-A871E65025CA}"/>
              </a:ext>
            </a:extLst>
          </p:cNvPr>
          <p:cNvSpPr>
            <a:spLocks noGrp="1"/>
          </p:cNvSpPr>
          <p:nvPr>
            <p:ph type="body" idx="1"/>
          </p:nvPr>
        </p:nvSpPr>
        <p:spPr>
          <a:xfrm>
            <a:off x="7273764" y="1857676"/>
            <a:ext cx="4647796" cy="2521819"/>
          </a:xfrm>
        </p:spPr>
        <p:style>
          <a:lnRef idx="2">
            <a:schemeClr val="dk1"/>
          </a:lnRef>
          <a:fillRef idx="1">
            <a:schemeClr val="lt1"/>
          </a:fillRef>
          <a:effectRef idx="0">
            <a:schemeClr val="dk1"/>
          </a:effectRef>
          <a:fontRef idx="minor">
            <a:schemeClr val="dk1"/>
          </a:fontRef>
        </p:style>
        <p:txBody>
          <a:bodyPr anchor="ctr">
            <a:normAutofit/>
          </a:bodyPr>
          <a:lstStyle/>
          <a:p>
            <a:pPr algn="ctr"/>
            <a:r>
              <a:rPr lang="en-US" sz="3200" dirty="0">
                <a:effectLst>
                  <a:outerShdw blurRad="38100" dist="38100" dir="2700000" algn="tl">
                    <a:srgbClr val="000000">
                      <a:alpha val="43137"/>
                    </a:srgbClr>
                  </a:outerShdw>
                </a:effectLst>
              </a:rPr>
              <a:t>Randomly duplicate images from minority classes</a:t>
            </a:r>
          </a:p>
          <a:p>
            <a:pPr algn="ctr"/>
            <a:r>
              <a:rPr lang="en-US" sz="3200" dirty="0">
                <a:effectLst>
                  <a:outerShdw blurRad="38100" dist="38100" dir="2700000" algn="tl">
                    <a:srgbClr val="000000">
                      <a:alpha val="43137"/>
                    </a:srgbClr>
                  </a:outerShdw>
                </a:effectLst>
              </a:rPr>
              <a:t> (minimum = 300)</a:t>
            </a:r>
          </a:p>
        </p:txBody>
      </p:sp>
      <p:pic>
        <p:nvPicPr>
          <p:cNvPr id="5" name="Picture 4">
            <a:extLst>
              <a:ext uri="{FF2B5EF4-FFF2-40B4-BE49-F238E27FC236}">
                <a16:creationId xmlns:a16="http://schemas.microsoft.com/office/drawing/2014/main" id="{204B25F8-4B7E-04D8-4C35-35083A265E77}"/>
              </a:ext>
            </a:extLst>
          </p:cNvPr>
          <p:cNvPicPr>
            <a:picLocks noChangeAspect="1"/>
          </p:cNvPicPr>
          <p:nvPr/>
        </p:nvPicPr>
        <p:blipFill>
          <a:blip r:embed="rId3"/>
          <a:srcRect/>
          <a:stretch/>
        </p:blipFill>
        <p:spPr>
          <a:xfrm>
            <a:off x="313163" y="1857676"/>
            <a:ext cx="6716013" cy="4389119"/>
          </a:xfrm>
          <a:prstGeom prst="rect">
            <a:avLst/>
          </a:prstGeom>
        </p:spPr>
      </p:pic>
      <p:sp>
        <p:nvSpPr>
          <p:cNvPr id="8" name="TextBox 7">
            <a:extLst>
              <a:ext uri="{FF2B5EF4-FFF2-40B4-BE49-F238E27FC236}">
                <a16:creationId xmlns:a16="http://schemas.microsoft.com/office/drawing/2014/main" id="{A2614AED-4117-9A9E-56B4-ED0CFC3C823F}"/>
              </a:ext>
            </a:extLst>
          </p:cNvPr>
          <p:cNvSpPr txBox="1"/>
          <p:nvPr/>
        </p:nvSpPr>
        <p:spPr>
          <a:xfrm>
            <a:off x="7273764" y="4636135"/>
            <a:ext cx="4647796" cy="107721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sz="1600" b="1" i="0" dirty="0">
                <a:solidFill>
                  <a:schemeClr val="bg1"/>
                </a:solidFill>
                <a:effectLst/>
                <a:latin typeface="Consolas" panose="020B0609020204030204" pitchFamily="49" charset="0"/>
              </a:rPr>
              <a:t>Before oversampling: </a:t>
            </a:r>
          </a:p>
          <a:p>
            <a:r>
              <a:rPr lang="en-US" sz="1600" b="1" i="0" dirty="0">
                <a:solidFill>
                  <a:schemeClr val="bg1"/>
                </a:solidFill>
                <a:effectLst/>
                <a:latin typeface="Consolas" panose="020B0609020204030204" pitchFamily="49" charset="0"/>
              </a:rPr>
              <a:t>(12630, 32, 32, 3) (28890,) </a:t>
            </a:r>
          </a:p>
          <a:p>
            <a:r>
              <a:rPr lang="en-US" sz="1600" b="1" i="0" dirty="0">
                <a:solidFill>
                  <a:schemeClr val="bg1"/>
                </a:solidFill>
                <a:effectLst/>
                <a:latin typeface="Consolas" panose="020B0609020204030204" pitchFamily="49" charset="0"/>
              </a:rPr>
              <a:t>After oversampling: </a:t>
            </a:r>
          </a:p>
          <a:p>
            <a:r>
              <a:rPr lang="en-US" sz="1600" b="1" i="0" dirty="0">
                <a:solidFill>
                  <a:schemeClr val="bg1"/>
                </a:solidFill>
                <a:effectLst/>
                <a:latin typeface="Consolas" panose="020B0609020204030204" pitchFamily="49" charset="0"/>
              </a:rPr>
              <a:t>(17190, 32, 32, 3) (28890,)</a:t>
            </a:r>
            <a:endParaRPr lang="en-US" sz="1600" b="1" dirty="0">
              <a:solidFill>
                <a:schemeClr val="bg1"/>
              </a:solidFill>
            </a:endParaRPr>
          </a:p>
        </p:txBody>
      </p:sp>
    </p:spTree>
    <p:extLst>
      <p:ext uri="{BB962C8B-B14F-4D97-AF65-F5344CB8AC3E}">
        <p14:creationId xmlns:p14="http://schemas.microsoft.com/office/powerpoint/2010/main" val="224024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305C6F-EE35-2BE2-4BA0-FE8E0C88A61B}"/>
              </a:ext>
            </a:extLst>
          </p:cNvPr>
          <p:cNvSpPr>
            <a:spLocks noGrp="1"/>
          </p:cNvSpPr>
          <p:nvPr>
            <p:ph type="body" idx="1"/>
          </p:nvPr>
        </p:nvSpPr>
        <p:spPr>
          <a:xfrm>
            <a:off x="585365" y="2475555"/>
            <a:ext cx="5131529" cy="906307"/>
          </a:xfrm>
        </p:spPr>
        <p:txBody>
          <a:bodyPr/>
          <a:lstStyle/>
          <a:p>
            <a:pPr algn="ctr"/>
            <a:r>
              <a:rPr lang="en-US" dirty="0"/>
              <a:t>Convert RGB Values</a:t>
            </a:r>
          </a:p>
          <a:p>
            <a:pPr algn="ctr"/>
            <a:r>
              <a:rPr lang="en-US" dirty="0"/>
              <a:t>0, 255 </a:t>
            </a:r>
            <a:r>
              <a:rPr lang="en-US" dirty="0">
                <a:sym typeface="Wingdings" panose="05000000000000000000" pitchFamily="2" charset="2"/>
              </a:rPr>
              <a:t> 0, 1</a:t>
            </a:r>
            <a:endParaRPr lang="en-US" dirty="0"/>
          </a:p>
        </p:txBody>
      </p:sp>
      <p:sp>
        <p:nvSpPr>
          <p:cNvPr id="3" name="Text Placeholder 2">
            <a:extLst>
              <a:ext uri="{FF2B5EF4-FFF2-40B4-BE49-F238E27FC236}">
                <a16:creationId xmlns:a16="http://schemas.microsoft.com/office/drawing/2014/main" id="{73EAB0F4-76C8-A1EE-E11C-4335BF8B462C}"/>
              </a:ext>
            </a:extLst>
          </p:cNvPr>
          <p:cNvSpPr>
            <a:spLocks noGrp="1"/>
          </p:cNvSpPr>
          <p:nvPr>
            <p:ph type="body" idx="10"/>
          </p:nvPr>
        </p:nvSpPr>
        <p:spPr>
          <a:xfrm>
            <a:off x="6478774" y="2522693"/>
            <a:ext cx="5131529" cy="470569"/>
          </a:xfrm>
        </p:spPr>
        <p:txBody>
          <a:bodyPr/>
          <a:lstStyle/>
          <a:p>
            <a:pPr algn="ctr"/>
            <a:r>
              <a:rPr lang="en-US" dirty="0"/>
              <a:t>Randomize the Order of Images</a:t>
            </a:r>
          </a:p>
          <a:p>
            <a:endParaRPr lang="en-US" dirty="0"/>
          </a:p>
        </p:txBody>
      </p:sp>
      <p:sp>
        <p:nvSpPr>
          <p:cNvPr id="4" name="Title 3">
            <a:extLst>
              <a:ext uri="{FF2B5EF4-FFF2-40B4-BE49-F238E27FC236}">
                <a16:creationId xmlns:a16="http://schemas.microsoft.com/office/drawing/2014/main" id="{892BDC89-E2A6-65EA-5E1A-CD56BC885635}"/>
              </a:ext>
            </a:extLst>
          </p:cNvPr>
          <p:cNvSpPr>
            <a:spLocks noGrp="1"/>
          </p:cNvSpPr>
          <p:nvPr>
            <p:ph type="title"/>
          </p:nvPr>
        </p:nvSpPr>
        <p:spPr/>
        <p:txBody>
          <a:bodyPr>
            <a:normAutofit fontScale="90000"/>
          </a:bodyPr>
          <a:lstStyle/>
          <a:p>
            <a:r>
              <a:rPr lang="en-US" dirty="0"/>
              <a:t>Data Preprocessing</a:t>
            </a:r>
          </a:p>
        </p:txBody>
      </p:sp>
      <p:sp>
        <p:nvSpPr>
          <p:cNvPr id="5" name="Text Placeholder 4">
            <a:extLst>
              <a:ext uri="{FF2B5EF4-FFF2-40B4-BE49-F238E27FC236}">
                <a16:creationId xmlns:a16="http://schemas.microsoft.com/office/drawing/2014/main" id="{8D6626F2-2487-DBB4-986A-5894197B3CBC}"/>
              </a:ext>
            </a:extLst>
          </p:cNvPr>
          <p:cNvSpPr>
            <a:spLocks noGrp="1"/>
          </p:cNvSpPr>
          <p:nvPr>
            <p:ph type="body" idx="11"/>
          </p:nvPr>
        </p:nvSpPr>
        <p:spPr/>
        <p:txBody>
          <a:bodyPr/>
          <a:lstStyle/>
          <a:p>
            <a:r>
              <a:rPr lang="en-US" dirty="0"/>
              <a:t>Normalize &amp; Shuffle Images</a:t>
            </a:r>
          </a:p>
        </p:txBody>
      </p:sp>
      <p:sp>
        <p:nvSpPr>
          <p:cNvPr id="7" name="TextBox 6">
            <a:extLst>
              <a:ext uri="{FF2B5EF4-FFF2-40B4-BE49-F238E27FC236}">
                <a16:creationId xmlns:a16="http://schemas.microsoft.com/office/drawing/2014/main" id="{A1EC0CE4-B884-A448-30C8-5A2EF733DAE7}"/>
              </a:ext>
            </a:extLst>
          </p:cNvPr>
          <p:cNvSpPr txBox="1"/>
          <p:nvPr/>
        </p:nvSpPr>
        <p:spPr>
          <a:xfrm>
            <a:off x="6182627" y="4608881"/>
            <a:ext cx="5723824" cy="584775"/>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sz="1600" b="1" i="0" dirty="0">
                <a:solidFill>
                  <a:schemeClr val="bg1"/>
                </a:solidFill>
                <a:effectLst/>
                <a:latin typeface="Consolas" panose="020B0609020204030204" pitchFamily="49" charset="0"/>
              </a:rPr>
              <a:t>Labels Before shuffling: [ 16 1 38 33 11 …] </a:t>
            </a:r>
          </a:p>
          <a:p>
            <a:r>
              <a:rPr lang="en-US" sz="1600" b="1" i="0" dirty="0">
                <a:solidFill>
                  <a:schemeClr val="bg1"/>
                </a:solidFill>
                <a:effectLst/>
                <a:latin typeface="Consolas" panose="020B0609020204030204" pitchFamily="49" charset="0"/>
              </a:rPr>
              <a:t>After shuffling: [ 2 10 11 4 12 …]</a:t>
            </a:r>
            <a:endParaRPr lang="en-US" sz="1600" b="1" dirty="0">
              <a:solidFill>
                <a:schemeClr val="bg1"/>
              </a:solidFill>
            </a:endParaRPr>
          </a:p>
        </p:txBody>
      </p:sp>
      <p:sp>
        <p:nvSpPr>
          <p:cNvPr id="8" name="TextBox 7">
            <a:extLst>
              <a:ext uri="{FF2B5EF4-FFF2-40B4-BE49-F238E27FC236}">
                <a16:creationId xmlns:a16="http://schemas.microsoft.com/office/drawing/2014/main" id="{A179B08E-BEC5-7E4C-3524-25352754A310}"/>
              </a:ext>
            </a:extLst>
          </p:cNvPr>
          <p:cNvSpPr txBox="1"/>
          <p:nvPr/>
        </p:nvSpPr>
        <p:spPr>
          <a:xfrm>
            <a:off x="289219" y="4608881"/>
            <a:ext cx="5723824" cy="584775"/>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sz="1600" b="1" i="0" dirty="0">
                <a:solidFill>
                  <a:schemeClr val="bg1"/>
                </a:solidFill>
                <a:effectLst/>
                <a:latin typeface="Consolas" panose="020B0609020204030204" pitchFamily="49" charset="0"/>
              </a:rPr>
              <a:t>RGB Value before normalizing: [52 40 38] </a:t>
            </a:r>
          </a:p>
          <a:p>
            <a:r>
              <a:rPr lang="en-US" sz="1600" b="1" i="0" dirty="0">
                <a:solidFill>
                  <a:schemeClr val="bg1"/>
                </a:solidFill>
                <a:effectLst/>
                <a:latin typeface="Consolas" panose="020B0609020204030204" pitchFamily="49" charset="0"/>
              </a:rPr>
              <a:t>RGB Value after normalizing: [0.204 0.157 0.149]</a:t>
            </a:r>
            <a:endParaRPr lang="en-US" sz="1600" b="1" dirty="0">
              <a:solidFill>
                <a:schemeClr val="bg1"/>
              </a:solidFill>
            </a:endParaRPr>
          </a:p>
        </p:txBody>
      </p:sp>
      <p:sp>
        <p:nvSpPr>
          <p:cNvPr id="11" name="Title 1">
            <a:extLst>
              <a:ext uri="{FF2B5EF4-FFF2-40B4-BE49-F238E27FC236}">
                <a16:creationId xmlns:a16="http://schemas.microsoft.com/office/drawing/2014/main" id="{49EEF64C-3CD7-E380-72ED-FC80D11D1F57}"/>
              </a:ext>
            </a:extLst>
          </p:cNvPr>
          <p:cNvSpPr txBox="1">
            <a:spLocks/>
          </p:cNvSpPr>
          <p:nvPr/>
        </p:nvSpPr>
        <p:spPr>
          <a:xfrm>
            <a:off x="522594" y="1664344"/>
            <a:ext cx="5257072" cy="750455"/>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1" i="0" kern="1200">
                <a:solidFill>
                  <a:schemeClr val="bg1"/>
                </a:solidFill>
                <a:latin typeface="Futura Md BT" panose="020B0602020204020303" pitchFamily="34" charset="0"/>
                <a:ea typeface="+mj-ea"/>
                <a:cs typeface="+mj-cs"/>
              </a:defRPr>
            </a:lvl1pPr>
          </a:lstStyle>
          <a:p>
            <a:pPr algn="ctr"/>
            <a:r>
              <a:rPr lang="en-US" sz="2800" u="sng" dirty="0">
                <a:solidFill>
                  <a:schemeClr val="accent1"/>
                </a:solidFill>
              </a:rPr>
              <a:t>Normalize</a:t>
            </a:r>
          </a:p>
        </p:txBody>
      </p:sp>
      <p:sp>
        <p:nvSpPr>
          <p:cNvPr id="12" name="Title 1">
            <a:extLst>
              <a:ext uri="{FF2B5EF4-FFF2-40B4-BE49-F238E27FC236}">
                <a16:creationId xmlns:a16="http://schemas.microsoft.com/office/drawing/2014/main" id="{F33A17FB-C955-3153-BBF2-128315B4199C}"/>
              </a:ext>
            </a:extLst>
          </p:cNvPr>
          <p:cNvSpPr txBox="1">
            <a:spLocks/>
          </p:cNvSpPr>
          <p:nvPr/>
        </p:nvSpPr>
        <p:spPr>
          <a:xfrm>
            <a:off x="6412334" y="1656581"/>
            <a:ext cx="5257072" cy="750455"/>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1" i="0" kern="1200">
                <a:solidFill>
                  <a:schemeClr val="bg1"/>
                </a:solidFill>
                <a:latin typeface="Futura Md BT" panose="020B0602020204020303" pitchFamily="34" charset="0"/>
                <a:ea typeface="+mj-ea"/>
                <a:cs typeface="+mj-cs"/>
              </a:defRPr>
            </a:lvl1pPr>
          </a:lstStyle>
          <a:p>
            <a:pPr algn="ctr"/>
            <a:r>
              <a:rPr lang="en-US" sz="2800" u="sng" dirty="0">
                <a:solidFill>
                  <a:schemeClr val="accent1"/>
                </a:solidFill>
              </a:rPr>
              <a:t>Shuffle</a:t>
            </a:r>
          </a:p>
        </p:txBody>
      </p:sp>
      <p:sp>
        <p:nvSpPr>
          <p:cNvPr id="14" name="TextBox 13">
            <a:extLst>
              <a:ext uri="{FF2B5EF4-FFF2-40B4-BE49-F238E27FC236}">
                <a16:creationId xmlns:a16="http://schemas.microsoft.com/office/drawing/2014/main" id="{D5BB4022-67D1-0ED6-F397-4666C2BEE88C}"/>
              </a:ext>
            </a:extLst>
          </p:cNvPr>
          <p:cNvSpPr txBox="1"/>
          <p:nvPr/>
        </p:nvSpPr>
        <p:spPr>
          <a:xfrm>
            <a:off x="5995737" y="3174173"/>
            <a:ext cx="6097604" cy="923330"/>
          </a:xfrm>
          <a:prstGeom prst="rect">
            <a:avLst/>
          </a:prstGeom>
          <a:noFill/>
        </p:spPr>
        <p:txBody>
          <a:bodyPr wrap="square">
            <a:spAutoFit/>
          </a:bodyPr>
          <a:lstStyle/>
          <a:p>
            <a:r>
              <a:rPr lang="en-US" b="0" dirty="0">
                <a:solidFill>
                  <a:srgbClr val="CCCCCC"/>
                </a:solidFill>
                <a:effectLst/>
                <a:latin typeface="Consolas" panose="020B0609020204030204" pitchFamily="49" charset="0"/>
              </a:rPr>
              <a:t>    </a:t>
            </a:r>
            <a:r>
              <a:rPr lang="en-US" b="0" dirty="0">
                <a:solidFill>
                  <a:schemeClr val="tx2"/>
                </a:solidFill>
                <a:effectLst/>
                <a:latin typeface="Consolas" panose="020B0609020204030204" pitchFamily="49" charset="0"/>
              </a:rPr>
              <a:t>indices = </a:t>
            </a:r>
            <a:r>
              <a:rPr lang="en-US" b="0" dirty="0" err="1">
                <a:solidFill>
                  <a:schemeClr val="tx2"/>
                </a:solidFill>
                <a:effectLst/>
                <a:latin typeface="Consolas" panose="020B0609020204030204" pitchFamily="49" charset="0"/>
              </a:rPr>
              <a:t>np.arange</a:t>
            </a:r>
            <a:r>
              <a:rPr lang="en-US" b="0" dirty="0">
                <a:solidFill>
                  <a:schemeClr val="tx2"/>
                </a:solidFill>
                <a:effectLst/>
                <a:latin typeface="Consolas" panose="020B0609020204030204" pitchFamily="49" charset="0"/>
              </a:rPr>
              <a:t>(</a:t>
            </a:r>
            <a:r>
              <a:rPr lang="en-US" b="0" dirty="0" err="1">
                <a:solidFill>
                  <a:schemeClr val="tx2"/>
                </a:solidFill>
                <a:effectLst/>
                <a:latin typeface="Consolas" panose="020B0609020204030204" pitchFamily="49" charset="0"/>
              </a:rPr>
              <a:t>len</a:t>
            </a:r>
            <a:r>
              <a:rPr lang="en-US" b="0" dirty="0">
                <a:solidFill>
                  <a:schemeClr val="tx2"/>
                </a:solidFill>
                <a:effectLst/>
                <a:latin typeface="Consolas" panose="020B0609020204030204" pitchFamily="49" charset="0"/>
              </a:rPr>
              <a:t>(images))</a:t>
            </a:r>
          </a:p>
          <a:p>
            <a:r>
              <a:rPr lang="en-US" b="0" dirty="0">
                <a:solidFill>
                  <a:schemeClr val="tx2"/>
                </a:solidFill>
                <a:effectLst/>
                <a:latin typeface="Consolas" panose="020B0609020204030204" pitchFamily="49" charset="0"/>
              </a:rPr>
              <a:t>    </a:t>
            </a:r>
            <a:r>
              <a:rPr lang="en-US" b="0" dirty="0" err="1">
                <a:solidFill>
                  <a:schemeClr val="tx2"/>
                </a:solidFill>
                <a:effectLst/>
                <a:latin typeface="Consolas" panose="020B0609020204030204" pitchFamily="49" charset="0"/>
              </a:rPr>
              <a:t>np.random.shuffle</a:t>
            </a:r>
            <a:r>
              <a:rPr lang="en-US" b="0" dirty="0">
                <a:solidFill>
                  <a:schemeClr val="tx2"/>
                </a:solidFill>
                <a:effectLst/>
                <a:latin typeface="Consolas" panose="020B0609020204030204" pitchFamily="49" charset="0"/>
              </a:rPr>
              <a:t>(indices)</a:t>
            </a:r>
          </a:p>
          <a:p>
            <a:r>
              <a:rPr lang="en-US" b="0" dirty="0">
                <a:solidFill>
                  <a:schemeClr val="tx2"/>
                </a:solidFill>
                <a:effectLst/>
                <a:latin typeface="Consolas" panose="020B0609020204030204" pitchFamily="49" charset="0"/>
              </a:rPr>
              <a:t>    </a:t>
            </a:r>
            <a:r>
              <a:rPr lang="en-US" b="0" dirty="0">
                <a:solidFill>
                  <a:schemeClr val="accent1"/>
                </a:solidFill>
                <a:effectLst/>
                <a:latin typeface="Consolas" panose="020B0609020204030204" pitchFamily="49" charset="0"/>
              </a:rPr>
              <a:t>return</a:t>
            </a:r>
            <a:r>
              <a:rPr lang="en-US" b="0" dirty="0">
                <a:solidFill>
                  <a:schemeClr val="tx2"/>
                </a:solidFill>
                <a:effectLst/>
                <a:latin typeface="Consolas" panose="020B0609020204030204" pitchFamily="49" charset="0"/>
              </a:rPr>
              <a:t> images[indices], labels[indices]</a:t>
            </a:r>
          </a:p>
        </p:txBody>
      </p:sp>
      <p:sp>
        <p:nvSpPr>
          <p:cNvPr id="16" name="TextBox 15">
            <a:extLst>
              <a:ext uri="{FF2B5EF4-FFF2-40B4-BE49-F238E27FC236}">
                <a16:creationId xmlns:a16="http://schemas.microsoft.com/office/drawing/2014/main" id="{5B5A6306-78F1-762A-0878-1FE49C8B5257}"/>
              </a:ext>
            </a:extLst>
          </p:cNvPr>
          <p:cNvSpPr txBox="1"/>
          <p:nvPr/>
        </p:nvSpPr>
        <p:spPr>
          <a:xfrm>
            <a:off x="1268128" y="3667379"/>
            <a:ext cx="4179771" cy="369332"/>
          </a:xfrm>
          <a:prstGeom prst="rect">
            <a:avLst/>
          </a:prstGeom>
          <a:noFill/>
        </p:spPr>
        <p:txBody>
          <a:bodyPr wrap="square">
            <a:spAutoFit/>
          </a:bodyPr>
          <a:lstStyle/>
          <a:p>
            <a:r>
              <a:rPr lang="en-US" b="0" dirty="0">
                <a:solidFill>
                  <a:schemeClr val="accent1"/>
                </a:solidFill>
                <a:effectLst/>
                <a:latin typeface="Consolas" panose="020B0609020204030204" pitchFamily="49" charset="0"/>
              </a:rPr>
              <a:t>return</a:t>
            </a:r>
            <a:r>
              <a:rPr lang="en-US" b="0" dirty="0">
                <a:solidFill>
                  <a:schemeClr val="tx2"/>
                </a:solidFill>
                <a:effectLst/>
                <a:latin typeface="Consolas" panose="020B0609020204030204" pitchFamily="49" charset="0"/>
              </a:rPr>
              <a:t> </a:t>
            </a:r>
            <a:r>
              <a:rPr lang="en-US" b="0" dirty="0" err="1">
                <a:solidFill>
                  <a:schemeClr val="tx2"/>
                </a:solidFill>
                <a:effectLst/>
                <a:latin typeface="Consolas" panose="020B0609020204030204" pitchFamily="49" charset="0"/>
              </a:rPr>
              <a:t>np.divide</a:t>
            </a:r>
            <a:r>
              <a:rPr lang="en-US" b="0" dirty="0">
                <a:solidFill>
                  <a:schemeClr val="tx2"/>
                </a:solidFill>
                <a:effectLst/>
                <a:latin typeface="Consolas" panose="020B0609020204030204" pitchFamily="49" charset="0"/>
              </a:rPr>
              <a:t>(images, 255.0)</a:t>
            </a:r>
          </a:p>
        </p:txBody>
      </p:sp>
      <p:pic>
        <p:nvPicPr>
          <p:cNvPr id="18" name="Graphic 17" descr="Shuffle with solid fill">
            <a:extLst>
              <a:ext uri="{FF2B5EF4-FFF2-40B4-BE49-F238E27FC236}">
                <a16:creationId xmlns:a16="http://schemas.microsoft.com/office/drawing/2014/main" id="{5EAA4353-7259-6BD7-A365-D66027EA7D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27787" y="1781551"/>
            <a:ext cx="500514" cy="500514"/>
          </a:xfrm>
          <a:prstGeom prst="rect">
            <a:avLst/>
          </a:prstGeom>
        </p:spPr>
      </p:pic>
      <p:pic>
        <p:nvPicPr>
          <p:cNvPr id="20" name="Graphic 19" descr="Abacus outline">
            <a:extLst>
              <a:ext uri="{FF2B5EF4-FFF2-40B4-BE49-F238E27FC236}">
                <a16:creationId xmlns:a16="http://schemas.microsoft.com/office/drawing/2014/main" id="{808BF562-4FB2-6C0F-E94E-7C28A8C36AD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41383" y="1736745"/>
            <a:ext cx="665414" cy="665414"/>
          </a:xfrm>
          <a:prstGeom prst="rect">
            <a:avLst/>
          </a:prstGeom>
        </p:spPr>
      </p:pic>
    </p:spTree>
    <p:extLst>
      <p:ext uri="{BB962C8B-B14F-4D97-AF65-F5344CB8AC3E}">
        <p14:creationId xmlns:p14="http://schemas.microsoft.com/office/powerpoint/2010/main" val="2417716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2157BE-937B-CF59-C3A4-34FF2298D4FA}"/>
              </a:ext>
            </a:extLst>
          </p:cNvPr>
          <p:cNvSpPr>
            <a:spLocks noGrp="1"/>
          </p:cNvSpPr>
          <p:nvPr>
            <p:ph type="title"/>
          </p:nvPr>
        </p:nvSpPr>
        <p:spPr/>
        <p:txBody>
          <a:bodyPr>
            <a:normAutofit fontScale="90000"/>
          </a:bodyPr>
          <a:lstStyle/>
          <a:p>
            <a:r>
              <a:rPr lang="en-US" dirty="0"/>
              <a:t>Model Training</a:t>
            </a:r>
          </a:p>
        </p:txBody>
      </p:sp>
      <p:sp>
        <p:nvSpPr>
          <p:cNvPr id="5" name="Text Placeholder 4">
            <a:extLst>
              <a:ext uri="{FF2B5EF4-FFF2-40B4-BE49-F238E27FC236}">
                <a16:creationId xmlns:a16="http://schemas.microsoft.com/office/drawing/2014/main" id="{5BBB89FC-C906-0F72-1620-A36B4C689497}"/>
              </a:ext>
            </a:extLst>
          </p:cNvPr>
          <p:cNvSpPr>
            <a:spLocks noGrp="1"/>
          </p:cNvSpPr>
          <p:nvPr>
            <p:ph type="body" idx="11"/>
          </p:nvPr>
        </p:nvSpPr>
        <p:spPr/>
        <p:txBody>
          <a:bodyPr/>
          <a:lstStyle/>
          <a:p>
            <a:r>
              <a:rPr lang="en-US" dirty="0"/>
              <a:t>Convolutional Neural Network (CNN) Overview</a:t>
            </a:r>
          </a:p>
        </p:txBody>
      </p:sp>
      <p:pic>
        <p:nvPicPr>
          <p:cNvPr id="5122" name="Picture 2">
            <a:extLst>
              <a:ext uri="{FF2B5EF4-FFF2-40B4-BE49-F238E27FC236}">
                <a16:creationId xmlns:a16="http://schemas.microsoft.com/office/drawing/2014/main" id="{9FEC0F76-0599-738F-2A33-05DDEC3D62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19774"/>
            <a:ext cx="10515599" cy="355727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9EE3B2D-CC58-2769-9D63-2EAC55A1BFF0}"/>
              </a:ext>
            </a:extLst>
          </p:cNvPr>
          <p:cNvSpPr txBox="1"/>
          <p:nvPr/>
        </p:nvSpPr>
        <p:spPr>
          <a:xfrm>
            <a:off x="6388100" y="5377051"/>
            <a:ext cx="5308601" cy="215444"/>
          </a:xfrm>
          <a:prstGeom prst="rect">
            <a:avLst/>
          </a:prstGeom>
          <a:noFill/>
        </p:spPr>
        <p:txBody>
          <a:bodyPr wrap="square">
            <a:spAutoFit/>
          </a:bodyPr>
          <a:lstStyle/>
          <a:p>
            <a:r>
              <a:rPr lang="en-US" sz="800" i="1" dirty="0"/>
              <a:t>https://medium.com/@RaghavPrabhu/understanding-of-convolutional-neural-network-cnn-deep-learning-99760835f148</a:t>
            </a:r>
          </a:p>
        </p:txBody>
      </p:sp>
      <p:sp>
        <p:nvSpPr>
          <p:cNvPr id="11" name="TextBox 10">
            <a:extLst>
              <a:ext uri="{FF2B5EF4-FFF2-40B4-BE49-F238E27FC236}">
                <a16:creationId xmlns:a16="http://schemas.microsoft.com/office/drawing/2014/main" id="{7E50DE57-8666-AA5D-3D45-72F4682BE846}"/>
              </a:ext>
            </a:extLst>
          </p:cNvPr>
          <p:cNvSpPr txBox="1"/>
          <p:nvPr/>
        </p:nvSpPr>
        <p:spPr>
          <a:xfrm>
            <a:off x="355600" y="5377051"/>
            <a:ext cx="3937000" cy="9848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a:r>
              <a:rPr lang="en-US" b="1" u="sng" dirty="0">
                <a:latin typeface="Futura Md BT" panose="020B0602020204020303"/>
              </a:rPr>
              <a:t>TRAINED WITH TWO MODELS:</a:t>
            </a:r>
            <a:endParaRPr lang="en-US" b="1" dirty="0">
              <a:latin typeface="Futura Md BT" panose="020B0602020204020303"/>
            </a:endParaRPr>
          </a:p>
          <a:p>
            <a:pPr marL="342900" indent="-342900" algn="ctr">
              <a:buAutoNum type="arabicPeriod"/>
            </a:pPr>
            <a:r>
              <a:rPr lang="en-US" sz="2000" b="1" dirty="0">
                <a:latin typeface="Futura Md BT" panose="020B0602020204020303"/>
              </a:rPr>
              <a:t>Basic CNN </a:t>
            </a:r>
          </a:p>
          <a:p>
            <a:pPr marL="342900" indent="-342900" algn="ctr">
              <a:buAutoNum type="arabicPeriod"/>
            </a:pPr>
            <a:r>
              <a:rPr lang="en-US" sz="2000" b="1" dirty="0">
                <a:latin typeface="Futura Md BT" panose="020B0602020204020303"/>
              </a:rPr>
              <a:t>LeNet5-Based CNN </a:t>
            </a:r>
          </a:p>
        </p:txBody>
      </p:sp>
    </p:spTree>
    <p:extLst>
      <p:ext uri="{BB962C8B-B14F-4D97-AF65-F5344CB8AC3E}">
        <p14:creationId xmlns:p14="http://schemas.microsoft.com/office/powerpoint/2010/main" val="1652083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77735F-EF57-5968-F825-A6A45F39170F}"/>
              </a:ext>
            </a:extLst>
          </p:cNvPr>
          <p:cNvSpPr>
            <a:spLocks noGrp="1"/>
          </p:cNvSpPr>
          <p:nvPr>
            <p:ph type="title"/>
          </p:nvPr>
        </p:nvSpPr>
        <p:spPr/>
        <p:txBody>
          <a:bodyPr>
            <a:normAutofit fontScale="90000"/>
          </a:bodyPr>
          <a:lstStyle/>
          <a:p>
            <a:r>
              <a:rPr lang="en-US" dirty="0"/>
              <a:t>Model Training</a:t>
            </a:r>
          </a:p>
        </p:txBody>
      </p:sp>
      <p:sp>
        <p:nvSpPr>
          <p:cNvPr id="5" name="Text Placeholder 4">
            <a:extLst>
              <a:ext uri="{FF2B5EF4-FFF2-40B4-BE49-F238E27FC236}">
                <a16:creationId xmlns:a16="http://schemas.microsoft.com/office/drawing/2014/main" id="{C37D795C-33A2-F28E-21EF-A5274141AB74}"/>
              </a:ext>
            </a:extLst>
          </p:cNvPr>
          <p:cNvSpPr>
            <a:spLocks noGrp="1"/>
          </p:cNvSpPr>
          <p:nvPr>
            <p:ph type="body" idx="11"/>
          </p:nvPr>
        </p:nvSpPr>
        <p:spPr/>
        <p:txBody>
          <a:bodyPr/>
          <a:lstStyle/>
          <a:p>
            <a:r>
              <a:rPr lang="en-US" dirty="0"/>
              <a:t>Training &amp; Validation Performance</a:t>
            </a:r>
          </a:p>
        </p:txBody>
      </p:sp>
      <p:pic>
        <p:nvPicPr>
          <p:cNvPr id="7" name="Picture 6">
            <a:extLst>
              <a:ext uri="{FF2B5EF4-FFF2-40B4-BE49-F238E27FC236}">
                <a16:creationId xmlns:a16="http://schemas.microsoft.com/office/drawing/2014/main" id="{9A8D0E14-C627-9144-3742-51FD88FBD483}"/>
              </a:ext>
            </a:extLst>
          </p:cNvPr>
          <p:cNvPicPr>
            <a:picLocks noChangeAspect="1"/>
          </p:cNvPicPr>
          <p:nvPr/>
        </p:nvPicPr>
        <p:blipFill>
          <a:blip r:embed="rId3"/>
          <a:srcRect/>
          <a:stretch/>
        </p:blipFill>
        <p:spPr>
          <a:xfrm>
            <a:off x="399326" y="2036514"/>
            <a:ext cx="5515012" cy="3038971"/>
          </a:xfrm>
          <a:prstGeom prst="rect">
            <a:avLst/>
          </a:prstGeom>
          <a:ln>
            <a:solidFill>
              <a:schemeClr val="tx2"/>
            </a:solidFill>
          </a:ln>
        </p:spPr>
      </p:pic>
      <p:pic>
        <p:nvPicPr>
          <p:cNvPr id="9" name="Picture 8">
            <a:extLst>
              <a:ext uri="{FF2B5EF4-FFF2-40B4-BE49-F238E27FC236}">
                <a16:creationId xmlns:a16="http://schemas.microsoft.com/office/drawing/2014/main" id="{783F5C41-9BAC-AB71-A9D3-D7AF52280B67}"/>
              </a:ext>
            </a:extLst>
          </p:cNvPr>
          <p:cNvPicPr>
            <a:picLocks noChangeAspect="1"/>
          </p:cNvPicPr>
          <p:nvPr/>
        </p:nvPicPr>
        <p:blipFill>
          <a:blip r:embed="rId4"/>
          <a:srcRect/>
          <a:stretch/>
        </p:blipFill>
        <p:spPr>
          <a:xfrm>
            <a:off x="6452218" y="2036514"/>
            <a:ext cx="5509272" cy="3035808"/>
          </a:xfrm>
          <a:prstGeom prst="rect">
            <a:avLst/>
          </a:prstGeom>
          <a:ln>
            <a:solidFill>
              <a:schemeClr val="tx2"/>
            </a:solidFill>
          </a:ln>
        </p:spPr>
      </p:pic>
      <p:graphicFrame>
        <p:nvGraphicFramePr>
          <p:cNvPr id="10" name="Table 10">
            <a:extLst>
              <a:ext uri="{FF2B5EF4-FFF2-40B4-BE49-F238E27FC236}">
                <a16:creationId xmlns:a16="http://schemas.microsoft.com/office/drawing/2014/main" id="{8F361097-E621-A020-57CB-C37C941B7D35}"/>
              </a:ext>
            </a:extLst>
          </p:cNvPr>
          <p:cNvGraphicFramePr>
            <a:graphicFrameLocks noGrp="1"/>
          </p:cNvGraphicFramePr>
          <p:nvPr>
            <p:extLst>
              <p:ext uri="{D42A27DB-BD31-4B8C-83A1-F6EECF244321}">
                <p14:modId xmlns:p14="http://schemas.microsoft.com/office/powerpoint/2010/main" val="2900899975"/>
              </p:ext>
            </p:extLst>
          </p:nvPr>
        </p:nvGraphicFramePr>
        <p:xfrm>
          <a:off x="343938" y="5235785"/>
          <a:ext cx="5625790" cy="746760"/>
        </p:xfrm>
        <a:graphic>
          <a:graphicData uri="http://schemas.openxmlformats.org/drawingml/2006/table">
            <a:tbl>
              <a:tblPr firstRow="1" bandRow="1">
                <a:tableStyleId>{5C22544A-7EE6-4342-B048-85BDC9FD1C3A}</a:tableStyleId>
              </a:tblPr>
              <a:tblGrid>
                <a:gridCol w="1125158">
                  <a:extLst>
                    <a:ext uri="{9D8B030D-6E8A-4147-A177-3AD203B41FA5}">
                      <a16:colId xmlns:a16="http://schemas.microsoft.com/office/drawing/2014/main" val="1329875637"/>
                    </a:ext>
                  </a:extLst>
                </a:gridCol>
                <a:gridCol w="1125158">
                  <a:extLst>
                    <a:ext uri="{9D8B030D-6E8A-4147-A177-3AD203B41FA5}">
                      <a16:colId xmlns:a16="http://schemas.microsoft.com/office/drawing/2014/main" val="2670328226"/>
                    </a:ext>
                  </a:extLst>
                </a:gridCol>
                <a:gridCol w="1125158">
                  <a:extLst>
                    <a:ext uri="{9D8B030D-6E8A-4147-A177-3AD203B41FA5}">
                      <a16:colId xmlns:a16="http://schemas.microsoft.com/office/drawing/2014/main" val="3342686069"/>
                    </a:ext>
                  </a:extLst>
                </a:gridCol>
                <a:gridCol w="1125158">
                  <a:extLst>
                    <a:ext uri="{9D8B030D-6E8A-4147-A177-3AD203B41FA5}">
                      <a16:colId xmlns:a16="http://schemas.microsoft.com/office/drawing/2014/main" val="1801959965"/>
                    </a:ext>
                  </a:extLst>
                </a:gridCol>
                <a:gridCol w="1125158">
                  <a:extLst>
                    <a:ext uri="{9D8B030D-6E8A-4147-A177-3AD203B41FA5}">
                      <a16:colId xmlns:a16="http://schemas.microsoft.com/office/drawing/2014/main" val="1353424197"/>
                    </a:ext>
                  </a:extLst>
                </a:gridCol>
              </a:tblGrid>
              <a:tr h="265008">
                <a:tc>
                  <a:txBody>
                    <a:bodyPr/>
                    <a:lstStyle/>
                    <a:p>
                      <a:pPr algn="ctr"/>
                      <a:r>
                        <a:rPr lang="en-US" sz="1050" dirty="0"/>
                        <a:t>Train Categorical Accuracy</a:t>
                      </a:r>
                    </a:p>
                  </a:txBody>
                  <a:tcPr anchor="ctr"/>
                </a:tc>
                <a:tc>
                  <a:txBody>
                    <a:bodyPr/>
                    <a:lstStyle/>
                    <a:p>
                      <a:pPr algn="ctr"/>
                      <a:r>
                        <a:rPr lang="en-US" sz="1050" dirty="0"/>
                        <a:t>Valid Categorical Accuracy</a:t>
                      </a:r>
                    </a:p>
                  </a:txBody>
                  <a:tcPr anchor="ctr"/>
                </a:tc>
                <a:tc>
                  <a:txBody>
                    <a:bodyPr/>
                    <a:lstStyle/>
                    <a:p>
                      <a:pPr algn="ctr"/>
                      <a:r>
                        <a:rPr lang="en-US" sz="1050" dirty="0"/>
                        <a:t>Train Loss</a:t>
                      </a:r>
                    </a:p>
                  </a:txBody>
                  <a:tcPr anchor="ctr"/>
                </a:tc>
                <a:tc>
                  <a:txBody>
                    <a:bodyPr/>
                    <a:lstStyle/>
                    <a:p>
                      <a:pPr algn="ctr"/>
                      <a:r>
                        <a:rPr lang="en-US" sz="1050" dirty="0"/>
                        <a:t>Valid Loss</a:t>
                      </a:r>
                    </a:p>
                  </a:txBody>
                  <a:tcPr anchor="ctr"/>
                </a:tc>
                <a:tc>
                  <a:txBody>
                    <a:bodyPr/>
                    <a:lstStyle/>
                    <a:p>
                      <a:pPr algn="ctr"/>
                      <a:r>
                        <a:rPr lang="en-US" sz="1050" dirty="0"/>
                        <a:t>Execution Time</a:t>
                      </a:r>
                    </a:p>
                    <a:p>
                      <a:pPr algn="ctr"/>
                      <a:r>
                        <a:rPr lang="en-US" sz="1050" dirty="0"/>
                        <a:t>(minutes)</a:t>
                      </a:r>
                    </a:p>
                  </a:txBody>
                  <a:tcPr anchor="ctr"/>
                </a:tc>
                <a:extLst>
                  <a:ext uri="{0D108BD9-81ED-4DB2-BD59-A6C34878D82A}">
                    <a16:rowId xmlns:a16="http://schemas.microsoft.com/office/drawing/2014/main" val="1814983743"/>
                  </a:ext>
                </a:extLst>
              </a:tr>
              <a:tr h="265008">
                <a:tc>
                  <a:txBody>
                    <a:bodyPr/>
                    <a:lstStyle/>
                    <a:p>
                      <a:pPr algn="ctr"/>
                      <a:r>
                        <a:rPr lang="en-US" sz="1600" b="1" dirty="0"/>
                        <a:t>99.01%</a:t>
                      </a:r>
                    </a:p>
                  </a:txBody>
                  <a:tcPr anchor="ctr"/>
                </a:tc>
                <a:tc>
                  <a:txBody>
                    <a:bodyPr/>
                    <a:lstStyle/>
                    <a:p>
                      <a:pPr algn="ctr"/>
                      <a:r>
                        <a:rPr lang="en-US" sz="1600" b="1" dirty="0"/>
                        <a:t>84.41%</a:t>
                      </a:r>
                    </a:p>
                  </a:txBody>
                  <a:tcPr anchor="ctr"/>
                </a:tc>
                <a:tc>
                  <a:txBody>
                    <a:bodyPr/>
                    <a:lstStyle/>
                    <a:p>
                      <a:pPr algn="ctr"/>
                      <a:r>
                        <a:rPr lang="en-US" sz="1600" b="1" dirty="0"/>
                        <a:t>0.0364</a:t>
                      </a:r>
                    </a:p>
                  </a:txBody>
                  <a:tcPr anchor="ctr"/>
                </a:tc>
                <a:tc>
                  <a:txBody>
                    <a:bodyPr/>
                    <a:lstStyle/>
                    <a:p>
                      <a:pPr algn="ctr"/>
                      <a:r>
                        <a:rPr lang="en-US" sz="1600" b="1" dirty="0"/>
                        <a:t>1.0879</a:t>
                      </a:r>
                    </a:p>
                  </a:txBody>
                  <a:tcPr anchor="ctr"/>
                </a:tc>
                <a:tc>
                  <a:txBody>
                    <a:bodyPr/>
                    <a:lstStyle/>
                    <a:p>
                      <a:pPr algn="ctr"/>
                      <a:r>
                        <a:rPr lang="en-US" sz="1600" b="1" dirty="0"/>
                        <a:t>2.19</a:t>
                      </a:r>
                    </a:p>
                  </a:txBody>
                  <a:tcPr anchor="ctr"/>
                </a:tc>
                <a:extLst>
                  <a:ext uri="{0D108BD9-81ED-4DB2-BD59-A6C34878D82A}">
                    <a16:rowId xmlns:a16="http://schemas.microsoft.com/office/drawing/2014/main" val="4237938445"/>
                  </a:ext>
                </a:extLst>
              </a:tr>
            </a:tbl>
          </a:graphicData>
        </a:graphic>
      </p:graphicFrame>
      <p:graphicFrame>
        <p:nvGraphicFramePr>
          <p:cNvPr id="13" name="Table 10">
            <a:extLst>
              <a:ext uri="{FF2B5EF4-FFF2-40B4-BE49-F238E27FC236}">
                <a16:creationId xmlns:a16="http://schemas.microsoft.com/office/drawing/2014/main" id="{22D46F7F-7CB2-B80A-D24B-06870C2D08BA}"/>
              </a:ext>
            </a:extLst>
          </p:cNvPr>
          <p:cNvGraphicFramePr>
            <a:graphicFrameLocks noGrp="1"/>
          </p:cNvGraphicFramePr>
          <p:nvPr>
            <p:extLst>
              <p:ext uri="{D42A27DB-BD31-4B8C-83A1-F6EECF244321}">
                <p14:modId xmlns:p14="http://schemas.microsoft.com/office/powerpoint/2010/main" val="4041330312"/>
              </p:ext>
            </p:extLst>
          </p:nvPr>
        </p:nvGraphicFramePr>
        <p:xfrm>
          <a:off x="6416430" y="5235785"/>
          <a:ext cx="5625790" cy="746760"/>
        </p:xfrm>
        <a:graphic>
          <a:graphicData uri="http://schemas.openxmlformats.org/drawingml/2006/table">
            <a:tbl>
              <a:tblPr firstRow="1" bandRow="1">
                <a:tableStyleId>{7DF18680-E054-41AD-8BC1-D1AEF772440D}</a:tableStyleId>
              </a:tblPr>
              <a:tblGrid>
                <a:gridCol w="1125158">
                  <a:extLst>
                    <a:ext uri="{9D8B030D-6E8A-4147-A177-3AD203B41FA5}">
                      <a16:colId xmlns:a16="http://schemas.microsoft.com/office/drawing/2014/main" val="1329875637"/>
                    </a:ext>
                  </a:extLst>
                </a:gridCol>
                <a:gridCol w="1125158">
                  <a:extLst>
                    <a:ext uri="{9D8B030D-6E8A-4147-A177-3AD203B41FA5}">
                      <a16:colId xmlns:a16="http://schemas.microsoft.com/office/drawing/2014/main" val="2670328226"/>
                    </a:ext>
                  </a:extLst>
                </a:gridCol>
                <a:gridCol w="1125158">
                  <a:extLst>
                    <a:ext uri="{9D8B030D-6E8A-4147-A177-3AD203B41FA5}">
                      <a16:colId xmlns:a16="http://schemas.microsoft.com/office/drawing/2014/main" val="3342686069"/>
                    </a:ext>
                  </a:extLst>
                </a:gridCol>
                <a:gridCol w="1125158">
                  <a:extLst>
                    <a:ext uri="{9D8B030D-6E8A-4147-A177-3AD203B41FA5}">
                      <a16:colId xmlns:a16="http://schemas.microsoft.com/office/drawing/2014/main" val="1801959965"/>
                    </a:ext>
                  </a:extLst>
                </a:gridCol>
                <a:gridCol w="1125158">
                  <a:extLst>
                    <a:ext uri="{9D8B030D-6E8A-4147-A177-3AD203B41FA5}">
                      <a16:colId xmlns:a16="http://schemas.microsoft.com/office/drawing/2014/main" val="1353424197"/>
                    </a:ext>
                  </a:extLst>
                </a:gridCol>
              </a:tblGrid>
              <a:tr h="265008">
                <a:tc>
                  <a:txBody>
                    <a:bodyPr/>
                    <a:lstStyle/>
                    <a:p>
                      <a:pPr algn="ctr"/>
                      <a:r>
                        <a:rPr lang="en-US" sz="1050" dirty="0"/>
                        <a:t>Train Categorical Accuracy</a:t>
                      </a:r>
                    </a:p>
                  </a:txBody>
                  <a:tcPr anchor="ctr"/>
                </a:tc>
                <a:tc>
                  <a:txBody>
                    <a:bodyPr/>
                    <a:lstStyle/>
                    <a:p>
                      <a:pPr algn="ctr"/>
                      <a:r>
                        <a:rPr lang="en-US" sz="1050" dirty="0"/>
                        <a:t>Valid Categorical Accuracy</a:t>
                      </a:r>
                    </a:p>
                  </a:txBody>
                  <a:tcPr anchor="ctr"/>
                </a:tc>
                <a:tc>
                  <a:txBody>
                    <a:bodyPr/>
                    <a:lstStyle/>
                    <a:p>
                      <a:pPr algn="ctr"/>
                      <a:r>
                        <a:rPr lang="en-US" sz="1050" dirty="0"/>
                        <a:t>Train Loss</a:t>
                      </a:r>
                    </a:p>
                  </a:txBody>
                  <a:tcPr anchor="ctr"/>
                </a:tc>
                <a:tc>
                  <a:txBody>
                    <a:bodyPr/>
                    <a:lstStyle/>
                    <a:p>
                      <a:pPr algn="ctr"/>
                      <a:r>
                        <a:rPr lang="en-US" sz="1050" dirty="0"/>
                        <a:t>Valid Loss</a:t>
                      </a:r>
                    </a:p>
                  </a:txBody>
                  <a:tcPr anchor="ctr"/>
                </a:tc>
                <a:tc>
                  <a:txBody>
                    <a:bodyPr/>
                    <a:lstStyle/>
                    <a:p>
                      <a:pPr algn="ctr"/>
                      <a:r>
                        <a:rPr lang="en-US" sz="1050" dirty="0"/>
                        <a:t>Execution Time</a:t>
                      </a:r>
                    </a:p>
                    <a:p>
                      <a:pPr algn="ctr"/>
                      <a:r>
                        <a:rPr lang="en-US" sz="1050" dirty="0"/>
                        <a:t>(minutes)</a:t>
                      </a:r>
                    </a:p>
                  </a:txBody>
                  <a:tcPr anchor="ctr"/>
                </a:tc>
                <a:extLst>
                  <a:ext uri="{0D108BD9-81ED-4DB2-BD59-A6C34878D82A}">
                    <a16:rowId xmlns:a16="http://schemas.microsoft.com/office/drawing/2014/main" val="1814983743"/>
                  </a:ext>
                </a:extLst>
              </a:tr>
              <a:tr h="197571">
                <a:tc>
                  <a:txBody>
                    <a:bodyPr/>
                    <a:lstStyle/>
                    <a:p>
                      <a:pPr algn="ctr"/>
                      <a:r>
                        <a:rPr lang="en-US" sz="1600" b="1" dirty="0"/>
                        <a:t>100%</a:t>
                      </a:r>
                    </a:p>
                  </a:txBody>
                  <a:tcPr/>
                </a:tc>
                <a:tc>
                  <a:txBody>
                    <a:bodyPr/>
                    <a:lstStyle/>
                    <a:p>
                      <a:pPr algn="ctr"/>
                      <a:r>
                        <a:rPr lang="en-US" sz="1600" b="1" dirty="0"/>
                        <a:t>84.72%</a:t>
                      </a:r>
                    </a:p>
                  </a:txBody>
                  <a:tcPr/>
                </a:tc>
                <a:tc>
                  <a:txBody>
                    <a:bodyPr/>
                    <a:lstStyle/>
                    <a:p>
                      <a:pPr algn="ctr"/>
                      <a:r>
                        <a:rPr lang="en-US" sz="1600" b="1" dirty="0"/>
                        <a:t>0.0011</a:t>
                      </a:r>
                    </a:p>
                  </a:txBody>
                  <a:tcPr/>
                </a:tc>
                <a:tc>
                  <a:txBody>
                    <a:bodyPr/>
                    <a:lstStyle/>
                    <a:p>
                      <a:pPr algn="ctr"/>
                      <a:r>
                        <a:rPr lang="en-US" sz="1600" b="1" dirty="0"/>
                        <a:t>0.6386</a:t>
                      </a:r>
                    </a:p>
                  </a:txBody>
                  <a:tcPr/>
                </a:tc>
                <a:tc>
                  <a:txBody>
                    <a:bodyPr/>
                    <a:lstStyle/>
                    <a:p>
                      <a:pPr algn="ctr"/>
                      <a:r>
                        <a:rPr lang="en-US" sz="1600" b="1" dirty="0"/>
                        <a:t>2.59</a:t>
                      </a:r>
                    </a:p>
                  </a:txBody>
                  <a:tcPr/>
                </a:tc>
                <a:extLst>
                  <a:ext uri="{0D108BD9-81ED-4DB2-BD59-A6C34878D82A}">
                    <a16:rowId xmlns:a16="http://schemas.microsoft.com/office/drawing/2014/main" val="4237938445"/>
                  </a:ext>
                </a:extLst>
              </a:tr>
            </a:tbl>
          </a:graphicData>
        </a:graphic>
      </p:graphicFrame>
      <p:sp>
        <p:nvSpPr>
          <p:cNvPr id="2" name="TextBox 1">
            <a:extLst>
              <a:ext uri="{FF2B5EF4-FFF2-40B4-BE49-F238E27FC236}">
                <a16:creationId xmlns:a16="http://schemas.microsoft.com/office/drawing/2014/main" id="{6C6131DA-C478-2077-22D5-A442CE274CCD}"/>
              </a:ext>
            </a:extLst>
          </p:cNvPr>
          <p:cNvSpPr txBox="1"/>
          <p:nvPr/>
        </p:nvSpPr>
        <p:spPr>
          <a:xfrm>
            <a:off x="711929" y="6081885"/>
            <a:ext cx="8637104" cy="523220"/>
          </a:xfrm>
          <a:prstGeom prst="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solidFill>
                  <a:schemeClr val="accent1"/>
                </a:solidFill>
                <a:effectLst>
                  <a:outerShdw blurRad="38100" dist="38100" dir="2700000" algn="tl">
                    <a:srgbClr val="000000">
                      <a:alpha val="43137"/>
                    </a:srgbClr>
                  </a:outerShdw>
                </a:effectLst>
                <a:latin typeface="Futura Md BT" panose="020B0602020204020303"/>
              </a:rPr>
              <a:t>Both models are overfit!</a:t>
            </a:r>
          </a:p>
        </p:txBody>
      </p:sp>
    </p:spTree>
    <p:extLst>
      <p:ext uri="{BB962C8B-B14F-4D97-AF65-F5344CB8AC3E}">
        <p14:creationId xmlns:p14="http://schemas.microsoft.com/office/powerpoint/2010/main" val="2513271142"/>
      </p:ext>
    </p:extLst>
  </p:cSld>
  <p:clrMapOvr>
    <a:masterClrMapping/>
  </p:clrMapOvr>
</p:sld>
</file>

<file path=ppt/theme/theme1.xml><?xml version="1.0" encoding="utf-8"?>
<a:theme xmlns:a="http://schemas.openxmlformats.org/drawingml/2006/main" name="Office Theme">
  <a:themeElements>
    <a:clrScheme name="DU Daniels">
      <a:dk1>
        <a:srgbClr val="58595B"/>
      </a:dk1>
      <a:lt1>
        <a:sysClr val="window" lastClr="FFFFFF"/>
      </a:lt1>
      <a:dk2>
        <a:srgbClr val="000000"/>
      </a:dk2>
      <a:lt2>
        <a:srgbClr val="CCCCCC"/>
      </a:lt2>
      <a:accent1>
        <a:srgbClr val="8B2332"/>
      </a:accent1>
      <a:accent2>
        <a:srgbClr val="B5A574"/>
      </a:accent2>
      <a:accent3>
        <a:srgbClr val="03687F"/>
      </a:accent3>
      <a:accent4>
        <a:srgbClr val="DF5E1F"/>
      </a:accent4>
      <a:accent5>
        <a:srgbClr val="214186"/>
      </a:accent5>
      <a:accent6>
        <a:srgbClr val="058753"/>
      </a:accent6>
      <a:hlink>
        <a:srgbClr val="88220E"/>
      </a:hlink>
      <a:folHlink>
        <a:srgbClr val="B5A57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7038</TotalTime>
  <Words>2374</Words>
  <Application>Microsoft Office PowerPoint</Application>
  <PresentationFormat>Widescreen</PresentationFormat>
  <Paragraphs>319</Paragraphs>
  <Slides>26</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Calibri</vt:lpstr>
      <vt:lpstr>Calibri Light</vt:lpstr>
      <vt:lpstr>Consolas</vt:lpstr>
      <vt:lpstr>Futura Md BT</vt:lpstr>
      <vt:lpstr>Google Sans Text</vt:lpstr>
      <vt:lpstr>Helvetica Neue</vt:lpstr>
      <vt:lpstr>Lucida Console</vt:lpstr>
      <vt:lpstr>Wingdings</vt:lpstr>
      <vt:lpstr>Office Theme</vt:lpstr>
      <vt:lpstr>Classifying Traffic Signs with Convolutional Neural Networks </vt:lpstr>
      <vt:lpstr>Significance</vt:lpstr>
      <vt:lpstr>Data Exploration</vt:lpstr>
      <vt:lpstr>Data Exploration</vt:lpstr>
      <vt:lpstr>Data Exploration</vt:lpstr>
      <vt:lpstr>Data Preprocessing</vt:lpstr>
      <vt:lpstr>Data Preprocessing</vt:lpstr>
      <vt:lpstr>Model Training</vt:lpstr>
      <vt:lpstr>Model Training</vt:lpstr>
      <vt:lpstr>Model Training</vt:lpstr>
      <vt:lpstr>Model Training</vt:lpstr>
      <vt:lpstr>Model Evaluation</vt:lpstr>
      <vt:lpstr>Activation Heatmap – Conv – Layer 1</vt:lpstr>
      <vt:lpstr>Activation Heatmap – Conv – Layer 1</vt:lpstr>
      <vt:lpstr>Conclusion</vt:lpstr>
      <vt:lpstr>THANK YOU</vt:lpstr>
      <vt:lpstr>BACKUP SLIDES</vt:lpstr>
      <vt:lpstr>Model Training</vt:lpstr>
      <vt:lpstr>Model Evaluation</vt:lpstr>
      <vt:lpstr>Model Evaluation</vt:lpstr>
      <vt:lpstr>Grad-Cam – Layer 1</vt:lpstr>
      <vt:lpstr>Grad-Cam – Layer 1</vt:lpstr>
      <vt:lpstr>Grad-Cam – Layer 2</vt:lpstr>
      <vt:lpstr>Grad-Cam – Layer 3</vt:lpstr>
      <vt:lpstr>Grad-Cam – Layer 1</vt:lpstr>
      <vt:lpstr>Grad-Cam – Layer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Madeline Hanssler</dc:creator>
  <cp:lastModifiedBy>Sammantha Firestone</cp:lastModifiedBy>
  <cp:revision>148</cp:revision>
  <dcterms:created xsi:type="dcterms:W3CDTF">2018-10-30T16:41:44Z</dcterms:created>
  <dcterms:modified xsi:type="dcterms:W3CDTF">2023-07-06T01:01:29Z</dcterms:modified>
</cp:coreProperties>
</file>