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18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</p:sldIdLst>
  <p:sldSz cx="9144000" cy="5143500" type="screen16x9"/>
  <p:notesSz cx="6858000" cy="9144000"/>
  <p:embeddedFontLst>
    <p:embeddedFont>
      <p:font typeface="Helvetica Neue" panose="020B0604020202020204" charset="0"/>
      <p:regular r:id="rId19"/>
      <p:bold r:id="rId20"/>
      <p:italic r:id="rId21"/>
      <p:boldItalic r:id="rId22"/>
    </p:embeddedFont>
    <p:embeddedFont>
      <p:font typeface="Proxima Nova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8" d="100"/>
          <a:sy n="128" d="100"/>
        </p:scale>
        <p:origin x="45" y="2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3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6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font" Target="fonts/font1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e.google.com/webstore/detail/slides-timer/nfhjdkmpebifdelclimjfaackjhiglpc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3bc9f40158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g23bc9f40158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3bc9f40158_0_5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g23bc9f40158_0_5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3bc9f40158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1" name="Google Shape;231;g23bc9f40158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bc9f40158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8" name="Google Shape;238;g23bc9f40158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3bc9f40158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5" name="Google Shape;245;g23bc9f40158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3bc9f40158_0_4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2" name="Google Shape;252;g23bc9f40158_0_4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Timer works with extension “</a:t>
            </a:r>
            <a:r>
              <a:rPr lang="en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Slides Timer</a:t>
            </a:r>
            <a:r>
              <a:rPr lang="en"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3bc9f40158_0_2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23bc9f40158_0_2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3bc9f40158_0_2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g23bc9f40158_0_2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3bc9f40158_0_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23bc9f40158_0_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3bc9f40158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6" name="Google Shape;186;g23bc9f40158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3bc9f40158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3" name="Google Shape;193;g23bc9f40158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3bc9f40158_0_3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g23bc9f40158_0_3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3bc9f40158_0_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g23bc9f40158_0_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3bc9f40158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g23bc9f40158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6" name="Google Shape;7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8" name="Google Shape;88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7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2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0" name="Google Shape;130;p32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1" name="Google Shape;131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3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4" name="Google Shape;134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38" name="Google Shape;138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39" name="Google Shape;139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5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43" name="Google Shape;14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6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46" name="Google Shape;146;p36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7" name="Google Shape;147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ranslink.ca/" TargetMode="External"/><Relationship Id="rId7" Type="http://schemas.openxmlformats.org/officeDocument/2006/relationships/hyperlink" Target="https://developer.spotify.com/documentation/web-api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lphavantage.co/" TargetMode="External"/><Relationship Id="rId5" Type="http://schemas.openxmlformats.org/officeDocument/2006/relationships/hyperlink" Target="https://openweathermap.org/api" TargetMode="External"/><Relationship Id="rId4" Type="http://schemas.openxmlformats.org/officeDocument/2006/relationships/hyperlink" Target="https://developer.github.com/v3/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7"/>
          <p:cNvSpPr txBox="1">
            <a:spLocks noGrp="1"/>
          </p:cNvSpPr>
          <p:nvPr>
            <p:ph type="title" idx="4294967295"/>
          </p:nvPr>
        </p:nvSpPr>
        <p:spPr>
          <a:xfrm>
            <a:off x="619700" y="518700"/>
            <a:ext cx="5841000" cy="19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APIs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53" name="Google Shape;153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3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3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3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7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7"/>
          <p:cNvSpPr txBox="1"/>
          <p:nvPr/>
        </p:nvSpPr>
        <p:spPr>
          <a:xfrm>
            <a:off x="6460575" y="4146575"/>
            <a:ext cx="2683500" cy="46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Steve Mitchell</a:t>
            </a:r>
            <a:endParaRPr sz="2400" b="0" i="0" u="none" strike="noStrike" cap="none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6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 – JSON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4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sp>
        <p:nvSpPr>
          <p:cNvPr id="228" name="Google Shape;228;p46"/>
          <p:cNvSpPr txBox="1">
            <a:spLocks noGrp="1"/>
          </p:cNvSpPr>
          <p:nvPr>
            <p:ph type="body" idx="1"/>
          </p:nvPr>
        </p:nvSpPr>
        <p:spPr>
          <a:xfrm>
            <a:off x="540300" y="1228675"/>
            <a:ext cx="7932300" cy="30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{"menu": {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"id": "file",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"value": "File",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"popup": {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    "menuitem": [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        {"value": "New", "onclick": "CreateNewDoc()"},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        {"value": "Open", "onclick": "OpenDoc()"},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        {"value": "Close", "onclick": "CloseDoc()"}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    ]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latin typeface="Courier New"/>
                <a:ea typeface="Courier New"/>
                <a:cs typeface="Courier New"/>
                <a:sym typeface="Courier New"/>
              </a:rPr>
              <a:t>}}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7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Response – XML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4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sp>
        <p:nvSpPr>
          <p:cNvPr id="235" name="Google Shape;235;p47"/>
          <p:cNvSpPr txBox="1">
            <a:spLocks noGrp="1"/>
          </p:cNvSpPr>
          <p:nvPr>
            <p:ph type="body" idx="1"/>
          </p:nvPr>
        </p:nvSpPr>
        <p:spPr>
          <a:xfrm>
            <a:off x="540300" y="1228675"/>
            <a:ext cx="7932300" cy="30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&lt;menu id="file" value="File"&gt;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&lt;popup&gt;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&lt;menuitem value="New" onclick="CreateNewDoc()" /&gt;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&lt;menuitem value="Open" onclick="OpenDoc()" /&gt;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&lt;menuitem value="Close" onclick="CloseDoc()" /&gt;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&lt;/popup&gt;</a:t>
            </a:r>
            <a:endParaRPr sz="15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15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&lt;/menu&gt;</a:t>
            </a:r>
            <a:endParaRPr sz="15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8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Environment Variables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242" name="Google Shape;242;p48"/>
          <p:cNvSpPr txBox="1"/>
          <p:nvPr/>
        </p:nvSpPr>
        <p:spPr>
          <a:xfrm>
            <a:off x="415125" y="1169275"/>
            <a:ext cx="85203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 should be set as an environment variable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Variables may be session-specific (not permanent) or account-specific (permanent)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Exact steps depend on your system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General instructions are on Compass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Seek mentor help if this is confusing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619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100"/>
              <a:buFont typeface="Helvetica Neue"/>
              <a:buChar char="○"/>
            </a:pPr>
            <a:r>
              <a:rPr lang="en" dirty="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conda env config vars set VARIABLE_NAME=variable_value -n environment_name</a:t>
            </a:r>
            <a:endParaRPr dirty="0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dirty="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setx VARIABLE_NAME “variable_value”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■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edit your ~/.zshrc file and add </a:t>
            </a:r>
            <a:r>
              <a:rPr lang="en" dirty="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export VARIABLE_NAME=variable_value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■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run </a:t>
            </a:r>
            <a:r>
              <a:rPr lang="en" dirty="0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source ~/.zshrc</a:t>
            </a: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the variable should be created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API In Your Own Projects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49" name="Google Shape;249;p49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data science problems (e.g. stock prediction, twitter sentiment, etc.) will require data from APIs, but the APIs might not let you query dates in the past!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you know you want to work with data that has a temporal component for your final project: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for an API early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Check if it lets you query past dates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not, write a python program that queries the API on the current date and run it every day (or automate it)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92B37"/>
        </a:solidFill>
        <a:effectLst/>
      </p:bgPr>
    </p:bg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>
            <a:spLocks noGrp="1"/>
          </p:cNvSpPr>
          <p:nvPr>
            <p:ph type="title" idx="4294967295"/>
          </p:nvPr>
        </p:nvSpPr>
        <p:spPr>
          <a:xfrm>
            <a:off x="469150" y="506150"/>
            <a:ext cx="3996900" cy="82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4000" b="1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Practice Time! (but break first)</a:t>
            </a:r>
            <a:endParaRPr sz="4000" b="1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5" name="Google Shape;255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9701" y="2379375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5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38400" y="4184350"/>
            <a:ext cx="1827851" cy="39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5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99351" y="320763"/>
            <a:ext cx="1661225" cy="166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5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79662" y="2337425"/>
            <a:ext cx="1984675" cy="198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50"/>
          <p:cNvSpPr/>
          <p:nvPr/>
        </p:nvSpPr>
        <p:spPr>
          <a:xfrm>
            <a:off x="5622226" y="0"/>
            <a:ext cx="7715299" cy="5143500"/>
          </a:xfrm>
          <a:prstGeom prst="flowChartInputOutput">
            <a:avLst/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0"/>
          <p:cNvSpPr txBox="1"/>
          <p:nvPr/>
        </p:nvSpPr>
        <p:spPr>
          <a:xfrm>
            <a:off x="6708925" y="2617875"/>
            <a:ext cx="2892300" cy="6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 b="1">
                <a:solidFill>
                  <a:srgbClr val="D3525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&lt;&lt;10:00&gt;&gt;</a:t>
            </a:r>
            <a:endParaRPr sz="4300" b="1">
              <a:solidFill>
                <a:srgbClr val="D3525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Google Shape;163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8000" y="4176000"/>
            <a:ext cx="1797625" cy="49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8"/>
          <p:cNvSpPr/>
          <p:nvPr/>
        </p:nvSpPr>
        <p:spPr>
          <a:xfrm>
            <a:off x="1964429" y="1915069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Navigating an API and examples</a:t>
            </a:r>
            <a:endParaRPr sz="2000" b="0" i="0" u="none" strike="noStrike" cap="none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38"/>
          <p:cNvSpPr/>
          <p:nvPr/>
        </p:nvSpPr>
        <p:spPr>
          <a:xfrm>
            <a:off x="1496675" y="1386875"/>
            <a:ext cx="4114800" cy="425700"/>
          </a:xfrm>
          <a:prstGeom prst="rect">
            <a:avLst/>
          </a:prstGeom>
          <a:solidFill>
            <a:srgbClr val="F9C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APIs and why we need them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6" name="Google Shape;166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67" name="Google Shape;167;p38"/>
          <p:cNvSpPr/>
          <p:nvPr/>
        </p:nvSpPr>
        <p:spPr>
          <a:xfrm>
            <a:off x="2432182" y="2443263"/>
            <a:ext cx="4114800" cy="425700"/>
          </a:xfrm>
          <a:prstGeom prst="rect">
            <a:avLst/>
          </a:prstGeom>
          <a:solidFill>
            <a:srgbClr val="D451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Requests and Responses</a:t>
            </a:r>
            <a:endParaRPr sz="2000" b="0" i="0" u="none" strike="noStrike" cap="none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38"/>
          <p:cNvSpPr/>
          <p:nvPr/>
        </p:nvSpPr>
        <p:spPr>
          <a:xfrm>
            <a:off x="2899936" y="2971456"/>
            <a:ext cx="4114800" cy="425700"/>
          </a:xfrm>
          <a:prstGeom prst="rect">
            <a:avLst/>
          </a:prstGeom>
          <a:solidFill>
            <a:srgbClr val="16A4D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APIs in Python Demo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9" name="Google Shape;169;p38"/>
          <p:cNvSpPr txBox="1"/>
          <p:nvPr/>
        </p:nvSpPr>
        <p:spPr>
          <a:xfrm>
            <a:off x="415125" y="246825"/>
            <a:ext cx="8606100" cy="88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AGENDA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9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Where Do We Get Our Data?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39"/>
          <p:cNvSpPr txBox="1"/>
          <p:nvPr/>
        </p:nvSpPr>
        <p:spPr>
          <a:xfrm>
            <a:off x="415125" y="1169275"/>
            <a:ext cx="8057400" cy="26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Public datasets (e.g. </a:t>
            </a:r>
            <a:r>
              <a:rPr lang="en" sz="2000" u="sng" dirty="0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Kaggle</a:t>
            </a: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Good for benchmarking, but limited for real use-cases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company’s database (e.g. transaction history, customer data)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SQL, MongoDB, etc.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the web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Collected manually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Collected automatically (web scraping)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6" name="Google Shape;176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0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Web Scraping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40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Script that goes to URLs and parses the HTML to extract data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High effort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Almost all information is irrelevant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Websites often require interaction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websites update, your code will break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 website is different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Companies actively try to stop data miners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tools: Beautiful Soup, Selenium, Requests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41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APIs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41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Application Programming Interface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Programming-friendly version of websites (and applications)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Interact via HTTP requests: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GET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POST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 (PUT, DELETE, etc)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0" name="Google Shape;19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2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Anatomy Of A Get Request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42"/>
          <p:cNvSpPr txBox="1"/>
          <p:nvPr/>
        </p:nvSpPr>
        <p:spPr>
          <a:xfrm>
            <a:off x="415125" y="2196875"/>
            <a:ext cx="4569600" cy="24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 a request to a URL composed of: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A4DD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16A4D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address</a:t>
            </a:r>
            <a:endParaRPr sz="2000">
              <a:solidFill>
                <a:srgbClr val="16A4DD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9C042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F9C04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endpoint</a:t>
            </a:r>
            <a:endParaRPr sz="2000">
              <a:solidFill>
                <a:srgbClr val="F9C0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45152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rgbClr val="D4515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API key (credentials)</a:t>
            </a:r>
            <a:endParaRPr sz="2000">
              <a:solidFill>
                <a:srgbClr val="D4515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Helvetica Neue"/>
              <a:buChar char="○"/>
            </a:pPr>
            <a:r>
              <a:rPr lang="en" sz="20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request parameters</a:t>
            </a:r>
            <a:endParaRPr sz="2000">
              <a:solidFill>
                <a:schemeClr val="accent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Return: JSON, XML, csv, etc.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sp>
        <p:nvSpPr>
          <p:cNvPr id="198" name="Google Shape;198;p42"/>
          <p:cNvSpPr txBox="1"/>
          <p:nvPr/>
        </p:nvSpPr>
        <p:spPr>
          <a:xfrm>
            <a:off x="311700" y="1590988"/>
            <a:ext cx="8520600" cy="48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 b="0" i="0" u="none" strike="noStrike" cap="none">
                <a:solidFill>
                  <a:srgbClr val="16A4DD"/>
                </a:solidFill>
                <a:latin typeface="Courier New"/>
                <a:ea typeface="Courier New"/>
                <a:cs typeface="Courier New"/>
                <a:sym typeface="Courier New"/>
              </a:rPr>
              <a:t>https://api.translink.ca/rttiapi/v1</a:t>
            </a:r>
            <a:r>
              <a:rPr lang="en" sz="1300" b="0" i="0" u="none" strike="noStrike" cap="non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/</a:t>
            </a:r>
            <a:r>
              <a:rPr lang="en" sz="1300" b="0" i="0" strike="noStrike" cap="none">
                <a:solidFill>
                  <a:srgbClr val="F9C042"/>
                </a:solidFill>
                <a:latin typeface="Courier New"/>
                <a:ea typeface="Courier New"/>
                <a:cs typeface="Courier New"/>
                <a:sym typeface="Courier New"/>
              </a:rPr>
              <a:t>stops</a:t>
            </a:r>
            <a:r>
              <a:rPr lang="en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r>
              <a:rPr lang="en" sz="1300" b="0" i="0" u="none" strike="noStrike" cap="none">
                <a:solidFill>
                  <a:srgbClr val="D45152"/>
                </a:solidFill>
                <a:latin typeface="Courier New"/>
                <a:ea typeface="Courier New"/>
                <a:cs typeface="Courier New"/>
                <a:sym typeface="Courier New"/>
              </a:rPr>
              <a:t>apikey=YOURKEY</a:t>
            </a:r>
            <a:r>
              <a:rPr lang="en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3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lat=49.18</a:t>
            </a:r>
            <a:r>
              <a:rPr lang="en" sz="13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lang="en" sz="1300" b="0" i="0" u="none" strike="noStrike" cap="none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long=-122.85</a:t>
            </a:r>
            <a:endParaRPr sz="1300" b="0" i="0" u="none" strike="noStrike" cap="none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42"/>
          <p:cNvSpPr txBox="1"/>
          <p:nvPr/>
        </p:nvSpPr>
        <p:spPr>
          <a:xfrm>
            <a:off x="571525" y="1097850"/>
            <a:ext cx="815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|------server—--------|----path--------|------------query string---------|</a:t>
            </a:r>
            <a:endParaRPr sz="1400" b="0" i="0" u="none" strike="noStrike" cap="non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0" name="Google Shape;200;p42"/>
          <p:cNvSpPr txBox="1"/>
          <p:nvPr/>
        </p:nvSpPr>
        <p:spPr>
          <a:xfrm>
            <a:off x="4572000" y="2119825"/>
            <a:ext cx="4260300" cy="23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"StopNo": 54997,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"Name": "SB KING GEORGE BLVD FS 98 AVE",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"BayNo": "N",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"City": "SURREY",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"OnStreet": "KING GEORGE BLVD",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"AtStreet": "98 AVE",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"Latitude": 49.179601,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"Longitude": -122.845814,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"WheelchairAccess": 1,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"Distance": 307,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    "Routes": "314, 321, 329"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100" dirty="0"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1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3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Some Examples Of APIs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4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sp>
        <p:nvSpPr>
          <p:cNvPr id="207" name="Google Shape;207;p43"/>
          <p:cNvSpPr txBox="1"/>
          <p:nvPr/>
        </p:nvSpPr>
        <p:spPr>
          <a:xfrm>
            <a:off x="415125" y="1169117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3"/>
              </a:rPr>
              <a:t>Translink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GitHub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Weather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/>
              </a:rPr>
              <a:t>Stock price API (Alpha Vantage)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Spotify API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Many, many others!</a:t>
            </a:r>
            <a:endParaRPr sz="200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Activity: Find An Example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p4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sp>
        <p:nvSpPr>
          <p:cNvPr id="214" name="Google Shape;214;p44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Look through an API you’re interested in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an API endpoint (URL), explain what data you would get back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Don't be afraid of documentation!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Documentation usually provides examples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404040"/>
              </a:buClr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 minutes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5"/>
          <p:cNvSpPr txBox="1"/>
          <p:nvPr/>
        </p:nvSpPr>
        <p:spPr>
          <a:xfrm>
            <a:off x="415125" y="246825"/>
            <a:ext cx="8606100" cy="9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" sz="4000" b="1" dirty="0">
                <a:solidFill>
                  <a:srgbClr val="404040"/>
                </a:solidFill>
                <a:latin typeface="Proxima Nova"/>
                <a:ea typeface="Proxima Nova"/>
                <a:cs typeface="Proxima Nova"/>
                <a:sym typeface="Proxima Nova"/>
              </a:rPr>
              <a:t>GET Requests</a:t>
            </a:r>
            <a:endParaRPr sz="1400" b="0" i="0" u="none" strike="noStrike" cap="none" dirty="0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4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221" name="Google Shape;221;p45"/>
          <p:cNvSpPr txBox="1"/>
          <p:nvPr/>
        </p:nvSpPr>
        <p:spPr>
          <a:xfrm>
            <a:off x="415125" y="1169275"/>
            <a:ext cx="8057400" cy="34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you access a website (through an URL), you are: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Sending a HTTP GET request to the server to retrieve data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"data" can be a webpage that is displayed, a JSON, etc.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57200" marR="0" lvl="0" indent="-35560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2000"/>
              <a:buFont typeface="Helvetica Neue"/>
              <a:buChar char="●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Status codes are helpful when you're working with HTTP requests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 OK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300 Multiple Choices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400 Bad Request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401 Unauthorized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404 Not Found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Helvetica Neue"/>
              <a:buChar char="○"/>
            </a:pPr>
            <a:r>
              <a:rPr lang="en" sz="2000" dirty="0">
                <a:solidFill>
                  <a:srgbClr val="40404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418 I’m a Teapot</a:t>
            </a:r>
            <a:endParaRPr sz="2000" dirty="0">
              <a:solidFill>
                <a:srgbClr val="40404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804</Words>
  <Application>Microsoft Office PowerPoint</Application>
  <PresentationFormat>On-screen Show (16:9)</PresentationFormat>
  <Paragraphs>129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Courier New</vt:lpstr>
      <vt:lpstr>Proxima Nova</vt:lpstr>
      <vt:lpstr>Helvetica Neue</vt:lpstr>
      <vt:lpstr>Simple Light</vt:lpstr>
      <vt:lpstr>Simple Light</vt:lpstr>
      <vt:lpstr>Simple Light</vt:lpstr>
      <vt:lpstr>APIs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Time! (but break first)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Steve Mitchell</cp:lastModifiedBy>
  <cp:revision>2</cp:revision>
  <dcterms:modified xsi:type="dcterms:W3CDTF">2025-07-15T00:15:46Z</dcterms:modified>
</cp:coreProperties>
</file>