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  <p:sldId id="278" r:id="rId28"/>
    <p:sldId id="279" r:id="rId29"/>
  </p:sldIdLst>
  <p:sldSz cx="9144000" cy="5143500" type="screen16x9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oboto Mono Medium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C6FCD-95A6-4E26-A11A-78B0D2607DDB}">
  <a:tblStyle styleId="{DE5C6FCD-95A6-4E26-A11A-78B0D2607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38" y="2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4205c35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3d4205c35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d4205c35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23d4205c35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d4205c35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23d4205c35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d75a35ed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23d75a35ed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d75a35ed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23d75a35ed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d75a35ed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3d75a35ed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d7dcbe0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23d7dcbe0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d4205c35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23d4205c35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d517ce6a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23d517ce6a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Slides Timer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d7dcbe0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23d7dcbe0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d7dcbe0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23d7dcbe0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4205c35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3d4205c35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d4205c352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23d4205c352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d7dcbe0f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23d7dcbe0f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d7dcbe0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23d7dcbe0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d7dcbe0f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23d7dcbe0f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3d7dcbe0f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23d7dcbe0f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d75a35ed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3d75a35ed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4205c35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23d4205c35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d75a35e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3d75a35e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d75a35ed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3d75a35ed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d75a35ed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23d75a35ed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d75a35e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3d75a35e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d75a35ed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23d75a35ed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3" name="Google Shape;203;p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" name="Google Shape;20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5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2" name="Google Shape;232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1"/>
          <p:cNvSpPr txBox="1"/>
          <p:nvPr/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Mitchell</a:t>
            </a:r>
            <a:endParaRPr sz="2400" b="0" i="0" u="none" strike="noStrike" cap="none" dirty="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61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Combining Data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0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0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415125" y="1169275"/>
            <a:ext cx="6744300" cy="26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we need to combine data from more than two tables, e.g. combining Customers, Services and Vehicles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79" name="Google Shape;379;p71"/>
          <p:cNvGraphicFramePr/>
          <p:nvPr/>
        </p:nvGraphicFramePr>
        <p:xfrm>
          <a:off x="567525" y="2713093"/>
          <a:ext cx="3491875" cy="160087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6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Invoice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2022-02-07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2022-04-10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Safety check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$120.51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2022-05-17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Brake pads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$309.28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2022-07-30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2022-08-27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PF43EW5D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Package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$211.73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2022-11-04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Winter tires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$58.41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0" name="Google Shape;380;p71"/>
          <p:cNvGraphicFramePr/>
          <p:nvPr/>
        </p:nvGraphicFramePr>
        <p:xfrm>
          <a:off x="5203970" y="361896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1" name="Google Shape;381;p71"/>
          <p:cNvGraphicFramePr/>
          <p:nvPr/>
        </p:nvGraphicFramePr>
        <p:xfrm>
          <a:off x="5203970" y="2190750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2" name="Google Shape;382;p71"/>
          <p:cNvSpPr txBox="1"/>
          <p:nvPr/>
        </p:nvSpPr>
        <p:spPr>
          <a:xfrm>
            <a:off x="567525" y="2451483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383" name="Google Shape;383;p71"/>
          <p:cNvSpPr txBox="1"/>
          <p:nvPr/>
        </p:nvSpPr>
        <p:spPr>
          <a:xfrm>
            <a:off x="5164770" y="1929140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84" name="Google Shape;384;p71"/>
          <p:cNvSpPr txBox="1"/>
          <p:nvPr/>
        </p:nvSpPr>
        <p:spPr>
          <a:xfrm>
            <a:off x="5164770" y="335735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385" name="Google Shape;385;p71"/>
          <p:cNvSpPr/>
          <p:nvPr/>
        </p:nvSpPr>
        <p:spPr>
          <a:xfrm>
            <a:off x="1936336" y="2713424"/>
            <a:ext cx="748200" cy="1615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1"/>
          <p:cNvSpPr/>
          <p:nvPr/>
        </p:nvSpPr>
        <p:spPr>
          <a:xfrm>
            <a:off x="5203970" y="3618311"/>
            <a:ext cx="748200" cy="1280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71"/>
          <p:cNvCxnSpPr>
            <a:stCxn id="385" idx="2"/>
          </p:cNvCxnSpPr>
          <p:nvPr/>
        </p:nvCxnSpPr>
        <p:spPr>
          <a:xfrm rot="-5400000" flipH="1">
            <a:off x="3582886" y="3056174"/>
            <a:ext cx="378600" cy="2923500"/>
          </a:xfrm>
          <a:prstGeom prst="curvedConnector2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" name="Google Shape;388;p71"/>
          <p:cNvSpPr/>
          <p:nvPr/>
        </p:nvSpPr>
        <p:spPr>
          <a:xfrm>
            <a:off x="5991315" y="3613955"/>
            <a:ext cx="769800" cy="12852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1"/>
          <p:cNvSpPr/>
          <p:nvPr/>
        </p:nvSpPr>
        <p:spPr>
          <a:xfrm>
            <a:off x="5203970" y="2203001"/>
            <a:ext cx="825000" cy="10545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71"/>
          <p:cNvCxnSpPr>
            <a:stCxn id="389" idx="2"/>
            <a:endCxn id="388" idx="0"/>
          </p:cNvCxnSpPr>
          <p:nvPr/>
        </p:nvCxnSpPr>
        <p:spPr>
          <a:xfrm rot="-5400000" flipH="1">
            <a:off x="5818070" y="3055901"/>
            <a:ext cx="356400" cy="759600"/>
          </a:xfrm>
          <a:prstGeom prst="curvedConnector3">
            <a:avLst>
              <a:gd name="adj1" fmla="val 50008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97" name="Google Shape;397;p72"/>
          <p:cNvGraphicFramePr/>
          <p:nvPr/>
        </p:nvGraphicFramePr>
        <p:xfrm>
          <a:off x="268667" y="1517236"/>
          <a:ext cx="8605175" cy="181424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Invoice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2022-02-07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2022-04-10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Safety check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$120.51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2022-05-17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Brake pads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$309.28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2022-07-30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2022-08-27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PF43EW5D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Package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$211.73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2022-11-04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Winter tires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$58.41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8" name="Google Shape;398;p72"/>
          <p:cNvSpPr/>
          <p:nvPr/>
        </p:nvSpPr>
        <p:spPr>
          <a:xfrm>
            <a:off x="268667" y="1537884"/>
            <a:ext cx="3952500" cy="18528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2"/>
          <p:cNvSpPr/>
          <p:nvPr/>
        </p:nvSpPr>
        <p:spPr>
          <a:xfrm>
            <a:off x="4144161" y="1477269"/>
            <a:ext cx="2745000" cy="1873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2"/>
          <p:cNvSpPr/>
          <p:nvPr/>
        </p:nvSpPr>
        <p:spPr>
          <a:xfrm>
            <a:off x="1812674" y="1477270"/>
            <a:ext cx="864300" cy="1852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2"/>
          <p:cNvSpPr/>
          <p:nvPr/>
        </p:nvSpPr>
        <p:spPr>
          <a:xfrm>
            <a:off x="6047716" y="1517236"/>
            <a:ext cx="2836500" cy="1884300"/>
          </a:xfrm>
          <a:prstGeom prst="rect">
            <a:avLst/>
          </a:prstGeom>
          <a:noFill/>
          <a:ln w="2540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2"/>
          <p:cNvSpPr txBox="1"/>
          <p:nvPr/>
        </p:nvSpPr>
        <p:spPr>
          <a:xfrm>
            <a:off x="6901562" y="1171423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403" name="Google Shape;403;p72"/>
          <p:cNvSpPr txBox="1"/>
          <p:nvPr/>
        </p:nvSpPr>
        <p:spPr>
          <a:xfrm>
            <a:off x="304645" y="3599416"/>
            <a:ext cx="802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services.VIN = vehicles.VIN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vehicles.CustomerID = customers.CustomerID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72"/>
          <p:cNvSpPr txBox="1"/>
          <p:nvPr/>
        </p:nvSpPr>
        <p:spPr>
          <a:xfrm>
            <a:off x="544973" y="1236307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405" name="Google Shape;405;p72"/>
          <p:cNvSpPr txBox="1"/>
          <p:nvPr/>
        </p:nvSpPr>
        <p:spPr>
          <a:xfrm>
            <a:off x="4823829" y="1222114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12" name="Google Shape;412;p73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2940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0976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940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3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73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73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26" name="Google Shape;426;p74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7" name="Google Shape;42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74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74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1" name="Google Shape;431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951" y="1598738"/>
            <a:ext cx="1161225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0976" y="3239407"/>
            <a:ext cx="1161249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939" y="3239402"/>
            <a:ext cx="1161249" cy="106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9" name="Google Shape;4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6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Examine the employees, employeeterritories, and territories tables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employeeids and their territoryid (including possible nulls)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territorydescription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regiondescription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51" name="Google Shape;4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Break Time!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6" name="Google Shape;506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82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2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sz="4300" b="1" dirty="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7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Subquery?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8"/>
          <p:cNvSpPr txBox="1"/>
          <p:nvPr/>
        </p:nvSpPr>
        <p:spPr>
          <a:xfrm>
            <a:off x="384869" y="950691"/>
            <a:ext cx="8057400" cy="3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D451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(or “nested”) is a query that is located inside another query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simplify queries and avoid JOINs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anything a normal query can: single values, single/multiple rows, single/multiple columns, entire tables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difficult to understand when reading code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compartmentalize a query into different parts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69" name="Google Shape;469;p78"/>
          <p:cNvSpPr txBox="1"/>
          <p:nvPr/>
        </p:nvSpPr>
        <p:spPr>
          <a:xfrm>
            <a:off x="750600" y="4212013"/>
            <a:ext cx="76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SELECT * FROM table WHERE id IN (SELECT id FROM table)</a:t>
            </a:r>
            <a:endParaRPr sz="1800" dirty="0">
              <a:solidFill>
                <a:srgbClr val="59595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cxnSp>
        <p:nvCxnSpPr>
          <p:cNvPr id="470" name="Google Shape;470;p78"/>
          <p:cNvCxnSpPr/>
          <p:nvPr/>
        </p:nvCxnSpPr>
        <p:spPr>
          <a:xfrm>
            <a:off x="5321425" y="4612213"/>
            <a:ext cx="2856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78"/>
          <p:cNvSpPr txBox="1"/>
          <p:nvPr/>
        </p:nvSpPr>
        <p:spPr>
          <a:xfrm>
            <a:off x="6228350" y="4535613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subquery</a:t>
            </a:r>
            <a:endParaRPr sz="14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472" name="Google Shape;472;p78"/>
          <p:cNvCxnSpPr/>
          <p:nvPr/>
        </p:nvCxnSpPr>
        <p:spPr>
          <a:xfrm>
            <a:off x="912450" y="4114925"/>
            <a:ext cx="73191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3" name="Google Shape;473;p78"/>
          <p:cNvSpPr txBox="1"/>
          <p:nvPr/>
        </p:nvSpPr>
        <p:spPr>
          <a:xfrm>
            <a:off x="3986550" y="3762100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query</a:t>
            </a:r>
            <a:endParaRPr sz="14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2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JOINs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JOINs Review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5" name="Google Shape;265;p62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Subqueries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62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62"/>
          <p:cNvSpPr txBox="1"/>
          <p:nvPr/>
        </p:nvSpPr>
        <p:spPr>
          <a:xfrm>
            <a:off x="415125" y="246825"/>
            <a:ext cx="860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9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col2,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81" name="Google Shape;4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9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Make a table with product names, units in stock and average units in stock for all products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 txBox="1"/>
          <p:nvPr/>
        </p:nvSpPr>
        <p:spPr>
          <a:xfrm>
            <a:off x="268950" y="24677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0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col3 </a:t>
            </a: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90" name="Google Shape;4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0"/>
          <p:cNvSpPr txBox="1"/>
          <p:nvPr/>
        </p:nvSpPr>
        <p:spPr>
          <a:xfrm>
            <a:off x="415125" y="24763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List information on products that never had a discount &gt; 0.20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1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1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Find average price of products with units in stock above 100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– Exercises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7" name="Google Shape;51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- Exercises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4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 (try to avoid JOINs):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orderid, country and freight difference from overall average freight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average freight of orders to Germany with average freight of orders to France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products (names) with a supplier from Germany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 and country for orders with higher than average total value (including discount)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29" name="Google Shape;5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JOINs Review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Recap on JOINs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84" name="Google Shape;2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4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V.CustomerID = C.CustomerID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6" name="Google Shape;286;p64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7" name="Google Shape;287;p64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" name="Google Shape;288;p64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289" name="Google Shape;289;p64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290" name="Google Shape;290;p64"/>
          <p:cNvSpPr/>
          <p:nvPr/>
        </p:nvSpPr>
        <p:spPr>
          <a:xfrm>
            <a:off x="1538478" y="1903065"/>
            <a:ext cx="796800" cy="12852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4"/>
          <p:cNvSpPr/>
          <p:nvPr/>
        </p:nvSpPr>
        <p:spPr>
          <a:xfrm>
            <a:off x="4814455" y="1920326"/>
            <a:ext cx="825000" cy="10545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64"/>
          <p:cNvCxnSpPr>
            <a:stCxn id="291" idx="2"/>
            <a:endCxn id="290" idx="2"/>
          </p:cNvCxnSpPr>
          <p:nvPr/>
        </p:nvCxnSpPr>
        <p:spPr>
          <a:xfrm rot="5400000">
            <a:off x="3475255" y="1436426"/>
            <a:ext cx="213300" cy="3290100"/>
          </a:xfrm>
          <a:prstGeom prst="curvedConnector3">
            <a:avLst>
              <a:gd name="adj1" fmla="val 143588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93" name="Google Shape;293;p64"/>
          <p:cNvGraphicFramePr/>
          <p:nvPr/>
        </p:nvGraphicFramePr>
        <p:xfrm>
          <a:off x="782765" y="3375699"/>
          <a:ext cx="57135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4" name="Google Shape;294;p64"/>
          <p:cNvSpPr txBox="1"/>
          <p:nvPr/>
        </p:nvSpPr>
        <p:spPr>
          <a:xfrm>
            <a:off x="5581516" y="904159"/>
            <a:ext cx="3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(CustomerID)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INNER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65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2" name="Google Shape;302;p65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3" name="Google Shape;303;p65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4" name="Google Shape;304;p65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05" name="Google Shape;305;p65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06" name="Google Shape;306;p65"/>
          <p:cNvGraphicFramePr/>
          <p:nvPr/>
        </p:nvGraphicFramePr>
        <p:xfrm>
          <a:off x="782765" y="3375699"/>
          <a:ext cx="57135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" name="Google Shape;307;p65" descr="Visual_SQL_Joins/INNER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71" y="3369133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FULL OUTER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4" name="Google Shape;314;p66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5" name="Google Shape;315;p66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6" name="Google Shape;316;p66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" name="Google Shape;317;p66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18" name="Google Shape;318;p66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19" name="Google Shape;319;p66"/>
          <p:cNvGraphicFramePr/>
          <p:nvPr/>
        </p:nvGraphicFramePr>
        <p:xfrm>
          <a:off x="782782" y="3375699"/>
          <a:ext cx="5713525" cy="149359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0" name="Google Shape;320;p66" descr="Visual_SQL_Joins/FULL_OUTER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83" y="336913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LEFT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7" name="Google Shape;327;p67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8" name="Google Shape;328;p67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9" name="Google Shape;329;p67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7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31" name="Google Shape;331;p67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32" name="Google Shape;332;p67"/>
          <p:cNvGraphicFramePr/>
          <p:nvPr/>
        </p:nvGraphicFramePr>
        <p:xfrm>
          <a:off x="782773" y="3374492"/>
          <a:ext cx="57135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3" name="Google Shape;333;p67" descr="Visual_SQL_Joins/LEFT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67" y="337355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RIGHT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0" name="Google Shape;340;p68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RIGHT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41" name="Google Shape;341;p68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2" name="Google Shape;342;p68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3" name="Google Shape;343;p68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44" name="Google Shape;344;p68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45" name="Google Shape;345;p68"/>
          <p:cNvGraphicFramePr/>
          <p:nvPr/>
        </p:nvGraphicFramePr>
        <p:xfrm>
          <a:off x="782782" y="3374516"/>
          <a:ext cx="57135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6" name="Google Shape;346;p68" descr="Visual_SQL_Joins/RIGHT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79" y="3374480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Excluding JOINs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53" name="Google Shape;353;p69" descr="Visual_SQL_Joins/LEFT_EXCLUDING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047" y="1019625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9"/>
          <p:cNvSpPr txBox="1"/>
          <p:nvPr/>
        </p:nvSpPr>
        <p:spPr>
          <a:xfrm>
            <a:off x="720451" y="1360725"/>
            <a:ext cx="434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Excluding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A but not table B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69"/>
          <p:cNvSpPr txBox="1"/>
          <p:nvPr/>
        </p:nvSpPr>
        <p:spPr>
          <a:xfrm>
            <a:off x="720451" y="2628900"/>
            <a:ext cx="434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Excluding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B but not table A</a:t>
            </a:r>
            <a:endParaRPr dirty="0"/>
          </a:p>
        </p:txBody>
      </p:sp>
      <p:sp>
        <p:nvSpPr>
          <p:cNvPr id="356" name="Google Shape;356;p69"/>
          <p:cNvSpPr txBox="1"/>
          <p:nvPr/>
        </p:nvSpPr>
        <p:spPr>
          <a:xfrm>
            <a:off x="720425" y="1791825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B.key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sp>
        <p:nvSpPr>
          <p:cNvPr id="357" name="Google Shape;357;p69"/>
          <p:cNvSpPr txBox="1"/>
          <p:nvPr/>
        </p:nvSpPr>
        <p:spPr>
          <a:xfrm>
            <a:off x="720427" y="3122700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pic>
        <p:nvPicPr>
          <p:cNvPr id="358" name="Google Shape;358;p69" descr="Visual_SQL_Joins/RIGHT_EXCLUDING_JOI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047" y="2350491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720425" y="3959775"/>
            <a:ext cx="482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Outer Excluding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Data from both tables without intersection</a:t>
            </a:r>
            <a:endParaRPr dirty="0"/>
          </a:p>
        </p:txBody>
      </p:sp>
      <p:sp>
        <p:nvSpPr>
          <p:cNvPr id="360" name="Google Shape;360;p69"/>
          <p:cNvSpPr txBox="1"/>
          <p:nvPr/>
        </p:nvSpPr>
        <p:spPr>
          <a:xfrm>
            <a:off x="720425" y="4453575"/>
            <a:ext cx="48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 WHERE A.key IS NULL OR B.key IS NULL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1" name="Google Shape;361;p69" descr="Visual_SQL_Joins/OUTER_EXCLUDING_JOI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050" y="3681375"/>
            <a:ext cx="16013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1366</Words>
  <Application>Microsoft Office PowerPoint</Application>
  <PresentationFormat>On-screen Show (16:9)</PresentationFormat>
  <Paragraphs>821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Roboto Mono Medium</vt:lpstr>
      <vt:lpstr>Helvetica Neue</vt:lpstr>
      <vt:lpstr>Proxima Nova</vt:lpstr>
      <vt:lpstr>Courier New</vt:lpstr>
      <vt:lpstr>Simple Light</vt:lpstr>
      <vt:lpstr>Simple Light</vt:lpstr>
      <vt:lpstr>Simple Light</vt:lpstr>
      <vt:lpstr>Simple Light</vt:lpstr>
      <vt:lpstr>Simple Light</vt:lpstr>
      <vt:lpstr>Combining Data</vt:lpstr>
      <vt:lpstr>PowerPoint Presentation</vt:lpstr>
      <vt:lpstr>JOINs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JOINs</vt:lpstr>
      <vt:lpstr>PowerPoint Presentation</vt:lpstr>
      <vt:lpstr>PowerPoint Presentation</vt:lpstr>
      <vt:lpstr>PowerPoint Presentation</vt:lpstr>
      <vt:lpstr>PowerPoint Presentation</vt:lpstr>
      <vt:lpstr>Multiple JOINs – Exercises</vt:lpstr>
      <vt:lpstr>PowerPoint Presentation</vt:lpstr>
      <vt:lpstr>Break Time!</vt:lpstr>
      <vt:lpstr>Subqueries</vt:lpstr>
      <vt:lpstr>PowerPoint Presentation</vt:lpstr>
      <vt:lpstr>PowerPoint Presentation</vt:lpstr>
      <vt:lpstr>PowerPoint Presentation</vt:lpstr>
      <vt:lpstr>PowerPoint Presentation</vt:lpstr>
      <vt:lpstr>Subqueries –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Mitchell</cp:lastModifiedBy>
  <cp:revision>2</cp:revision>
  <dcterms:modified xsi:type="dcterms:W3CDTF">2025-06-26T19:17:08Z</dcterms:modified>
</cp:coreProperties>
</file>