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4" r:id="rId2"/>
    <p:sldMasterId id="2147483705" r:id="rId3"/>
    <p:sldMasterId id="2147483706" r:id="rId4"/>
    <p:sldMasterId id="2147483707" r:id="rId5"/>
  </p:sldMasterIdLst>
  <p:notesMasterIdLst>
    <p:notesMasterId r:id="rId3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7" r:id="rId22"/>
    <p:sldId id="272" r:id="rId23"/>
    <p:sldId id="273" r:id="rId24"/>
    <p:sldId id="274" r:id="rId25"/>
    <p:sldId id="275" r:id="rId26"/>
    <p:sldId id="276" r:id="rId27"/>
    <p:sldId id="278" r:id="rId28"/>
    <p:sldId id="279" r:id="rId29"/>
  </p:sldIdLst>
  <p:sldSz cx="9144000" cy="5143500" type="screen16x9"/>
  <p:notesSz cx="6858000" cy="9144000"/>
  <p:embeddedFontLst>
    <p:embeddedFont>
      <p:font typeface="Helvetica Neue" panose="020B0604020202020204" charset="0"/>
      <p:regular r:id="rId31"/>
      <p:bold r:id="rId32"/>
      <p:italic r:id="rId33"/>
      <p:boldItalic r:id="rId34"/>
    </p:embeddedFont>
    <p:embeddedFont>
      <p:font typeface="Proxima Nova" panose="020B0604020202020204" charset="0"/>
      <p:regular r:id="rId35"/>
      <p:bold r:id="rId36"/>
      <p:italic r:id="rId37"/>
      <p:boldItalic r:id="rId38"/>
    </p:embeddedFont>
    <p:embeddedFont>
      <p:font typeface="Roboto Mono Medium" panose="00000009000000000000" pitchFamily="49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5C6FCD-95A6-4E26-A11A-78B0D2607DDB}">
  <a:tblStyle styleId="{DE5C6FCD-95A6-4E26-A11A-78B0D2607D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9.fntdata"/><Relationship Id="rId21" Type="http://schemas.openxmlformats.org/officeDocument/2006/relationships/slide" Target="slides/slide16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6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slides-timer/nfhjdkmpebifdelclimjfaackjhiglpc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3d4205c352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23d4205c352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3d4205c352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23d4205c352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3d4205c352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g23d4205c352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3d75a35ed8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g23d75a35ed8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3d75a35ed8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g23d75a35ed8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3d75a35ed8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g23d75a35ed8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3d7dcbe0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g23d7dcbe0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3d4205c352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g23d4205c352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3d517ce6a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g23d517ce6a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Timer works with extension “</a:t>
            </a:r>
            <a:r>
              <a:rPr lang="en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Slides Timer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3d7dcbe0f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g23d7dcbe0f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3d7dcbe0f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g23d7dcbe0f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3d4205c35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g23d4205c35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3d4205c352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g23d4205c352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3d7dcbe0f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g23d7dcbe0f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3d7dcbe0f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g23d7dcbe0f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3d7dcbe0f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4" name="Google Shape;514;g23d7dcbe0f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3d7dcbe0f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4" name="Google Shape;524;g23d7dcbe0f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3d75a35ed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23d75a35ed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3d4205c352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23d4205c352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3d75a35ed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23d75a35ed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3d75a35ed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23d75a35ed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3d75a35ed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g23d75a35ed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3d75a35ed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23d75a35ed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3d75a35ed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g23d75a35ed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0" name="Google Shape;130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1" name="Google Shape;13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4" name="Google Shape;13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8" name="Google Shape;138;p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" name="Google Shape;13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43" name="Google Shape;14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" name="Google Shape;146;p3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4" name="Google Shape;154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5" name="Google Shape;15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" name="Google Shape;16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6" name="Google Shape;166;p4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7" name="Google Shape;167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3" name="Google Shape;173;p4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4" name="Google Shape;174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1" name="Google Shape;181;p4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" name="Google Shape;182;p4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3" name="Google Shape;18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6" name="Google Shape;186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4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0" name="Google Shape;19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0" name="Google Shape;200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3" name="Google Shape;203;p5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4" name="Google Shape;204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5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" name="Google Shape;209;p5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5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5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5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5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5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" name="Google Shape;217;p5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1" name="Google Shape;221;p5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2" name="Google Shape;222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8" name="Google Shape;228;p5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9" name="Google Shape;229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2" name="Google Shape;232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5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6" name="Google Shape;236;p5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7" name="Google Shape;237;p5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8" name="Google Shape;238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1" name="Google Shape;241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4" name="Google Shape;244;p6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Google Shape;195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61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1"/>
          <p:cNvSpPr txBox="1"/>
          <p:nvPr/>
        </p:nvSpPr>
        <p:spPr>
          <a:xfrm>
            <a:off x="6460575" y="4146575"/>
            <a:ext cx="26835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16A4D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Steve Mitchell</a:t>
            </a:r>
            <a:endParaRPr sz="2400" b="0" i="0" u="none" strike="noStrike" cap="none" dirty="0">
              <a:solidFill>
                <a:srgbClr val="16A4D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p61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Combining Data</a:t>
            </a:r>
            <a:endParaRPr sz="4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0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4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JOINs</a:t>
            </a:r>
            <a:endParaRPr sz="40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7" name="Google Shape;36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70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1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JOINS</a:t>
            </a:r>
            <a:endParaRPr sz="1400" b="0" i="0" u="none" strike="noStrike" cap="none" baseline="-25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71"/>
          <p:cNvSpPr txBox="1"/>
          <p:nvPr/>
        </p:nvSpPr>
        <p:spPr>
          <a:xfrm>
            <a:off x="415125" y="1169275"/>
            <a:ext cx="6744300" cy="26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Sometimes we need to combine data from more than two tables, e.g. combining Customers, Services and Vehicles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8" name="Google Shape;378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379" name="Google Shape;379;p71"/>
          <p:cNvGraphicFramePr/>
          <p:nvPr/>
        </p:nvGraphicFramePr>
        <p:xfrm>
          <a:off x="567525" y="2713093"/>
          <a:ext cx="3491875" cy="160087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65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Invoice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Service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Amount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20220544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2022-02-07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B7X82R41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Oil change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$75.46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20220545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2022-04-10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8R91MA8U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Safety check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$120.51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20220546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2022-05-17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B7X82R41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Brake pads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$309.28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20220547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2022-07-30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VYT4NT42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Oil change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$75.46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20220548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2022-08-27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PF43EW5D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Package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$211.73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20220549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2022-11-04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J314ACK9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Winter tires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$58.41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80" name="Google Shape;380;p71"/>
          <p:cNvGraphicFramePr/>
          <p:nvPr/>
        </p:nvGraphicFramePr>
        <p:xfrm>
          <a:off x="5203970" y="3618965"/>
          <a:ext cx="3151925" cy="128022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74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Make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Year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J314ACK9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CRV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VYT4NT42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C000965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8R91MA8U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Mazda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RX5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2019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B7X82R41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GF328WT9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Pilot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81" name="Google Shape;381;p71"/>
          <p:cNvGraphicFramePr/>
          <p:nvPr/>
        </p:nvGraphicFramePr>
        <p:xfrm>
          <a:off x="5203970" y="2190750"/>
          <a:ext cx="2923325" cy="106685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81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FirstName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LastName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Phone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Albert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Einstein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555-9876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C000748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Homer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Simpson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555-7885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Edmund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Dantes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555-2880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2" name="Google Shape;382;p71"/>
          <p:cNvSpPr txBox="1"/>
          <p:nvPr/>
        </p:nvSpPr>
        <p:spPr>
          <a:xfrm>
            <a:off x="567525" y="2451483"/>
            <a:ext cx="864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services</a:t>
            </a:r>
            <a:endParaRPr/>
          </a:p>
        </p:txBody>
      </p:sp>
      <p:sp>
        <p:nvSpPr>
          <p:cNvPr id="383" name="Google Shape;383;p71"/>
          <p:cNvSpPr txBox="1"/>
          <p:nvPr/>
        </p:nvSpPr>
        <p:spPr>
          <a:xfrm>
            <a:off x="5164770" y="1929140"/>
            <a:ext cx="949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endParaRPr/>
          </a:p>
        </p:txBody>
      </p:sp>
      <p:sp>
        <p:nvSpPr>
          <p:cNvPr id="384" name="Google Shape;384;p71"/>
          <p:cNvSpPr txBox="1"/>
          <p:nvPr/>
        </p:nvSpPr>
        <p:spPr>
          <a:xfrm>
            <a:off x="5164770" y="3357355"/>
            <a:ext cx="864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vehicles</a:t>
            </a:r>
            <a:endParaRPr/>
          </a:p>
        </p:txBody>
      </p:sp>
      <p:sp>
        <p:nvSpPr>
          <p:cNvPr id="385" name="Google Shape;385;p71"/>
          <p:cNvSpPr/>
          <p:nvPr/>
        </p:nvSpPr>
        <p:spPr>
          <a:xfrm>
            <a:off x="1936336" y="2713424"/>
            <a:ext cx="748200" cy="16152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71"/>
          <p:cNvSpPr/>
          <p:nvPr/>
        </p:nvSpPr>
        <p:spPr>
          <a:xfrm>
            <a:off x="5203970" y="3618311"/>
            <a:ext cx="748200" cy="12807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p71"/>
          <p:cNvCxnSpPr>
            <a:stCxn id="385" idx="2"/>
          </p:cNvCxnSpPr>
          <p:nvPr/>
        </p:nvCxnSpPr>
        <p:spPr>
          <a:xfrm rot="-5400000" flipH="1">
            <a:off x="3582886" y="3056174"/>
            <a:ext cx="378600" cy="2923500"/>
          </a:xfrm>
          <a:prstGeom prst="curvedConnector2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8" name="Google Shape;388;p71"/>
          <p:cNvSpPr/>
          <p:nvPr/>
        </p:nvSpPr>
        <p:spPr>
          <a:xfrm>
            <a:off x="5991315" y="3613955"/>
            <a:ext cx="769800" cy="1285200"/>
          </a:xfrm>
          <a:prstGeom prst="rect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71"/>
          <p:cNvSpPr/>
          <p:nvPr/>
        </p:nvSpPr>
        <p:spPr>
          <a:xfrm>
            <a:off x="5203970" y="2203001"/>
            <a:ext cx="825000" cy="1054500"/>
          </a:xfrm>
          <a:prstGeom prst="rect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0" name="Google Shape;390;p71"/>
          <p:cNvCxnSpPr>
            <a:stCxn id="389" idx="2"/>
            <a:endCxn id="388" idx="0"/>
          </p:cNvCxnSpPr>
          <p:nvPr/>
        </p:nvCxnSpPr>
        <p:spPr>
          <a:xfrm rot="-5400000" flipH="1">
            <a:off x="5818070" y="3055901"/>
            <a:ext cx="356400" cy="759600"/>
          </a:xfrm>
          <a:prstGeom prst="curvedConnector3">
            <a:avLst>
              <a:gd name="adj1" fmla="val 50008"/>
            </a:avLst>
          </a:prstGeom>
          <a:noFill/>
          <a:ln w="2857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2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JOINS</a:t>
            </a:r>
            <a:endParaRPr sz="1400" b="0" i="0" u="none" strike="noStrike" cap="none" baseline="-25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397" name="Google Shape;397;p72"/>
          <p:cNvGraphicFramePr/>
          <p:nvPr/>
        </p:nvGraphicFramePr>
        <p:xfrm>
          <a:off x="268667" y="1517236"/>
          <a:ext cx="8605175" cy="181424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73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9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4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6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65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0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Invoice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Service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Amount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Make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Year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FirstName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LastName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Phone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20220544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2022-02-07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B7X82R41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Oil change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$75.46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Albert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Einstein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555-9876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20220545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2022-04-10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8R91MA8U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Safety check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$120.51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Mazda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RX5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20220546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2022-05-17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B7X82R41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Brake pads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$309.28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Albert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Einstein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555-9876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20220547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2022-07-30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VYT4NT42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Oil change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$75.46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C000965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20220548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2022-08-27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PF43EW5D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Package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$211.73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20220549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2022-11-04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J314ACK9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Winter tires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$58.41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CRV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GF328WT9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Pilot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Edmund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Dantes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555-2880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8" name="Google Shape;398;p72"/>
          <p:cNvSpPr/>
          <p:nvPr/>
        </p:nvSpPr>
        <p:spPr>
          <a:xfrm>
            <a:off x="268667" y="1537884"/>
            <a:ext cx="3952500" cy="185280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72"/>
          <p:cNvSpPr/>
          <p:nvPr/>
        </p:nvSpPr>
        <p:spPr>
          <a:xfrm>
            <a:off x="4144161" y="1477269"/>
            <a:ext cx="2745000" cy="18735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72"/>
          <p:cNvSpPr/>
          <p:nvPr/>
        </p:nvSpPr>
        <p:spPr>
          <a:xfrm>
            <a:off x="1812674" y="1477270"/>
            <a:ext cx="864300" cy="1852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72"/>
          <p:cNvSpPr/>
          <p:nvPr/>
        </p:nvSpPr>
        <p:spPr>
          <a:xfrm>
            <a:off x="6047716" y="1517236"/>
            <a:ext cx="2836500" cy="1884300"/>
          </a:xfrm>
          <a:prstGeom prst="rect">
            <a:avLst/>
          </a:prstGeom>
          <a:noFill/>
          <a:ln w="2540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72"/>
          <p:cNvSpPr txBox="1"/>
          <p:nvPr/>
        </p:nvSpPr>
        <p:spPr>
          <a:xfrm>
            <a:off x="6901562" y="1171423"/>
            <a:ext cx="949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97A7"/>
                </a:solidFill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endParaRPr/>
          </a:p>
        </p:txBody>
      </p:sp>
      <p:sp>
        <p:nvSpPr>
          <p:cNvPr id="403" name="Google Shape;403;p72"/>
          <p:cNvSpPr txBox="1"/>
          <p:nvPr/>
        </p:nvSpPr>
        <p:spPr>
          <a:xfrm>
            <a:off x="304645" y="3599416"/>
            <a:ext cx="8025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services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FULL OUTER JOIN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vehicles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services.VIN = vehicles.VIN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FULL OUTER JOIN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customers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vehicles.CustomerID = customers.CustomerID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Google Shape;404;p72"/>
          <p:cNvSpPr txBox="1"/>
          <p:nvPr/>
        </p:nvSpPr>
        <p:spPr>
          <a:xfrm>
            <a:off x="544973" y="1236307"/>
            <a:ext cx="864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services</a:t>
            </a:r>
            <a:endParaRPr/>
          </a:p>
        </p:txBody>
      </p:sp>
      <p:sp>
        <p:nvSpPr>
          <p:cNvPr id="405" name="Google Shape;405;p72"/>
          <p:cNvSpPr txBox="1"/>
          <p:nvPr/>
        </p:nvSpPr>
        <p:spPr>
          <a:xfrm>
            <a:off x="4823829" y="1222114"/>
            <a:ext cx="864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vehicles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3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JOINS</a:t>
            </a:r>
            <a:endParaRPr sz="1400" b="0" i="0" u="none" strike="noStrike" cap="none" baseline="-25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12" name="Google Shape;412;p73"/>
          <p:cNvSpPr txBox="1"/>
          <p:nvPr/>
        </p:nvSpPr>
        <p:spPr>
          <a:xfrm>
            <a:off x="567525" y="1607300"/>
            <a:ext cx="4071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FULL OUTER JOIN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A.key = B.key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3" name="Google Shape;413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2940" y="1600549"/>
            <a:ext cx="1161237" cy="105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0976" y="1600549"/>
            <a:ext cx="1161237" cy="105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40976" y="3241218"/>
            <a:ext cx="1161237" cy="105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7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22940" y="3241218"/>
            <a:ext cx="1161237" cy="1057063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73"/>
          <p:cNvSpPr txBox="1"/>
          <p:nvPr/>
        </p:nvSpPr>
        <p:spPr>
          <a:xfrm>
            <a:off x="567525" y="2193800"/>
            <a:ext cx="40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FULL OUTER JOIN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.key2 = C.key2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8" name="Google Shape;418;p73"/>
          <p:cNvSpPr txBox="1"/>
          <p:nvPr/>
        </p:nvSpPr>
        <p:spPr>
          <a:xfrm>
            <a:off x="567525" y="3241225"/>
            <a:ext cx="4071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A.key = B.key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9" name="Google Shape;419;p73"/>
          <p:cNvSpPr txBox="1"/>
          <p:nvPr/>
        </p:nvSpPr>
        <p:spPr>
          <a:xfrm>
            <a:off x="567525" y="3827725"/>
            <a:ext cx="40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.key2 = C.key2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4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JOINS</a:t>
            </a:r>
            <a:endParaRPr sz="1400" b="0" i="0" u="none" strike="noStrike" cap="none" baseline="-25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26" name="Google Shape;426;p74"/>
          <p:cNvSpPr txBox="1"/>
          <p:nvPr/>
        </p:nvSpPr>
        <p:spPr>
          <a:xfrm>
            <a:off x="567525" y="1607300"/>
            <a:ext cx="4071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FULL OUTER JOIN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A.key = B.key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27" name="Google Shape;427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0976" y="1600549"/>
            <a:ext cx="1161237" cy="1057063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74"/>
          <p:cNvSpPr txBox="1"/>
          <p:nvPr/>
        </p:nvSpPr>
        <p:spPr>
          <a:xfrm>
            <a:off x="567525" y="2193800"/>
            <a:ext cx="40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.key2 = C.key2</a:t>
            </a:r>
            <a:endParaRPr b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Google Shape;429;p74"/>
          <p:cNvSpPr txBox="1"/>
          <p:nvPr/>
        </p:nvSpPr>
        <p:spPr>
          <a:xfrm>
            <a:off x="567525" y="3241225"/>
            <a:ext cx="4071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LEFT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A.key = B.key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74"/>
          <p:cNvSpPr txBox="1"/>
          <p:nvPr/>
        </p:nvSpPr>
        <p:spPr>
          <a:xfrm>
            <a:off x="567525" y="3827725"/>
            <a:ext cx="40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.key2 = C.key2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31" name="Google Shape;431;p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2951" y="1598738"/>
            <a:ext cx="1161225" cy="106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7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40976" y="3239407"/>
            <a:ext cx="1161249" cy="106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7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22939" y="3239402"/>
            <a:ext cx="1161249" cy="1060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5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4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JOINs – Exercises</a:t>
            </a:r>
            <a:endParaRPr sz="40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39" name="Google Shape;43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75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6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JOINs – Exercises</a:t>
            </a:r>
            <a:endParaRPr sz="1400" b="0" i="0" u="none" strike="noStrike" cap="none" baseline="-25000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76"/>
          <p:cNvSpPr txBox="1"/>
          <p:nvPr/>
        </p:nvSpPr>
        <p:spPr>
          <a:xfrm>
            <a:off x="415125" y="1169275"/>
            <a:ext cx="6744300" cy="3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the Northwind Database: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AutoNum type="arabicPeriod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Examine the employees, employeeterritories, and territories tables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AutoNum type="arabicPeriod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all employeeids and their territoryid (including possible nulls)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AutoNum type="arabicPeriod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each employee full name and their territorydescription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AutoNum type="arabicPeriod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each employee full name and their regiondescription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0" name="Google Shape;450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51" name="Google Shape;45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2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Break Time!</a:t>
            </a:r>
            <a:endParaRPr sz="40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06" name="Google Shape;506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8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82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82"/>
          <p:cNvSpPr txBox="1"/>
          <p:nvPr/>
        </p:nvSpPr>
        <p:spPr>
          <a:xfrm>
            <a:off x="6708925" y="2617875"/>
            <a:ext cx="2892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 dirty="0">
                <a:solidFill>
                  <a:srgbClr val="D352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&lt;&lt;10:00&gt;&gt;</a:t>
            </a:r>
            <a:endParaRPr sz="4300" b="1" dirty="0">
              <a:solidFill>
                <a:srgbClr val="D3525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7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4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Subqueries</a:t>
            </a:r>
            <a:endParaRPr sz="40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57" name="Google Shape;45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77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8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a Subquery?</a:t>
            </a:r>
            <a:endParaRPr sz="1400" b="0" i="0" u="none" strike="noStrike" cap="none" baseline="-25000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78"/>
          <p:cNvSpPr txBox="1"/>
          <p:nvPr/>
        </p:nvSpPr>
        <p:spPr>
          <a:xfrm>
            <a:off x="384869" y="950691"/>
            <a:ext cx="8057400" cy="3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D451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Subquery</a:t>
            </a: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(or “nested”) is a query that is located inside another query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18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to simplify queries and avoid JOINs</a:t>
            </a:r>
            <a:endParaRPr sz="18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18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Returns anything a normal query can: single values, single/multiple rows, single/multiple columns, entire tables</a:t>
            </a:r>
            <a:endParaRPr sz="18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18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 be difficult to understand when reading code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18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Helps compartmentalize a query into different parts</a:t>
            </a:r>
            <a:endParaRPr sz="18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8" name="Google Shape;468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69" name="Google Shape;469;p78"/>
          <p:cNvSpPr txBox="1"/>
          <p:nvPr/>
        </p:nvSpPr>
        <p:spPr>
          <a:xfrm>
            <a:off x="750600" y="4212013"/>
            <a:ext cx="764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95959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SELECT * FROM table WHERE id IN (SELECT id FROM table)</a:t>
            </a:r>
            <a:endParaRPr sz="1800" dirty="0">
              <a:solidFill>
                <a:srgbClr val="595959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</a:endParaRPr>
          </a:p>
        </p:txBody>
      </p:sp>
      <p:cxnSp>
        <p:nvCxnSpPr>
          <p:cNvPr id="470" name="Google Shape;470;p78"/>
          <p:cNvCxnSpPr/>
          <p:nvPr/>
        </p:nvCxnSpPr>
        <p:spPr>
          <a:xfrm>
            <a:off x="5321425" y="4612213"/>
            <a:ext cx="28560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1" name="Google Shape;471;p78"/>
          <p:cNvSpPr txBox="1"/>
          <p:nvPr/>
        </p:nvSpPr>
        <p:spPr>
          <a:xfrm>
            <a:off x="6228350" y="4535613"/>
            <a:ext cx="117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subquery</a:t>
            </a:r>
            <a:endParaRPr sz="1400" b="0" i="0" u="none" strike="noStrike" cap="non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cxnSp>
        <p:nvCxnSpPr>
          <p:cNvPr id="472" name="Google Shape;472;p78"/>
          <p:cNvCxnSpPr/>
          <p:nvPr/>
        </p:nvCxnSpPr>
        <p:spPr>
          <a:xfrm>
            <a:off x="912450" y="4114925"/>
            <a:ext cx="73191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3" name="Google Shape;473;p78"/>
          <p:cNvSpPr txBox="1"/>
          <p:nvPr/>
        </p:nvSpPr>
        <p:spPr>
          <a:xfrm>
            <a:off x="3986550" y="3762100"/>
            <a:ext cx="117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query</a:t>
            </a:r>
            <a:endParaRPr sz="1400" b="0" i="0" u="none" strike="noStrike" cap="non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000" y="4176000"/>
            <a:ext cx="1797625" cy="4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62"/>
          <p:cNvSpPr/>
          <p:nvPr/>
        </p:nvSpPr>
        <p:spPr>
          <a:xfrm>
            <a:off x="1964429" y="1915069"/>
            <a:ext cx="4114800" cy="425700"/>
          </a:xfrm>
          <a:prstGeom prst="rect">
            <a:avLst/>
          </a:prstGeom>
          <a:solidFill>
            <a:srgbClr val="16A4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JOINs</a:t>
            </a:r>
            <a:endParaRPr sz="2000" b="0" i="0" u="none" strike="noStrike" cap="non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3" name="Google Shape;263;p62"/>
          <p:cNvSpPr/>
          <p:nvPr/>
        </p:nvSpPr>
        <p:spPr>
          <a:xfrm>
            <a:off x="1496675" y="1386875"/>
            <a:ext cx="4114800" cy="425700"/>
          </a:xfrm>
          <a:prstGeom prst="rect">
            <a:avLst/>
          </a:prstGeom>
          <a:solidFill>
            <a:srgbClr val="F9C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JOINs Review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65" name="Google Shape;265;p62"/>
          <p:cNvSpPr/>
          <p:nvPr/>
        </p:nvSpPr>
        <p:spPr>
          <a:xfrm>
            <a:off x="2432182" y="2443263"/>
            <a:ext cx="4114800" cy="425700"/>
          </a:xfrm>
          <a:prstGeom prst="rect">
            <a:avLst/>
          </a:prstGeom>
          <a:solidFill>
            <a:srgbClr val="D451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Subqueries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" name="Google Shape;266;p62"/>
          <p:cNvSpPr/>
          <p:nvPr/>
        </p:nvSpPr>
        <p:spPr>
          <a:xfrm>
            <a:off x="2899936" y="2971456"/>
            <a:ext cx="4114800" cy="425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" name="Google Shape;267;p62"/>
          <p:cNvSpPr txBox="1"/>
          <p:nvPr/>
        </p:nvSpPr>
        <p:spPr>
          <a:xfrm>
            <a:off x="415125" y="246825"/>
            <a:ext cx="8606100" cy="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9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Select Subquery</a:t>
            </a:r>
            <a:endParaRPr sz="1400" b="0" i="0" u="none" strike="noStrike" cap="none" baseline="-25000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79"/>
          <p:cNvSpPr txBox="1"/>
          <p:nvPr/>
        </p:nvSpPr>
        <p:spPr>
          <a:xfrm>
            <a:off x="415125" y="1169275"/>
            <a:ext cx="6744300" cy="14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col1, col2, [</a:t>
            </a:r>
            <a:r>
              <a:rPr lang="en" sz="2000" b="1">
                <a:solidFill>
                  <a:srgbClr val="D35251"/>
                </a:solidFill>
                <a:latin typeface="Courier New"/>
                <a:ea typeface="Courier New"/>
                <a:cs typeface="Courier New"/>
                <a:sym typeface="Courier New"/>
              </a:rPr>
              <a:t>SUBQUERY</a:t>
            </a: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table1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0" name="Google Shape;480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481" name="Google Shape;481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79"/>
          <p:cNvSpPr txBox="1"/>
          <p:nvPr/>
        </p:nvSpPr>
        <p:spPr>
          <a:xfrm>
            <a:off x="415125" y="2171550"/>
            <a:ext cx="6744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Make a table with product names, units in stock and average units in stock for all products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0"/>
          <p:cNvSpPr txBox="1"/>
          <p:nvPr/>
        </p:nvSpPr>
        <p:spPr>
          <a:xfrm>
            <a:off x="268950" y="24677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Where Subquery</a:t>
            </a:r>
            <a:endParaRPr sz="1400" b="0" i="0" u="none" strike="noStrike" cap="none" baseline="-25000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80"/>
          <p:cNvSpPr txBox="1"/>
          <p:nvPr/>
        </p:nvSpPr>
        <p:spPr>
          <a:xfrm>
            <a:off x="415125" y="1169275"/>
            <a:ext cx="6744300" cy="14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col1, col2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table1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col3 </a:t>
            </a:r>
            <a:r>
              <a:rPr lang="en" sz="2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2000" b="1">
                <a:solidFill>
                  <a:srgbClr val="D35251"/>
                </a:solidFill>
                <a:latin typeface="Courier New"/>
                <a:ea typeface="Courier New"/>
                <a:cs typeface="Courier New"/>
                <a:sym typeface="Courier New"/>
              </a:rPr>
              <a:t>SUBQUERY</a:t>
            </a: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9" name="Google Shape;489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490" name="Google Shape;490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80"/>
          <p:cNvSpPr txBox="1"/>
          <p:nvPr/>
        </p:nvSpPr>
        <p:spPr>
          <a:xfrm>
            <a:off x="415125" y="2476350"/>
            <a:ext cx="6744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List information on products that never had a discount &gt; 0.20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1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From Subquery</a:t>
            </a:r>
            <a:endParaRPr sz="1400" b="0" i="0" u="none" strike="noStrike" cap="none" baseline="-25000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81"/>
          <p:cNvSpPr txBox="1"/>
          <p:nvPr/>
        </p:nvSpPr>
        <p:spPr>
          <a:xfrm>
            <a:off x="415125" y="1169275"/>
            <a:ext cx="6744300" cy="14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col1, col2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2000" b="1">
                <a:solidFill>
                  <a:srgbClr val="D35251"/>
                </a:solidFill>
                <a:latin typeface="Courier New"/>
                <a:ea typeface="Courier New"/>
                <a:cs typeface="Courier New"/>
                <a:sym typeface="Courier New"/>
              </a:rPr>
              <a:t>SUBQUERY</a:t>
            </a: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8" name="Google Shape;498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499" name="Google Shape;49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81"/>
          <p:cNvSpPr txBox="1"/>
          <p:nvPr/>
        </p:nvSpPr>
        <p:spPr>
          <a:xfrm>
            <a:off x="415125" y="2171550"/>
            <a:ext cx="6744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Find average price of products with units in stock above 100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3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4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Subqueries – Exercises</a:t>
            </a:r>
            <a:endParaRPr sz="40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17" name="Google Shape;51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83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4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Subqueries - Exercises</a:t>
            </a:r>
            <a:endParaRPr sz="1400" b="0" i="0" u="none" strike="noStrike" cap="none" baseline="-25000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84"/>
          <p:cNvSpPr txBox="1"/>
          <p:nvPr/>
        </p:nvSpPr>
        <p:spPr>
          <a:xfrm>
            <a:off x="415125" y="1169275"/>
            <a:ext cx="6744300" cy="3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the Northwind Database (try to avoid JOINs):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AutoNum type="arabicPeriod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orderid, country and freight difference from overall average freight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AutoNum type="arabicPeriod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 average freight of orders to Germany with average freight of orders to France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AutoNum type="arabicPeriod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all products (names) with a supplier from Germany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AutoNum type="arabicPeriod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orderid and country for orders with higher than average total value (including discount)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8" name="Google Shape;528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529" name="Google Shape;52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3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4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JOINs Review</a:t>
            </a:r>
            <a:endParaRPr sz="40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3" name="Google Shape;27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63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4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Recap on JOINs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84" name="Google Shape;28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337" y="3116400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64"/>
          <p:cNvSpPr txBox="1"/>
          <p:nvPr/>
        </p:nvSpPr>
        <p:spPr>
          <a:xfrm>
            <a:off x="464126" y="1184275"/>
            <a:ext cx="8624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vehicles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customers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V.CustomerID = C.CustomerID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86" name="Google Shape;286;p64"/>
          <p:cNvGraphicFramePr/>
          <p:nvPr/>
        </p:nvGraphicFramePr>
        <p:xfrm>
          <a:off x="782782" y="1908075"/>
          <a:ext cx="3151925" cy="128022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74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Make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Year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J314ACK9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CRV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VYT4NT42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C000965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8R91MA8U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Mazda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RX5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2019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B7X82R41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GF328WT9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Pilot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7" name="Google Shape;287;p64"/>
          <p:cNvGraphicFramePr/>
          <p:nvPr/>
        </p:nvGraphicFramePr>
        <p:xfrm>
          <a:off x="4814455" y="1908075"/>
          <a:ext cx="2923325" cy="106685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81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FirstName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LastName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Phone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Albert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Einstein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555-9876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C000748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Homer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Simpson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555-7885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Edmund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Dantes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555-2880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8" name="Google Shape;288;p64"/>
          <p:cNvSpPr txBox="1"/>
          <p:nvPr/>
        </p:nvSpPr>
        <p:spPr>
          <a:xfrm>
            <a:off x="4775255" y="1646465"/>
            <a:ext cx="949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endParaRPr/>
          </a:p>
        </p:txBody>
      </p:sp>
      <p:sp>
        <p:nvSpPr>
          <p:cNvPr id="289" name="Google Shape;289;p64"/>
          <p:cNvSpPr txBox="1"/>
          <p:nvPr/>
        </p:nvSpPr>
        <p:spPr>
          <a:xfrm>
            <a:off x="743582" y="1646465"/>
            <a:ext cx="864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vehicles</a:t>
            </a:r>
            <a:endParaRPr/>
          </a:p>
        </p:txBody>
      </p:sp>
      <p:sp>
        <p:nvSpPr>
          <p:cNvPr id="290" name="Google Shape;290;p64"/>
          <p:cNvSpPr/>
          <p:nvPr/>
        </p:nvSpPr>
        <p:spPr>
          <a:xfrm>
            <a:off x="1538478" y="1903065"/>
            <a:ext cx="796800" cy="1285200"/>
          </a:xfrm>
          <a:prstGeom prst="rect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64"/>
          <p:cNvSpPr/>
          <p:nvPr/>
        </p:nvSpPr>
        <p:spPr>
          <a:xfrm>
            <a:off x="4814455" y="1920326"/>
            <a:ext cx="825000" cy="1054500"/>
          </a:xfrm>
          <a:prstGeom prst="rect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p64"/>
          <p:cNvCxnSpPr>
            <a:stCxn id="291" idx="2"/>
            <a:endCxn id="290" idx="2"/>
          </p:cNvCxnSpPr>
          <p:nvPr/>
        </p:nvCxnSpPr>
        <p:spPr>
          <a:xfrm rot="5400000">
            <a:off x="3475255" y="1436426"/>
            <a:ext cx="213300" cy="3290100"/>
          </a:xfrm>
          <a:prstGeom prst="curvedConnector3">
            <a:avLst>
              <a:gd name="adj1" fmla="val 143588"/>
            </a:avLst>
          </a:prstGeom>
          <a:noFill/>
          <a:ln w="2857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293" name="Google Shape;293;p64"/>
          <p:cNvGraphicFramePr/>
          <p:nvPr/>
        </p:nvGraphicFramePr>
        <p:xfrm>
          <a:off x="782765" y="3375699"/>
          <a:ext cx="5713525" cy="106685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72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8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6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Make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Year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FirstName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LastName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Phone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J314ACK9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CRV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8R91MA8U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Mazda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RX5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B7X82R41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Albert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Einstein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555-9876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GF328WT9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Pilot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Edmund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Dantes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555-2880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4" name="Google Shape;294;p64"/>
          <p:cNvSpPr txBox="1"/>
          <p:nvPr/>
        </p:nvSpPr>
        <p:spPr>
          <a:xfrm>
            <a:off x="5581516" y="904159"/>
            <a:ext cx="3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(CustomerID)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5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INNER JOIN</a:t>
            </a:r>
            <a:endParaRPr sz="1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01" name="Google Shape;301;p65"/>
          <p:cNvSpPr txBox="1"/>
          <p:nvPr/>
        </p:nvSpPr>
        <p:spPr>
          <a:xfrm>
            <a:off x="464126" y="1184275"/>
            <a:ext cx="8624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vehicles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lang="en" sz="1400" b="1" i="0" u="sng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customers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02" name="Google Shape;302;p65"/>
          <p:cNvGraphicFramePr/>
          <p:nvPr/>
        </p:nvGraphicFramePr>
        <p:xfrm>
          <a:off x="782782" y="1908075"/>
          <a:ext cx="3151925" cy="128022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74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Make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Year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J314ACK9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CRV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VYT4NT42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C000965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8R91MA8U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Mazda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RX5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2019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B7X82R41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GF328WT9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Pilot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03" name="Google Shape;303;p65"/>
          <p:cNvGraphicFramePr/>
          <p:nvPr/>
        </p:nvGraphicFramePr>
        <p:xfrm>
          <a:off x="4814455" y="1908075"/>
          <a:ext cx="2923325" cy="106685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81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FirstName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LastName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Phone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Albert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Einstein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555-9876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C000748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Homer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Simpson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555-7885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Edmund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Dantes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555-2880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4" name="Google Shape;304;p65"/>
          <p:cNvSpPr txBox="1"/>
          <p:nvPr/>
        </p:nvSpPr>
        <p:spPr>
          <a:xfrm>
            <a:off x="4775255" y="1646465"/>
            <a:ext cx="949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endParaRPr/>
          </a:p>
        </p:txBody>
      </p:sp>
      <p:sp>
        <p:nvSpPr>
          <p:cNvPr id="305" name="Google Shape;305;p65"/>
          <p:cNvSpPr txBox="1"/>
          <p:nvPr/>
        </p:nvSpPr>
        <p:spPr>
          <a:xfrm>
            <a:off x="743582" y="1646465"/>
            <a:ext cx="864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vehicles</a:t>
            </a:r>
            <a:endParaRPr/>
          </a:p>
        </p:txBody>
      </p:sp>
      <p:graphicFrame>
        <p:nvGraphicFramePr>
          <p:cNvPr id="306" name="Google Shape;306;p65"/>
          <p:cNvGraphicFramePr/>
          <p:nvPr/>
        </p:nvGraphicFramePr>
        <p:xfrm>
          <a:off x="782765" y="3375699"/>
          <a:ext cx="5713525" cy="106685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72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8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6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Make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Year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FirstName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LastName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Phone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J314ACK9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CRV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8R91MA8U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Mazda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RX5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B7X82R41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Albert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Einstein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555-9876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GF328WT9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Pilot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Edmund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Dantes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555-2880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07" name="Google Shape;307;p65" descr="Visual_SQL_Joins/INNER_JOI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1071" y="3369133"/>
            <a:ext cx="160137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6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FULL OUTER JOIN</a:t>
            </a:r>
            <a:endParaRPr sz="1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14" name="Google Shape;314;p66"/>
          <p:cNvSpPr txBox="1"/>
          <p:nvPr/>
        </p:nvSpPr>
        <p:spPr>
          <a:xfrm>
            <a:off x="464126" y="1184275"/>
            <a:ext cx="8624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vehicles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lang="en" b="1" u="sng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FULL OUTER </a:t>
            </a:r>
            <a:r>
              <a:rPr lang="en" sz="1400" b="1" i="0" u="sng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customers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15" name="Google Shape;315;p66"/>
          <p:cNvGraphicFramePr/>
          <p:nvPr/>
        </p:nvGraphicFramePr>
        <p:xfrm>
          <a:off x="782782" y="1908075"/>
          <a:ext cx="3151925" cy="128022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74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Make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Year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J314ACK9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CRV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VYT4NT42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C000965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8R91MA8U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Mazda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RX5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2019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B7X82R41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GF328WT9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Pilot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6" name="Google Shape;316;p66"/>
          <p:cNvGraphicFramePr/>
          <p:nvPr/>
        </p:nvGraphicFramePr>
        <p:xfrm>
          <a:off x="4814455" y="1908075"/>
          <a:ext cx="2923325" cy="106685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81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FirstName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LastName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Phone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Albert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Einstein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555-9876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C000748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Homer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Simpson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555-7885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Edmund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Dantes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555-2880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7" name="Google Shape;317;p66"/>
          <p:cNvSpPr txBox="1"/>
          <p:nvPr/>
        </p:nvSpPr>
        <p:spPr>
          <a:xfrm>
            <a:off x="4775255" y="1646465"/>
            <a:ext cx="949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endParaRPr/>
          </a:p>
        </p:txBody>
      </p:sp>
      <p:sp>
        <p:nvSpPr>
          <p:cNvPr id="318" name="Google Shape;318;p66"/>
          <p:cNvSpPr txBox="1"/>
          <p:nvPr/>
        </p:nvSpPr>
        <p:spPr>
          <a:xfrm>
            <a:off x="743582" y="1646465"/>
            <a:ext cx="864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vehicles</a:t>
            </a:r>
            <a:endParaRPr/>
          </a:p>
        </p:txBody>
      </p:sp>
      <p:graphicFrame>
        <p:nvGraphicFramePr>
          <p:cNvPr id="319" name="Google Shape;319;p66"/>
          <p:cNvGraphicFramePr/>
          <p:nvPr/>
        </p:nvGraphicFramePr>
        <p:xfrm>
          <a:off x="782782" y="3375699"/>
          <a:ext cx="5713525" cy="149359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72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8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6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Make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Year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FirstName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LastName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Phone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J314ACK9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CRV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VYT4NT42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C000965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8R91MA8U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Mazda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RX5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B7X82R41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Albert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Einstein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555-9876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GF328WT9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Pilot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Edmund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Dantes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555-2880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C000748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Homer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Simpson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555-7885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20" name="Google Shape;320;p66" descr="Visual_SQL_Joins/FULL_OUTER_JOI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1083" y="3369134"/>
            <a:ext cx="160137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7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LEFT JOIN</a:t>
            </a:r>
            <a:endParaRPr sz="1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27" name="Google Shape;327;p67"/>
          <p:cNvSpPr txBox="1"/>
          <p:nvPr/>
        </p:nvSpPr>
        <p:spPr>
          <a:xfrm>
            <a:off x="464126" y="1184275"/>
            <a:ext cx="8624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vehicles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lang="en" b="1" u="sng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LEFT </a:t>
            </a:r>
            <a:r>
              <a:rPr lang="en" sz="1400" b="1" i="0" u="sng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customers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28" name="Google Shape;328;p67"/>
          <p:cNvGraphicFramePr/>
          <p:nvPr/>
        </p:nvGraphicFramePr>
        <p:xfrm>
          <a:off x="782782" y="1908075"/>
          <a:ext cx="3151925" cy="128022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74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Make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Year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J314ACK9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CRV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VYT4NT42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C000965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8R91MA8U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Mazda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RX5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2019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B7X82R41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GF328WT9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Pilot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29" name="Google Shape;329;p67"/>
          <p:cNvGraphicFramePr/>
          <p:nvPr/>
        </p:nvGraphicFramePr>
        <p:xfrm>
          <a:off x="4814455" y="1908075"/>
          <a:ext cx="2923325" cy="106685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81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FirstName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LastName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Phone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Albert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Einstein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555-9876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C000748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Homer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Simpson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555-7885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Edmund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Dantes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555-2880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0" name="Google Shape;330;p67"/>
          <p:cNvSpPr txBox="1"/>
          <p:nvPr/>
        </p:nvSpPr>
        <p:spPr>
          <a:xfrm>
            <a:off x="4775255" y="1646465"/>
            <a:ext cx="949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endParaRPr/>
          </a:p>
        </p:txBody>
      </p:sp>
      <p:sp>
        <p:nvSpPr>
          <p:cNvPr id="331" name="Google Shape;331;p67"/>
          <p:cNvSpPr txBox="1"/>
          <p:nvPr/>
        </p:nvSpPr>
        <p:spPr>
          <a:xfrm>
            <a:off x="743582" y="1646465"/>
            <a:ext cx="864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vehicles</a:t>
            </a:r>
            <a:endParaRPr/>
          </a:p>
        </p:txBody>
      </p:sp>
      <p:graphicFrame>
        <p:nvGraphicFramePr>
          <p:cNvPr id="332" name="Google Shape;332;p67"/>
          <p:cNvGraphicFramePr/>
          <p:nvPr/>
        </p:nvGraphicFramePr>
        <p:xfrm>
          <a:off x="782773" y="3374492"/>
          <a:ext cx="5713525" cy="128022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72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8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6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Make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Year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FirstName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LastName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Phone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J314ACK9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CRV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VYT4NT42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C000965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8R91MA8U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Mazda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RX5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B7X82R41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Albert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Einstein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555-9876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GF328WT9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Pilot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Edmund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Dantes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555-2880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33" name="Google Shape;333;p67" descr="Visual_SQL_Joins/LEFT_JOI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1067" y="3373554"/>
            <a:ext cx="160137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8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RIGHT JOIN</a:t>
            </a:r>
            <a:endParaRPr sz="1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40" name="Google Shape;340;p68"/>
          <p:cNvSpPr txBox="1"/>
          <p:nvPr/>
        </p:nvSpPr>
        <p:spPr>
          <a:xfrm>
            <a:off x="464126" y="1184275"/>
            <a:ext cx="8624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vehicles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lang="en" b="1" u="sng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RIGHT </a:t>
            </a:r>
            <a:r>
              <a:rPr lang="en" sz="1400" b="1" i="0" u="sng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customers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41" name="Google Shape;341;p68"/>
          <p:cNvGraphicFramePr/>
          <p:nvPr/>
        </p:nvGraphicFramePr>
        <p:xfrm>
          <a:off x="782782" y="1908075"/>
          <a:ext cx="3151925" cy="128022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74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Make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Year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J314ACK9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CRV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VYT4NT42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C000965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8R91MA8U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Mazda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RX5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2019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B7X82R41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GF328WT9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Pilot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2" name="Google Shape;342;p68"/>
          <p:cNvGraphicFramePr/>
          <p:nvPr/>
        </p:nvGraphicFramePr>
        <p:xfrm>
          <a:off x="4814455" y="1908075"/>
          <a:ext cx="2923325" cy="106685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81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FirstName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LastName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Phone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Albert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Einstein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555-9876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C000748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Homer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Simpson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555-7885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Edmund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Dantes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555-2880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3" name="Google Shape;343;p68"/>
          <p:cNvSpPr txBox="1"/>
          <p:nvPr/>
        </p:nvSpPr>
        <p:spPr>
          <a:xfrm>
            <a:off x="4775255" y="1646465"/>
            <a:ext cx="949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endParaRPr/>
          </a:p>
        </p:txBody>
      </p:sp>
      <p:sp>
        <p:nvSpPr>
          <p:cNvPr id="344" name="Google Shape;344;p68"/>
          <p:cNvSpPr txBox="1"/>
          <p:nvPr/>
        </p:nvSpPr>
        <p:spPr>
          <a:xfrm>
            <a:off x="743582" y="1646465"/>
            <a:ext cx="864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vehicles</a:t>
            </a:r>
            <a:endParaRPr/>
          </a:p>
        </p:txBody>
      </p:sp>
      <p:graphicFrame>
        <p:nvGraphicFramePr>
          <p:cNvPr id="345" name="Google Shape;345;p68"/>
          <p:cNvGraphicFramePr/>
          <p:nvPr/>
        </p:nvGraphicFramePr>
        <p:xfrm>
          <a:off x="782782" y="3374516"/>
          <a:ext cx="5713525" cy="1280220"/>
        </p:xfrm>
        <a:graphic>
          <a:graphicData uri="http://schemas.openxmlformats.org/drawingml/2006/table">
            <a:tbl>
              <a:tblPr firstRow="1" bandRow="1">
                <a:noFill/>
                <a:tableStyleId>{DE5C6FCD-95A6-4E26-A11A-78B0D2607DDB}</a:tableStyleId>
              </a:tblPr>
              <a:tblGrid>
                <a:gridCol w="72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8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6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VIN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Make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Model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Year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CustomerID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FirstName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LastName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Phone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J314ACK9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CRV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8R91MA8U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Mazda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RX5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2019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C001782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Brad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Pitt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555-1234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B7X82R41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Toyota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Corolla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C001331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Albert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Einstein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555-9876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GF328WT9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Honda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Pilot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2021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C001564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Edmund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Dantes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555-2880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solidFill>
                            <a:srgbClr val="7F7F7F"/>
                          </a:solidFill>
                        </a:rPr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C000748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Homer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Simpson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555-7885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46" name="Google Shape;346;p68" descr="Visual_SQL_Joins/RIGHT_JOI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1079" y="3374480"/>
            <a:ext cx="160137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9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Excluding JOINs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53" name="Google Shape;353;p69" descr="Visual_SQL_Joins/LEFT_EXCLUDING_JOI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0047" y="1019625"/>
            <a:ext cx="1601378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69"/>
          <p:cNvSpPr txBox="1"/>
          <p:nvPr/>
        </p:nvSpPr>
        <p:spPr>
          <a:xfrm>
            <a:off x="720451" y="1360725"/>
            <a:ext cx="4343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Left Excluding JOIN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in table A but not table B</a:t>
            </a:r>
            <a:endParaRPr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5" name="Google Shape;355;p69"/>
          <p:cNvSpPr txBox="1"/>
          <p:nvPr/>
        </p:nvSpPr>
        <p:spPr>
          <a:xfrm>
            <a:off x="720451" y="2628900"/>
            <a:ext cx="4343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Right Excluding JOIN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in table B but not table A</a:t>
            </a:r>
            <a:endParaRPr dirty="0"/>
          </a:p>
        </p:txBody>
      </p:sp>
      <p:sp>
        <p:nvSpPr>
          <p:cNvPr id="356" name="Google Shape;356;p69"/>
          <p:cNvSpPr txBox="1"/>
          <p:nvPr/>
        </p:nvSpPr>
        <p:spPr>
          <a:xfrm>
            <a:off x="720425" y="1791825"/>
            <a:ext cx="4343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B.key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IS NULL</a:t>
            </a:r>
            <a:endParaRPr/>
          </a:p>
        </p:txBody>
      </p:sp>
      <p:sp>
        <p:nvSpPr>
          <p:cNvPr id="357" name="Google Shape;357;p69"/>
          <p:cNvSpPr txBox="1"/>
          <p:nvPr/>
        </p:nvSpPr>
        <p:spPr>
          <a:xfrm>
            <a:off x="720427" y="3122700"/>
            <a:ext cx="4343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A.key </a:t>
            </a: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IS NULL</a:t>
            </a:r>
            <a:endParaRPr/>
          </a:p>
        </p:txBody>
      </p:sp>
      <p:pic>
        <p:nvPicPr>
          <p:cNvPr id="358" name="Google Shape;358;p69" descr="Visual_SQL_Joins/RIGHT_EXCLUDING_JOI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0047" y="2350491"/>
            <a:ext cx="1601378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69"/>
          <p:cNvSpPr txBox="1"/>
          <p:nvPr/>
        </p:nvSpPr>
        <p:spPr>
          <a:xfrm>
            <a:off x="720425" y="3959775"/>
            <a:ext cx="4823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Helvetica Neue"/>
                <a:ea typeface="Helvetica Neue"/>
                <a:cs typeface="Helvetica Neue"/>
                <a:sym typeface="Helvetica Neue"/>
              </a:rPr>
              <a:t>Outer Excluding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JOIN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dirty="0">
                <a:latin typeface="Helvetica Neue"/>
                <a:ea typeface="Helvetica Neue"/>
                <a:cs typeface="Helvetica Neue"/>
                <a:sym typeface="Helvetica Neue"/>
              </a:rPr>
              <a:t>Data from both tables without intersection</a:t>
            </a:r>
            <a:endParaRPr dirty="0"/>
          </a:p>
        </p:txBody>
      </p:sp>
      <p:sp>
        <p:nvSpPr>
          <p:cNvPr id="360" name="Google Shape;360;p69"/>
          <p:cNvSpPr txBox="1"/>
          <p:nvPr/>
        </p:nvSpPr>
        <p:spPr>
          <a:xfrm>
            <a:off x="720425" y="4453575"/>
            <a:ext cx="482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… WHERE A.key IS NULL OR B.key IS NULL</a:t>
            </a:r>
            <a:endParaRPr b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1" name="Google Shape;361;p69" descr="Visual_SQL_Joins/OUTER_EXCLUDING_JOIN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0050" y="3681375"/>
            <a:ext cx="1601375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1366</Words>
  <Application>Microsoft Office PowerPoint</Application>
  <PresentationFormat>On-screen Show (16:9)</PresentationFormat>
  <Paragraphs>821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Proxima Nova</vt:lpstr>
      <vt:lpstr>Helvetica Neue</vt:lpstr>
      <vt:lpstr>Roboto Mono Medium</vt:lpstr>
      <vt:lpstr>Courier New</vt:lpstr>
      <vt:lpstr>Arial</vt:lpstr>
      <vt:lpstr>Simple Light</vt:lpstr>
      <vt:lpstr>Simple Light</vt:lpstr>
      <vt:lpstr>Simple Light</vt:lpstr>
      <vt:lpstr>Simple Light</vt:lpstr>
      <vt:lpstr>Simple Light</vt:lpstr>
      <vt:lpstr>Combining Data</vt:lpstr>
      <vt:lpstr>PowerPoint Presentation</vt:lpstr>
      <vt:lpstr>JOINs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JOINs</vt:lpstr>
      <vt:lpstr>PowerPoint Presentation</vt:lpstr>
      <vt:lpstr>PowerPoint Presentation</vt:lpstr>
      <vt:lpstr>PowerPoint Presentation</vt:lpstr>
      <vt:lpstr>PowerPoint Presentation</vt:lpstr>
      <vt:lpstr>Multiple JOINs – Exercises</vt:lpstr>
      <vt:lpstr>PowerPoint Presentation</vt:lpstr>
      <vt:lpstr>Break Time!</vt:lpstr>
      <vt:lpstr>Subqueries</vt:lpstr>
      <vt:lpstr>PowerPoint Presentation</vt:lpstr>
      <vt:lpstr>PowerPoint Presentation</vt:lpstr>
      <vt:lpstr>PowerPoint Presentation</vt:lpstr>
      <vt:lpstr>PowerPoint Presentation</vt:lpstr>
      <vt:lpstr>Subqueries – 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Mitchell</cp:lastModifiedBy>
  <cp:revision>2</cp:revision>
  <dcterms:modified xsi:type="dcterms:W3CDTF">2025-01-09T17:40:22Z</dcterms:modified>
</cp:coreProperties>
</file>