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6"/>
  </p:notesMasterIdLst>
  <p:sldIdLst>
    <p:sldId id="256" r:id="rId3"/>
    <p:sldId id="257" r:id="rId4"/>
    <p:sldId id="258" r:id="rId5"/>
    <p:sldId id="259" r:id="rId6"/>
    <p:sldId id="260" r:id="rId7"/>
    <p:sldId id="261" r:id="rId8"/>
    <p:sldId id="263" r:id="rId9"/>
    <p:sldId id="264" r:id="rId10"/>
    <p:sldId id="265" r:id="rId11"/>
    <p:sldId id="266" r:id="rId12"/>
    <p:sldId id="290" r:id="rId13"/>
    <p:sldId id="267" r:id="rId14"/>
    <p:sldId id="268" r:id="rId15"/>
    <p:sldId id="269" r:id="rId16"/>
    <p:sldId id="270" r:id="rId17"/>
    <p:sldId id="291" r:id="rId18"/>
    <p:sldId id="271" r:id="rId19"/>
    <p:sldId id="272" r:id="rId20"/>
    <p:sldId id="288" r:id="rId21"/>
    <p:sldId id="273" r:id="rId22"/>
    <p:sldId id="276" r:id="rId23"/>
    <p:sldId id="275" r:id="rId24"/>
    <p:sldId id="278" r:id="rId25"/>
    <p:sldId id="274" r:id="rId26"/>
    <p:sldId id="279" r:id="rId27"/>
    <p:sldId id="280" r:id="rId28"/>
    <p:sldId id="281" r:id="rId29"/>
    <p:sldId id="282" r:id="rId30"/>
    <p:sldId id="283" r:id="rId31"/>
    <p:sldId id="284" r:id="rId32"/>
    <p:sldId id="285" r:id="rId33"/>
    <p:sldId id="286" r:id="rId34"/>
    <p:sldId id="287" r:id="rId35"/>
  </p:sldIdLst>
  <p:sldSz cx="9144000" cy="5143500" type="screen16x9"/>
  <p:notesSz cx="6858000" cy="9144000"/>
  <p:embeddedFontLst>
    <p:embeddedFont>
      <p:font typeface="Helvetica Neue" panose="020B060402020202020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Raleway Medium" pitchFamily="2" charset="0"/>
      <p:regular r:id="rId45"/>
      <p:bold r:id="rId46"/>
      <p:italic r:id="rId47"/>
      <p:boldItalic r:id="rId48"/>
    </p:embeddedFont>
    <p:embeddedFont>
      <p:font typeface="Roboto Mono" panose="00000009000000000000" pitchFamily="49" charset="0"/>
      <p:regular r:id="rId49"/>
      <p:bold r:id="rId50"/>
      <p:italic r:id="rId51"/>
      <p:boldItalic r:id="rId52"/>
    </p:embeddedFont>
    <p:embeddedFont>
      <p:font typeface="Roboto Mono Medium" panose="00000009000000000000" pitchFamily="49"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38" autoAdjust="0"/>
  </p:normalViewPr>
  <p:slideViewPr>
    <p:cSldViewPr snapToGrid="0">
      <p:cViewPr varScale="1">
        <p:scale>
          <a:sx n="105" d="100"/>
          <a:sy n="105" d="100"/>
        </p:scale>
        <p:origin x="1788"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7ec50f26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7ec50f267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b813f15b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b813f15b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b813f15b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b813f15b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CA" dirty="0"/>
          </a:p>
        </p:txBody>
      </p:sp>
    </p:spTree>
    <p:extLst>
      <p:ext uri="{BB962C8B-B14F-4D97-AF65-F5344CB8AC3E}">
        <p14:creationId xmlns:p14="http://schemas.microsoft.com/office/powerpoint/2010/main" val="1455263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3b813f15b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23b813f15b8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3b813f15b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3b813f15b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Why would we want to change data to a different type?</a:t>
            </a:r>
          </a:p>
          <a:p>
            <a:pPr marL="171450" lvl="0" indent="-171450" algn="l" rtl="0">
              <a:spcBef>
                <a:spcPts val="0"/>
              </a:spcBef>
              <a:spcAft>
                <a:spcPts val="0"/>
              </a:spcAft>
              <a:buFontTx/>
              <a:buChar char="-"/>
            </a:pPr>
            <a:r>
              <a:rPr lang="en-US" dirty="0"/>
              <a:t>Sometimes default types in calculated fields are not what we want</a:t>
            </a:r>
          </a:p>
          <a:p>
            <a:pPr marL="171450" lvl="0" indent="-171450" algn="l" rtl="0">
              <a:spcBef>
                <a:spcPts val="0"/>
              </a:spcBef>
              <a:spcAft>
                <a:spcPts val="0"/>
              </a:spcAft>
              <a:buFontTx/>
              <a:buChar char="-"/>
            </a:pPr>
            <a:r>
              <a:rPr lang="en-US" dirty="0"/>
              <a:t>Create temporary or new tables and save space</a:t>
            </a:r>
          </a:p>
          <a:p>
            <a:pPr marL="171450" lvl="0" indent="-171450" algn="l" rtl="0">
              <a:spcBef>
                <a:spcPts val="0"/>
              </a:spcBef>
              <a:spcAft>
                <a:spcPts val="0"/>
              </a:spcAft>
              <a:buFontTx/>
              <a:buChar char="-"/>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3b813f15b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3b813f15b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Note that the double colon operator is </a:t>
            </a:r>
            <a:r>
              <a:rPr lang="en-US" dirty="0" err="1"/>
              <a:t>Postgre</a:t>
            </a:r>
            <a:r>
              <a:rPr lang="en-US" dirty="0"/>
              <a:t> specific and doesn’t conform to SQL standard.</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3b813f15b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3b813f15b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b813f15b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b813f15b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SELECT </a:t>
            </a:r>
            <a:r>
              <a:rPr lang="en-US" dirty="0" err="1"/>
              <a:t>orderdate</a:t>
            </a:r>
            <a:r>
              <a:rPr lang="en-US" dirty="0"/>
              <a:t>, CAST(</a:t>
            </a:r>
            <a:r>
              <a:rPr lang="en-US" dirty="0" err="1"/>
              <a:t>orderdate</a:t>
            </a:r>
            <a:r>
              <a:rPr lang="en-US" dirty="0"/>
              <a:t> AS text)</a:t>
            </a:r>
          </a:p>
          <a:p>
            <a:pPr marL="171450" lvl="0" indent="-171450" algn="l" rtl="0">
              <a:spcBef>
                <a:spcPts val="0"/>
              </a:spcBef>
              <a:spcAft>
                <a:spcPts val="0"/>
              </a:spcAft>
            </a:pPr>
            <a:r>
              <a:rPr lang="en-US" dirty="0"/>
              <a:t>FROM orders</a:t>
            </a:r>
          </a:p>
          <a:p>
            <a:pPr marL="0" lvl="0" indent="0" algn="l" rtl="0">
              <a:spcBef>
                <a:spcPts val="0"/>
              </a:spcBef>
              <a:spcAft>
                <a:spcPts val="0"/>
              </a:spcAft>
              <a:buNone/>
            </a:pPr>
            <a:r>
              <a:rPr lang="en-US" dirty="0"/>
              <a:t>OR</a:t>
            </a:r>
          </a:p>
          <a:p>
            <a:pPr marL="171450" lvl="0" indent="-171450" algn="l" rtl="0">
              <a:spcBef>
                <a:spcPts val="0"/>
              </a:spcBef>
              <a:spcAft>
                <a:spcPts val="0"/>
              </a:spcAft>
            </a:pPr>
            <a:r>
              <a:rPr lang="en-US" dirty="0"/>
              <a:t>SELECT </a:t>
            </a:r>
            <a:r>
              <a:rPr lang="en-US" dirty="0" err="1"/>
              <a:t>orderdate</a:t>
            </a:r>
            <a:r>
              <a:rPr lang="en-US" dirty="0"/>
              <a:t>, </a:t>
            </a:r>
            <a:r>
              <a:rPr lang="en-US" dirty="0" err="1"/>
              <a:t>orderdate</a:t>
            </a:r>
            <a:r>
              <a:rPr lang="en-US" dirty="0"/>
              <a:t>::text</a:t>
            </a:r>
          </a:p>
          <a:p>
            <a:pPr marL="171450" lvl="0" indent="-171450" algn="l" rtl="0">
              <a:spcBef>
                <a:spcPts val="0"/>
              </a:spcBef>
              <a:spcAft>
                <a:spcPts val="0"/>
              </a:spcAft>
            </a:pPr>
            <a:r>
              <a:rPr lang="en-US" dirty="0"/>
              <a:t>FROM orders</a:t>
            </a:r>
          </a:p>
          <a:p>
            <a:pPr marL="171450" lvl="0" indent="-171450" algn="l" rtl="0">
              <a:spcBef>
                <a:spcPts val="0"/>
              </a:spcBef>
              <a:spcAft>
                <a:spcPts val="0"/>
              </a:spcAft>
            </a:pPr>
            <a:endParaRPr lang="en-US" dirty="0"/>
          </a:p>
          <a:p>
            <a:pPr marL="0" lvl="0" indent="0" algn="l" rtl="0">
              <a:spcBef>
                <a:spcPts val="0"/>
              </a:spcBef>
              <a:spcAft>
                <a:spcPts val="0"/>
              </a:spcAft>
              <a:buNone/>
            </a:pPr>
            <a:r>
              <a:rPr lang="en-US" dirty="0"/>
              <a:t>Note: probably more likely to </a:t>
            </a:r>
            <a:r>
              <a:rPr lang="en-US"/>
              <a:t>need to convert </a:t>
            </a:r>
            <a:r>
              <a:rPr lang="en-US" dirty="0"/>
              <a:t>from string to date</a:t>
            </a:r>
          </a:p>
          <a:p>
            <a:pPr marL="171450" lvl="0" indent="-171450" algn="l" rtl="0">
              <a:spcBef>
                <a:spcPts val="0"/>
              </a:spcBef>
              <a:spcAft>
                <a:spcPts val="0"/>
              </a:spcAft>
            </a:pPr>
            <a:endParaRPr lang="en-CA" dirty="0"/>
          </a:p>
          <a:p>
            <a:pPr marL="0" lvl="0" indent="0" algn="l" rtl="0">
              <a:spcBef>
                <a:spcPts val="0"/>
              </a:spcBef>
              <a:spcAft>
                <a:spcPts val="0"/>
              </a:spcAft>
              <a:buNone/>
            </a:pPr>
            <a:r>
              <a:rPr lang="en-CA" dirty="0"/>
              <a:t>#2: first show grand total using subquery</a:t>
            </a:r>
          </a:p>
          <a:p>
            <a:pPr marL="171450" lvl="0" indent="-171450" algn="l" rtl="0">
              <a:spcBef>
                <a:spcPts val="0"/>
              </a:spcBef>
              <a:spcAft>
                <a:spcPts val="0"/>
              </a:spcAft>
            </a:pPr>
            <a:r>
              <a:rPr lang="en-US" dirty="0"/>
              <a:t>SELECT </a:t>
            </a:r>
            <a:r>
              <a:rPr lang="en-US" dirty="0" err="1"/>
              <a:t>unitsinstock</a:t>
            </a:r>
            <a:r>
              <a:rPr lang="en-US" dirty="0"/>
              <a:t>, (SELECT SUM(</a:t>
            </a:r>
            <a:r>
              <a:rPr lang="en-US" dirty="0" err="1"/>
              <a:t>unitsinstock</a:t>
            </a:r>
            <a:r>
              <a:rPr lang="en-US" dirty="0"/>
              <a:t>) FROM products)</a:t>
            </a:r>
          </a:p>
          <a:p>
            <a:pPr marL="171450" lvl="0" indent="-171450" algn="l" rtl="0">
              <a:spcBef>
                <a:spcPts val="0"/>
              </a:spcBef>
              <a:spcAft>
                <a:spcPts val="0"/>
              </a:spcAft>
            </a:pPr>
            <a:r>
              <a:rPr lang="en-US" dirty="0"/>
              <a:t>FROM products</a:t>
            </a:r>
          </a:p>
          <a:p>
            <a:pPr marL="171450" lvl="0" indent="-171450" algn="l" rtl="0">
              <a:spcBef>
                <a:spcPts val="0"/>
              </a:spcBef>
              <a:spcAft>
                <a:spcPts val="0"/>
              </a:spcAft>
            </a:pPr>
            <a:endParaRPr lang="en-US" dirty="0"/>
          </a:p>
          <a:p>
            <a:pPr marL="0" lvl="0" indent="0" algn="l" rtl="0">
              <a:spcBef>
                <a:spcPts val="0"/>
              </a:spcBef>
              <a:spcAft>
                <a:spcPts val="0"/>
              </a:spcAft>
              <a:buNone/>
            </a:pPr>
            <a:r>
              <a:rPr lang="en-CA" dirty="0"/>
              <a:t>Now divide:</a:t>
            </a:r>
          </a:p>
          <a:p>
            <a:pPr marL="171450" lvl="0" indent="-171450" algn="l" rtl="0">
              <a:spcBef>
                <a:spcPts val="0"/>
              </a:spcBef>
              <a:spcAft>
                <a:spcPts val="0"/>
              </a:spcAft>
            </a:pPr>
            <a:r>
              <a:rPr lang="en-US" dirty="0"/>
              <a:t>SELECT </a:t>
            </a:r>
            <a:r>
              <a:rPr lang="en-US" dirty="0" err="1"/>
              <a:t>unitsinstock</a:t>
            </a:r>
            <a:r>
              <a:rPr lang="en-US" dirty="0"/>
              <a:t> / (SELECT SUM(</a:t>
            </a:r>
            <a:r>
              <a:rPr lang="en-US" dirty="0" err="1"/>
              <a:t>unitsinstock</a:t>
            </a:r>
            <a:r>
              <a:rPr lang="en-US" dirty="0"/>
              <a:t>) FROM products)</a:t>
            </a:r>
          </a:p>
          <a:p>
            <a:pPr marL="171450" lvl="0" indent="-171450" algn="l" rtl="0">
              <a:spcBef>
                <a:spcPts val="0"/>
              </a:spcBef>
              <a:spcAft>
                <a:spcPts val="0"/>
              </a:spcAft>
            </a:pPr>
            <a:r>
              <a:rPr lang="en-US" dirty="0"/>
              <a:t>FROM products</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Notice all zeros. Int/int. Need to cast to float</a:t>
            </a:r>
          </a:p>
          <a:p>
            <a:pPr marL="171450" lvl="0" indent="-171450" algn="l" rtl="0">
              <a:spcBef>
                <a:spcPts val="0"/>
              </a:spcBef>
              <a:spcAft>
                <a:spcPts val="0"/>
              </a:spcAft>
            </a:pPr>
            <a:r>
              <a:rPr lang="en-US" dirty="0"/>
              <a:t>SELECT </a:t>
            </a:r>
            <a:r>
              <a:rPr lang="en-US" dirty="0" err="1"/>
              <a:t>unitsinstock</a:t>
            </a:r>
            <a:r>
              <a:rPr lang="en-US" dirty="0"/>
              <a:t> / (SELECT SUM(</a:t>
            </a:r>
            <a:r>
              <a:rPr lang="en-US" dirty="0" err="1"/>
              <a:t>unitsinstock</a:t>
            </a:r>
            <a:r>
              <a:rPr lang="en-US" dirty="0"/>
              <a:t>) FROM products)::float*100 AS pct</a:t>
            </a:r>
          </a:p>
          <a:p>
            <a:pPr marL="171450" lvl="0" indent="-171450" algn="l" rtl="0">
              <a:spcBef>
                <a:spcPts val="0"/>
              </a:spcBef>
              <a:spcAft>
                <a:spcPts val="0"/>
              </a:spcAft>
            </a:pPr>
            <a:r>
              <a:rPr lang="en-US" dirty="0"/>
              <a:t>FROM products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9777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3b813f15b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23b813f15b8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a:solidFill>
                  <a:schemeClr val="dk1"/>
                </a:solidFill>
              </a:rPr>
              <a:t>Please cover the following topics:</a:t>
            </a:r>
            <a:endParaRPr>
              <a:solidFill>
                <a:schemeClr val="dk1"/>
              </a:solidFill>
            </a:endParaRPr>
          </a:p>
          <a:p>
            <a:pPr marL="0" lvl="0" indent="0" algn="l" rtl="0">
              <a:lnSpc>
                <a:spcPct val="115000"/>
              </a:lnSpc>
              <a:spcBef>
                <a:spcPts val="0"/>
              </a:spcBef>
              <a:spcAft>
                <a:spcPts val="0"/>
              </a:spcAft>
              <a:buSzPts val="1100"/>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Understanding multiple JOINs</a:t>
            </a:r>
            <a:endParaRPr>
              <a:solidFill>
                <a:schemeClr val="dk1"/>
              </a:solidFill>
            </a:endParaRPr>
          </a:p>
          <a:p>
            <a:pPr marL="457200" lvl="0" indent="0" algn="l" rtl="0">
              <a:lnSpc>
                <a:spcPct val="115000"/>
              </a:lnSpc>
              <a:spcBef>
                <a:spcPts val="0"/>
              </a:spcBef>
              <a:spcAft>
                <a:spcPts val="0"/>
              </a:spcAft>
              <a:buSzPts val="1100"/>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Simplifying complex queries using subqueries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3b813f15b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3b813f15b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3b813f15b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3b813f15b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399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7ec50f267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7ec50f267b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The focus should be on: </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What is data transformation (10 mins)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SQL case statement (5 mins)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Data type transformation (45 mins)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Window functions (45 mins) </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UDFs (10 mins)</a:t>
            </a:r>
            <a:endParaRPr dirty="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181f1275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181f1275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3b813f15b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3b813f15b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2181f1275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2181f1275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2181f1275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22181f12759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3b813f15b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3b813f15b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2181f1275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2181f1275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All aggregate functions will calculate running tallies that restart on the next value of the partition</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181f1275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181f1275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2181f1275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2181f1275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3b813f15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23b813f15b8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dirty="0">
                <a:solidFill>
                  <a:schemeClr val="dk1"/>
                </a:solidFill>
              </a:rPr>
              <a:t>Mention this is an advanced topic</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3b813f15b8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3b813f15b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 dirty="0"/>
              <a:t>Benefits:</a:t>
            </a:r>
            <a:endParaRPr dirty="0"/>
          </a:p>
          <a:p>
            <a:pPr marL="914400" lvl="1" indent="-298450" algn="l" rtl="0">
              <a:lnSpc>
                <a:spcPct val="115000"/>
              </a:lnSpc>
              <a:spcBef>
                <a:spcPts val="0"/>
              </a:spcBef>
              <a:spcAft>
                <a:spcPts val="0"/>
              </a:spcAft>
              <a:buClr>
                <a:schemeClr val="dk1"/>
              </a:buClr>
              <a:buSzPts val="1100"/>
              <a:buChar char="○"/>
            </a:pPr>
            <a:r>
              <a:rPr lang="en" dirty="0"/>
              <a:t>Encapsulate complex logic or calculations.</a:t>
            </a:r>
            <a:endParaRPr dirty="0"/>
          </a:p>
          <a:p>
            <a:pPr marL="914400" lvl="1" indent="-298450" algn="l" rtl="0">
              <a:lnSpc>
                <a:spcPct val="115000"/>
              </a:lnSpc>
              <a:spcBef>
                <a:spcPts val="0"/>
              </a:spcBef>
              <a:spcAft>
                <a:spcPts val="0"/>
              </a:spcAft>
              <a:buClr>
                <a:schemeClr val="dk1"/>
              </a:buClr>
              <a:buSzPts val="1100"/>
              <a:buChar char="○"/>
            </a:pPr>
            <a:r>
              <a:rPr lang="en" dirty="0"/>
              <a:t>Improve code readability and maintainability.</a:t>
            </a:r>
            <a:endParaRPr dirty="0"/>
          </a:p>
          <a:p>
            <a:pPr marL="914400" lvl="1" indent="-298450" algn="l" rtl="0">
              <a:lnSpc>
                <a:spcPct val="115000"/>
              </a:lnSpc>
              <a:spcBef>
                <a:spcPts val="0"/>
              </a:spcBef>
              <a:spcAft>
                <a:spcPts val="0"/>
              </a:spcAft>
              <a:buClr>
                <a:schemeClr val="dk1"/>
              </a:buClr>
              <a:buSzPts val="1100"/>
              <a:buChar char="○"/>
            </a:pPr>
            <a:r>
              <a:rPr lang="en" dirty="0"/>
              <a:t>Promote code reusability.</a:t>
            </a:r>
            <a:endParaRPr dirty="0"/>
          </a:p>
          <a:p>
            <a:pPr marL="914400" lvl="1" indent="-298450" algn="l" rtl="0">
              <a:lnSpc>
                <a:spcPct val="115000"/>
              </a:lnSpc>
              <a:spcBef>
                <a:spcPts val="0"/>
              </a:spcBef>
              <a:spcAft>
                <a:spcPts val="0"/>
              </a:spcAft>
              <a:buClr>
                <a:schemeClr val="dk1"/>
              </a:buClr>
              <a:buSzPts val="1100"/>
              <a:buChar char="○"/>
            </a:pPr>
            <a:r>
              <a:rPr lang="en" dirty="0"/>
              <a:t>Enhance security by controlling access to specific data.</a:t>
            </a:r>
            <a:endParaRPr dirty="0"/>
          </a:p>
          <a:p>
            <a:pPr marL="0" lvl="0" indent="0" algn="l" rtl="0">
              <a:spcBef>
                <a:spcPts val="120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b813f15b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3b813f15b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3b813f15b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3b813f15b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you built one and an error is caused that insists you to drop it. Try DROP FUNCTION calculate_total_price(integer);</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CA" dirty="0"/>
              <a:t>https://www.sqlservercentral.com/articles/postgresql-user-defined-functions</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2181f12759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2181f1275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https://www.sqlservercentral.com/articles/postgresql-user-defined-functions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7ec50f267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17ec50f267b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latin typeface="Helvetica Neue"/>
              <a:ea typeface="Helvetica Neue"/>
              <a:cs typeface="Helvetica Neue"/>
              <a:sym typeface="Helvetica Neue"/>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2181f12759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2181f1275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b813f15b8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3b813f15b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b813f15b8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b813f15b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Clean and organize: also make data efficient for storage purposes and not take up more space than needed, ensuring data fits constraints and attributes</a:t>
            </a:r>
          </a:p>
          <a:p>
            <a:pPr marL="171450" lvl="0" indent="-171450" algn="l" rtl="0">
              <a:spcBef>
                <a:spcPts val="0"/>
              </a:spcBef>
              <a:spcAft>
                <a:spcPts val="0"/>
              </a:spcAft>
              <a:buFontTx/>
              <a:buChar char="-"/>
            </a:pPr>
            <a:r>
              <a:rPr lang="en-US" dirty="0"/>
              <a:t>Enhanced decision-making: We want our database to be set up with tables that have been thought out properly and can be joined for insights</a:t>
            </a:r>
          </a:p>
          <a:p>
            <a:pPr marL="171450" lvl="0" indent="-171450" algn="l" rtl="0">
              <a:spcBef>
                <a:spcPts val="0"/>
              </a:spcBef>
              <a:spcAft>
                <a:spcPts val="0"/>
              </a:spcAft>
              <a:buFontTx/>
              <a:buChar char="-"/>
            </a:pPr>
            <a:r>
              <a:rPr lang="en-US" dirty="0"/>
              <a:t>Compatibility: make new data uniform to what we already have so that we can aggregate it</a:t>
            </a:r>
          </a:p>
          <a:p>
            <a:pPr marL="0" lvl="0" indent="0" algn="l" rtl="0">
              <a:spcBef>
                <a:spcPts val="0"/>
              </a:spcBef>
              <a:spcAft>
                <a:spcPts val="0"/>
              </a:spcAft>
              <a:buFontTx/>
              <a:buNone/>
            </a:pPr>
            <a:r>
              <a:rPr lang="en-US" dirty="0"/>
              <a:t>-   Data normalization: we need data to remain consistent across a databases entire lifetime, and ensure that new data can be added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3c5df876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3c5df876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If we receive a csv or excel file, we must specify the types when creating a database and before loading data.  We have critical choices to make here and how we set up our database will affect its lifetime.</a:t>
            </a:r>
          </a:p>
          <a:p>
            <a:pPr marL="171450" lvl="0" indent="-171450" algn="l" rtl="0">
              <a:spcBef>
                <a:spcPts val="0"/>
              </a:spcBef>
              <a:spcAft>
                <a:spcPts val="0"/>
              </a:spcAft>
              <a:buFontTx/>
              <a:buChar char="-"/>
            </a:pPr>
            <a:r>
              <a:rPr lang="en-US" dirty="0"/>
              <a:t>Could you imagine having thousands of addresses in different format and having to write regular expressions to query them every time?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b813f15b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23b813f15b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b813f15b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3b813f15b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2000" dirty="0"/>
              <a:t>Can be used anywhere an expression can appear</a:t>
            </a:r>
          </a:p>
          <a:p>
            <a:pPr lvl="0"/>
            <a:r>
              <a:rPr lang="en-US" sz="1600" dirty="0"/>
              <a:t>SELECT, WHERE, GROUP BY, HAVING</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3b813f15b8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3b813f15b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This exact syntax for CASE statement in a SELECT statement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65" name="Google Shape;65;p1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Google Shape;66;p1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p1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7"/>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1" name="Google Shape;71;p17"/>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2" name="Google Shape;72;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Google Shape;73;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7" name="Google Shape;77;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8" name="Google Shape;78;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9" name="Google Shape;7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82" name="Google Shape;8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5" name="Google Shape;85;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93" name="Google Shape;93;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95" name="Google Shape;95;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98" name="Google Shape;9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01" name="Google Shape;101;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02" name="Google Shape;10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idx="4294967295"/>
          </p:nvPr>
        </p:nvSpPr>
        <p:spPr>
          <a:xfrm>
            <a:off x="582163" y="688034"/>
            <a:ext cx="50025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70000"/>
              <a:buNone/>
            </a:pPr>
            <a:r>
              <a:rPr lang="en" sz="4000" b="1" dirty="0">
                <a:solidFill>
                  <a:schemeClr val="lt1"/>
                </a:solidFill>
                <a:latin typeface="Proxima Nova"/>
                <a:ea typeface="Proxima Nova"/>
                <a:cs typeface="Proxima Nova"/>
                <a:sym typeface="Proxima Nova"/>
              </a:rPr>
              <a:t>Data</a:t>
            </a:r>
            <a:br>
              <a:rPr lang="en" sz="4000" b="1" dirty="0">
                <a:solidFill>
                  <a:schemeClr val="lt1"/>
                </a:solidFill>
                <a:latin typeface="Proxima Nova"/>
                <a:ea typeface="Proxima Nova"/>
                <a:cs typeface="Proxima Nova"/>
                <a:sym typeface="Proxima Nova"/>
              </a:rPr>
            </a:br>
            <a:r>
              <a:rPr lang="en" sz="4000" b="1" dirty="0">
                <a:solidFill>
                  <a:schemeClr val="lt1"/>
                </a:solidFill>
                <a:latin typeface="Proxima Nova"/>
                <a:ea typeface="Proxima Nova"/>
                <a:cs typeface="Proxima Nova"/>
                <a:sym typeface="Proxima Nova"/>
              </a:rPr>
              <a:t>Transformation</a:t>
            </a:r>
            <a:endParaRPr sz="4000" b="1" dirty="0">
              <a:solidFill>
                <a:schemeClr val="lt1"/>
              </a:solidFill>
              <a:latin typeface="Proxima Nova"/>
              <a:ea typeface="Proxima Nova"/>
              <a:cs typeface="Proxima Nova"/>
              <a:sym typeface="Proxima Nova"/>
            </a:endParaRPr>
          </a:p>
        </p:txBody>
      </p:sp>
      <p:pic>
        <p:nvPicPr>
          <p:cNvPr id="108" name="Google Shape;108;p25"/>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25"/>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25"/>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11" name="Google Shape;111;p25"/>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25"/>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740F289-DBEB-CBD5-9202-DDACC5835A3A}"/>
              </a:ext>
            </a:extLst>
          </p:cNvPr>
          <p:cNvSpPr txBox="1"/>
          <p:nvPr/>
        </p:nvSpPr>
        <p:spPr>
          <a:xfrm>
            <a:off x="6798734" y="4380887"/>
            <a:ext cx="1913466" cy="400110"/>
          </a:xfrm>
          <a:prstGeom prst="rect">
            <a:avLst/>
          </a:prstGeom>
          <a:noFill/>
        </p:spPr>
        <p:txBody>
          <a:bodyPr wrap="square" rtlCol="0">
            <a:spAutoFit/>
          </a:bodyPr>
          <a:lstStyle/>
          <a:p>
            <a:r>
              <a:rPr lang="en-US" sz="2000" dirty="0"/>
              <a:t>Steve Mitchell</a:t>
            </a:r>
            <a:endParaRPr lang="en-CA"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Examples</a:t>
            </a:r>
            <a:endParaRPr dirty="0">
              <a:solidFill>
                <a:srgbClr val="404040"/>
              </a:solidFill>
            </a:endParaRPr>
          </a:p>
        </p:txBody>
      </p:sp>
      <p:sp>
        <p:nvSpPr>
          <p:cNvPr id="195" name="Google Shape;195;p35"/>
          <p:cNvSpPr txBox="1"/>
          <p:nvPr/>
        </p:nvSpPr>
        <p:spPr>
          <a:xfrm>
            <a:off x="469050" y="1075037"/>
            <a:ext cx="8205900" cy="38100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404040"/>
              </a:buClr>
              <a:buSzPts val="1700"/>
              <a:buFont typeface="Proxima Nova"/>
              <a:buAutoNum type="arabicPeriod"/>
            </a:pPr>
            <a:r>
              <a:rPr lang="en" sz="1700" b="1" dirty="0">
                <a:solidFill>
                  <a:schemeClr val="dk2"/>
                </a:solidFill>
              </a:rPr>
              <a:t>Age Group Classification</a:t>
            </a:r>
            <a:endParaRPr sz="1700" b="1" dirty="0">
              <a:solidFill>
                <a:schemeClr val="dk2"/>
              </a:solidFill>
            </a:endParaRPr>
          </a:p>
          <a:p>
            <a:pPr marL="863600" lvl="1" indent="-285750" algn="l" rtl="0">
              <a:lnSpc>
                <a:spcPct val="115000"/>
              </a:lnSpc>
              <a:spcBef>
                <a:spcPts val="0"/>
              </a:spcBef>
              <a:spcAft>
                <a:spcPts val="0"/>
              </a:spcAft>
              <a:buClr>
                <a:schemeClr val="dk2"/>
              </a:buClr>
              <a:buSzPts val="1700"/>
              <a:buFont typeface="Arial" panose="020B0604020202020204" pitchFamily="34" charset="0"/>
              <a:buChar char="•"/>
            </a:pPr>
            <a:r>
              <a:rPr lang="en" sz="1700" b="1" dirty="0">
                <a:solidFill>
                  <a:schemeClr val="dk2"/>
                </a:solidFill>
              </a:rPr>
              <a:t>Classify people into age groups (e.g., Child, Teen, Adult, and Senior) based on their age.</a:t>
            </a:r>
          </a:p>
          <a:p>
            <a:pPr marL="863600" lvl="1" indent="-285750" algn="l" rtl="0">
              <a:lnSpc>
                <a:spcPct val="115000"/>
              </a:lnSpc>
              <a:spcBef>
                <a:spcPts val="0"/>
              </a:spcBef>
              <a:spcAft>
                <a:spcPts val="0"/>
              </a:spcAft>
              <a:buClr>
                <a:schemeClr val="dk2"/>
              </a:buClr>
              <a:buSzPts val="1700"/>
              <a:buFont typeface="Arial" panose="020B0604020202020204" pitchFamily="34" charset="0"/>
              <a:buChar char="•"/>
            </a:pPr>
            <a:endParaRPr sz="1700" b="1" dirty="0">
              <a:solidFill>
                <a:schemeClr val="dk2"/>
              </a:solidFill>
            </a:endParaRPr>
          </a:p>
          <a:p>
            <a:pPr marL="457200" lvl="0" indent="-336550" algn="l" rtl="0">
              <a:lnSpc>
                <a:spcPct val="115000"/>
              </a:lnSpc>
              <a:spcBef>
                <a:spcPts val="0"/>
              </a:spcBef>
              <a:spcAft>
                <a:spcPts val="0"/>
              </a:spcAft>
              <a:buClr>
                <a:schemeClr val="dk2"/>
              </a:buClr>
              <a:buSzPts val="1700"/>
              <a:buAutoNum type="arabicPeriod"/>
            </a:pPr>
            <a:r>
              <a:rPr lang="en" sz="1700" b="1" dirty="0">
                <a:solidFill>
                  <a:schemeClr val="dk2"/>
                </a:solidFill>
              </a:rPr>
              <a:t>Discount Calculation</a:t>
            </a:r>
            <a:endParaRPr sz="1700" b="1" dirty="0">
              <a:solidFill>
                <a:schemeClr val="dk2"/>
              </a:solidFill>
            </a:endParaRPr>
          </a:p>
          <a:p>
            <a:pPr marL="863600" lvl="1" indent="-285750" algn="l" rtl="0">
              <a:lnSpc>
                <a:spcPct val="115000"/>
              </a:lnSpc>
              <a:spcBef>
                <a:spcPts val="0"/>
              </a:spcBef>
              <a:spcAft>
                <a:spcPts val="0"/>
              </a:spcAft>
              <a:buClr>
                <a:schemeClr val="dk2"/>
              </a:buClr>
              <a:buSzPts val="1700"/>
              <a:buFont typeface="Arial" panose="020B0604020202020204" pitchFamily="34" charset="0"/>
              <a:buChar char="•"/>
            </a:pPr>
            <a:r>
              <a:rPr lang="en" sz="1700" b="1" dirty="0">
                <a:solidFill>
                  <a:schemeClr val="dk2"/>
                </a:solidFill>
              </a:rPr>
              <a:t>Calculate a discount for customers based on their total purchase amount (e.g., 5% discount for purchases over $500, 10% discount for purchases over $1,000).</a:t>
            </a:r>
          </a:p>
          <a:p>
            <a:pPr marL="863600" lvl="1" indent="-285750" algn="l" rtl="0">
              <a:lnSpc>
                <a:spcPct val="115000"/>
              </a:lnSpc>
              <a:spcBef>
                <a:spcPts val="0"/>
              </a:spcBef>
              <a:spcAft>
                <a:spcPts val="0"/>
              </a:spcAft>
              <a:buClr>
                <a:schemeClr val="dk2"/>
              </a:buClr>
              <a:buSzPts val="1700"/>
              <a:buFont typeface="Arial" panose="020B0604020202020204" pitchFamily="34" charset="0"/>
              <a:buChar char="•"/>
            </a:pPr>
            <a:endParaRPr sz="1700" b="1" dirty="0">
              <a:solidFill>
                <a:schemeClr val="dk2"/>
              </a:solidFill>
            </a:endParaRPr>
          </a:p>
          <a:p>
            <a:pPr marL="457200" lvl="0" indent="-336550" algn="l" rtl="0">
              <a:lnSpc>
                <a:spcPct val="115000"/>
              </a:lnSpc>
              <a:spcBef>
                <a:spcPts val="0"/>
              </a:spcBef>
              <a:spcAft>
                <a:spcPts val="0"/>
              </a:spcAft>
              <a:buClr>
                <a:schemeClr val="dk2"/>
              </a:buClr>
              <a:buSzPts val="1700"/>
              <a:buAutoNum type="arabicPeriod"/>
            </a:pPr>
            <a:r>
              <a:rPr lang="en" sz="1700" b="1" dirty="0">
                <a:solidFill>
                  <a:schemeClr val="dk2"/>
                </a:solidFill>
              </a:rPr>
              <a:t>Academic Grade Evaluation</a:t>
            </a:r>
            <a:endParaRPr sz="1700" b="1" dirty="0">
              <a:solidFill>
                <a:schemeClr val="dk2"/>
              </a:solidFill>
            </a:endParaRPr>
          </a:p>
          <a:p>
            <a:pPr marL="863600" lvl="1" indent="-285750" algn="l" rtl="0">
              <a:lnSpc>
                <a:spcPct val="115000"/>
              </a:lnSpc>
              <a:spcBef>
                <a:spcPts val="0"/>
              </a:spcBef>
              <a:spcAft>
                <a:spcPts val="0"/>
              </a:spcAft>
              <a:buClr>
                <a:schemeClr val="dk2"/>
              </a:buClr>
              <a:buSzPts val="1700"/>
              <a:buFont typeface="Arial" panose="020B0604020202020204" pitchFamily="34" charset="0"/>
              <a:buChar char="•"/>
            </a:pPr>
            <a:r>
              <a:rPr lang="en" sz="1700" b="1" dirty="0">
                <a:solidFill>
                  <a:schemeClr val="dk2"/>
                </a:solidFill>
              </a:rPr>
              <a:t>Convert numeric exam scores into letter grades (e.g., A, B, C, D, F) based on a predefined grading scale.</a:t>
            </a:r>
            <a:endParaRPr sz="1700" b="1" dirty="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Northwind Examples</a:t>
            </a:r>
            <a:endParaRPr dirty="0">
              <a:solidFill>
                <a:srgbClr val="404040"/>
              </a:solidFill>
            </a:endParaRPr>
          </a:p>
        </p:txBody>
      </p:sp>
      <p:pic>
        <p:nvPicPr>
          <p:cNvPr id="194" name="Google Shape;194;p35"/>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95" name="Google Shape;195;p35"/>
          <p:cNvSpPr txBox="1"/>
          <p:nvPr/>
        </p:nvSpPr>
        <p:spPr>
          <a:xfrm>
            <a:off x="469050" y="1500370"/>
            <a:ext cx="8205900" cy="2142759"/>
          </a:xfrm>
          <a:prstGeom prst="rect">
            <a:avLst/>
          </a:prstGeom>
          <a:noFill/>
          <a:ln>
            <a:noFill/>
          </a:ln>
        </p:spPr>
        <p:txBody>
          <a:bodyPr spcFirstLastPara="1" wrap="square" lIns="91425" tIns="91425" rIns="91425" bIns="91425" anchor="t" anchorCtr="0">
            <a:noAutofit/>
          </a:bodyPr>
          <a:lstStyle/>
          <a:p>
            <a:pPr marL="463550" lvl="0" indent="-342900" algn="l" rtl="0">
              <a:lnSpc>
                <a:spcPct val="115000"/>
              </a:lnSpc>
              <a:spcBef>
                <a:spcPts val="0"/>
              </a:spcBef>
              <a:spcAft>
                <a:spcPts val="0"/>
              </a:spcAft>
              <a:buClr>
                <a:srgbClr val="404040"/>
              </a:buClr>
              <a:buSzPts val="1700"/>
              <a:buFont typeface="+mj-lt"/>
              <a:buAutoNum type="arabicPeriod"/>
            </a:pPr>
            <a:r>
              <a:rPr lang="en-CA" sz="1700" b="1" dirty="0">
                <a:solidFill>
                  <a:schemeClr val="dk2"/>
                </a:solidFill>
              </a:rPr>
              <a:t>In the </a:t>
            </a:r>
            <a:r>
              <a:rPr lang="en-CA" sz="1700" b="1" dirty="0" err="1">
                <a:solidFill>
                  <a:schemeClr val="dk2"/>
                </a:solidFill>
              </a:rPr>
              <a:t>order_details</a:t>
            </a:r>
            <a:r>
              <a:rPr lang="en-CA" sz="1700" b="1" dirty="0">
                <a:solidFill>
                  <a:schemeClr val="dk2"/>
                </a:solidFill>
              </a:rPr>
              <a:t> table, classify each row based on its quantity: “large” (&gt;40), “medium” (&lt;=40 and &gt;20), or “small” (&lt;=20).</a:t>
            </a:r>
          </a:p>
          <a:p>
            <a:pPr marL="463550" lvl="0" indent="-342900" algn="l" rtl="0">
              <a:lnSpc>
                <a:spcPct val="115000"/>
              </a:lnSpc>
              <a:spcBef>
                <a:spcPts val="0"/>
              </a:spcBef>
              <a:spcAft>
                <a:spcPts val="0"/>
              </a:spcAft>
              <a:buClr>
                <a:srgbClr val="404040"/>
              </a:buClr>
              <a:buSzPts val="1700"/>
              <a:buFont typeface="+mj-lt"/>
              <a:buAutoNum type="arabicPeriod"/>
            </a:pPr>
            <a:endParaRPr lang="en-CA" sz="1700" b="1" dirty="0">
              <a:solidFill>
                <a:schemeClr val="dk2"/>
              </a:solidFill>
            </a:endParaRPr>
          </a:p>
          <a:p>
            <a:pPr marL="463550" lvl="0" indent="-342900" algn="l" rtl="0">
              <a:lnSpc>
                <a:spcPct val="115000"/>
              </a:lnSpc>
              <a:spcBef>
                <a:spcPts val="0"/>
              </a:spcBef>
              <a:spcAft>
                <a:spcPts val="0"/>
              </a:spcAft>
              <a:buClr>
                <a:srgbClr val="404040"/>
              </a:buClr>
              <a:buSzPts val="1700"/>
              <a:buFont typeface="+mj-lt"/>
              <a:buAutoNum type="arabicPeriod"/>
            </a:pPr>
            <a:r>
              <a:rPr lang="en-CA" sz="1700" b="1" dirty="0">
                <a:solidFill>
                  <a:schemeClr val="dk2"/>
                </a:solidFill>
              </a:rPr>
              <a:t>Show every row from </a:t>
            </a:r>
            <a:r>
              <a:rPr lang="en-CA" sz="1700" b="1" dirty="0" err="1">
                <a:solidFill>
                  <a:schemeClr val="dk2"/>
                </a:solidFill>
              </a:rPr>
              <a:t>order_details</a:t>
            </a:r>
            <a:r>
              <a:rPr lang="en-CA" sz="1700" b="1" dirty="0">
                <a:solidFill>
                  <a:schemeClr val="dk2"/>
                </a:solidFill>
              </a:rPr>
              <a:t> that has no discount and quantity &lt;10 or if there is a discount, the quantity must be between 10 and 20.</a:t>
            </a:r>
            <a:endParaRPr sz="1700" b="1" dirty="0">
              <a:solidFill>
                <a:schemeClr val="dk2"/>
              </a:solidFill>
            </a:endParaRPr>
          </a:p>
        </p:txBody>
      </p:sp>
    </p:spTree>
    <p:extLst>
      <p:ext uri="{BB962C8B-B14F-4D97-AF65-F5344CB8AC3E}">
        <p14:creationId xmlns:p14="http://schemas.microsoft.com/office/powerpoint/2010/main" val="388181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99"/>
        <p:cNvGrpSpPr/>
        <p:nvPr/>
      </p:nvGrpSpPr>
      <p:grpSpPr>
        <a:xfrm>
          <a:off x="0" y="0"/>
          <a:ext cx="0" cy="0"/>
          <a:chOff x="0" y="0"/>
          <a:chExt cx="0" cy="0"/>
        </a:xfrm>
      </p:grpSpPr>
      <p:sp>
        <p:nvSpPr>
          <p:cNvPr id="200" name="Google Shape;200;p36"/>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70000"/>
              <a:buNone/>
            </a:pPr>
            <a:r>
              <a:rPr lang="en" sz="4000" b="1" dirty="0">
                <a:solidFill>
                  <a:schemeClr val="lt1"/>
                </a:solidFill>
                <a:latin typeface="Proxima Nova"/>
                <a:ea typeface="Proxima Nova"/>
                <a:cs typeface="Proxima Nova"/>
                <a:sym typeface="Proxima Nova"/>
              </a:rPr>
              <a:t>Data Type Transformations Using CAST</a:t>
            </a:r>
            <a:endParaRPr sz="4000" b="1" dirty="0">
              <a:solidFill>
                <a:schemeClr val="lt1"/>
              </a:solidFill>
              <a:latin typeface="Proxima Nova"/>
              <a:ea typeface="Proxima Nova"/>
              <a:cs typeface="Proxima Nova"/>
              <a:sym typeface="Proxima Nova"/>
            </a:endParaRPr>
          </a:p>
        </p:txBody>
      </p:sp>
      <p:pic>
        <p:nvPicPr>
          <p:cNvPr id="201" name="Google Shape;201;p36"/>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02" name="Google Shape;202;p36"/>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03" name="Google Shape;203;p36"/>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04" name="Google Shape;204;p36"/>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05" name="Google Shape;205;p36"/>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Definition of CAST</a:t>
            </a:r>
            <a:endParaRPr dirty="0">
              <a:solidFill>
                <a:srgbClr val="404040"/>
              </a:solidFill>
            </a:endParaRPr>
          </a:p>
        </p:txBody>
      </p:sp>
      <p:pic>
        <p:nvPicPr>
          <p:cNvPr id="211" name="Google Shape;211;p37"/>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12" name="Google Shape;212;p37"/>
          <p:cNvSpPr txBox="1"/>
          <p:nvPr/>
        </p:nvSpPr>
        <p:spPr>
          <a:xfrm>
            <a:off x="469050" y="1438743"/>
            <a:ext cx="8205900" cy="2379133"/>
          </a:xfrm>
          <a:prstGeom prst="rect">
            <a:avLst/>
          </a:prstGeom>
          <a:noFill/>
          <a:ln>
            <a:noFill/>
          </a:ln>
        </p:spPr>
        <p:txBody>
          <a:bodyPr spcFirstLastPara="1" wrap="square" lIns="91425" tIns="91425" rIns="91425" bIns="91425" anchor="t" anchorCtr="0">
            <a:noAutofit/>
          </a:bodyPr>
          <a:lstStyle/>
          <a:p>
            <a:pPr lvl="0" rtl="0">
              <a:lnSpc>
                <a:spcPct val="115000"/>
              </a:lnSpc>
              <a:spcBef>
                <a:spcPts val="0"/>
              </a:spcBef>
              <a:spcAft>
                <a:spcPts val="0"/>
              </a:spcAft>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SQL function that explicitly converts an expression of one data type to another?</a:t>
            </a:r>
            <a:endParaRPr sz="1900" b="1" dirty="0">
              <a:solidFill>
                <a:schemeClr val="dk2"/>
              </a:solidFill>
            </a:endParaRPr>
          </a:p>
          <a:p>
            <a:pPr marL="0" lvl="0" indent="0" algn="ctr" rtl="0">
              <a:lnSpc>
                <a:spcPct val="115000"/>
              </a:lnSpc>
              <a:spcBef>
                <a:spcPts val="0"/>
              </a:spcBef>
              <a:spcAft>
                <a:spcPts val="0"/>
              </a:spcAft>
              <a:buNone/>
            </a:pPr>
            <a:endParaRPr sz="1900" b="1" dirty="0">
              <a:solidFill>
                <a:schemeClr val="dk2"/>
              </a:solidFill>
            </a:endParaRPr>
          </a:p>
          <a:p>
            <a:pPr marL="0" lvl="0" indent="0" algn="ctr" rtl="0">
              <a:lnSpc>
                <a:spcPct val="115000"/>
              </a:lnSpc>
              <a:spcBef>
                <a:spcPts val="0"/>
              </a:spcBef>
              <a:spcAft>
                <a:spcPts val="0"/>
              </a:spcAft>
              <a:buNone/>
            </a:pPr>
            <a:endParaRPr sz="1900" b="1"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CAST Syntax</a:t>
            </a:r>
            <a:endParaRPr dirty="0">
              <a:solidFill>
                <a:srgbClr val="404040"/>
              </a:solidFill>
            </a:endParaRPr>
          </a:p>
        </p:txBody>
      </p:sp>
      <p:pic>
        <p:nvPicPr>
          <p:cNvPr id="218" name="Google Shape;218;p3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19" name="Google Shape;219;p38"/>
          <p:cNvSpPr txBox="1"/>
          <p:nvPr/>
        </p:nvSpPr>
        <p:spPr>
          <a:xfrm>
            <a:off x="567525" y="1703700"/>
            <a:ext cx="7370100" cy="294539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chemeClr val="dk2"/>
                </a:solidFill>
                <a:latin typeface="Roboto Mono Medium"/>
                <a:ea typeface="Roboto Mono Medium"/>
                <a:cs typeface="Roboto Mono Medium"/>
                <a:sym typeface="Roboto Mono Medium"/>
              </a:rPr>
              <a:t>CAST Function:</a:t>
            </a:r>
          </a:p>
          <a:p>
            <a:pPr marL="0" lvl="0" indent="0" algn="l" rtl="0">
              <a:lnSpc>
                <a:spcPct val="115000"/>
              </a:lnSpc>
              <a:spcBef>
                <a:spcPts val="0"/>
              </a:spcBef>
              <a:spcAft>
                <a:spcPts val="0"/>
              </a:spcAft>
              <a:buNone/>
            </a:pPr>
            <a:r>
              <a:rPr lang="en" sz="1800" dirty="0">
                <a:solidFill>
                  <a:schemeClr val="dk2"/>
                </a:solidFill>
                <a:latin typeface="Roboto Mono Medium"/>
                <a:ea typeface="Roboto Mono Medium"/>
                <a:cs typeface="Roboto Mono Medium"/>
                <a:sym typeface="Roboto Mono Medium"/>
              </a:rPr>
              <a:t>CAST(column_example AS data_type_to_transform_to)</a:t>
            </a:r>
            <a:endParaRPr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endParaRPr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dirty="0">
                <a:solidFill>
                  <a:schemeClr val="dk2"/>
                </a:solidFill>
                <a:latin typeface="Roboto Mono Medium"/>
                <a:ea typeface="Roboto Mono Medium"/>
                <a:cs typeface="Roboto Mono Medium"/>
                <a:sym typeface="Roboto Mono Medium"/>
              </a:rPr>
              <a:t>or</a:t>
            </a:r>
            <a:endParaRPr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endParaRPr lang="en-US"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US" sz="1800" dirty="0">
                <a:solidFill>
                  <a:schemeClr val="dk2"/>
                </a:solidFill>
                <a:latin typeface="Roboto Mono Medium"/>
                <a:ea typeface="Roboto Mono Medium"/>
                <a:cs typeface="Roboto Mono Medium"/>
                <a:sym typeface="Roboto Mono Medium"/>
              </a:rPr>
              <a:t>CAST Operator:</a:t>
            </a:r>
            <a:endParaRPr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dirty="0">
                <a:solidFill>
                  <a:schemeClr val="dk2"/>
                </a:solidFill>
                <a:latin typeface="Roboto Mono Medium"/>
                <a:ea typeface="Roboto Mono Medium"/>
                <a:cs typeface="Roboto Mono Medium"/>
                <a:sym typeface="Roboto Mono Medium"/>
              </a:rPr>
              <a:t>column_example</a:t>
            </a:r>
            <a:r>
              <a:rPr lang="en" sz="1800" b="1" dirty="0">
                <a:solidFill>
                  <a:schemeClr val="dk2"/>
                </a:solidFill>
                <a:latin typeface="Roboto Mono"/>
                <a:ea typeface="Roboto Mono"/>
                <a:cs typeface="Roboto Mono"/>
                <a:sym typeface="Roboto Mono"/>
              </a:rPr>
              <a:t>::</a:t>
            </a:r>
            <a:r>
              <a:rPr lang="en" sz="1800" dirty="0">
                <a:solidFill>
                  <a:schemeClr val="dk2"/>
                </a:solidFill>
                <a:latin typeface="Roboto Mono Medium"/>
                <a:ea typeface="Roboto Mono Medium"/>
                <a:cs typeface="Roboto Mono Medium"/>
                <a:sym typeface="Roboto Mono Medium"/>
              </a:rPr>
              <a:t>data_type_to_transform_to</a:t>
            </a:r>
          </a:p>
          <a:p>
            <a:pPr marL="0" lvl="0" indent="0" algn="l" rtl="0">
              <a:lnSpc>
                <a:spcPct val="115000"/>
              </a:lnSpc>
              <a:spcBef>
                <a:spcPts val="0"/>
              </a:spcBef>
              <a:spcAft>
                <a:spcPts val="0"/>
              </a:spcAft>
              <a:buNone/>
            </a:pPr>
            <a:endParaRPr lang="en"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CA" sz="1200" dirty="0">
                <a:solidFill>
                  <a:schemeClr val="dk2"/>
                </a:solidFill>
                <a:latin typeface="Roboto Mono Medium"/>
                <a:ea typeface="Roboto Mono Medium"/>
                <a:cs typeface="Roboto Mono Medium"/>
                <a:sym typeface="Roboto Mono Medium"/>
              </a:rPr>
              <a:t>https://www.postgresqltutorial.com/postgresql-tutorial/postgresql-cast/</a:t>
            </a:r>
            <a:endParaRPr sz="1200"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Common Data Types</a:t>
            </a:r>
            <a:endParaRPr>
              <a:solidFill>
                <a:srgbClr val="404040"/>
              </a:solidFill>
            </a:endParaRPr>
          </a:p>
        </p:txBody>
      </p:sp>
      <p:pic>
        <p:nvPicPr>
          <p:cNvPr id="225" name="Google Shape;225;p39"/>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26" name="Google Shape;226;p39"/>
          <p:cNvSpPr txBox="1"/>
          <p:nvPr/>
        </p:nvSpPr>
        <p:spPr>
          <a:xfrm>
            <a:off x="469050" y="1438550"/>
            <a:ext cx="8205900" cy="7533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INTEGER</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FLOAT</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DATE</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TIMESTAMP</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VARCHAR/TEXT</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BOOLEAN</a:t>
            </a:r>
            <a:endParaRPr sz="1900" b="1" dirty="0">
              <a:solidFill>
                <a:schemeClr val="dk2"/>
              </a:solidFill>
            </a:endParaRPr>
          </a:p>
          <a:p>
            <a:pPr marL="0" lvl="0" indent="0" algn="l" rtl="0">
              <a:lnSpc>
                <a:spcPct val="115000"/>
              </a:lnSpc>
              <a:spcBef>
                <a:spcPts val="0"/>
              </a:spcBef>
              <a:spcAft>
                <a:spcPts val="0"/>
              </a:spcAft>
              <a:buNone/>
            </a:pPr>
            <a:endParaRPr sz="1900" b="1" dirty="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Northwind Examples</a:t>
            </a:r>
            <a:endParaRPr dirty="0">
              <a:solidFill>
                <a:srgbClr val="404040"/>
              </a:solidFill>
            </a:endParaRPr>
          </a:p>
        </p:txBody>
      </p:sp>
      <p:pic>
        <p:nvPicPr>
          <p:cNvPr id="194" name="Google Shape;194;p35"/>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95" name="Google Shape;195;p35"/>
          <p:cNvSpPr txBox="1"/>
          <p:nvPr/>
        </p:nvSpPr>
        <p:spPr>
          <a:xfrm>
            <a:off x="469050" y="1727199"/>
            <a:ext cx="8205900" cy="2421467"/>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404040"/>
              </a:buClr>
              <a:buSzPts val="1700"/>
              <a:buFont typeface="Proxima Nova"/>
              <a:buAutoNum type="arabicPeriod"/>
            </a:pPr>
            <a:r>
              <a:rPr lang="en-CA" sz="1700" b="1" dirty="0">
                <a:solidFill>
                  <a:schemeClr val="dk2"/>
                </a:solidFill>
              </a:rPr>
              <a:t>In the orders table, convert the </a:t>
            </a:r>
            <a:r>
              <a:rPr lang="en-CA" sz="1700" b="1" dirty="0" err="1">
                <a:solidFill>
                  <a:schemeClr val="dk2"/>
                </a:solidFill>
              </a:rPr>
              <a:t>orderdate</a:t>
            </a:r>
            <a:r>
              <a:rPr lang="en-CA" sz="1700" b="1" dirty="0">
                <a:solidFill>
                  <a:schemeClr val="dk2"/>
                </a:solidFill>
              </a:rPr>
              <a:t> to a string.</a:t>
            </a:r>
          </a:p>
          <a:p>
            <a:pPr marL="457200" lvl="0" indent="-336550" algn="l" rtl="0">
              <a:lnSpc>
                <a:spcPct val="115000"/>
              </a:lnSpc>
              <a:spcBef>
                <a:spcPts val="0"/>
              </a:spcBef>
              <a:spcAft>
                <a:spcPts val="0"/>
              </a:spcAft>
              <a:buClr>
                <a:srgbClr val="404040"/>
              </a:buClr>
              <a:buSzPts val="1700"/>
              <a:buFont typeface="Proxima Nova"/>
              <a:buAutoNum type="arabicPeriod"/>
            </a:pPr>
            <a:endParaRPr lang="en-CA" sz="1700" b="1" dirty="0">
              <a:solidFill>
                <a:schemeClr val="dk2"/>
              </a:solidFill>
            </a:endParaRPr>
          </a:p>
          <a:p>
            <a:pPr marL="457200" lvl="0" indent="-336550" algn="l" rtl="0">
              <a:lnSpc>
                <a:spcPct val="115000"/>
              </a:lnSpc>
              <a:spcBef>
                <a:spcPts val="0"/>
              </a:spcBef>
              <a:spcAft>
                <a:spcPts val="0"/>
              </a:spcAft>
              <a:buClr>
                <a:srgbClr val="404040"/>
              </a:buClr>
              <a:buSzPts val="1700"/>
              <a:buFont typeface="Proxima Nova"/>
              <a:buAutoNum type="arabicPeriod"/>
            </a:pPr>
            <a:r>
              <a:rPr lang="en-CA" sz="1700" b="1" dirty="0">
                <a:solidFill>
                  <a:schemeClr val="dk2"/>
                </a:solidFill>
              </a:rPr>
              <a:t>In the products table, show </a:t>
            </a:r>
            <a:r>
              <a:rPr lang="en-CA" sz="1700" b="1" dirty="0" err="1">
                <a:solidFill>
                  <a:schemeClr val="dk2"/>
                </a:solidFill>
              </a:rPr>
              <a:t>unitsinstock</a:t>
            </a:r>
            <a:r>
              <a:rPr lang="en-CA" sz="1700" b="1" dirty="0">
                <a:solidFill>
                  <a:schemeClr val="dk2"/>
                </a:solidFill>
              </a:rPr>
              <a:t> as a percentage of the grand total </a:t>
            </a:r>
            <a:r>
              <a:rPr lang="en-CA" sz="1700" b="1" dirty="0" err="1">
                <a:solidFill>
                  <a:schemeClr val="dk2"/>
                </a:solidFill>
              </a:rPr>
              <a:t>unitsinstock</a:t>
            </a:r>
            <a:r>
              <a:rPr lang="en-CA" sz="1700" b="1" dirty="0">
                <a:solidFill>
                  <a:schemeClr val="dk2"/>
                </a:solidFill>
              </a:rPr>
              <a:t>.</a:t>
            </a:r>
          </a:p>
        </p:txBody>
      </p:sp>
    </p:spTree>
    <p:extLst>
      <p:ext uri="{BB962C8B-B14F-4D97-AF65-F5344CB8AC3E}">
        <p14:creationId xmlns:p14="http://schemas.microsoft.com/office/powerpoint/2010/main" val="104212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40"/>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Window Functions</a:t>
            </a:r>
            <a:endParaRPr sz="4000" b="1">
              <a:solidFill>
                <a:schemeClr val="lt1"/>
              </a:solidFill>
              <a:latin typeface="Proxima Nova"/>
              <a:ea typeface="Proxima Nova"/>
              <a:cs typeface="Proxima Nova"/>
              <a:sym typeface="Proxima Nova"/>
            </a:endParaRPr>
          </a:p>
        </p:txBody>
      </p:sp>
      <p:pic>
        <p:nvPicPr>
          <p:cNvPr id="232" name="Google Shape;232;p40"/>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40"/>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40"/>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40"/>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40"/>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p:nvPr/>
        </p:nvSpPr>
        <p:spPr>
          <a:xfrm>
            <a:off x="567525" y="399225"/>
            <a:ext cx="8057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Definition of a Window Function</a:t>
            </a:r>
            <a:endParaRPr dirty="0">
              <a:solidFill>
                <a:srgbClr val="404040"/>
              </a:solidFill>
            </a:endParaRPr>
          </a:p>
        </p:txBody>
      </p:sp>
      <p:pic>
        <p:nvPicPr>
          <p:cNvPr id="242" name="Google Shape;242;p41"/>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43" name="Google Shape;243;p41"/>
          <p:cNvSpPr txBox="1"/>
          <p:nvPr/>
        </p:nvSpPr>
        <p:spPr>
          <a:xfrm>
            <a:off x="469050" y="1867967"/>
            <a:ext cx="8205900" cy="1984675"/>
          </a:xfrm>
          <a:prstGeom prst="rect">
            <a:avLst/>
          </a:prstGeom>
          <a:noFill/>
          <a:ln>
            <a:noFill/>
          </a:ln>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Perform calculations across a set of table rows related to the current row.</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Returns a single value for each row in the result set.</a:t>
            </a:r>
            <a:endParaRPr sz="1900" b="1" dirty="0">
              <a:solidFill>
                <a:srgbClr val="404040"/>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p:nvPr/>
        </p:nvSpPr>
        <p:spPr>
          <a:xfrm>
            <a:off x="567525" y="399225"/>
            <a:ext cx="8057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Definition of a Window Function</a:t>
            </a:r>
            <a:endParaRPr>
              <a:solidFill>
                <a:srgbClr val="404040"/>
              </a:solidFill>
            </a:endParaRPr>
          </a:p>
        </p:txBody>
      </p:sp>
      <p:pic>
        <p:nvPicPr>
          <p:cNvPr id="242" name="Google Shape;242;p41"/>
          <p:cNvPicPr preferRelativeResize="0"/>
          <p:nvPr/>
        </p:nvPicPr>
        <p:blipFill>
          <a:blip r:embed="rId3">
            <a:alphaModFix/>
          </a:blip>
          <a:stretch>
            <a:fillRect/>
          </a:stretch>
        </p:blipFill>
        <p:spPr>
          <a:xfrm>
            <a:off x="7159337" y="3116400"/>
            <a:ext cx="1984675" cy="1984675"/>
          </a:xfrm>
          <a:prstGeom prst="rect">
            <a:avLst/>
          </a:prstGeom>
          <a:noFill/>
          <a:ln>
            <a:noFill/>
          </a:ln>
        </p:spPr>
      </p:pic>
      <p:pic>
        <p:nvPicPr>
          <p:cNvPr id="2" name="Picture 2">
            <a:extLst>
              <a:ext uri="{FF2B5EF4-FFF2-40B4-BE49-F238E27FC236}">
                <a16:creationId xmlns:a16="http://schemas.microsoft.com/office/drawing/2014/main" id="{D1A65E39-7285-1DF4-84DB-9309F4626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895" y="2374863"/>
            <a:ext cx="5723895" cy="233964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26;p39">
            <a:extLst>
              <a:ext uri="{FF2B5EF4-FFF2-40B4-BE49-F238E27FC236}">
                <a16:creationId xmlns:a16="http://schemas.microsoft.com/office/drawing/2014/main" id="{4C4122C3-6908-A571-594D-A674A255514F}"/>
              </a:ext>
            </a:extLst>
          </p:cNvPr>
          <p:cNvSpPr txBox="1"/>
          <p:nvPr/>
        </p:nvSpPr>
        <p:spPr>
          <a:xfrm>
            <a:off x="469049" y="1438550"/>
            <a:ext cx="7535961" cy="823388"/>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2"/>
              </a:buClr>
              <a:buSzPts val="1900"/>
              <a:buFont typeface="Arial" panose="020B0604020202020204" pitchFamily="34" charset="0"/>
              <a:buChar char="•"/>
            </a:pPr>
            <a:r>
              <a:rPr lang="en-CA" sz="1900" b="1" dirty="0">
                <a:solidFill>
                  <a:schemeClr val="dk2"/>
                </a:solidFill>
              </a:rPr>
              <a:t>Similar to how aggregation functions work with GROUP BY, but each row gets a result.</a:t>
            </a:r>
          </a:p>
          <a:p>
            <a:pPr marL="457200" lvl="0" indent="-349250" algn="l" rtl="0">
              <a:lnSpc>
                <a:spcPct val="115000"/>
              </a:lnSpc>
              <a:spcBef>
                <a:spcPts val="0"/>
              </a:spcBef>
              <a:spcAft>
                <a:spcPts val="0"/>
              </a:spcAft>
              <a:buClr>
                <a:schemeClr val="dk2"/>
              </a:buClr>
              <a:buSzPts val="1900"/>
              <a:buFont typeface="Arial" panose="020B0604020202020204" pitchFamily="34" charset="0"/>
              <a:buChar char="•"/>
            </a:pPr>
            <a:endParaRPr lang="en-CA" sz="1900" b="1" dirty="0">
              <a:solidFill>
                <a:schemeClr val="dk2"/>
              </a:solidFill>
            </a:endParaRPr>
          </a:p>
        </p:txBody>
      </p:sp>
    </p:spTree>
    <p:extLst>
      <p:ext uri="{BB962C8B-B14F-4D97-AF65-F5344CB8AC3E}">
        <p14:creationId xmlns:p14="http://schemas.microsoft.com/office/powerpoint/2010/main" val="43179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380425" y="471150"/>
            <a:ext cx="36648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27500"/>
              <a:buFont typeface="Arial"/>
              <a:buNone/>
            </a:pPr>
            <a:r>
              <a:rPr lang="en" sz="4000" b="1" dirty="0">
                <a:solidFill>
                  <a:srgbClr val="404040"/>
                </a:solidFill>
                <a:latin typeface="Proxima Nova"/>
                <a:ea typeface="Proxima Nova"/>
                <a:cs typeface="Proxima Nova"/>
                <a:sym typeface="Proxima Nova"/>
              </a:rPr>
              <a:t>Agenda</a:t>
            </a:r>
            <a:endParaRPr sz="4000" b="1" dirty="0">
              <a:solidFill>
                <a:srgbClr val="404040"/>
              </a:solidFill>
              <a:latin typeface="Proxima Nova"/>
              <a:ea typeface="Proxima Nova"/>
              <a:cs typeface="Proxima Nova"/>
              <a:sym typeface="Proxima Nova"/>
            </a:endParaRPr>
          </a:p>
        </p:txBody>
      </p:sp>
      <p:pic>
        <p:nvPicPr>
          <p:cNvPr id="118" name="Google Shape;118;p26"/>
          <p:cNvPicPr preferRelativeResize="0"/>
          <p:nvPr/>
        </p:nvPicPr>
        <p:blipFill rotWithShape="1">
          <a:blip r:embed="rId3">
            <a:alphaModFix/>
          </a:blip>
          <a:srcRect/>
          <a:stretch/>
        </p:blipFill>
        <p:spPr>
          <a:xfrm>
            <a:off x="738000" y="4176000"/>
            <a:ext cx="1797625" cy="497925"/>
          </a:xfrm>
          <a:prstGeom prst="rect">
            <a:avLst/>
          </a:prstGeom>
          <a:noFill/>
          <a:ln>
            <a:noFill/>
          </a:ln>
        </p:spPr>
      </p:pic>
      <p:sp>
        <p:nvSpPr>
          <p:cNvPr id="119" name="Google Shape;119;p26"/>
          <p:cNvSpPr/>
          <p:nvPr/>
        </p:nvSpPr>
        <p:spPr>
          <a:xfrm>
            <a:off x="2129550" y="2700975"/>
            <a:ext cx="4312500" cy="425700"/>
          </a:xfrm>
          <a:prstGeom prst="rect">
            <a:avLst/>
          </a:prstGeom>
          <a:solidFill>
            <a:srgbClr val="F9C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404040"/>
                </a:solidFill>
                <a:latin typeface="Helvetica Neue"/>
                <a:ea typeface="Helvetica Neue"/>
                <a:cs typeface="Helvetica Neue"/>
                <a:sym typeface="Helvetica Neue"/>
              </a:rPr>
              <a:t>Window Functions</a:t>
            </a:r>
            <a:endParaRPr sz="2000">
              <a:solidFill>
                <a:srgbClr val="404040"/>
              </a:solidFill>
              <a:latin typeface="Helvetica Neue"/>
              <a:ea typeface="Helvetica Neue"/>
              <a:cs typeface="Helvetica Neue"/>
              <a:sym typeface="Helvetica Neue"/>
            </a:endParaRPr>
          </a:p>
        </p:txBody>
      </p:sp>
      <p:sp>
        <p:nvSpPr>
          <p:cNvPr id="120" name="Google Shape;120;p26"/>
          <p:cNvSpPr/>
          <p:nvPr/>
        </p:nvSpPr>
        <p:spPr>
          <a:xfrm>
            <a:off x="1652275" y="1672525"/>
            <a:ext cx="4312500" cy="425700"/>
          </a:xfrm>
          <a:prstGeom prst="rect">
            <a:avLst/>
          </a:prstGeom>
          <a:solidFill>
            <a:srgbClr val="D4515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rgbClr val="404040"/>
                </a:solidFill>
                <a:latin typeface="Helvetica Neue"/>
                <a:ea typeface="Helvetica Neue"/>
                <a:cs typeface="Helvetica Neue"/>
                <a:sym typeface="Helvetica Neue"/>
              </a:rPr>
              <a:t>SQL Case Statement</a:t>
            </a:r>
            <a:endParaRPr sz="2000">
              <a:solidFill>
                <a:srgbClr val="404040"/>
              </a:solidFill>
              <a:latin typeface="Helvetica Neue"/>
              <a:ea typeface="Helvetica Neue"/>
              <a:cs typeface="Helvetica Neue"/>
              <a:sym typeface="Helvetica Neue"/>
            </a:endParaRPr>
          </a:p>
        </p:txBody>
      </p:sp>
      <p:sp>
        <p:nvSpPr>
          <p:cNvPr id="121" name="Google Shape;121;p26"/>
          <p:cNvSpPr/>
          <p:nvPr/>
        </p:nvSpPr>
        <p:spPr>
          <a:xfrm>
            <a:off x="1901175" y="2186750"/>
            <a:ext cx="4312500" cy="425700"/>
          </a:xfrm>
          <a:prstGeom prst="rect">
            <a:avLst/>
          </a:prstGeom>
          <a:solidFill>
            <a:srgbClr val="16A4DD"/>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dirty="0">
                <a:solidFill>
                  <a:srgbClr val="404040"/>
                </a:solidFill>
                <a:latin typeface="Helvetica Neue"/>
                <a:ea typeface="Helvetica Neue"/>
                <a:cs typeface="Helvetica Neue"/>
                <a:sym typeface="Helvetica Neue"/>
              </a:rPr>
              <a:t>Casting New Data Types</a:t>
            </a:r>
            <a:endParaRPr sz="2000" dirty="0">
              <a:solidFill>
                <a:srgbClr val="404040"/>
              </a:solidFill>
              <a:latin typeface="Helvetica Neue"/>
              <a:ea typeface="Helvetica Neue"/>
              <a:cs typeface="Helvetica Neue"/>
              <a:sym typeface="Helvetica Neue"/>
            </a:endParaRPr>
          </a:p>
        </p:txBody>
      </p:sp>
      <p:sp>
        <p:nvSpPr>
          <p:cNvPr id="122" name="Google Shape;122;p26"/>
          <p:cNvSpPr/>
          <p:nvPr/>
        </p:nvSpPr>
        <p:spPr>
          <a:xfrm>
            <a:off x="2535625" y="3755350"/>
            <a:ext cx="4312500" cy="425700"/>
          </a:xfrm>
          <a:prstGeom prst="rect">
            <a:avLst/>
          </a:prstGeom>
          <a:solidFill>
            <a:srgbClr val="CFCFCF"/>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rgbClr val="404040"/>
                </a:solidFill>
                <a:latin typeface="Helvetica Neue"/>
                <a:ea typeface="Helvetica Neue"/>
                <a:cs typeface="Helvetica Neue"/>
                <a:sym typeface="Helvetica Neue"/>
              </a:rPr>
              <a:t>Exercises</a:t>
            </a:r>
            <a:endParaRPr sz="2000">
              <a:solidFill>
                <a:srgbClr val="404040"/>
              </a:solidFill>
              <a:latin typeface="Helvetica Neue"/>
              <a:ea typeface="Helvetica Neue"/>
              <a:cs typeface="Helvetica Neue"/>
              <a:sym typeface="Helvetica Neue"/>
            </a:endParaRPr>
          </a:p>
        </p:txBody>
      </p:sp>
      <p:sp>
        <p:nvSpPr>
          <p:cNvPr id="123" name="Google Shape;123;p26"/>
          <p:cNvSpPr/>
          <p:nvPr/>
        </p:nvSpPr>
        <p:spPr>
          <a:xfrm>
            <a:off x="1496675" y="1158275"/>
            <a:ext cx="4147200" cy="425700"/>
          </a:xfrm>
          <a:prstGeom prst="rect">
            <a:avLst/>
          </a:prstGeom>
          <a:solidFill>
            <a:srgbClr val="F9C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404040"/>
                </a:solidFill>
                <a:latin typeface="Helvetica Neue"/>
                <a:ea typeface="Helvetica Neue"/>
                <a:cs typeface="Helvetica Neue"/>
                <a:sym typeface="Helvetica Neue"/>
              </a:rPr>
              <a:t>What is Data Transformation?</a:t>
            </a:r>
            <a:endParaRPr sz="2000" dirty="0">
              <a:solidFill>
                <a:srgbClr val="404040"/>
              </a:solidFill>
              <a:latin typeface="Helvetica Neue"/>
              <a:ea typeface="Helvetica Neue"/>
              <a:cs typeface="Helvetica Neue"/>
              <a:sym typeface="Helvetica Neue"/>
            </a:endParaRPr>
          </a:p>
        </p:txBody>
      </p:sp>
      <p:sp>
        <p:nvSpPr>
          <p:cNvPr id="124" name="Google Shape;124;p26"/>
          <p:cNvSpPr/>
          <p:nvPr/>
        </p:nvSpPr>
        <p:spPr>
          <a:xfrm>
            <a:off x="2351175" y="3215200"/>
            <a:ext cx="4312500" cy="425700"/>
          </a:xfrm>
          <a:prstGeom prst="rect">
            <a:avLst/>
          </a:prstGeom>
          <a:solidFill>
            <a:srgbClr val="D4515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rgbClr val="404040"/>
                </a:solidFill>
                <a:latin typeface="Helvetica Neue"/>
                <a:ea typeface="Helvetica Neue"/>
                <a:cs typeface="Helvetica Neue"/>
                <a:sym typeface="Helvetica Neue"/>
              </a:rPr>
              <a:t>User Defined Functions</a:t>
            </a:r>
            <a:endParaRPr sz="2000">
              <a:solidFill>
                <a:srgbClr val="40404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1000"/>
                                        <p:tgtEl>
                                          <p:spTgt spid="11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20"/>
                                        </p:tgtEl>
                                        <p:attrNameLst>
                                          <p:attrName>style.visibility</p:attrName>
                                        </p:attrNameLst>
                                      </p:cBhvr>
                                      <p:to>
                                        <p:strVal val="visible"/>
                                      </p:to>
                                    </p:set>
                                    <p:anim calcmode="lin" valueType="num">
                                      <p:cBhvr additive="base">
                                        <p:cTn id="11" dur="1000"/>
                                        <p:tgtEl>
                                          <p:spTgt spid="120"/>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121"/>
                                        </p:tgtEl>
                                        <p:attrNameLst>
                                          <p:attrName>style.visibility</p:attrName>
                                        </p:attrNameLst>
                                      </p:cBhvr>
                                      <p:to>
                                        <p:strVal val="visible"/>
                                      </p:to>
                                    </p:set>
                                    <p:anim calcmode="lin" valueType="num">
                                      <p:cBhvr additive="base">
                                        <p:cTn id="15" dur="1000"/>
                                        <p:tgtEl>
                                          <p:spTgt spid="121"/>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1000"/>
                                        <p:tgtEl>
                                          <p:spTgt spid="1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p:nvPr/>
        </p:nvSpPr>
        <p:spPr>
          <a:xfrm>
            <a:off x="567525" y="399225"/>
            <a:ext cx="78774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Purpose of Window Functions</a:t>
            </a:r>
            <a:endParaRPr dirty="0">
              <a:solidFill>
                <a:srgbClr val="404040"/>
              </a:solidFill>
            </a:endParaRPr>
          </a:p>
        </p:txBody>
      </p:sp>
      <p:pic>
        <p:nvPicPr>
          <p:cNvPr id="249" name="Google Shape;249;p42"/>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50" name="Google Shape;250;p42"/>
          <p:cNvSpPr txBox="1"/>
          <p:nvPr/>
        </p:nvSpPr>
        <p:spPr>
          <a:xfrm>
            <a:off x="469050" y="1440232"/>
            <a:ext cx="8205900" cy="2846843"/>
          </a:xfrm>
          <a:prstGeom prst="rect">
            <a:avLst/>
          </a:prstGeom>
          <a:noFill/>
          <a:ln>
            <a:noFill/>
          </a:ln>
        </p:spPr>
        <p:txBody>
          <a:bodyPr spcFirstLastPara="1" wrap="square" lIns="91425" tIns="91425" rIns="91425" bIns="91425" anchor="t" anchorCtr="0">
            <a:noAutofit/>
          </a:bodyPr>
          <a:lstStyle/>
          <a:p>
            <a:pPr lvl="0" rtl="0">
              <a:lnSpc>
                <a:spcPct val="115000"/>
              </a:lnSpc>
              <a:spcBef>
                <a:spcPts val="0"/>
              </a:spcBef>
              <a:spcAft>
                <a:spcPts val="0"/>
              </a:spcAft>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Allow for advanced calculations and data manipulation.</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Enable insights that would be difficult or inefficient</a:t>
            </a:r>
          </a:p>
          <a:p>
            <a:pPr lvl="0" rtl="0">
              <a:lnSpc>
                <a:spcPct val="115000"/>
              </a:lnSpc>
              <a:spcBef>
                <a:spcPts val="0"/>
              </a:spcBef>
              <a:spcAft>
                <a:spcPts val="0"/>
              </a:spcAft>
            </a:pPr>
            <a:r>
              <a:rPr lang="en" sz="1900" b="1" dirty="0">
                <a:solidFill>
                  <a:schemeClr val="dk2"/>
                </a:solidFill>
              </a:rPr>
              <a:t>     to obtain using standard aggregate functions.</a:t>
            </a:r>
            <a:endParaRPr sz="1900" b="1" dirty="0">
              <a:solidFill>
                <a:srgbClr val="404040"/>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5"/>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Window Function Syntax</a:t>
            </a:r>
            <a:endParaRPr dirty="0">
              <a:solidFill>
                <a:srgbClr val="404040"/>
              </a:solidFill>
            </a:endParaRPr>
          </a:p>
        </p:txBody>
      </p:sp>
      <p:pic>
        <p:nvPicPr>
          <p:cNvPr id="270" name="Google Shape;270;p45"/>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71" name="Google Shape;271;p45"/>
          <p:cNvSpPr txBox="1"/>
          <p:nvPr/>
        </p:nvSpPr>
        <p:spPr>
          <a:xfrm>
            <a:off x="1036317" y="2027100"/>
            <a:ext cx="8205900" cy="1768633"/>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900" dirty="0">
                <a:solidFill>
                  <a:schemeClr val="dk2"/>
                </a:solidFill>
                <a:latin typeface="Roboto Mono Medium" panose="00000009000000000000" pitchFamily="49" charset="0"/>
                <a:ea typeface="Roboto Mono Medium" panose="00000009000000000000" pitchFamily="49" charset="0"/>
              </a:rPr>
              <a:t>WINDOW_FUNCTION(arg1, arg2, …) OVER (</a:t>
            </a:r>
          </a:p>
          <a:p>
            <a:pPr marL="0" lvl="0" indent="0" rtl="0">
              <a:lnSpc>
                <a:spcPct val="115000"/>
              </a:lnSpc>
              <a:spcBef>
                <a:spcPts val="0"/>
              </a:spcBef>
              <a:spcAft>
                <a:spcPts val="0"/>
              </a:spcAft>
              <a:buNone/>
            </a:pPr>
            <a:r>
              <a:rPr lang="en" sz="1900" dirty="0">
                <a:solidFill>
                  <a:schemeClr val="dk2"/>
                </a:solidFill>
                <a:latin typeface="Roboto Mono Medium" panose="00000009000000000000" pitchFamily="49" charset="0"/>
                <a:ea typeface="Roboto Mono Medium" panose="00000009000000000000" pitchFamily="49" charset="0"/>
              </a:rPr>
              <a:t>	PARTITION BY column1</a:t>
            </a:r>
          </a:p>
          <a:p>
            <a:pPr marL="0" lvl="0" indent="0" rtl="0">
              <a:lnSpc>
                <a:spcPct val="115000"/>
              </a:lnSpc>
              <a:spcBef>
                <a:spcPts val="0"/>
              </a:spcBef>
              <a:spcAft>
                <a:spcPts val="0"/>
              </a:spcAft>
              <a:buNone/>
            </a:pPr>
            <a:r>
              <a:rPr lang="en" sz="1900" dirty="0">
                <a:solidFill>
                  <a:schemeClr val="dk2"/>
                </a:solidFill>
                <a:latin typeface="Roboto Mono Medium" panose="00000009000000000000" pitchFamily="49" charset="0"/>
                <a:ea typeface="Roboto Mono Medium" panose="00000009000000000000" pitchFamily="49" charset="0"/>
              </a:rPr>
              <a:t>	ORDER BY column 2</a:t>
            </a:r>
          </a:p>
          <a:p>
            <a:pPr marL="0" lvl="0" indent="0" rtl="0">
              <a:lnSpc>
                <a:spcPct val="115000"/>
              </a:lnSpc>
              <a:spcBef>
                <a:spcPts val="0"/>
              </a:spcBef>
              <a:spcAft>
                <a:spcPts val="0"/>
              </a:spcAft>
              <a:buNone/>
            </a:pPr>
            <a:r>
              <a:rPr lang="en" sz="1900" dirty="0">
                <a:solidFill>
                  <a:schemeClr val="dk2"/>
                </a:solidFill>
                <a:latin typeface="Roboto Mono Medium" panose="00000009000000000000" pitchFamily="49" charset="0"/>
                <a:ea typeface="Roboto Mono Medium" panose="00000009000000000000" pitchFamily="49" charset="0"/>
              </a:rPr>
              <a:t>)</a:t>
            </a:r>
            <a:endParaRPr sz="1900" dirty="0">
              <a:solidFill>
                <a:schemeClr val="dk2"/>
              </a:solidFill>
              <a:latin typeface="Roboto Mono Medium" panose="00000009000000000000" pitchFamily="49" charset="0"/>
              <a:ea typeface="Roboto Mono Medium" panose="00000009000000000000"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p:nvPr/>
        </p:nvSpPr>
        <p:spPr>
          <a:xfrm>
            <a:off x="567525" y="399225"/>
            <a:ext cx="8107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Window Functions - Components</a:t>
            </a:r>
            <a:endParaRPr>
              <a:solidFill>
                <a:srgbClr val="404040"/>
              </a:solidFill>
            </a:endParaRPr>
          </a:p>
        </p:txBody>
      </p:sp>
      <p:pic>
        <p:nvPicPr>
          <p:cNvPr id="263" name="Google Shape;263;p44"/>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64" name="Google Shape;264;p44"/>
          <p:cNvSpPr txBox="1"/>
          <p:nvPr/>
        </p:nvSpPr>
        <p:spPr>
          <a:xfrm>
            <a:off x="469050" y="1271550"/>
            <a:ext cx="6955800" cy="3554450"/>
          </a:xfrm>
          <a:prstGeom prst="rect">
            <a:avLst/>
          </a:prstGeom>
          <a:noFill/>
          <a:ln>
            <a:noFill/>
          </a:ln>
        </p:spPr>
        <p:txBody>
          <a:bodyPr spcFirstLastPara="1" wrap="square" lIns="91425" tIns="91425" rIns="91425" bIns="91425" anchor="t" anchorCtr="0">
            <a:noAutofit/>
          </a:bodyPr>
          <a:lstStyle/>
          <a:p>
            <a:pPr marL="476250" lvl="0" indent="-34290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OVER()</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The OVER() clause defines the window or range of rows to be considered for the calculation.</a:t>
            </a: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PARTITION BY</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The PARTITION BY clause divides the result set into partitions to which the window function is applied.</a:t>
            </a: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ORDER BY</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The ORDER BY clause within the OVER() clause specifies the order in which the rows in the partition are processed by the window function.</a:t>
            </a:r>
            <a:endParaRPr sz="1500" b="1" dirty="0">
              <a:solidFill>
                <a:schemeClr val="dk2"/>
              </a:solidFill>
              <a:latin typeface="+mj-lt"/>
              <a:ea typeface="Roboto Mono Medium"/>
              <a:cs typeface="Roboto Mono Medium"/>
              <a:sym typeface="Roboto Mon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dirty="0">
                <a:solidFill>
                  <a:schemeClr val="lt1"/>
                </a:solidFill>
                <a:latin typeface="Proxima Nova"/>
                <a:ea typeface="Proxima Nova"/>
                <a:cs typeface="Proxima Nova"/>
                <a:sym typeface="Proxima Nova"/>
              </a:rPr>
              <a:t>Window Functions</a:t>
            </a:r>
            <a:endParaRPr sz="4000" b="1" dirty="0">
              <a:solidFill>
                <a:schemeClr val="lt1"/>
              </a:solidFill>
              <a:latin typeface="Proxima Nova"/>
              <a:ea typeface="Proxima Nova"/>
              <a:cs typeface="Proxima Nova"/>
              <a:sym typeface="Proxima Nova"/>
            </a:endParaRPr>
          </a:p>
        </p:txBody>
      </p:sp>
      <p:pic>
        <p:nvPicPr>
          <p:cNvPr id="285" name="Google Shape;285;p4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86" name="Google Shape;286;p4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87" name="Google Shape;287;p4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88" name="Google Shape;288;p4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89" name="Google Shape;289;p4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p:nvPr/>
        </p:nvSpPr>
        <p:spPr>
          <a:xfrm>
            <a:off x="567525" y="399225"/>
            <a:ext cx="8107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04040"/>
                </a:solidFill>
                <a:latin typeface="Proxima Nova"/>
                <a:ea typeface="Proxima Nova"/>
                <a:cs typeface="Proxima Nova"/>
                <a:sym typeface="Proxima Nova"/>
              </a:rPr>
              <a:t>Window Functions - Ranking Functions</a:t>
            </a:r>
            <a:endParaRPr sz="3500">
              <a:solidFill>
                <a:srgbClr val="404040"/>
              </a:solidFill>
            </a:endParaRPr>
          </a:p>
        </p:txBody>
      </p:sp>
      <p:pic>
        <p:nvPicPr>
          <p:cNvPr id="256" name="Google Shape;256;p43"/>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57" name="Google Shape;257;p43"/>
          <p:cNvSpPr txBox="1"/>
          <p:nvPr/>
        </p:nvSpPr>
        <p:spPr>
          <a:xfrm>
            <a:off x="469049" y="1062400"/>
            <a:ext cx="7802883" cy="39414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ROW_NUMBER()</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Assigns a unique, sequential integer to each row within the result set.</a:t>
            </a: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RANK()</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Assigns a unique rank to each row within the result set, leaving gaps in rank values when there are equal rank values.</a:t>
            </a: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DENSE_RANK()</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Assigns a unique rank to each row within the result set, without leaving gaps in rank values when there are equal rank values.</a:t>
            </a: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PERCENT_RANK()</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Calculates the relative rank of each row within the result set as a percentage, ranging from 0 to 1.</a:t>
            </a:r>
            <a:endParaRPr sz="1500" b="1" dirty="0">
              <a:solidFill>
                <a:schemeClr val="dk2"/>
              </a:solidFill>
              <a:latin typeface="+mj-lt"/>
              <a:ea typeface="Roboto Mono Medium"/>
              <a:cs typeface="Roboto Mono Medium"/>
              <a:sym typeface="Roboto Mono Medium"/>
            </a:endParaRPr>
          </a:p>
          <a:p>
            <a:pPr marL="285750" lvl="0" indent="-285750" algn="l" rtl="0">
              <a:lnSpc>
                <a:spcPct val="115000"/>
              </a:lnSpc>
              <a:spcBef>
                <a:spcPts val="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p:nvPr/>
        </p:nvSpPr>
        <p:spPr>
          <a:xfrm>
            <a:off x="567525" y="399225"/>
            <a:ext cx="8107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04040"/>
                </a:solidFill>
                <a:latin typeface="Proxima Nova"/>
                <a:ea typeface="Proxima Nova"/>
                <a:cs typeface="Proxima Nova"/>
                <a:sym typeface="Proxima Nova"/>
              </a:rPr>
              <a:t>Window Functions - Aggregates</a:t>
            </a:r>
            <a:endParaRPr sz="3500">
              <a:solidFill>
                <a:srgbClr val="404040"/>
              </a:solidFill>
            </a:endParaRPr>
          </a:p>
        </p:txBody>
      </p:sp>
      <p:pic>
        <p:nvPicPr>
          <p:cNvPr id="295" name="Google Shape;295;p4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96" name="Google Shape;296;p48"/>
          <p:cNvSpPr txBox="1"/>
          <p:nvPr/>
        </p:nvSpPr>
        <p:spPr>
          <a:xfrm>
            <a:off x="469050" y="1151467"/>
            <a:ext cx="8205900" cy="3310465"/>
          </a:xfrm>
          <a:prstGeom prst="rect">
            <a:avLst/>
          </a:prstGeom>
          <a:noFill/>
          <a:ln>
            <a:noFill/>
          </a:ln>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SUM(): Calculates the sum of a column's values over the specified window.</a:t>
            </a:r>
          </a:p>
          <a:p>
            <a:pPr marL="457200" lvl="0" indent="-298450" algn="l" rtl="0">
              <a:spcBef>
                <a:spcPts val="120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298450" algn="l" rtl="0">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AVG(): Calculates the average of a column's values over the specified window.</a:t>
            </a: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MIN(): Returns the minimum value in the specified window.</a:t>
            </a: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MAX(): Returns the maximum value in the specified window.</a:t>
            </a: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COUNT(): Counts the number of rows in the specified window.</a:t>
            </a:r>
            <a:endParaRPr sz="1500" b="1" dirty="0">
              <a:solidFill>
                <a:schemeClr val="dk2"/>
              </a:solidFill>
              <a:latin typeface="+mj-lt"/>
              <a:ea typeface="Roboto Mono Medium"/>
              <a:cs typeface="Roboto Mono Medium"/>
              <a:sym typeface="Roboto Mono Medium"/>
            </a:endParaRPr>
          </a:p>
          <a:p>
            <a:pPr marL="285750" lvl="0" indent="-285750" algn="l" rtl="0">
              <a:lnSpc>
                <a:spcPct val="115000"/>
              </a:lnSpc>
              <a:spcBef>
                <a:spcPts val="120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9"/>
          <p:cNvSpPr txBox="1"/>
          <p:nvPr/>
        </p:nvSpPr>
        <p:spPr>
          <a:xfrm>
            <a:off x="567525" y="399225"/>
            <a:ext cx="8107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04040"/>
                </a:solidFill>
                <a:latin typeface="Proxima Nova"/>
                <a:ea typeface="Proxima Nova"/>
                <a:cs typeface="Proxima Nova"/>
                <a:sym typeface="Proxima Nova"/>
              </a:rPr>
              <a:t>Window Functions - Navigation</a:t>
            </a:r>
            <a:endParaRPr sz="3500">
              <a:solidFill>
                <a:srgbClr val="404040"/>
              </a:solidFill>
            </a:endParaRPr>
          </a:p>
        </p:txBody>
      </p:sp>
      <p:pic>
        <p:nvPicPr>
          <p:cNvPr id="302" name="Google Shape;302;p49"/>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303" name="Google Shape;303;p49"/>
          <p:cNvSpPr txBox="1"/>
          <p:nvPr/>
        </p:nvSpPr>
        <p:spPr>
          <a:xfrm>
            <a:off x="265850" y="1053932"/>
            <a:ext cx="6964683" cy="3772067"/>
          </a:xfrm>
          <a:prstGeom prst="rect">
            <a:avLst/>
          </a:prstGeom>
          <a:noFill/>
          <a:ln>
            <a:noFill/>
          </a:ln>
        </p:spPr>
        <p:txBody>
          <a:bodyPr spcFirstLastPara="1" wrap="square" lIns="91425" tIns="91425" rIns="91425" bIns="91425" anchor="t" anchorCtr="0">
            <a:noAutofit/>
          </a:bodyPr>
          <a:lstStyle/>
          <a:p>
            <a:pPr marL="444500" lvl="0" indent="-285750" algn="l" rtl="0">
              <a:lnSpc>
                <a:spcPct val="115000"/>
              </a:lnSpc>
              <a:spcBef>
                <a:spcPts val="120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FIRST_VALUE(): Returns the first value in the specified window.</a:t>
            </a:r>
          </a:p>
          <a:p>
            <a:pPr marL="444500" lvl="0" indent="-285750" algn="l" rtl="0">
              <a:lnSpc>
                <a:spcPct val="115000"/>
              </a:lnSpc>
              <a:spcBef>
                <a:spcPts val="120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LAST_VALUE(): Returns the last value in the specified window.</a:t>
            </a: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NTH_VALUE(): Return the n-th value in the specified window.</a:t>
            </a: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endParaRPr lang="en" sz="1500" b="1" dirty="0">
              <a:solidFill>
                <a:schemeClr val="dk2"/>
              </a:solidFill>
              <a:latin typeface="+mj-lt"/>
              <a:ea typeface="Roboto Mono Medium"/>
              <a:cs typeface="Roboto Mono Medium"/>
              <a:sym typeface="Roboto Mono Medium"/>
            </a:endParaRP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LEAD(): Returns the value in the specified column for the row that is a certain number of rows ahead of the current row within the partition.</a:t>
            </a: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LAG(): Returns the value in the specified column for the row that is a certain number of rows behind the current row within the partition.</a:t>
            </a:r>
            <a:endParaRPr sz="1500" b="1" dirty="0">
              <a:solidFill>
                <a:schemeClr val="dk2"/>
              </a:solidFill>
              <a:latin typeface="+mj-lt"/>
              <a:ea typeface="Roboto Mono Medium"/>
              <a:cs typeface="Roboto Mono Medium"/>
              <a:sym typeface="Roboto Mono Medium"/>
            </a:endParaRPr>
          </a:p>
          <a:p>
            <a:pPr marL="285750" lvl="0" indent="-285750" algn="l" rtl="0">
              <a:lnSpc>
                <a:spcPct val="115000"/>
              </a:lnSpc>
              <a:spcBef>
                <a:spcPts val="120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a:p>
            <a:pPr marL="285750" lvl="0" indent="-285750" algn="l" rtl="0">
              <a:lnSpc>
                <a:spcPct val="115000"/>
              </a:lnSpc>
              <a:spcBef>
                <a:spcPts val="120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a:p>
            <a:pPr marL="285750" lvl="0" indent="-285750" algn="l" rtl="0">
              <a:lnSpc>
                <a:spcPct val="115000"/>
              </a:lnSpc>
              <a:spcBef>
                <a:spcPts val="120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p:nvPr/>
        </p:nvSpPr>
        <p:spPr>
          <a:xfrm>
            <a:off x="567525" y="399225"/>
            <a:ext cx="8107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04040"/>
                </a:solidFill>
                <a:latin typeface="Proxima Nova"/>
                <a:ea typeface="Proxima Nova"/>
                <a:cs typeface="Proxima Nova"/>
                <a:sym typeface="Proxima Nova"/>
              </a:rPr>
              <a:t>Window Functions - Distribution</a:t>
            </a:r>
            <a:endParaRPr sz="3500">
              <a:solidFill>
                <a:srgbClr val="404040"/>
              </a:solidFill>
            </a:endParaRPr>
          </a:p>
        </p:txBody>
      </p:sp>
      <p:pic>
        <p:nvPicPr>
          <p:cNvPr id="309" name="Google Shape;309;p50"/>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310" name="Google Shape;310;p50"/>
          <p:cNvSpPr txBox="1"/>
          <p:nvPr/>
        </p:nvSpPr>
        <p:spPr>
          <a:xfrm>
            <a:off x="469050" y="1062400"/>
            <a:ext cx="8205900" cy="31431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CUME_DIST(): Calculates the cumulative distribution of a value in the specified window, returning a relative value between 0 and 1.</a:t>
            </a:r>
          </a:p>
          <a:p>
            <a:pPr marL="457200" lvl="0" indent="-298450" algn="l" rtl="0">
              <a:lnSpc>
                <a:spcPct val="115000"/>
              </a:lnSpc>
              <a:spcBef>
                <a:spcPts val="120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NTILE(n): Divides the result set into a specified number (n) of approximately equal buckets and assigns a bucket number to each row.</a:t>
            </a:r>
            <a:endParaRPr sz="1500" b="1" dirty="0">
              <a:solidFill>
                <a:schemeClr val="dk2"/>
              </a:solidFill>
              <a:latin typeface="+mj-lt"/>
              <a:ea typeface="Roboto Mono Medium"/>
              <a:cs typeface="Roboto Mono Medium"/>
              <a:sym typeface="Roboto Mono Medium"/>
            </a:endParaRPr>
          </a:p>
          <a:p>
            <a:pPr marL="285750" lvl="0" indent="-285750" algn="l" rtl="0">
              <a:lnSpc>
                <a:spcPct val="115000"/>
              </a:lnSpc>
              <a:spcBef>
                <a:spcPts val="120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314"/>
        <p:cNvGrpSpPr/>
        <p:nvPr/>
      </p:nvGrpSpPr>
      <p:grpSpPr>
        <a:xfrm>
          <a:off x="0" y="0"/>
          <a:ext cx="0" cy="0"/>
          <a:chOff x="0" y="0"/>
          <a:chExt cx="0" cy="0"/>
        </a:xfrm>
      </p:grpSpPr>
      <p:sp>
        <p:nvSpPr>
          <p:cNvPr id="315" name="Google Shape;315;p51"/>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User Defined Functions  </a:t>
            </a:r>
            <a:endParaRPr sz="4000" b="1">
              <a:solidFill>
                <a:schemeClr val="lt1"/>
              </a:solidFill>
              <a:latin typeface="Proxima Nova"/>
              <a:ea typeface="Proxima Nova"/>
              <a:cs typeface="Proxima Nova"/>
              <a:sym typeface="Proxima Nova"/>
            </a:endParaRPr>
          </a:p>
        </p:txBody>
      </p:sp>
      <p:pic>
        <p:nvPicPr>
          <p:cNvPr id="316" name="Google Shape;316;p51"/>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317" name="Google Shape;317;p51"/>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318" name="Google Shape;318;p51"/>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319" name="Google Shape;319;p51"/>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320" name="Google Shape;320;p51"/>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Definition</a:t>
            </a:r>
            <a:endParaRPr>
              <a:solidFill>
                <a:srgbClr val="404040"/>
              </a:solidFill>
            </a:endParaRPr>
          </a:p>
        </p:txBody>
      </p:sp>
      <p:pic>
        <p:nvPicPr>
          <p:cNvPr id="326" name="Google Shape;326;p52"/>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327" name="Google Shape;327;p52"/>
          <p:cNvSpPr txBox="1"/>
          <p:nvPr/>
        </p:nvSpPr>
        <p:spPr>
          <a:xfrm>
            <a:off x="469050" y="1456267"/>
            <a:ext cx="8205900" cy="2285999"/>
          </a:xfrm>
          <a:prstGeom prst="rect">
            <a:avLst/>
          </a:prstGeom>
          <a:noFill/>
          <a:ln>
            <a:noFill/>
          </a:ln>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User-Defined Functions (UDFs) are custom functions created by the user</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Perform specific tasks that may not be readily available or easily achievable using built-in functions.</a:t>
            </a:r>
            <a:endParaRPr sz="1900" b="1" dirty="0">
              <a:solidFill>
                <a:srgbClr val="40404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28"/>
        <p:cNvGrpSpPr/>
        <p:nvPr/>
      </p:nvGrpSpPr>
      <p:grpSpPr>
        <a:xfrm>
          <a:off x="0" y="0"/>
          <a:ext cx="0" cy="0"/>
          <a:chOff x="0" y="0"/>
          <a:chExt cx="0" cy="0"/>
        </a:xfrm>
      </p:grpSpPr>
      <p:sp>
        <p:nvSpPr>
          <p:cNvPr id="129" name="Google Shape;129;p27"/>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70000"/>
              <a:buNone/>
            </a:pPr>
            <a:r>
              <a:rPr lang="en" sz="4000" b="1" dirty="0">
                <a:solidFill>
                  <a:schemeClr val="lt1"/>
                </a:solidFill>
                <a:latin typeface="Proxima Nova"/>
                <a:ea typeface="Proxima Nova"/>
                <a:cs typeface="Proxima Nova"/>
                <a:sym typeface="Proxima Nova"/>
              </a:rPr>
              <a:t>What is Data Transformation?</a:t>
            </a:r>
            <a:endParaRPr sz="4000" b="1" dirty="0">
              <a:solidFill>
                <a:schemeClr val="lt1"/>
              </a:solidFill>
              <a:latin typeface="Proxima Nova"/>
              <a:ea typeface="Proxima Nova"/>
              <a:cs typeface="Proxima Nova"/>
              <a:sym typeface="Proxima Nova"/>
            </a:endParaRPr>
          </a:p>
        </p:txBody>
      </p:sp>
      <p:pic>
        <p:nvPicPr>
          <p:cNvPr id="130" name="Google Shape;130;p2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31" name="Google Shape;131;p2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32" name="Google Shape;132;p2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33" name="Google Shape;133;p2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34" name="Google Shape;134;p2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3"/>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Let’s build one together!</a:t>
            </a:r>
            <a:endParaRPr>
              <a:solidFill>
                <a:srgbClr val="404040"/>
              </a:solidFill>
            </a:endParaRPr>
          </a:p>
        </p:txBody>
      </p:sp>
      <p:pic>
        <p:nvPicPr>
          <p:cNvPr id="333" name="Google Shape;333;p53"/>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334" name="Google Shape;334;p53"/>
          <p:cNvSpPr txBox="1"/>
          <p:nvPr/>
        </p:nvSpPr>
        <p:spPr>
          <a:xfrm>
            <a:off x="469050" y="1338299"/>
            <a:ext cx="8205900" cy="347076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CREATE OR REPLACE FUNCTION </a:t>
            </a:r>
            <a:r>
              <a:rPr lang="en-US" dirty="0" err="1">
                <a:solidFill>
                  <a:schemeClr val="dk2"/>
                </a:solidFill>
                <a:latin typeface="Roboto Mono Medium"/>
                <a:ea typeface="Roboto Mono Medium"/>
                <a:cs typeface="Roboto Mono Medium"/>
                <a:sym typeface="Roboto Mono Medium"/>
              </a:rPr>
              <a:t>calculate_total_price</a:t>
            </a:r>
            <a:r>
              <a:rPr lang="en-US" dirty="0">
                <a:solidFill>
                  <a:schemeClr val="dk2"/>
                </a:solidFill>
                <a:latin typeface="Roboto Mono Medium"/>
                <a:ea typeface="Roboto Mono Medium"/>
                <a:cs typeface="Roboto Mono Medium"/>
                <a:sym typeface="Roboto Mono Medium"/>
              </a:rPr>
              <a:t>(</a:t>
            </a:r>
            <a:r>
              <a:rPr lang="en-US" dirty="0" err="1">
                <a:solidFill>
                  <a:schemeClr val="dk2"/>
                </a:solidFill>
                <a:latin typeface="Roboto Mono Medium"/>
                <a:ea typeface="Roboto Mono Medium"/>
                <a:cs typeface="Roboto Mono Medium"/>
                <a:sym typeface="Roboto Mono Medium"/>
              </a:rPr>
              <a:t>input_order_id</a:t>
            </a:r>
            <a:r>
              <a:rPr lang="en-US" dirty="0">
                <a:solidFill>
                  <a:schemeClr val="dk2"/>
                </a:solidFill>
                <a:latin typeface="Roboto Mono Medium"/>
                <a:ea typeface="Roboto Mono Medium"/>
                <a:cs typeface="Roboto Mono Medium"/>
                <a:sym typeface="Roboto Mono Medium"/>
              </a:rPr>
              <a:t> INTEGER)</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RETURNS NUMERIC AS $$</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DECLARE</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a:t>
            </a:r>
            <a:r>
              <a:rPr lang="en-US" dirty="0" err="1">
                <a:solidFill>
                  <a:schemeClr val="dk2"/>
                </a:solidFill>
                <a:latin typeface="Roboto Mono Medium"/>
                <a:ea typeface="Roboto Mono Medium"/>
                <a:cs typeface="Roboto Mono Medium"/>
                <a:sym typeface="Roboto Mono Medium"/>
              </a:rPr>
              <a:t>total_price</a:t>
            </a:r>
            <a:r>
              <a:rPr lang="en-US" dirty="0">
                <a:solidFill>
                  <a:schemeClr val="dk2"/>
                </a:solidFill>
                <a:latin typeface="Roboto Mono Medium"/>
                <a:ea typeface="Roboto Mono Medium"/>
                <a:cs typeface="Roboto Mono Medium"/>
                <a:sym typeface="Roboto Mono Medium"/>
              </a:rPr>
              <a:t> NUMERIC := 0;</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BEGIN</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SELECT SUM(</a:t>
            </a:r>
            <a:r>
              <a:rPr lang="en-US" dirty="0" err="1">
                <a:solidFill>
                  <a:schemeClr val="dk2"/>
                </a:solidFill>
                <a:latin typeface="Roboto Mono Medium"/>
                <a:ea typeface="Roboto Mono Medium"/>
                <a:cs typeface="Roboto Mono Medium"/>
                <a:sym typeface="Roboto Mono Medium"/>
              </a:rPr>
              <a:t>unitprice</a:t>
            </a:r>
            <a:r>
              <a:rPr lang="en-US" dirty="0">
                <a:solidFill>
                  <a:schemeClr val="dk2"/>
                </a:solidFill>
                <a:latin typeface="Roboto Mono Medium"/>
                <a:ea typeface="Roboto Mono Medium"/>
                <a:cs typeface="Roboto Mono Medium"/>
                <a:sym typeface="Roboto Mono Medium"/>
              </a:rPr>
              <a:t> * quantity * (1 - Discount))</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INTO </a:t>
            </a:r>
            <a:r>
              <a:rPr lang="en-US" dirty="0" err="1">
                <a:solidFill>
                  <a:schemeClr val="dk2"/>
                </a:solidFill>
                <a:latin typeface="Roboto Mono Medium"/>
                <a:ea typeface="Roboto Mono Medium"/>
                <a:cs typeface="Roboto Mono Medium"/>
                <a:sym typeface="Roboto Mono Medium"/>
              </a:rPr>
              <a:t>total_price</a:t>
            </a:r>
            <a:endParaRPr lang="en-US"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FROM </a:t>
            </a:r>
            <a:r>
              <a:rPr lang="en-US" dirty="0" err="1">
                <a:solidFill>
                  <a:schemeClr val="dk2"/>
                </a:solidFill>
                <a:latin typeface="Roboto Mono Medium"/>
                <a:ea typeface="Roboto Mono Medium"/>
                <a:cs typeface="Roboto Mono Medium"/>
                <a:sym typeface="Roboto Mono Medium"/>
              </a:rPr>
              <a:t>order_details</a:t>
            </a:r>
            <a:endParaRPr lang="en-US"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WHERE </a:t>
            </a:r>
            <a:r>
              <a:rPr lang="en-US" dirty="0" err="1">
                <a:solidFill>
                  <a:schemeClr val="dk2"/>
                </a:solidFill>
                <a:latin typeface="Roboto Mono Medium"/>
                <a:ea typeface="Roboto Mono Medium"/>
                <a:cs typeface="Roboto Mono Medium"/>
                <a:sym typeface="Roboto Mono Medium"/>
              </a:rPr>
              <a:t>orderid</a:t>
            </a:r>
            <a:r>
              <a:rPr lang="en-US" dirty="0">
                <a:solidFill>
                  <a:schemeClr val="dk2"/>
                </a:solidFill>
                <a:latin typeface="Roboto Mono Medium"/>
                <a:ea typeface="Roboto Mono Medium"/>
                <a:cs typeface="Roboto Mono Medium"/>
                <a:sym typeface="Roboto Mono Medium"/>
              </a:rPr>
              <a:t> = </a:t>
            </a:r>
            <a:r>
              <a:rPr lang="en-US" dirty="0" err="1">
                <a:solidFill>
                  <a:schemeClr val="dk2"/>
                </a:solidFill>
                <a:latin typeface="Roboto Mono Medium"/>
                <a:ea typeface="Roboto Mono Medium"/>
                <a:cs typeface="Roboto Mono Medium"/>
                <a:sym typeface="Roboto Mono Medium"/>
              </a:rPr>
              <a:t>input_order_id</a:t>
            </a:r>
            <a:r>
              <a:rPr lang="en-US" dirty="0">
                <a:solidFill>
                  <a:schemeClr val="dk2"/>
                </a:solidFill>
                <a:latin typeface="Roboto Mono Medium"/>
                <a:ea typeface="Roboto Mono Medium"/>
                <a:cs typeface="Roboto Mono Medium"/>
                <a:sym typeface="Roboto Mono Medium"/>
              </a:rPr>
              <a:t>;</a:t>
            </a:r>
          </a:p>
          <a:p>
            <a:pPr marL="0" lvl="0" indent="0" algn="l" rtl="0">
              <a:lnSpc>
                <a:spcPct val="115000"/>
              </a:lnSpc>
              <a:spcBef>
                <a:spcPts val="0"/>
              </a:spcBef>
              <a:spcAft>
                <a:spcPts val="0"/>
              </a:spcAft>
              <a:buClr>
                <a:schemeClr val="dk1"/>
              </a:buClr>
              <a:buSzPts val="1100"/>
              <a:buFont typeface="Arial"/>
              <a:buNone/>
            </a:pPr>
            <a:endParaRPr lang="en-US"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RETURN </a:t>
            </a:r>
            <a:r>
              <a:rPr lang="en-US" dirty="0" err="1">
                <a:solidFill>
                  <a:schemeClr val="dk2"/>
                </a:solidFill>
                <a:latin typeface="Roboto Mono Medium"/>
                <a:ea typeface="Roboto Mono Medium"/>
                <a:cs typeface="Roboto Mono Medium"/>
                <a:sym typeface="Roboto Mono Medium"/>
              </a:rPr>
              <a:t>total_price</a:t>
            </a:r>
            <a:r>
              <a:rPr lang="en-US" dirty="0">
                <a:solidFill>
                  <a:schemeClr val="dk2"/>
                </a:solidFill>
                <a:latin typeface="Roboto Mono Medium"/>
                <a:ea typeface="Roboto Mono Medium"/>
                <a:cs typeface="Roboto Mono Medium"/>
                <a:sym typeface="Roboto Mono Medium"/>
              </a:rPr>
              <a:t>;</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END;</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LANGUAGE </a:t>
            </a:r>
            <a:r>
              <a:rPr lang="en-US" dirty="0" err="1">
                <a:solidFill>
                  <a:schemeClr val="dk2"/>
                </a:solidFill>
                <a:latin typeface="Roboto Mono Medium"/>
                <a:ea typeface="Roboto Mono Medium"/>
                <a:cs typeface="Roboto Mono Medium"/>
                <a:sym typeface="Roboto Mono Medium"/>
              </a:rPr>
              <a:t>plpgsql</a:t>
            </a:r>
            <a:r>
              <a:rPr lang="en-US" dirty="0">
                <a:solidFill>
                  <a:schemeClr val="dk2"/>
                </a:solidFill>
                <a:latin typeface="Roboto Mono Medium"/>
                <a:ea typeface="Roboto Mono Medium"/>
                <a:cs typeface="Roboto Mono Medium"/>
                <a:sym typeface="Roboto Mono Medium"/>
              </a:rPr>
              <a:t>;</a:t>
            </a:r>
          </a:p>
          <a:p>
            <a:pPr marL="0" lvl="0" indent="0" algn="l" rtl="0">
              <a:lnSpc>
                <a:spcPct val="115000"/>
              </a:lnSpc>
              <a:spcBef>
                <a:spcPts val="0"/>
              </a:spcBef>
              <a:spcAft>
                <a:spcPts val="0"/>
              </a:spcAft>
              <a:buClr>
                <a:schemeClr val="dk1"/>
              </a:buClr>
              <a:buSzPts val="1100"/>
              <a:buFont typeface="Arial"/>
              <a:buNone/>
            </a:pPr>
            <a:endParaRPr lang="en-US"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endParaRPr lang="en-US"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4"/>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Now Try This!</a:t>
            </a:r>
            <a:endParaRPr dirty="0">
              <a:solidFill>
                <a:srgbClr val="404040"/>
              </a:solidFill>
            </a:endParaRPr>
          </a:p>
        </p:txBody>
      </p:sp>
      <p:pic>
        <p:nvPicPr>
          <p:cNvPr id="340" name="Google Shape;340;p54"/>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341" name="Google Shape;341;p54"/>
          <p:cNvSpPr txBox="1"/>
          <p:nvPr/>
        </p:nvSpPr>
        <p:spPr>
          <a:xfrm>
            <a:off x="469050" y="1605100"/>
            <a:ext cx="8205900" cy="246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2"/>
                </a:solidFill>
                <a:latin typeface="Roboto Mono Medium"/>
                <a:ea typeface="Roboto Mono Medium"/>
                <a:cs typeface="Roboto Mono Medium"/>
                <a:sym typeface="Roboto Mono Medium"/>
              </a:rPr>
              <a:t>SELECT orderid, calculate_total_price(orderid) AS TotalPrice</a:t>
            </a:r>
          </a:p>
          <a:p>
            <a:pPr marL="0" lvl="0" indent="0" algn="l" rtl="0">
              <a:lnSpc>
                <a:spcPct val="115000"/>
              </a:lnSpc>
              <a:spcBef>
                <a:spcPts val="0"/>
              </a:spcBef>
              <a:spcAft>
                <a:spcPts val="0"/>
              </a:spcAft>
              <a:buClr>
                <a:schemeClr val="dk1"/>
              </a:buClr>
              <a:buSzPts val="1100"/>
              <a:buFont typeface="Arial"/>
              <a:buNone/>
            </a:pPr>
            <a:r>
              <a:rPr lang="en" dirty="0">
                <a:solidFill>
                  <a:schemeClr val="dk2"/>
                </a:solidFill>
                <a:latin typeface="Roboto Mono Medium"/>
                <a:ea typeface="Roboto Mono Medium"/>
                <a:cs typeface="Roboto Mono Medium"/>
                <a:sym typeface="Roboto Mono Medium"/>
              </a:rPr>
              <a:t>FROM orders;</a:t>
            </a:r>
            <a:endParaRPr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endParaRPr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345"/>
        <p:cNvGrpSpPr/>
        <p:nvPr/>
      </p:nvGrpSpPr>
      <p:grpSpPr>
        <a:xfrm>
          <a:off x="0" y="0"/>
          <a:ext cx="0" cy="0"/>
          <a:chOff x="0" y="0"/>
          <a:chExt cx="0" cy="0"/>
        </a:xfrm>
      </p:grpSpPr>
      <p:sp>
        <p:nvSpPr>
          <p:cNvPr id="346" name="Google Shape;346;p55"/>
          <p:cNvSpPr txBox="1">
            <a:spLocks noGrp="1"/>
          </p:cNvSpPr>
          <p:nvPr>
            <p:ph type="title" idx="4294967295"/>
          </p:nvPr>
        </p:nvSpPr>
        <p:spPr>
          <a:xfrm>
            <a:off x="469150" y="506149"/>
            <a:ext cx="3996900" cy="1390383"/>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70000"/>
              <a:buNone/>
            </a:pPr>
            <a:r>
              <a:rPr lang="en" sz="4000" b="1" dirty="0">
                <a:solidFill>
                  <a:schemeClr val="lt1"/>
                </a:solidFill>
                <a:latin typeface="Proxima Nova"/>
                <a:ea typeface="Proxima Nova"/>
                <a:cs typeface="Proxima Nova"/>
                <a:sym typeface="Proxima Nova"/>
              </a:rPr>
              <a:t>SQL</a:t>
            </a:r>
            <a:br>
              <a:rPr lang="en" sz="4000" b="1" dirty="0">
                <a:solidFill>
                  <a:schemeClr val="lt1"/>
                </a:solidFill>
                <a:latin typeface="Proxima Nova"/>
                <a:ea typeface="Proxima Nova"/>
                <a:cs typeface="Proxima Nova"/>
                <a:sym typeface="Proxima Nova"/>
              </a:rPr>
            </a:br>
            <a:r>
              <a:rPr lang="en" sz="4000" b="1" dirty="0">
                <a:solidFill>
                  <a:schemeClr val="lt1"/>
                </a:solidFill>
                <a:latin typeface="Proxima Nova"/>
                <a:ea typeface="Proxima Nova"/>
                <a:cs typeface="Proxima Nova"/>
                <a:sym typeface="Proxima Nova"/>
              </a:rPr>
              <a:t>Exercises</a:t>
            </a:r>
            <a:endParaRPr sz="4000" b="1" dirty="0">
              <a:solidFill>
                <a:schemeClr val="lt1"/>
              </a:solidFill>
              <a:latin typeface="Proxima Nova"/>
              <a:ea typeface="Proxima Nova"/>
              <a:cs typeface="Proxima Nova"/>
              <a:sym typeface="Proxima Nova"/>
            </a:endParaRPr>
          </a:p>
        </p:txBody>
      </p:sp>
      <p:pic>
        <p:nvPicPr>
          <p:cNvPr id="347" name="Google Shape;347;p55"/>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348" name="Google Shape;348;p55"/>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349" name="Google Shape;349;p55"/>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350" name="Google Shape;350;p55"/>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351" name="Google Shape;351;p55"/>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6"/>
          <p:cNvSpPr txBox="1">
            <a:spLocks noGrp="1"/>
          </p:cNvSpPr>
          <p:nvPr>
            <p:ph type="body" idx="1"/>
          </p:nvPr>
        </p:nvSpPr>
        <p:spPr>
          <a:xfrm>
            <a:off x="311700" y="1152475"/>
            <a:ext cx="8520600" cy="3776700"/>
          </a:xfrm>
          <a:prstGeom prst="rect">
            <a:avLst/>
          </a:prstGeom>
        </p:spPr>
        <p:txBody>
          <a:bodyPr spcFirstLastPara="1" wrap="square" lIns="91425" tIns="91425" rIns="91425" bIns="91425" anchor="t" anchorCtr="0">
            <a:noAutofit/>
          </a:bodyPr>
          <a:lstStyle/>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Assign a “Low”, “Medium”, or “High” price label to each product based on its unit price. </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Classify customers as "Local" or "International" based on their country.</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Assign a discount category to each order based on the average discount applied to its order details.</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Convert the order date to a string.</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Calculate the VAT (Value Added Tax) for each product's unit price assuming a VAT rate of 20%. (HARD)</a:t>
            </a:r>
            <a:endParaRPr sz="1360" dirty="0">
              <a:solidFill>
                <a:schemeClr val="dk1"/>
              </a:solidFill>
              <a:latin typeface="Raleway Medium"/>
              <a:ea typeface="Raleway Medium"/>
              <a:cs typeface="Raleway Medium"/>
              <a:sym typeface="Raleway Medium"/>
            </a:endParaRPr>
          </a:p>
          <a:p>
            <a:pPr marL="685800" lvl="1" indent="-182880" algn="l" rtl="0">
              <a:spcBef>
                <a:spcPts val="0"/>
              </a:spcBef>
              <a:spcAft>
                <a:spcPts val="0"/>
              </a:spcAft>
              <a:buClr>
                <a:schemeClr val="dk1"/>
              </a:buClr>
              <a:buSzPts val="1080"/>
              <a:buFont typeface="Raleway Medium"/>
              <a:buChar char="•"/>
            </a:pPr>
            <a:r>
              <a:rPr lang="en" sz="1080" dirty="0">
                <a:solidFill>
                  <a:schemeClr val="dk1"/>
                </a:solidFill>
                <a:latin typeface="Raleway Medium"/>
                <a:ea typeface="Raleway Medium"/>
                <a:cs typeface="Raleway Medium"/>
                <a:sym typeface="Raleway Medium"/>
              </a:rPr>
              <a:t>BONUS: Round the result to 2 decimal places.</a:t>
            </a:r>
            <a:endParaRPr sz="108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Calculate the total price of each order, including VAT, and format the result as a string with a currency symbol. (HARD)</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Assign a row number to each product based on its unit price in ascending order.</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Rank employees by the total number of orders they have managed. (HARD)</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Assign a dense rank to customers based on the total revenue they have generated. (HARD)</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Assign a row number to each product within its category based on its unit price in ascending order. </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Take a look at the Other Window Functions, experiment on some queries, share your results with your peers in the discord. Explain the insight of that query or how it can be useful.  (Build 2-3 unique queries) (HARD + CREATIVE)</a:t>
            </a:r>
            <a:endParaRPr sz="1360" dirty="0">
              <a:solidFill>
                <a:schemeClr val="dk1"/>
              </a:solidFill>
              <a:latin typeface="Raleway Medium"/>
              <a:ea typeface="Raleway Medium"/>
              <a:cs typeface="Raleway Medium"/>
              <a:sym typeface="Raleway Medium"/>
            </a:endParaRPr>
          </a:p>
          <a:p>
            <a:pPr marL="0" lvl="0" indent="0" algn="l" rtl="0">
              <a:spcBef>
                <a:spcPts val="1200"/>
              </a:spcBef>
              <a:spcAft>
                <a:spcPts val="1200"/>
              </a:spcAft>
              <a:buSzPts val="770"/>
              <a:buNone/>
            </a:pPr>
            <a:endParaRPr sz="1360" dirty="0">
              <a:solidFill>
                <a:schemeClr val="dk1"/>
              </a:solidFill>
              <a:latin typeface="Raleway Medium"/>
              <a:ea typeface="Raleway Medium"/>
              <a:cs typeface="Raleway Medium"/>
              <a:sym typeface="Raleway Medium"/>
            </a:endParaRPr>
          </a:p>
        </p:txBody>
      </p:sp>
      <p:sp>
        <p:nvSpPr>
          <p:cNvPr id="357" name="Google Shape;357;p56"/>
          <p:cNvSpPr txBox="1"/>
          <p:nvPr/>
        </p:nvSpPr>
        <p:spPr>
          <a:xfrm>
            <a:off x="190300" y="242425"/>
            <a:ext cx="8651100" cy="1135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 sz="3600" b="1">
                <a:latin typeface="Proxima Nova"/>
                <a:ea typeface="Proxima Nova"/>
                <a:cs typeface="Proxima Nova"/>
                <a:sym typeface="Proxima Nova"/>
              </a:rPr>
              <a:t>EXERCISES</a:t>
            </a:r>
            <a:endParaRPr sz="4400" b="1">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Definition</a:t>
            </a:r>
            <a:endParaRPr sz="4000" b="1">
              <a:solidFill>
                <a:srgbClr val="404040"/>
              </a:solidFill>
              <a:latin typeface="Proxima Nova"/>
              <a:ea typeface="Proxima Nova"/>
              <a:cs typeface="Proxima Nova"/>
              <a:sym typeface="Proxima Nova"/>
            </a:endParaRPr>
          </a:p>
        </p:txBody>
      </p:sp>
      <p:pic>
        <p:nvPicPr>
          <p:cNvPr id="140" name="Google Shape;140;p2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41" name="Google Shape;141;p28"/>
          <p:cNvSpPr txBox="1"/>
          <p:nvPr/>
        </p:nvSpPr>
        <p:spPr>
          <a:xfrm>
            <a:off x="231984" y="1661623"/>
            <a:ext cx="8205900" cy="1984675"/>
          </a:xfrm>
          <a:prstGeom prst="rect">
            <a:avLst/>
          </a:prstGeom>
          <a:noFill/>
          <a:ln>
            <a:noFill/>
          </a:ln>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Process of converting data from one format or structure to another.</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Makes it more suitable for analysis, reporting, or further processing.</a:t>
            </a:r>
            <a:endParaRPr sz="1900" b="1" dirty="0">
              <a:solidFill>
                <a:srgbClr val="40404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9"/>
          <p:cNvSpPr txBox="1"/>
          <p:nvPr/>
        </p:nvSpPr>
        <p:spPr>
          <a:xfrm>
            <a:off x="567525" y="399225"/>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Importance of Data Transformation</a:t>
            </a:r>
            <a:endParaRPr sz="4000" b="1">
              <a:solidFill>
                <a:srgbClr val="404040"/>
              </a:solidFill>
              <a:latin typeface="Proxima Nova"/>
              <a:ea typeface="Proxima Nova"/>
              <a:cs typeface="Proxima Nova"/>
              <a:sym typeface="Proxima Nova"/>
            </a:endParaRPr>
          </a:p>
        </p:txBody>
      </p:sp>
      <p:pic>
        <p:nvPicPr>
          <p:cNvPr id="147" name="Google Shape;147;p29"/>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48" name="Google Shape;148;p29"/>
          <p:cNvSpPr txBox="1">
            <a:spLocks noGrp="1"/>
          </p:cNvSpPr>
          <p:nvPr>
            <p:ph type="body" idx="1"/>
          </p:nvPr>
        </p:nvSpPr>
        <p:spPr>
          <a:xfrm>
            <a:off x="567525" y="1613931"/>
            <a:ext cx="7199100" cy="3004938"/>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b="1" dirty="0"/>
              <a:t>Clean and organized data:</a:t>
            </a:r>
            <a:r>
              <a:rPr lang="en" dirty="0"/>
              <a:t> Ensures data quality and consistency, making it easier to work with.</a:t>
            </a:r>
            <a:endParaRPr dirty="0"/>
          </a:p>
          <a:p>
            <a:pPr marL="457200" lvl="0" indent="-298450" algn="l" rtl="0">
              <a:spcBef>
                <a:spcPts val="0"/>
              </a:spcBef>
              <a:spcAft>
                <a:spcPts val="0"/>
              </a:spcAft>
              <a:buClr>
                <a:schemeClr val="dk1"/>
              </a:buClr>
              <a:buSzPts val="1100"/>
              <a:buChar char="●"/>
            </a:pPr>
            <a:r>
              <a:rPr lang="en" b="1" dirty="0"/>
              <a:t>Enhanced decision-making:</a:t>
            </a:r>
            <a:r>
              <a:rPr lang="en" dirty="0"/>
              <a:t> Accurate and well-structured data helps derive meaningful insights and make informed decisions.</a:t>
            </a:r>
            <a:endParaRPr dirty="0"/>
          </a:p>
          <a:p>
            <a:pPr marL="457200" lvl="0" indent="-298450" algn="l" rtl="0">
              <a:spcBef>
                <a:spcPts val="0"/>
              </a:spcBef>
              <a:spcAft>
                <a:spcPts val="0"/>
              </a:spcAft>
              <a:buClr>
                <a:schemeClr val="dk1"/>
              </a:buClr>
              <a:buSzPts val="1100"/>
              <a:buChar char="●"/>
            </a:pPr>
            <a:r>
              <a:rPr lang="en" b="1" dirty="0"/>
              <a:t>Compatibility:</a:t>
            </a:r>
            <a:r>
              <a:rPr lang="en" dirty="0"/>
              <a:t> Data transformation enables compatibility across different systems and databases.</a:t>
            </a:r>
            <a:endParaRPr dirty="0"/>
          </a:p>
          <a:p>
            <a:pPr marL="457200" lvl="0" indent="-298450" algn="l" rtl="0">
              <a:spcBef>
                <a:spcPts val="0"/>
              </a:spcBef>
              <a:spcAft>
                <a:spcPts val="0"/>
              </a:spcAft>
              <a:buClr>
                <a:schemeClr val="dk1"/>
              </a:buClr>
              <a:buSzPts val="1100"/>
              <a:buChar char="●"/>
            </a:pPr>
            <a:r>
              <a:rPr lang="en" b="1" dirty="0"/>
              <a:t>Data normalization: </a:t>
            </a:r>
            <a:r>
              <a:rPr lang="en" dirty="0"/>
              <a:t>Helps in reducing redundancy and achieving data integrity.</a:t>
            </a:r>
            <a:endParaRPr dirty="0"/>
          </a:p>
        </p:txBody>
      </p:sp>
      <p:sp>
        <p:nvSpPr>
          <p:cNvPr id="149" name="Google Shape;149;p29"/>
          <p:cNvSpPr txBox="1"/>
          <p:nvPr/>
        </p:nvSpPr>
        <p:spPr>
          <a:xfrm>
            <a:off x="6228350" y="2794413"/>
            <a:ext cx="117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Mono Medium"/>
              <a:ea typeface="Roboto Mono Medium"/>
              <a:cs typeface="Roboto Mono Medium"/>
              <a:sym typeface="Roboto Mon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Real World Examples</a:t>
            </a:r>
            <a:endParaRPr sz="4000" b="1">
              <a:solidFill>
                <a:srgbClr val="404040"/>
              </a:solidFill>
              <a:latin typeface="Proxima Nova"/>
              <a:ea typeface="Proxima Nova"/>
              <a:cs typeface="Proxima Nova"/>
              <a:sym typeface="Proxima Nova"/>
            </a:endParaRPr>
          </a:p>
        </p:txBody>
      </p:sp>
      <p:pic>
        <p:nvPicPr>
          <p:cNvPr id="155" name="Google Shape;155;p30"/>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56" name="Google Shape;156;p30"/>
          <p:cNvSpPr txBox="1"/>
          <p:nvPr/>
        </p:nvSpPr>
        <p:spPr>
          <a:xfrm>
            <a:off x="469050" y="1545599"/>
            <a:ext cx="8205900" cy="2628467"/>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Converting Time Zones or Timestamps / Timedeltas</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Address Standardization</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Combining Survey Data with different formats.</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Hashing/Encrypting Sensitive Data</a:t>
            </a:r>
          </a:p>
          <a:p>
            <a:pPr marL="457200" lvl="0" indent="-349250" algn="l" rtl="0">
              <a:lnSpc>
                <a:spcPct val="115000"/>
              </a:lnSpc>
              <a:spcBef>
                <a:spcPts val="0"/>
              </a:spcBef>
              <a:spcAft>
                <a:spcPts val="0"/>
              </a:spcAft>
              <a:buClr>
                <a:schemeClr val="dk2"/>
              </a:buClr>
              <a:buSzPts val="1900"/>
              <a:buAutoNum type="arabicPeriod"/>
            </a:pPr>
            <a:endParaRPr lang="en" sz="1900" b="1" dirty="0">
              <a:solidFill>
                <a:schemeClr val="dk2"/>
              </a:solidFill>
            </a:endParaRPr>
          </a:p>
          <a:p>
            <a:pPr marL="107950" lvl="0" algn="l" rtl="0">
              <a:lnSpc>
                <a:spcPct val="115000"/>
              </a:lnSpc>
              <a:spcBef>
                <a:spcPts val="0"/>
              </a:spcBef>
              <a:spcAft>
                <a:spcPts val="0"/>
              </a:spcAft>
              <a:buClr>
                <a:schemeClr val="dk2"/>
              </a:buClr>
              <a:buSzPts val="1900"/>
            </a:pPr>
            <a:r>
              <a:rPr lang="en" sz="1900" b="1" dirty="0">
                <a:solidFill>
                  <a:schemeClr val="dk2"/>
                </a:solidFill>
              </a:rPr>
              <a:t>Datetime documentation: </a:t>
            </a:r>
          </a:p>
          <a:p>
            <a:pPr marL="107950" lvl="0" algn="l" rtl="0">
              <a:lnSpc>
                <a:spcPct val="115000"/>
              </a:lnSpc>
              <a:spcBef>
                <a:spcPts val="0"/>
              </a:spcBef>
              <a:spcAft>
                <a:spcPts val="0"/>
              </a:spcAft>
              <a:buClr>
                <a:schemeClr val="dk2"/>
              </a:buClr>
              <a:buSzPts val="1900"/>
            </a:pPr>
            <a:r>
              <a:rPr lang="en-CA" sz="1200" b="1" dirty="0">
                <a:solidFill>
                  <a:schemeClr val="dk2"/>
                </a:solidFill>
              </a:rPr>
              <a:t>https://www.postgresql.org/docs/current/functions-datetime.html</a:t>
            </a:r>
            <a:endParaRPr lang="en" sz="1200" b="1"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67"/>
        <p:cNvGrpSpPr/>
        <p:nvPr/>
      </p:nvGrpSpPr>
      <p:grpSpPr>
        <a:xfrm>
          <a:off x="0" y="0"/>
          <a:ext cx="0" cy="0"/>
          <a:chOff x="0" y="0"/>
          <a:chExt cx="0" cy="0"/>
        </a:xfrm>
      </p:grpSpPr>
      <p:sp>
        <p:nvSpPr>
          <p:cNvPr id="168" name="Google Shape;168;p32"/>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dirty="0">
                <a:solidFill>
                  <a:schemeClr val="lt1"/>
                </a:solidFill>
                <a:latin typeface="Proxima Nova"/>
                <a:ea typeface="Proxima Nova"/>
                <a:cs typeface="Proxima Nova"/>
                <a:sym typeface="Proxima Nova"/>
              </a:rPr>
              <a:t>SQL CASE Statement</a:t>
            </a:r>
            <a:endParaRPr sz="4000" b="1" dirty="0">
              <a:solidFill>
                <a:schemeClr val="lt1"/>
              </a:solidFill>
              <a:latin typeface="Proxima Nova"/>
              <a:ea typeface="Proxima Nova"/>
              <a:cs typeface="Proxima Nova"/>
              <a:sym typeface="Proxima Nova"/>
            </a:endParaRPr>
          </a:p>
        </p:txBody>
      </p:sp>
      <p:pic>
        <p:nvPicPr>
          <p:cNvPr id="169" name="Google Shape;169;p32"/>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70" name="Google Shape;170;p32"/>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71" name="Google Shape;171;p32"/>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72" name="Google Shape;172;p32"/>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73" name="Google Shape;173;p32"/>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What Is a CASE Statement?</a:t>
            </a:r>
            <a:endParaRPr dirty="0">
              <a:solidFill>
                <a:srgbClr val="404040"/>
              </a:solidFill>
            </a:endParaRPr>
          </a:p>
        </p:txBody>
      </p:sp>
      <p:pic>
        <p:nvPicPr>
          <p:cNvPr id="179" name="Google Shape;179;p33"/>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80" name="Google Shape;180;p33"/>
          <p:cNvSpPr txBox="1"/>
          <p:nvPr/>
        </p:nvSpPr>
        <p:spPr>
          <a:xfrm>
            <a:off x="469050" y="1716494"/>
            <a:ext cx="8205900" cy="2872439"/>
          </a:xfrm>
          <a:prstGeom prst="rect">
            <a:avLst/>
          </a:prstGeom>
          <a:noFill/>
          <a:ln>
            <a:noFill/>
          </a:ln>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A conditional expression in SQL (usually in SELECT).</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Used to create a new column in the result table (mostly).</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Used to filter existing columns as well.</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Result based on specific conditions.</a:t>
            </a:r>
            <a:endParaRPr sz="1900" b="1" dirty="0">
              <a:solidFill>
                <a:srgbClr val="40404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CASE Statement Syntax</a:t>
            </a:r>
            <a:endParaRPr dirty="0">
              <a:solidFill>
                <a:srgbClr val="404040"/>
              </a:solidFill>
            </a:endParaRPr>
          </a:p>
        </p:txBody>
      </p:sp>
      <p:pic>
        <p:nvPicPr>
          <p:cNvPr id="186" name="Google Shape;186;p34"/>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87" name="Google Shape;187;p34"/>
          <p:cNvSpPr txBox="1"/>
          <p:nvPr/>
        </p:nvSpPr>
        <p:spPr>
          <a:xfrm>
            <a:off x="964625" y="1687725"/>
            <a:ext cx="13311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CASE</a:t>
            </a:r>
            <a:endParaRPr sz="1800">
              <a:solidFill>
                <a:schemeClr val="dk2"/>
              </a:solidFill>
            </a:endParaRPr>
          </a:p>
        </p:txBody>
      </p:sp>
      <p:sp>
        <p:nvSpPr>
          <p:cNvPr id="188" name="Google Shape;188;p34"/>
          <p:cNvSpPr txBox="1"/>
          <p:nvPr/>
        </p:nvSpPr>
        <p:spPr>
          <a:xfrm>
            <a:off x="1606200" y="1992900"/>
            <a:ext cx="5793000" cy="237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WHEN </a:t>
            </a:r>
            <a:r>
              <a:rPr lang="en" sz="1800" i="1">
                <a:solidFill>
                  <a:schemeClr val="dk2"/>
                </a:solidFill>
                <a:latin typeface="Roboto Mono Medium"/>
                <a:ea typeface="Roboto Mono Medium"/>
                <a:cs typeface="Roboto Mono Medium"/>
                <a:sym typeface="Roboto Mono Medium"/>
              </a:rPr>
              <a:t>condition </a:t>
            </a:r>
            <a:r>
              <a:rPr lang="en" sz="1800">
                <a:solidFill>
                  <a:schemeClr val="dk2"/>
                </a:solidFill>
                <a:latin typeface="Roboto Mono Medium"/>
                <a:ea typeface="Roboto Mono Medium"/>
                <a:cs typeface="Roboto Mono Medium"/>
                <a:sym typeface="Roboto Mono Medium"/>
              </a:rPr>
              <a:t>THEN </a:t>
            </a:r>
            <a:r>
              <a:rPr lang="en" sz="1800" i="1">
                <a:solidFill>
                  <a:schemeClr val="dk2"/>
                </a:solidFill>
                <a:latin typeface="Roboto Mono Medium"/>
                <a:ea typeface="Roboto Mono Medium"/>
                <a:cs typeface="Roboto Mono Medium"/>
                <a:sym typeface="Roboto Mono Medium"/>
              </a:rPr>
              <a:t>‘desired output’</a:t>
            </a:r>
            <a:endParaRPr sz="1800" i="1">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WHEN </a:t>
            </a:r>
            <a:r>
              <a:rPr lang="en" sz="1800" i="1">
                <a:solidFill>
                  <a:schemeClr val="dk2"/>
                </a:solidFill>
                <a:latin typeface="Roboto Mono Medium"/>
                <a:ea typeface="Roboto Mono Medium"/>
                <a:cs typeface="Roboto Mono Medium"/>
                <a:sym typeface="Roboto Mono Medium"/>
              </a:rPr>
              <a:t>condition</a:t>
            </a:r>
            <a:r>
              <a:rPr lang="en" sz="1800">
                <a:solidFill>
                  <a:schemeClr val="dk2"/>
                </a:solidFill>
                <a:latin typeface="Roboto Mono Medium"/>
                <a:ea typeface="Roboto Mono Medium"/>
                <a:cs typeface="Roboto Mono Medium"/>
                <a:sym typeface="Roboto Mono Medium"/>
              </a:rPr>
              <a:t> THEN </a:t>
            </a:r>
            <a:r>
              <a:rPr lang="en" sz="1800" i="1">
                <a:solidFill>
                  <a:schemeClr val="dk2"/>
                </a:solidFill>
                <a:latin typeface="Roboto Mono Medium"/>
                <a:ea typeface="Roboto Mono Medium"/>
                <a:cs typeface="Roboto Mono Medium"/>
                <a:sym typeface="Roboto Mono Medium"/>
              </a:rPr>
              <a:t>‘desired output_2’</a:t>
            </a:r>
            <a:endParaRPr sz="1800" i="1">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WHEN </a:t>
            </a:r>
            <a:r>
              <a:rPr lang="en" sz="1800" i="1">
                <a:solidFill>
                  <a:schemeClr val="dk2"/>
                </a:solidFill>
                <a:latin typeface="Roboto Mono Medium"/>
                <a:ea typeface="Roboto Mono Medium"/>
                <a:cs typeface="Roboto Mono Medium"/>
                <a:sym typeface="Roboto Mono Medium"/>
              </a:rPr>
              <a:t>condition</a:t>
            </a:r>
            <a:r>
              <a:rPr lang="en" sz="1800">
                <a:solidFill>
                  <a:schemeClr val="dk2"/>
                </a:solidFill>
                <a:latin typeface="Roboto Mono Medium"/>
                <a:ea typeface="Roboto Mono Medium"/>
                <a:cs typeface="Roboto Mono Medium"/>
                <a:sym typeface="Roboto Mono Medium"/>
              </a:rPr>
              <a:t> THEN </a:t>
            </a:r>
            <a:r>
              <a:rPr lang="en" sz="1800" i="1">
                <a:solidFill>
                  <a:schemeClr val="dk2"/>
                </a:solidFill>
                <a:latin typeface="Roboto Mono Medium"/>
                <a:ea typeface="Roboto Mono Medium"/>
                <a:cs typeface="Roboto Mono Medium"/>
                <a:sym typeface="Roboto Mono Medium"/>
              </a:rPr>
              <a:t>‘desired output_3’</a:t>
            </a:r>
            <a:endParaRPr sz="1800" i="1">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ELSE ‘another output’</a:t>
            </a:r>
            <a:endParaRPr sz="180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END as case_new_column_name </a:t>
            </a: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1898</Words>
  <Application>Microsoft Office PowerPoint</Application>
  <PresentationFormat>On-screen Show (16:9)</PresentationFormat>
  <Paragraphs>239</Paragraphs>
  <Slides>33</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Proxima Nova</vt:lpstr>
      <vt:lpstr>Helvetica Neue</vt:lpstr>
      <vt:lpstr>Arial</vt:lpstr>
      <vt:lpstr>Roboto Mono Medium</vt:lpstr>
      <vt:lpstr>Roboto Mono</vt:lpstr>
      <vt:lpstr>Raleway Medium</vt:lpstr>
      <vt:lpstr>Simple Light</vt:lpstr>
      <vt:lpstr>Simple Light</vt:lpstr>
      <vt:lpstr>Data Transformation</vt:lpstr>
      <vt:lpstr>Agenda</vt:lpstr>
      <vt:lpstr>What is Data Transformation?</vt:lpstr>
      <vt:lpstr>PowerPoint Presentation</vt:lpstr>
      <vt:lpstr>PowerPoint Presentation</vt:lpstr>
      <vt:lpstr>PowerPoint Presentation</vt:lpstr>
      <vt:lpstr>SQL CASE Statement</vt:lpstr>
      <vt:lpstr>PowerPoint Presentation</vt:lpstr>
      <vt:lpstr>PowerPoint Presentation</vt:lpstr>
      <vt:lpstr>PowerPoint Presentation</vt:lpstr>
      <vt:lpstr>PowerPoint Presentation</vt:lpstr>
      <vt:lpstr>Data Type Transformations Using CAST</vt:lpstr>
      <vt:lpstr>PowerPoint Presentation</vt:lpstr>
      <vt:lpstr>PowerPoint Presentation</vt:lpstr>
      <vt:lpstr>PowerPoint Presentation</vt:lpstr>
      <vt:lpstr>PowerPoint Presentation</vt:lpstr>
      <vt:lpstr>Window Functions</vt:lpstr>
      <vt:lpstr>PowerPoint Presentation</vt:lpstr>
      <vt:lpstr>PowerPoint Presentation</vt:lpstr>
      <vt:lpstr>PowerPoint Presentation</vt:lpstr>
      <vt:lpstr>PowerPoint Presentation</vt:lpstr>
      <vt:lpstr>PowerPoint Presentation</vt:lpstr>
      <vt:lpstr>Window Functions</vt:lpstr>
      <vt:lpstr>PowerPoint Presentation</vt:lpstr>
      <vt:lpstr>PowerPoint Presentation</vt:lpstr>
      <vt:lpstr>PowerPoint Presentation</vt:lpstr>
      <vt:lpstr>PowerPoint Presentation</vt:lpstr>
      <vt:lpstr>User Defined Functions  </vt:lpstr>
      <vt:lpstr>PowerPoint Presentation</vt:lpstr>
      <vt:lpstr>PowerPoint Presentation</vt:lpstr>
      <vt:lpstr>PowerPoint Presentation</vt:lpstr>
      <vt:lpstr>SQL Exercises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dc:title>
  <cp:lastModifiedBy>Steve Mitchell</cp:lastModifiedBy>
  <cp:revision>8</cp:revision>
  <dcterms:modified xsi:type="dcterms:W3CDTF">2025-04-08T01:51:35Z</dcterms:modified>
</cp:coreProperties>
</file>