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  <p:sldMasterId id="2147483660" r:id="rId2"/>
  </p:sldMasterIdLst>
  <p:notesMasterIdLst>
    <p:notesMasterId r:id="rId20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</p:sldIdLst>
  <p:sldSz cx="9144000" cy="5143500" type="screen16x9"/>
  <p:notesSz cx="6858000" cy="9144000"/>
  <p:embeddedFontLst>
    <p:embeddedFont>
      <p:font typeface="Helvetica Neue" panose="020B0604020202020204" charset="0"/>
      <p:regular r:id="rId21"/>
      <p:bold r:id="rId22"/>
      <p:italic r:id="rId23"/>
      <p:boldItalic r:id="rId24"/>
    </p:embeddedFont>
    <p:embeddedFont>
      <p:font typeface="Proxima Nova" panose="020B0604020202020204" charset="0"/>
      <p:regular r:id="rId25"/>
      <p:bold r:id="rId26"/>
      <p:italic r:id="rId27"/>
      <p:boldItalic r:id="rId28"/>
    </p:embeddedFont>
    <p:embeddedFont>
      <p:font typeface="Roboto Mono" panose="00000009000000000000" pitchFamily="49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6" roundtripDataSignature="AMtx7mhtp0oq32sU0BzCda9Su7L5rkmzx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51" y="2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6.fntdata"/><Relationship Id="rId39" Type="http://schemas.openxmlformats.org/officeDocument/2006/relationships/theme" Target="theme/theme1.xml"/><Relationship Id="rId21" Type="http://schemas.openxmlformats.org/officeDocument/2006/relationships/font" Target="fonts/font1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5.fntdata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customschemas.google.com/relationships/presentationmetadata" Target="meta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11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5" name="Google Shape;10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7" name="Google Shape;187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5" name="Google Shape;195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3" name="Google Shape;203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3" name="Google Shape;213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1" name="Google Shape;221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" name="Google Shape;229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9" name="Google Shape;239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0" name="Google Shape;250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5" name="Google Shape;11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5" name="Google Shape;12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5" name="Google Shape;13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3" name="Google Shape;14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3" name="Google Shape;15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1" name="Google Shape;16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0" name="Google Shape;170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9" name="Google Shape;179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0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3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7" name="Google Shape;57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60" name="Google Shape;60;p3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61" name="Google Shape;61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4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4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3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6" name="Google Shape;66;p3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Google Shape;67;p3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35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2" name="Google Shape;72;p3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" name="Google Shape;73;p3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" name="Google Shape;74;p3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8" name="Google Shape;78;p36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9" name="Google Shape;79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8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5" name="Google Shape;85;p38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6" name="Google Shape;86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39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89" name="Google Shape;89;p3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" name="Google Shape;16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4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4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93" name="Google Shape;93;p4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94" name="Google Shape;94;p4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5" name="Google Shape;95;p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41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98" name="Google Shape;98;p4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2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01" name="Google Shape;101;p42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02" name="Google Shape;102;p4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2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2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2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2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2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Google Shape;52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Google Shape;53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heroku.com/" TargetMode="External"/><Relationship Id="rId5" Type="http://schemas.openxmlformats.org/officeDocument/2006/relationships/hyperlink" Target="https://www.streamlit.io/" TargetMode="External"/><Relationship Id="rId4" Type="http://schemas.openxmlformats.org/officeDocument/2006/relationships/hyperlink" Target="https://www.pythonanywhere.com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9.gif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github.com/Greenford/billboard" TargetMode="External"/><Relationship Id="rId5" Type="http://schemas.openxmlformats.org/officeDocument/2006/relationships/hyperlink" Target="https://github.com/nomadtomas/sentweetment_analysizer" TargetMode="External"/><Relationship Id="rId4" Type="http://schemas.openxmlformats.org/officeDocument/2006/relationships/hyperlink" Target="https://github.com/GovindSuresh/reducing-bias-in-toxicity-classification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2B37"/>
        </a:solid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"/>
          <p:cNvSpPr txBox="1">
            <a:spLocks noGrp="1"/>
          </p:cNvSpPr>
          <p:nvPr>
            <p:ph type="title" idx="4294967295"/>
          </p:nvPr>
        </p:nvSpPr>
        <p:spPr>
          <a:xfrm>
            <a:off x="619700" y="518700"/>
            <a:ext cx="5002500" cy="19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4000" b="1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Final Project </a:t>
            </a:r>
            <a:br>
              <a:rPr lang="en" sz="4000" b="1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 sz="4000" b="1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Kickoff</a:t>
            </a:r>
            <a:endParaRPr sz="4000"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08" name="Google Shape;108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9701" y="2379375"/>
            <a:ext cx="1661225" cy="166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38400" y="4184350"/>
            <a:ext cx="1827851" cy="39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99351" y="320763"/>
            <a:ext cx="1661225" cy="166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579662" y="2337425"/>
            <a:ext cx="1984675" cy="1984675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"/>
          <p:cNvSpPr/>
          <p:nvPr/>
        </p:nvSpPr>
        <p:spPr>
          <a:xfrm>
            <a:off x="5622226" y="0"/>
            <a:ext cx="7715299" cy="5143500"/>
          </a:xfrm>
          <a:prstGeom prst="flowChartInputOutput">
            <a:avLst/>
          </a:pr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1"/>
          <p:cNvSpPr txBox="1"/>
          <p:nvPr/>
        </p:nvSpPr>
        <p:spPr>
          <a:xfrm>
            <a:off x="567525" y="218750"/>
            <a:ext cx="8243700" cy="9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" sz="4000" b="1" i="0" u="none" strike="noStrike" cap="none">
                <a:solidFill>
                  <a:srgbClr val="404040"/>
                </a:solidFill>
                <a:latin typeface="Proxima Nova"/>
                <a:ea typeface="Proxima Nova"/>
                <a:cs typeface="Proxima Nova"/>
                <a:sym typeface="Proxima Nova"/>
              </a:rPr>
              <a:t>Deployment and Demo Options</a:t>
            </a:r>
            <a:endParaRPr sz="4000" b="1" i="0" u="none" strike="noStrike" cap="none">
              <a:solidFill>
                <a:srgbClr val="40404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90" name="Google Shape;190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62462" y="3090625"/>
            <a:ext cx="1984675" cy="1984675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11"/>
          <p:cNvSpPr txBox="1">
            <a:spLocks noGrp="1"/>
          </p:cNvSpPr>
          <p:nvPr>
            <p:ph type="body" idx="1"/>
          </p:nvPr>
        </p:nvSpPr>
        <p:spPr>
          <a:xfrm>
            <a:off x="332700" y="1025600"/>
            <a:ext cx="8426700" cy="36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400"/>
              <a:buChar char="-"/>
            </a:pPr>
            <a:r>
              <a:rPr lang="en" sz="1400" b="1" dirty="0"/>
              <a:t>Don’t need to deploy or demo anything; good figures can be just as good</a:t>
            </a:r>
            <a:endParaRPr sz="1400" b="1" dirty="0"/>
          </a:p>
          <a:p>
            <a:pPr marL="13716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dirty="0"/>
              <a:t>If you have something like an image emotion classifier, a live demo can be cool </a:t>
            </a:r>
            <a:endParaRPr dirty="0"/>
          </a:p>
          <a:p>
            <a:pPr marL="13716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dirty="0"/>
              <a:t>If you have something like a cancer classifier, just show us some performance metrics </a:t>
            </a:r>
            <a:endParaRPr dirty="0"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 b="1" dirty="0"/>
              <a:t>Consider whether your demo is too long or too risky (30 - 45 seconds)</a:t>
            </a:r>
            <a:endParaRPr sz="1400" b="1" dirty="0"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 b="1" dirty="0"/>
              <a:t>Deployment options:</a:t>
            </a:r>
            <a:endParaRPr sz="1400" b="1" dirty="0"/>
          </a:p>
          <a:p>
            <a:pPr marL="13716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dirty="0"/>
              <a:t>Flask API (might demo with Postman)</a:t>
            </a:r>
            <a:endParaRPr dirty="0"/>
          </a:p>
          <a:p>
            <a:pPr marL="13716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dirty="0"/>
              <a:t>Flask app with UI (harder! need to write HTML)</a:t>
            </a:r>
            <a:endParaRPr dirty="0"/>
          </a:p>
          <a:p>
            <a:pPr marL="13716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dirty="0"/>
              <a:t>AWS remote Flask app (if you need a faster machine and have money)</a:t>
            </a:r>
            <a:endParaRPr dirty="0"/>
          </a:p>
          <a:p>
            <a:pPr marL="13716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u="sng" dirty="0">
                <a:solidFill>
                  <a:schemeClr val="hlink"/>
                </a:solidFill>
                <a:hlinkClick r:id="rId4"/>
              </a:rPr>
              <a:t>https://www.pythonanywhere.com/</a:t>
            </a:r>
            <a:r>
              <a:rPr lang="en" dirty="0"/>
              <a:t> (free for one app)</a:t>
            </a:r>
            <a:endParaRPr dirty="0"/>
          </a:p>
          <a:p>
            <a:pPr marL="1371600" marR="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u="sng" dirty="0">
                <a:solidFill>
                  <a:schemeClr val="hlink"/>
                </a:solidFill>
                <a:hlinkClick r:id="rId5"/>
              </a:rPr>
              <a:t>https</a:t>
            </a:r>
            <a:r>
              <a:rPr lang="en" u="sng" dirty="0">
                <a:solidFill>
                  <a:schemeClr val="accent5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://www.streamlit.io/</a:t>
            </a:r>
            <a:r>
              <a:rPr lang="en" dirty="0"/>
              <a:t> (good if you want UI, but learning a new library)</a:t>
            </a:r>
            <a:endParaRPr dirty="0"/>
          </a:p>
          <a:p>
            <a:pPr marL="13716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u="sng" dirty="0">
                <a:solidFill>
                  <a:schemeClr val="hlink"/>
                </a:solidFill>
                <a:hlinkClick r:id="rId6"/>
              </a:rPr>
              <a:t>https://www.heroku.com/</a:t>
            </a:r>
            <a:r>
              <a:rPr lang="en" dirty="0"/>
              <a:t> (no longer free)</a:t>
            </a:r>
            <a:endParaRPr dirty="0"/>
          </a:p>
        </p:txBody>
      </p:sp>
      <p:sp>
        <p:nvSpPr>
          <p:cNvPr id="192" name="Google Shape;192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2"/>
          <p:cNvSpPr txBox="1"/>
          <p:nvPr/>
        </p:nvSpPr>
        <p:spPr>
          <a:xfrm>
            <a:off x="567525" y="218750"/>
            <a:ext cx="8243700" cy="9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" sz="4000" b="1" i="0" u="none" strike="noStrike" cap="none">
                <a:solidFill>
                  <a:srgbClr val="404040"/>
                </a:solidFill>
                <a:latin typeface="Proxima Nova"/>
                <a:ea typeface="Proxima Nova"/>
                <a:cs typeface="Proxima Nova"/>
                <a:sym typeface="Proxima Nova"/>
              </a:rPr>
              <a:t>Code</a:t>
            </a:r>
            <a:endParaRPr sz="4000" b="1" i="0" u="none" strike="noStrike" cap="none">
              <a:solidFill>
                <a:srgbClr val="40404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98" name="Google Shape;198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59337" y="2935925"/>
            <a:ext cx="1984675" cy="1984675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12"/>
          <p:cNvSpPr txBox="1">
            <a:spLocks noGrp="1"/>
          </p:cNvSpPr>
          <p:nvPr>
            <p:ph type="body" idx="1"/>
          </p:nvPr>
        </p:nvSpPr>
        <p:spPr>
          <a:xfrm>
            <a:off x="332700" y="1025600"/>
            <a:ext cx="7101900" cy="36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Char char="-"/>
            </a:pPr>
            <a:r>
              <a:rPr lang="en" sz="1600" b="1"/>
              <a:t>Define functions</a:t>
            </a:r>
            <a:r>
              <a:rPr lang="en" sz="1600"/>
              <a:t> wherever possible (eg. clean_data(df))</a:t>
            </a:r>
            <a:br>
              <a:rPr lang="en" sz="1600"/>
            </a:br>
            <a:endParaRPr sz="1600"/>
          </a:p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 b="1"/>
              <a:t>Use pipelines</a:t>
            </a:r>
            <a:r>
              <a:rPr lang="en" sz="1600"/>
              <a:t> for joint preprocessing, feature engineering and model</a:t>
            </a:r>
            <a:br>
              <a:rPr lang="en" sz="1600"/>
            </a:br>
            <a:endParaRPr sz="1600"/>
          </a:p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 b="1"/>
              <a:t>Save trained models</a:t>
            </a:r>
            <a:r>
              <a:rPr lang="en" sz="1600"/>
              <a:t> and only retrain when needed </a:t>
            </a:r>
            <a:br>
              <a:rPr lang="en" sz="1600"/>
            </a:br>
            <a:endParaRPr sz="1600"/>
          </a:p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Use .py files (.ipynb notebooks for EDA and rough work) so that you can </a:t>
            </a:r>
            <a:r>
              <a:rPr lang="en" sz="1600" b="1"/>
              <a:t>split the project up into multiple files</a:t>
            </a:r>
            <a:r>
              <a:rPr lang="en" sz="1600"/>
              <a:t> (eg data_cleaning.py, training.py, app.py)</a:t>
            </a:r>
            <a:br>
              <a:rPr lang="en" sz="1600"/>
            </a:br>
            <a:endParaRPr sz="1600"/>
          </a:p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Char char="-"/>
            </a:pPr>
            <a:r>
              <a:rPr lang="en" sz="1600" i="1">
                <a:solidFill>
                  <a:srgbClr val="FF0000"/>
                </a:solidFill>
              </a:rPr>
              <a:t>Avoid showing any code in your presentation</a:t>
            </a:r>
            <a:endParaRPr sz="1600" i="1">
              <a:solidFill>
                <a:srgbClr val="FF0000"/>
              </a:solidFill>
            </a:endParaRPr>
          </a:p>
        </p:txBody>
      </p:sp>
      <p:sp>
        <p:nvSpPr>
          <p:cNvPr id="200" name="Google Shape;200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3"/>
          <p:cNvSpPr txBox="1"/>
          <p:nvPr/>
        </p:nvSpPr>
        <p:spPr>
          <a:xfrm>
            <a:off x="567525" y="218750"/>
            <a:ext cx="8243700" cy="9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" sz="4000" b="1" i="0" u="none" strike="noStrike" cap="none" dirty="0">
                <a:solidFill>
                  <a:srgbClr val="404040"/>
                </a:solidFill>
                <a:latin typeface="Proxima Nova"/>
                <a:ea typeface="Proxima Nova"/>
                <a:cs typeface="Proxima Nova"/>
                <a:sym typeface="Proxima Nova"/>
              </a:rPr>
              <a:t>Code Quality: Modularization</a:t>
            </a:r>
            <a:endParaRPr sz="4000" b="1" i="0" u="none" strike="noStrike" cap="none" dirty="0">
              <a:solidFill>
                <a:srgbClr val="40404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06" name="Google Shape;206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59112" y="3192737"/>
            <a:ext cx="1984675" cy="1984675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13"/>
          <p:cNvSpPr txBox="1"/>
          <p:nvPr/>
        </p:nvSpPr>
        <p:spPr>
          <a:xfrm>
            <a:off x="662025" y="1123375"/>
            <a:ext cx="3201000" cy="36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repo/</a:t>
            </a:r>
            <a:endParaRPr sz="900" b="0" i="0" u="none" strike="noStrike" cap="none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├── data</a:t>
            </a:r>
            <a:endParaRPr sz="900" b="0" i="0" u="none" strike="noStrike" cap="none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│   ├── raw_data.csv</a:t>
            </a:r>
            <a:endParaRPr sz="900" b="0" i="0" u="none" strike="noStrike" cap="none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│   └── preprocessed_data.csv</a:t>
            </a:r>
            <a:endParaRPr sz="900" b="0" i="0" u="none" strike="noStrike" cap="none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├── src</a:t>
            </a:r>
            <a:endParaRPr sz="900" b="0" i="0" u="none" strike="noStrike" cap="none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│   ├── modules</a:t>
            </a:r>
            <a:endParaRPr sz="900" b="0" i="0" u="none" strike="noStrike" cap="none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│   │   ├── data_preprocessing.py</a:t>
            </a:r>
            <a:endParaRPr sz="900" b="0" i="0" u="none" strike="noStrike" cap="none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│   │   └── modeling.py</a:t>
            </a:r>
            <a:endParaRPr sz="900" b="0" i="0" u="none" strike="noStrike" cap="none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│   │   └── figure_generation.py</a:t>
            </a:r>
            <a:endParaRPr sz="900" b="0" i="0" u="none" strike="noStrike" cap="none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│   ├── tests</a:t>
            </a:r>
            <a:endParaRPr sz="900" b="0" i="0" u="none" strike="noStrike" cap="none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│   │   ├── test_data_preprocessing.py</a:t>
            </a:r>
            <a:endParaRPr sz="900" b="0" i="0" u="none" strike="noStrike" cap="none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│   │   └── test_modeling.py</a:t>
            </a:r>
            <a:endParaRPr sz="900" b="0" i="0" u="none" strike="noStrike" cap="none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│   └── experiments.ipynb</a:t>
            </a:r>
            <a:endParaRPr sz="900" b="0" i="0" u="none" strike="noStrike" cap="none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├── output</a:t>
            </a:r>
            <a:endParaRPr sz="900" b="0" i="0" u="none" strike="noStrike" cap="none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│   ├── predictions.csv</a:t>
            </a:r>
            <a:endParaRPr sz="900" b="0" i="0" u="none" strike="noStrike" cap="none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│   ├── figures</a:t>
            </a:r>
            <a:endParaRPr sz="900" b="0" i="0" u="none" strike="noStrike" cap="none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│   │   ├── process_schematic.jpg</a:t>
            </a:r>
            <a:endParaRPr sz="900" b="0" i="0" u="none" strike="noStrike" cap="none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│   └── └── cluster_visualizations.jpg</a:t>
            </a:r>
            <a:endParaRPr sz="900" b="0" i="0" u="none" strike="noStrike" cap="none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└── README.md</a:t>
            </a:r>
            <a:endParaRPr sz="900" b="0" i="0" u="none" strike="noStrike" cap="none">
              <a:solidFill>
                <a:srgbClr val="3F51B5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08" name="Google Shape;208;p13"/>
          <p:cNvSpPr txBox="1"/>
          <p:nvPr/>
        </p:nvSpPr>
        <p:spPr>
          <a:xfrm>
            <a:off x="4229175" y="1401675"/>
            <a:ext cx="2954100" cy="14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# data_preprocessing.py</a:t>
            </a:r>
            <a:endParaRPr sz="900" b="0" i="0" u="none" strike="noStrike" cap="none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...</a:t>
            </a:r>
            <a:endParaRPr sz="900" b="0" i="0" u="none" strike="noStrike" cap="none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def</a:t>
            </a:r>
            <a:r>
              <a:rPr lang="en" sz="900" b="0" i="0" u="none" strike="noStrike" cap="non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load_preprocessed_data():</a:t>
            </a:r>
            <a:endParaRPr sz="900" b="0" i="0" u="none" strike="noStrike" cap="none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...</a:t>
            </a:r>
            <a:endParaRPr sz="900" b="0" i="0" u="none" strike="noStrike" cap="none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900" b="0" i="0" u="none" strike="noStrike" cap="none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en" sz="900" b="0" i="0" u="none" strike="noStrike" cap="non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X, y</a:t>
            </a:r>
            <a:endParaRPr sz="900" b="0" i="0" u="none" strike="noStrike" cap="none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...</a:t>
            </a:r>
            <a:endParaRPr sz="900" b="0" i="0" u="none" strike="noStrike" cap="none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09" name="Google Shape;209;p13"/>
          <p:cNvSpPr txBox="1"/>
          <p:nvPr/>
        </p:nvSpPr>
        <p:spPr>
          <a:xfrm>
            <a:off x="4229175" y="3081863"/>
            <a:ext cx="4435500" cy="14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# experiments.ipynb</a:t>
            </a:r>
            <a:endParaRPr sz="900" b="0" i="0" u="none" strike="noStrike" cap="none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" sz="900" b="0" i="0" u="none" strike="noStrike" cap="non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modules.data_preprocessing </a:t>
            </a:r>
            <a:r>
              <a:rPr lang="en" sz="900" b="0" i="0" u="none" strike="noStrike" cap="none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en" sz="900" b="0" i="0" u="none" strike="noStrike" cap="non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load_preprocessed_data</a:t>
            </a:r>
            <a:endParaRPr sz="900" b="0" i="0" u="none" strike="noStrike" cap="none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" sz="900" b="0" i="0" u="none" strike="noStrike" cap="non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modules.modeling </a:t>
            </a:r>
            <a:r>
              <a:rPr lang="en" sz="900" b="0" i="0" u="none" strike="noStrike" cap="none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en" sz="900" b="0" i="0" u="none" strike="noStrike" cap="non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train_models</a:t>
            </a:r>
            <a:endParaRPr sz="900" b="0" i="0" u="none" strike="noStrike" cap="none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...</a:t>
            </a:r>
            <a:endParaRPr sz="900" b="0" i="0" u="none" strike="noStrike" cap="none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X, y = load_preprocessed_data()</a:t>
            </a:r>
            <a:endParaRPr sz="900" b="0" i="0" u="none" strike="noStrike" cap="none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best_model, cv_performance = train_models(X, y)</a:t>
            </a:r>
            <a:endParaRPr sz="900" b="0" i="0" u="none" strike="noStrike" cap="none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...</a:t>
            </a:r>
            <a:endParaRPr sz="900" b="0" i="0" u="none" strike="noStrike" cap="none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10" name="Google Shape;210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4"/>
          <p:cNvSpPr txBox="1"/>
          <p:nvPr/>
        </p:nvSpPr>
        <p:spPr>
          <a:xfrm>
            <a:off x="567525" y="218750"/>
            <a:ext cx="8243700" cy="9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" sz="4000" b="1" i="0" u="none" strike="noStrike" cap="none" dirty="0">
                <a:solidFill>
                  <a:srgbClr val="404040"/>
                </a:solidFill>
                <a:latin typeface="Proxima Nova"/>
                <a:ea typeface="Proxima Nova"/>
                <a:cs typeface="Proxima Nova"/>
                <a:sym typeface="Proxima Nova"/>
              </a:rPr>
              <a:t>Compare to Baselines</a:t>
            </a:r>
            <a:endParaRPr sz="4000" b="1" i="0" u="none" strike="noStrike" cap="none" dirty="0">
              <a:solidFill>
                <a:srgbClr val="40404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16" name="Google Shape;216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59337" y="2813450"/>
            <a:ext cx="1984675" cy="1984675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14"/>
          <p:cNvSpPr txBox="1">
            <a:spLocks noGrp="1"/>
          </p:cNvSpPr>
          <p:nvPr>
            <p:ph type="body" idx="1"/>
          </p:nvPr>
        </p:nvSpPr>
        <p:spPr>
          <a:xfrm>
            <a:off x="332700" y="1025600"/>
            <a:ext cx="7101900" cy="36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 sz="1600" b="1"/>
              <a:t>How good is your model? Contextualize it with a baseline</a:t>
            </a:r>
            <a:endParaRPr sz="1600" b="1"/>
          </a:p>
          <a:p>
            <a:pPr marL="457200" lvl="0" indent="-3302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600"/>
              <a:buChar char="-"/>
            </a:pPr>
            <a:r>
              <a:rPr lang="en" sz="1600" b="1"/>
              <a:t>Classification</a:t>
            </a:r>
            <a:r>
              <a:rPr lang="en" sz="1600"/>
              <a:t>: always predicting the most frequent y value </a:t>
            </a:r>
            <a:endParaRPr sz="1600"/>
          </a:p>
          <a:p>
            <a:pPr marL="91440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/>
              <a:t>Eg. always predicting no-cancer if it is the most common class in the dataset</a:t>
            </a:r>
            <a:br>
              <a:rPr lang="en" sz="1600"/>
            </a:br>
            <a:endParaRPr sz="1600"/>
          </a:p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 b="1"/>
              <a:t>Regression</a:t>
            </a:r>
            <a:r>
              <a:rPr lang="en" sz="1600"/>
              <a:t>: always predicting the mean y value (implicit in r</a:t>
            </a:r>
            <a:r>
              <a:rPr lang="en" sz="1600" baseline="30000"/>
              <a:t>2</a:t>
            </a:r>
            <a:r>
              <a:rPr lang="en" sz="1600"/>
              <a:t>)</a:t>
            </a:r>
            <a:endParaRPr sz="1600"/>
          </a:p>
          <a:p>
            <a:pPr marL="91440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/>
              <a:t>Eg. always predicting the mean flight delay</a:t>
            </a:r>
            <a:br>
              <a:rPr lang="en" sz="1600"/>
            </a:br>
            <a:endParaRPr/>
          </a:p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 b="1"/>
              <a:t>Forecasting</a:t>
            </a:r>
            <a:r>
              <a:rPr lang="en" sz="1600"/>
              <a:t>: using a moving average model</a:t>
            </a:r>
            <a:endParaRPr sz="1600"/>
          </a:p>
          <a:p>
            <a:pPr marL="91440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Eg. always predicting the stock price tomorrow with the average over the past week</a:t>
            </a:r>
            <a:br>
              <a:rPr lang="en"/>
            </a:br>
            <a:endParaRPr/>
          </a:p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 b="1"/>
              <a:t>Any problem</a:t>
            </a:r>
            <a:r>
              <a:rPr lang="en" sz="1600"/>
              <a:t>: hard-code a naive solution</a:t>
            </a:r>
            <a:endParaRPr sz="1600"/>
          </a:p>
          <a:p>
            <a:pPr marL="91440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Eg. for hockey, always predict that the team with the better collective stat will win the game</a:t>
            </a:r>
            <a:endParaRPr/>
          </a:p>
        </p:txBody>
      </p:sp>
      <p:sp>
        <p:nvSpPr>
          <p:cNvPr id="218" name="Google Shape;218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5"/>
          <p:cNvSpPr txBox="1"/>
          <p:nvPr/>
        </p:nvSpPr>
        <p:spPr>
          <a:xfrm>
            <a:off x="567525" y="218750"/>
            <a:ext cx="8243700" cy="9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" sz="4000" b="1" i="0" u="none" strike="noStrike" cap="none" dirty="0">
                <a:solidFill>
                  <a:srgbClr val="404040"/>
                </a:solidFill>
                <a:latin typeface="Proxima Nova"/>
                <a:ea typeface="Proxima Nova"/>
                <a:cs typeface="Proxima Nova"/>
                <a:sym typeface="Proxima Nova"/>
              </a:rPr>
              <a:t>Presentation Structure</a:t>
            </a:r>
            <a:endParaRPr sz="4000" b="1" i="0" u="none" strike="noStrike" cap="none" dirty="0">
              <a:solidFill>
                <a:srgbClr val="40404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24" name="Google Shape;224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59337" y="2813450"/>
            <a:ext cx="1984675" cy="1984675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15"/>
          <p:cNvSpPr txBox="1">
            <a:spLocks noGrp="1"/>
          </p:cNvSpPr>
          <p:nvPr>
            <p:ph type="body" idx="1"/>
          </p:nvPr>
        </p:nvSpPr>
        <p:spPr>
          <a:xfrm>
            <a:off x="332700" y="1025600"/>
            <a:ext cx="7041600" cy="36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 sz="1600" b="1" dirty="0"/>
              <a:t>Motivation: </a:t>
            </a:r>
            <a:r>
              <a:rPr lang="en" sz="1600" dirty="0"/>
              <a:t>What is the problem? Why is it important (either business, public good, or research perspective)?</a:t>
            </a:r>
            <a:br>
              <a:rPr lang="en" sz="1600" dirty="0"/>
            </a:br>
            <a:endParaRPr sz="1600" dirty="0"/>
          </a:p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 b="1" dirty="0"/>
              <a:t>Task</a:t>
            </a:r>
            <a:r>
              <a:rPr lang="en" sz="1600" dirty="0"/>
              <a:t>: Problem from a technical perspective. Description of the dataset, algorithm inputs/outputs, analyses done using model</a:t>
            </a:r>
            <a:br>
              <a:rPr lang="en" sz="1600" dirty="0"/>
            </a:br>
            <a:endParaRPr sz="1600" dirty="0"/>
          </a:p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 b="1" dirty="0"/>
              <a:t>Modeling</a:t>
            </a:r>
            <a:r>
              <a:rPr lang="en" sz="1600" dirty="0"/>
              <a:t>: Important aspects of your approach. How did you process the data or engineer features? What model did you use? Use schematics!</a:t>
            </a:r>
            <a:br>
              <a:rPr lang="en" sz="1600" dirty="0"/>
            </a:br>
            <a:endParaRPr sz="1600" dirty="0"/>
          </a:p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 b="1" dirty="0"/>
              <a:t>Results</a:t>
            </a:r>
            <a:r>
              <a:rPr lang="en" sz="1600" dirty="0"/>
              <a:t>: Visuals! Show metrics and experiments. Demo (if any)</a:t>
            </a:r>
            <a:br>
              <a:rPr lang="en" sz="1600" dirty="0"/>
            </a:br>
            <a:endParaRPr sz="1600" dirty="0"/>
          </a:p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 b="1" dirty="0"/>
              <a:t>Conclusions</a:t>
            </a:r>
            <a:r>
              <a:rPr lang="en" sz="1600" dirty="0"/>
              <a:t>: What worked? What didn’t (and why)? How are we better off? Where would the project go next?</a:t>
            </a:r>
            <a:endParaRPr sz="1600" dirty="0"/>
          </a:p>
        </p:txBody>
      </p:sp>
      <p:sp>
        <p:nvSpPr>
          <p:cNvPr id="226" name="Google Shape;226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6"/>
          <p:cNvSpPr txBox="1"/>
          <p:nvPr/>
        </p:nvSpPr>
        <p:spPr>
          <a:xfrm>
            <a:off x="567525" y="218750"/>
            <a:ext cx="8243700" cy="9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" sz="4000" b="1" i="0" u="none" strike="noStrike" cap="none">
                <a:solidFill>
                  <a:srgbClr val="404040"/>
                </a:solidFill>
                <a:latin typeface="Proxima Nova"/>
                <a:ea typeface="Proxima Nova"/>
                <a:cs typeface="Proxima Nova"/>
                <a:sym typeface="Proxima Nova"/>
              </a:rPr>
              <a:t>Figures: draw.io / lucidchart.com </a:t>
            </a:r>
            <a:endParaRPr sz="4000" b="1" i="0" u="none" strike="noStrike" cap="none">
              <a:solidFill>
                <a:srgbClr val="40404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32" name="Google Shape;232;p16"/>
          <p:cNvSpPr txBox="1">
            <a:spLocks noGrp="1"/>
          </p:cNvSpPr>
          <p:nvPr>
            <p:ph type="body" idx="1"/>
          </p:nvPr>
        </p:nvSpPr>
        <p:spPr>
          <a:xfrm>
            <a:off x="422950" y="1038500"/>
            <a:ext cx="7724100" cy="36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n" sz="1600" b="1"/>
              <a:t>Good for schematics, model diagrams, shapes, math typesetting, etc</a:t>
            </a:r>
            <a:endParaRPr/>
          </a:p>
        </p:txBody>
      </p:sp>
      <p:pic>
        <p:nvPicPr>
          <p:cNvPr id="233" name="Google Shape;233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2997" y="1613500"/>
            <a:ext cx="2858524" cy="1121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23250" y="2878618"/>
            <a:ext cx="3161098" cy="195820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1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372275" y="1938175"/>
            <a:ext cx="4187801" cy="2689325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7"/>
          <p:cNvSpPr txBox="1"/>
          <p:nvPr/>
        </p:nvSpPr>
        <p:spPr>
          <a:xfrm>
            <a:off x="567525" y="218750"/>
            <a:ext cx="8243700" cy="9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" sz="4000" b="1" i="0" u="none" strike="noStrike" cap="none">
                <a:solidFill>
                  <a:srgbClr val="404040"/>
                </a:solidFill>
                <a:latin typeface="Proxima Nova"/>
                <a:ea typeface="Proxima Nova"/>
                <a:cs typeface="Proxima Nova"/>
                <a:sym typeface="Proxima Nova"/>
              </a:rPr>
              <a:t>Figures: Seaborn</a:t>
            </a:r>
            <a:endParaRPr sz="4000" b="1" i="0" u="none" strike="noStrike" cap="none">
              <a:solidFill>
                <a:srgbClr val="40404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42" name="Google Shape;242;p17"/>
          <p:cNvSpPr txBox="1">
            <a:spLocks noGrp="1"/>
          </p:cNvSpPr>
          <p:nvPr>
            <p:ph type="body" idx="1"/>
          </p:nvPr>
        </p:nvSpPr>
        <p:spPr>
          <a:xfrm>
            <a:off x="422950" y="1038500"/>
            <a:ext cx="7724100" cy="36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# Right after importing seaborn (could also use 'whitegrid')</a:t>
            </a:r>
            <a:endParaRPr sz="12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sns.set_theme(style=</a:t>
            </a:r>
            <a:r>
              <a:rPr lang="en" sz="12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'darkgrid'</a:t>
            </a:r>
            <a:r>
              <a:rPr lang="en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 context=</a:t>
            </a:r>
            <a:r>
              <a:rPr lang="en" sz="12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'talk'</a:t>
            </a:r>
            <a:r>
              <a:rPr lang="en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endParaRPr sz="1600" b="1"/>
          </a:p>
        </p:txBody>
      </p:sp>
      <p:pic>
        <p:nvPicPr>
          <p:cNvPr id="243" name="Google Shape;243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1850" y="2248850"/>
            <a:ext cx="2938775" cy="223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181475" y="2240387"/>
            <a:ext cx="2938775" cy="22518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5" name="Google Shape;245;p17"/>
          <p:cNvCxnSpPr>
            <a:stCxn id="243" idx="3"/>
            <a:endCxn id="244" idx="1"/>
          </p:cNvCxnSpPr>
          <p:nvPr/>
        </p:nvCxnSpPr>
        <p:spPr>
          <a:xfrm>
            <a:off x="3800625" y="3366325"/>
            <a:ext cx="1380900" cy="0"/>
          </a:xfrm>
          <a:prstGeom prst="straightConnector1">
            <a:avLst/>
          </a:prstGeom>
          <a:noFill/>
          <a:ln w="28575" cap="flat" cmpd="sng">
            <a:solidFill>
              <a:srgbClr val="4A86E8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46" name="Google Shape;246;p17"/>
          <p:cNvSpPr txBox="1"/>
          <p:nvPr/>
        </p:nvSpPr>
        <p:spPr>
          <a:xfrm>
            <a:off x="3867050" y="2904800"/>
            <a:ext cx="1248000" cy="32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context=’talk’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2B37"/>
        </a:solidFill>
        <a:effectLst/>
      </p:bgPr>
    </p:bg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8"/>
          <p:cNvSpPr txBox="1">
            <a:spLocks noGrp="1"/>
          </p:cNvSpPr>
          <p:nvPr>
            <p:ph type="title" idx="4294967295"/>
          </p:nvPr>
        </p:nvSpPr>
        <p:spPr>
          <a:xfrm>
            <a:off x="619700" y="518700"/>
            <a:ext cx="4490100" cy="19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4000" b="1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Questions</a:t>
            </a:r>
            <a:endParaRPr sz="4000"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53" name="Google Shape;253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9701" y="2379375"/>
            <a:ext cx="1661225" cy="166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38400" y="4184350"/>
            <a:ext cx="1827851" cy="39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99351" y="320763"/>
            <a:ext cx="1661225" cy="166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1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579662" y="2337425"/>
            <a:ext cx="1984675" cy="1984675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18"/>
          <p:cNvSpPr/>
          <p:nvPr/>
        </p:nvSpPr>
        <p:spPr>
          <a:xfrm>
            <a:off x="5622226" y="0"/>
            <a:ext cx="7715299" cy="5143500"/>
          </a:xfrm>
          <a:prstGeom prst="flowChartInputOutput">
            <a:avLst/>
          </a:pr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"/>
          <p:cNvSpPr txBox="1">
            <a:spLocks noGrp="1"/>
          </p:cNvSpPr>
          <p:nvPr>
            <p:ph type="title"/>
          </p:nvPr>
        </p:nvSpPr>
        <p:spPr>
          <a:xfrm>
            <a:off x="380425" y="471150"/>
            <a:ext cx="3664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7500"/>
              <a:buFont typeface="Arial"/>
              <a:buNone/>
            </a:pPr>
            <a:r>
              <a:rPr lang="en" sz="4000" b="1" dirty="0">
                <a:solidFill>
                  <a:srgbClr val="404040"/>
                </a:solidFill>
                <a:latin typeface="Proxima Nova"/>
                <a:ea typeface="Proxima Nova"/>
                <a:cs typeface="Proxima Nova"/>
                <a:sym typeface="Proxima Nova"/>
              </a:rPr>
              <a:t>Agenda</a:t>
            </a:r>
            <a:endParaRPr sz="4000" b="1" dirty="0">
              <a:solidFill>
                <a:srgbClr val="40404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18" name="Google Shape;118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8000" y="4176000"/>
            <a:ext cx="1797625" cy="497925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"/>
          <p:cNvSpPr/>
          <p:nvPr/>
        </p:nvSpPr>
        <p:spPr>
          <a:xfrm>
            <a:off x="1652275" y="2282113"/>
            <a:ext cx="4312500" cy="425700"/>
          </a:xfrm>
          <a:prstGeom prst="rect">
            <a:avLst/>
          </a:prstGeom>
          <a:solidFill>
            <a:srgbClr val="D4515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0" i="0" u="none" strike="noStrike" cap="none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Development process</a:t>
            </a:r>
            <a:endParaRPr sz="2000" b="0" i="0" u="none" strike="noStrike" cap="none">
              <a:solidFill>
                <a:srgbClr val="40404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0" name="Google Shape;120;p2"/>
          <p:cNvSpPr/>
          <p:nvPr/>
        </p:nvSpPr>
        <p:spPr>
          <a:xfrm>
            <a:off x="1901175" y="3024950"/>
            <a:ext cx="4312500" cy="425700"/>
          </a:xfrm>
          <a:prstGeom prst="rect">
            <a:avLst/>
          </a:prstGeom>
          <a:solidFill>
            <a:srgbClr val="16A4D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0" i="0" u="none" strike="noStrike" cap="none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Questions</a:t>
            </a:r>
            <a:endParaRPr sz="2000" b="0" i="0" u="none" strike="noStrike" cap="none">
              <a:solidFill>
                <a:srgbClr val="40404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1" name="Google Shape;121;p2"/>
          <p:cNvSpPr/>
          <p:nvPr/>
        </p:nvSpPr>
        <p:spPr>
          <a:xfrm>
            <a:off x="1496675" y="1539275"/>
            <a:ext cx="4147200" cy="425700"/>
          </a:xfrm>
          <a:prstGeom prst="rect">
            <a:avLst/>
          </a:prstGeom>
          <a:solidFill>
            <a:srgbClr val="F9C04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0" i="0" u="none" strike="noStrike" cap="none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Logistics</a:t>
            </a:r>
            <a:endParaRPr sz="2000" b="0" i="0" u="none" strike="noStrike" cap="none">
              <a:solidFill>
                <a:srgbClr val="40404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2" name="Google Shape;12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2B37"/>
        </a:soli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"/>
          <p:cNvSpPr txBox="1">
            <a:spLocks noGrp="1"/>
          </p:cNvSpPr>
          <p:nvPr>
            <p:ph type="title" idx="4294967295"/>
          </p:nvPr>
        </p:nvSpPr>
        <p:spPr>
          <a:xfrm>
            <a:off x="619700" y="518700"/>
            <a:ext cx="4490100" cy="19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4000" b="1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Logistics</a:t>
            </a:r>
            <a:endParaRPr sz="4000"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28" name="Google Shape;128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9701" y="2379375"/>
            <a:ext cx="1661225" cy="166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38400" y="4184350"/>
            <a:ext cx="1827851" cy="39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99351" y="320763"/>
            <a:ext cx="1661225" cy="166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579662" y="2337425"/>
            <a:ext cx="1984675" cy="1984675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3"/>
          <p:cNvSpPr/>
          <p:nvPr/>
        </p:nvSpPr>
        <p:spPr>
          <a:xfrm>
            <a:off x="5622226" y="0"/>
            <a:ext cx="7715299" cy="5143500"/>
          </a:xfrm>
          <a:prstGeom prst="flowChartInputOutput">
            <a:avLst/>
          </a:pr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4"/>
          <p:cNvSpPr txBox="1"/>
          <p:nvPr/>
        </p:nvSpPr>
        <p:spPr>
          <a:xfrm>
            <a:off x="567525" y="399225"/>
            <a:ext cx="8243700" cy="9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" sz="4000" b="1" i="0" u="none" strike="noStrike" cap="none">
                <a:solidFill>
                  <a:srgbClr val="404040"/>
                </a:solidFill>
                <a:latin typeface="Proxima Nova"/>
                <a:ea typeface="Proxima Nova"/>
                <a:cs typeface="Proxima Nova"/>
                <a:sym typeface="Proxima Nova"/>
              </a:rPr>
              <a:t>Logistics</a:t>
            </a:r>
            <a:endParaRPr sz="4000" b="1" i="0" u="none" strike="noStrike" cap="none">
              <a:solidFill>
                <a:srgbClr val="40404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8" name="Google Shape;138;p4"/>
          <p:cNvSpPr txBox="1">
            <a:spLocks noGrp="1"/>
          </p:cNvSpPr>
          <p:nvPr>
            <p:ph type="body" idx="1"/>
          </p:nvPr>
        </p:nvSpPr>
        <p:spPr>
          <a:xfrm>
            <a:off x="332700" y="1096525"/>
            <a:ext cx="6826500" cy="36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dirty="0"/>
              <a:t>Schedule</a:t>
            </a:r>
            <a:r>
              <a:rPr lang="en" b="1" dirty="0"/>
              <a:t>: </a:t>
            </a:r>
            <a:endParaRPr b="1"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dirty="0"/>
              <a:t>Get project approval</a:t>
            </a:r>
            <a:endParaRPr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dirty="0"/>
              <a:t>Fill out Google sheet posted in Discord</a:t>
            </a:r>
            <a:endParaRPr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dirty="0"/>
              <a:t>Dry run</a:t>
            </a:r>
            <a:endParaRPr dirty="0"/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dirty="0"/>
              <a:t>Submit a recording</a:t>
            </a:r>
            <a:endParaRPr dirty="0"/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dirty="0"/>
              <a:t>Presentation during lecture</a:t>
            </a:r>
            <a:endParaRPr dirty="0"/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dirty="0"/>
              <a:t>Demo day (optional)</a:t>
            </a:r>
            <a:endParaRPr dirty="0"/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dirty="0"/>
              <a:t>Length: 5 minutes (strict)</a:t>
            </a:r>
            <a:endParaRPr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dirty="0"/>
              <a:t>Practice and time yourself</a:t>
            </a:r>
            <a:endParaRPr dirty="0"/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dirty="0"/>
              <a:t>Questions / discussion after presentations</a:t>
            </a:r>
            <a:endParaRPr dirty="0"/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dirty="0"/>
              <a:t>Speak to a mentor ASAP to get your project cleared</a:t>
            </a:r>
            <a:endParaRPr dirty="0"/>
          </a:p>
        </p:txBody>
      </p:sp>
      <p:pic>
        <p:nvPicPr>
          <p:cNvPr id="139" name="Google Shape;139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59337" y="3116400"/>
            <a:ext cx="1984675" cy="1984675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2B37"/>
        </a:solidFill>
        <a:effectLst/>
      </p:bgPr>
    </p:bg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5"/>
          <p:cNvSpPr txBox="1">
            <a:spLocks noGrp="1"/>
          </p:cNvSpPr>
          <p:nvPr>
            <p:ph type="title" idx="4294967295"/>
          </p:nvPr>
        </p:nvSpPr>
        <p:spPr>
          <a:xfrm>
            <a:off x="619700" y="518700"/>
            <a:ext cx="4490100" cy="19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4000" b="1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Development Process</a:t>
            </a:r>
            <a:endParaRPr sz="4000"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46" name="Google Shape;146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9701" y="2379375"/>
            <a:ext cx="1661225" cy="166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38400" y="4184350"/>
            <a:ext cx="1827851" cy="39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99351" y="320763"/>
            <a:ext cx="1661225" cy="166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579662" y="2337425"/>
            <a:ext cx="1984675" cy="1984675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5"/>
          <p:cNvSpPr/>
          <p:nvPr/>
        </p:nvSpPr>
        <p:spPr>
          <a:xfrm>
            <a:off x="5622226" y="0"/>
            <a:ext cx="7715299" cy="5143500"/>
          </a:xfrm>
          <a:prstGeom prst="flowChartInputOutput">
            <a:avLst/>
          </a:pr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6"/>
          <p:cNvSpPr txBox="1"/>
          <p:nvPr/>
        </p:nvSpPr>
        <p:spPr>
          <a:xfrm>
            <a:off x="5162550" y="218750"/>
            <a:ext cx="3648674" cy="9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" sz="4000" b="1" i="0" u="none" strike="noStrike" cap="none" dirty="0">
                <a:solidFill>
                  <a:srgbClr val="404040"/>
                </a:solidFill>
                <a:latin typeface="Proxima Nova"/>
                <a:ea typeface="Proxima Nova"/>
                <a:cs typeface="Proxima Nova"/>
                <a:sym typeface="Proxima Nova"/>
              </a:rPr>
              <a:t>Project Scope</a:t>
            </a:r>
            <a:endParaRPr sz="4000" b="1" i="0" u="none" strike="noStrike" cap="none" dirty="0">
              <a:solidFill>
                <a:srgbClr val="40404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56" name="Google Shape;156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59337" y="3116400"/>
            <a:ext cx="1984675" cy="1984675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6"/>
          <p:cNvSpPr txBox="1">
            <a:spLocks noGrp="1"/>
          </p:cNvSpPr>
          <p:nvPr>
            <p:ph type="body" idx="1"/>
          </p:nvPr>
        </p:nvSpPr>
        <p:spPr>
          <a:xfrm>
            <a:off x="332776" y="449936"/>
            <a:ext cx="6951300" cy="4369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 b="1" dirty="0"/>
              <a:t>Essential: </a:t>
            </a:r>
            <a:endParaRPr sz="1600" b="1" dirty="0"/>
          </a:p>
          <a:p>
            <a:pPr marL="914400" lvl="1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AutoNum type="alphaLcPeriod"/>
            </a:pPr>
            <a:r>
              <a:rPr lang="en" sz="1500" dirty="0"/>
              <a:t>What is the problem that you are solving?</a:t>
            </a:r>
            <a:endParaRPr sz="1500" dirty="0"/>
          </a:p>
          <a:p>
            <a:pPr marL="914400" lvl="1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AutoNum type="alphaLcPeriod"/>
            </a:pPr>
            <a:r>
              <a:rPr lang="en" sz="1500" dirty="0"/>
              <a:t>Is Machine Learning necessary?</a:t>
            </a:r>
            <a:endParaRPr sz="1500" dirty="0"/>
          </a:p>
          <a:p>
            <a:pPr marL="914400" lvl="1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AutoNum type="alphaLcPeriod"/>
            </a:pPr>
            <a:r>
              <a:rPr lang="en" sz="1500" dirty="0"/>
              <a:t>What is the dataset and is there one available?</a:t>
            </a:r>
            <a:endParaRPr sz="1500" dirty="0"/>
          </a:p>
          <a:p>
            <a:pPr marL="914400" lvl="1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AutoNum type="alphaLcPeriod"/>
            </a:pPr>
            <a:r>
              <a:rPr lang="en" sz="1500" dirty="0"/>
              <a:t>What are the inputs/outputs of the model (as numbers)?</a:t>
            </a:r>
            <a:endParaRPr sz="1500" dirty="0"/>
          </a:p>
          <a:p>
            <a:pPr marL="914400" lvl="1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AutoNum type="alphaLcPeriod"/>
            </a:pPr>
            <a:r>
              <a:rPr lang="en" sz="1500" dirty="0"/>
              <a:t>What do you want to do with your model (if anything)?</a:t>
            </a:r>
            <a:br>
              <a:rPr lang="en" sz="1600" dirty="0"/>
            </a:br>
            <a:endParaRPr sz="800" dirty="0"/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 b="1" dirty="0"/>
              <a:t>Additional considerations</a:t>
            </a:r>
            <a:endParaRPr sz="1600" b="1" dirty="0"/>
          </a:p>
          <a:p>
            <a:pPr marL="914400" lvl="1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AutoNum type="alphaLcPeriod"/>
            </a:pPr>
            <a:r>
              <a:rPr lang="en" sz="1500" dirty="0"/>
              <a:t>Unless you want a big challenge, avoid having to learn something new (eg. reinforcement learning, GANs)</a:t>
            </a:r>
            <a:endParaRPr sz="1500" dirty="0"/>
          </a:p>
          <a:p>
            <a:pPr marL="914400" lvl="1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AutoNum type="alphaLcPeriod"/>
            </a:pPr>
            <a:r>
              <a:rPr lang="en" sz="1500" dirty="0"/>
              <a:t>Is there prior work to help you out?</a:t>
            </a:r>
            <a:endParaRPr sz="1500" dirty="0"/>
          </a:p>
          <a:p>
            <a:pPr marL="914400" lvl="1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AutoNum type="alphaLcPeriod"/>
            </a:pPr>
            <a:r>
              <a:rPr lang="en" sz="1500" dirty="0"/>
              <a:t>Is it computationally expensive?</a:t>
            </a:r>
            <a:endParaRPr sz="1500" dirty="0"/>
          </a:p>
        </p:txBody>
      </p:sp>
      <p:sp>
        <p:nvSpPr>
          <p:cNvPr id="158" name="Google Shape;15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7"/>
          <p:cNvSpPr txBox="1"/>
          <p:nvPr/>
        </p:nvSpPr>
        <p:spPr>
          <a:xfrm>
            <a:off x="567525" y="218750"/>
            <a:ext cx="8243700" cy="9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" sz="4000" b="1" i="0" u="none" strike="noStrike" cap="none" dirty="0">
                <a:solidFill>
                  <a:srgbClr val="404040"/>
                </a:solidFill>
                <a:latin typeface="Proxima Nova"/>
                <a:ea typeface="Proxima Nova"/>
                <a:cs typeface="Proxima Nova"/>
                <a:sym typeface="Proxima Nova"/>
              </a:rPr>
              <a:t>Iterative Progress and Difficulty</a:t>
            </a:r>
            <a:endParaRPr sz="4000" b="1" i="0" u="none" strike="noStrike" cap="none" dirty="0">
              <a:solidFill>
                <a:srgbClr val="40404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64" name="Google Shape;164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59337" y="3116400"/>
            <a:ext cx="1984675" cy="1984675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7"/>
          <p:cNvSpPr txBox="1">
            <a:spLocks noGrp="1"/>
          </p:cNvSpPr>
          <p:nvPr>
            <p:ph type="body" idx="1"/>
          </p:nvPr>
        </p:nvSpPr>
        <p:spPr>
          <a:xfrm>
            <a:off x="332700" y="1025600"/>
            <a:ext cx="7724100" cy="36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Make a minimum viable product (MVP) early</a:t>
            </a:r>
            <a:endParaRPr sz="1600"/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Dataset difficulty (simple or synthetic data before complex real world)</a:t>
            </a:r>
            <a:endParaRPr sz="1600"/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Model complexity (linear regression before XGBoost)</a:t>
            </a:r>
            <a:endParaRPr sz="1600"/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Task complexity (simplest solution before multifaceted)</a:t>
            </a:r>
            <a:endParaRPr sz="1600"/>
          </a:p>
        </p:txBody>
      </p:sp>
      <p:pic>
        <p:nvPicPr>
          <p:cNvPr id="166" name="Google Shape;166;p7"/>
          <p:cNvPicPr preferRelativeResize="0"/>
          <p:nvPr/>
        </p:nvPicPr>
        <p:blipFill rotWithShape="1">
          <a:blip r:embed="rId4">
            <a:alphaModFix/>
          </a:blip>
          <a:srcRect t="22106" b="15864"/>
          <a:stretch/>
        </p:blipFill>
        <p:spPr>
          <a:xfrm>
            <a:off x="471575" y="2929775"/>
            <a:ext cx="6499200" cy="208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9"/>
          <p:cNvSpPr txBox="1"/>
          <p:nvPr/>
        </p:nvSpPr>
        <p:spPr>
          <a:xfrm>
            <a:off x="567525" y="218750"/>
            <a:ext cx="8243700" cy="9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" sz="4000" b="1" i="0" u="none" strike="noStrike" cap="none" dirty="0">
                <a:solidFill>
                  <a:srgbClr val="404040"/>
                </a:solidFill>
                <a:latin typeface="Proxima Nova"/>
                <a:ea typeface="Proxima Nova"/>
                <a:cs typeface="Proxima Nova"/>
                <a:sym typeface="Proxima Nova"/>
              </a:rPr>
              <a:t>Why Use Git?</a:t>
            </a:r>
            <a:endParaRPr sz="4000" b="1" i="0" u="none" strike="noStrike" cap="none" dirty="0">
              <a:solidFill>
                <a:srgbClr val="40404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73" name="Google Shape;173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59337" y="3116400"/>
            <a:ext cx="1984675" cy="1984675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9"/>
          <p:cNvSpPr txBox="1">
            <a:spLocks noGrp="1"/>
          </p:cNvSpPr>
          <p:nvPr>
            <p:ph type="body" idx="1"/>
          </p:nvPr>
        </p:nvSpPr>
        <p:spPr>
          <a:xfrm>
            <a:off x="332700" y="1025600"/>
            <a:ext cx="4507800" cy="36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600"/>
              <a:buChar char="-"/>
            </a:pPr>
            <a:r>
              <a:rPr lang="en" sz="1600" b="1"/>
              <a:t>Public</a:t>
            </a:r>
            <a:r>
              <a:rPr lang="en" sz="1600"/>
              <a:t>: Employers can see all the projects you’ve worked on</a:t>
            </a:r>
            <a:endParaRPr sz="1600"/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 b="1"/>
              <a:t>Versioned</a:t>
            </a:r>
            <a:r>
              <a:rPr lang="en" sz="1600"/>
              <a:t>: you will have a history and can roll back to old commits</a:t>
            </a:r>
            <a:endParaRPr sz="1600"/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 b="1"/>
              <a:t>Server deployment</a:t>
            </a:r>
            <a:r>
              <a:rPr lang="en" sz="1600"/>
              <a:t>: Just git pull to any new machine</a:t>
            </a:r>
            <a:endParaRPr sz="1600"/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 b="1"/>
              <a:t>Teamwork</a:t>
            </a:r>
            <a:r>
              <a:rPr lang="en" sz="1600"/>
              <a:t>: Everyone can work on their own copy and working versions to a master copy</a:t>
            </a:r>
            <a:endParaRPr sz="1600"/>
          </a:p>
        </p:txBody>
      </p:sp>
      <p:sp>
        <p:nvSpPr>
          <p:cNvPr id="175" name="Google Shape;175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176" name="Google Shape;176;p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74828" y="1025600"/>
            <a:ext cx="4046323" cy="113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0"/>
          <p:cNvSpPr txBox="1"/>
          <p:nvPr/>
        </p:nvSpPr>
        <p:spPr>
          <a:xfrm>
            <a:off x="567525" y="218750"/>
            <a:ext cx="8243700" cy="9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" sz="4000" b="1" i="0" u="none" strike="noStrike" cap="none">
                <a:solidFill>
                  <a:srgbClr val="404040"/>
                </a:solidFill>
                <a:latin typeface="Proxima Nova"/>
                <a:ea typeface="Proxima Nova"/>
                <a:cs typeface="Proxima Nova"/>
                <a:sym typeface="Proxima Nova"/>
              </a:rPr>
              <a:t>Examples on Github</a:t>
            </a:r>
            <a:endParaRPr sz="4000" b="1" i="0" u="none" strike="noStrike" cap="none">
              <a:solidFill>
                <a:srgbClr val="40404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82" name="Google Shape;182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59337" y="3116400"/>
            <a:ext cx="1984675" cy="1984675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10"/>
          <p:cNvSpPr txBox="1">
            <a:spLocks noGrp="1"/>
          </p:cNvSpPr>
          <p:nvPr>
            <p:ph type="body" idx="1"/>
          </p:nvPr>
        </p:nvSpPr>
        <p:spPr>
          <a:xfrm>
            <a:off x="332700" y="1025600"/>
            <a:ext cx="7724100" cy="36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3302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600"/>
              <a:buChar char="-"/>
            </a:pPr>
            <a:r>
              <a:rPr lang="en" sz="1600" u="sng">
                <a:solidFill>
                  <a:schemeClr val="hlink"/>
                </a:solidFill>
                <a:hlinkClick r:id="rId4"/>
              </a:rPr>
              <a:t>https://github.com/GovindSuresh/reducing-bias-in-toxicity-classification</a:t>
            </a:r>
            <a:br>
              <a:rPr lang="en" sz="1600"/>
            </a:br>
            <a:endParaRPr sz="1600"/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 u="sng">
                <a:solidFill>
                  <a:schemeClr val="hlink"/>
                </a:solidFill>
                <a:hlinkClick r:id="rId5"/>
              </a:rPr>
              <a:t>https://github.com/nomadtomas/sentweetment_analysizer</a:t>
            </a:r>
            <a:br>
              <a:rPr lang="en" sz="1600"/>
            </a:br>
            <a:endParaRPr sz="1600"/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 u="sng">
                <a:solidFill>
                  <a:schemeClr val="hlink"/>
                </a:solidFill>
                <a:hlinkClick r:id="rId6"/>
              </a:rPr>
              <a:t>https://github.com/Greenford/billboard</a:t>
            </a:r>
            <a:endParaRPr sz="1600"/>
          </a:p>
        </p:txBody>
      </p:sp>
      <p:sp>
        <p:nvSpPr>
          <p:cNvPr id="184" name="Google Shape;18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993</Words>
  <Application>Microsoft Office PowerPoint</Application>
  <PresentationFormat>On-screen Show (16:9)</PresentationFormat>
  <Paragraphs>132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Proxima Nova</vt:lpstr>
      <vt:lpstr>Arial</vt:lpstr>
      <vt:lpstr>Helvetica Neue</vt:lpstr>
      <vt:lpstr>Roboto Mono</vt:lpstr>
      <vt:lpstr>Simple Light</vt:lpstr>
      <vt:lpstr>Simple Light</vt:lpstr>
      <vt:lpstr>Final Project  Kickoff</vt:lpstr>
      <vt:lpstr>Agenda</vt:lpstr>
      <vt:lpstr>Logistics</vt:lpstr>
      <vt:lpstr>PowerPoint Presentation</vt:lpstr>
      <vt:lpstr>Development Process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Steve Mitchell</cp:lastModifiedBy>
  <cp:revision>4</cp:revision>
  <dcterms:modified xsi:type="dcterms:W3CDTF">2025-04-16T23:47:02Z</dcterms:modified>
</cp:coreProperties>
</file>