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8" r:id="rId4"/>
    <p:sldMasterId id="2147483690" r:id="rId5"/>
    <p:sldMasterId id="2147483701" r:id="rId6"/>
  </p:sldMasterIdLst>
  <p:notesMasterIdLst>
    <p:notesMasterId r:id="rId30"/>
  </p:notesMasterIdLst>
  <p:handoutMasterIdLst>
    <p:handoutMasterId r:id="rId31"/>
  </p:handoutMasterIdLst>
  <p:sldIdLst>
    <p:sldId id="323" r:id="rId7"/>
    <p:sldId id="385" r:id="rId8"/>
    <p:sldId id="354" r:id="rId9"/>
    <p:sldId id="328" r:id="rId10"/>
    <p:sldId id="339" r:id="rId11"/>
    <p:sldId id="347" r:id="rId12"/>
    <p:sldId id="360" r:id="rId13"/>
    <p:sldId id="350" r:id="rId14"/>
    <p:sldId id="372" r:id="rId15"/>
    <p:sldId id="384" r:id="rId16"/>
    <p:sldId id="362" r:id="rId17"/>
    <p:sldId id="357" r:id="rId18"/>
    <p:sldId id="331" r:id="rId19"/>
    <p:sldId id="364" r:id="rId20"/>
    <p:sldId id="386" r:id="rId21"/>
    <p:sldId id="366" r:id="rId22"/>
    <p:sldId id="260" r:id="rId23"/>
    <p:sldId id="367" r:id="rId24"/>
    <p:sldId id="375" r:id="rId25"/>
    <p:sldId id="377" r:id="rId26"/>
    <p:sldId id="378" r:id="rId27"/>
    <p:sldId id="365" r:id="rId28"/>
    <p:sldId id="324" r:id="rId29"/>
  </p:sldIdLst>
  <p:sldSz cx="9906000" cy="6858000" type="A4"/>
  <p:notesSz cx="7099300" cy="10234613"/>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08">
          <p15:clr>
            <a:srgbClr val="A4A3A4"/>
          </p15:clr>
        </p15:guide>
        <p15:guide id="2" orient="horz" pos="692">
          <p15:clr>
            <a:srgbClr val="A4A3A4"/>
          </p15:clr>
        </p15:guide>
        <p15:guide id="3" pos="166">
          <p15:clr>
            <a:srgbClr val="A4A3A4"/>
          </p15:clr>
        </p15:guide>
        <p15:guide id="4" pos="6074">
          <p15:clr>
            <a:srgbClr val="A4A3A4"/>
          </p15:clr>
        </p15:guide>
      </p15:sldGuideLst>
    </p:ext>
    <p:ext uri="{2D200454-40CA-4A62-9FC3-DE9A4176ACB9}">
      <p15:notesGuideLst xmlns:p15="http://schemas.microsoft.com/office/powerpoint/2012/main">
        <p15:guide id="1" orient="horz" pos="6087" userDrawn="1">
          <p15:clr>
            <a:srgbClr val="A4A3A4"/>
          </p15:clr>
        </p15:guide>
        <p15:guide id="2" orient="horz" pos="360" userDrawn="1">
          <p15:clr>
            <a:srgbClr val="A4A3A4"/>
          </p15:clr>
        </p15:guide>
        <p15:guide id="3" pos="227" userDrawn="1">
          <p15:clr>
            <a:srgbClr val="A4A3A4"/>
          </p15:clr>
        </p15:guide>
        <p15:guide id="4" pos="42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r, Carrie-Ann CA" initials="BCC"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8AD4E3"/>
    <a:srgbClr val="CCCCFF"/>
    <a:srgbClr val="5C87A1"/>
    <a:srgbClr val="666699"/>
    <a:srgbClr val="DDDDDD"/>
    <a:srgbClr val="DEC466"/>
    <a:srgbClr val="ADA38C"/>
    <a:srgbClr val="EDDB7D"/>
    <a:srgbClr val="574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494" autoAdjust="0"/>
  </p:normalViewPr>
  <p:slideViewPr>
    <p:cSldViewPr snapToGrid="0">
      <p:cViewPr varScale="1">
        <p:scale>
          <a:sx n="136" d="100"/>
          <a:sy n="136" d="100"/>
        </p:scale>
        <p:origin x="930" y="114"/>
      </p:cViewPr>
      <p:guideLst>
        <p:guide orient="horz" pos="4108"/>
        <p:guide orient="horz" pos="692"/>
        <p:guide pos="166"/>
        <p:guide pos="607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2328" y="-108"/>
      </p:cViewPr>
      <p:guideLst>
        <p:guide orient="horz" pos="6087"/>
        <p:guide orient="horz" pos="360"/>
        <p:guide pos="227"/>
        <p:guide pos="42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Sheet1!$S$4:$T$4</c:f>
              <c:numCache>
                <c:formatCode>General</c:formatCode>
                <c:ptCount val="2"/>
                <c:pt idx="0">
                  <c:v>2015</c:v>
                </c:pt>
                <c:pt idx="1">
                  <c:v>2016</c:v>
                </c:pt>
              </c:numCache>
            </c:numRef>
          </c:cat>
          <c:val>
            <c:numRef>
              <c:f>Sheet1!$S$5:$T$5</c:f>
              <c:numCache>
                <c:formatCode>General</c:formatCode>
                <c:ptCount val="2"/>
                <c:pt idx="0">
                  <c:v>-11</c:v>
                </c:pt>
                <c:pt idx="1">
                  <c:v>10</c:v>
                </c:pt>
              </c:numCache>
            </c:numRef>
          </c:val>
          <c:smooth val="0"/>
          <c:extLst>
            <c:ext xmlns:c16="http://schemas.microsoft.com/office/drawing/2014/chart" uri="{C3380CC4-5D6E-409C-BE32-E72D297353CC}">
              <c16:uniqueId val="{00000000-20A8-47F0-937A-E640AD911C79}"/>
            </c:ext>
          </c:extLst>
        </c:ser>
        <c:dLbls>
          <c:showLegendKey val="0"/>
          <c:showVal val="0"/>
          <c:showCatName val="0"/>
          <c:showSerName val="0"/>
          <c:showPercent val="0"/>
          <c:showBubbleSize val="0"/>
        </c:dLbls>
        <c:smooth val="0"/>
        <c:axId val="453563352"/>
        <c:axId val="453563744"/>
      </c:lineChart>
      <c:catAx>
        <c:axId val="453563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3563744"/>
        <c:crosses val="autoZero"/>
        <c:auto val="1"/>
        <c:lblAlgn val="ctr"/>
        <c:lblOffset val="100"/>
        <c:noMultiLvlLbl val="0"/>
      </c:catAx>
      <c:valAx>
        <c:axId val="453563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356335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Sheet1!$S$4:$T$4</c:f>
              <c:numCache>
                <c:formatCode>General</c:formatCode>
                <c:ptCount val="2"/>
                <c:pt idx="0">
                  <c:v>2015</c:v>
                </c:pt>
                <c:pt idx="1">
                  <c:v>2016</c:v>
                </c:pt>
              </c:numCache>
            </c:numRef>
          </c:cat>
          <c:val>
            <c:numRef>
              <c:f>Sheet1!$S$6:$T$6</c:f>
              <c:numCache>
                <c:formatCode>0.00</c:formatCode>
                <c:ptCount val="2"/>
                <c:pt idx="0" formatCode="_(* #,##0.00_);_(* \(#,##0.00\);_(* &quot;-&quot;??_);_(@_)">
                  <c:v>-12.425599890305772</c:v>
                </c:pt>
                <c:pt idx="1">
                  <c:v>22.097848205708921</c:v>
                </c:pt>
              </c:numCache>
            </c:numRef>
          </c:val>
          <c:smooth val="0"/>
          <c:extLst>
            <c:ext xmlns:c16="http://schemas.microsoft.com/office/drawing/2014/chart" uri="{C3380CC4-5D6E-409C-BE32-E72D297353CC}">
              <c16:uniqueId val="{00000000-61C0-45B7-ABDB-32E310EE9F46}"/>
            </c:ext>
          </c:extLst>
        </c:ser>
        <c:dLbls>
          <c:showLegendKey val="0"/>
          <c:showVal val="0"/>
          <c:showCatName val="0"/>
          <c:showSerName val="0"/>
          <c:showPercent val="0"/>
          <c:showBubbleSize val="0"/>
        </c:dLbls>
        <c:smooth val="0"/>
        <c:axId val="456168856"/>
        <c:axId val="456169248"/>
      </c:lineChart>
      <c:catAx>
        <c:axId val="456168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69248"/>
        <c:crosses val="autoZero"/>
        <c:auto val="1"/>
        <c:lblAlgn val="ctr"/>
        <c:lblOffset val="100"/>
        <c:noMultiLvlLbl val="0"/>
      </c:catAx>
      <c:valAx>
        <c:axId val="456169248"/>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6885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Sheet1!$R$9</c:f>
              <c:strCache>
                <c:ptCount val="1"/>
                <c:pt idx="0">
                  <c:v>Sustainable Growth Rate (%)</c:v>
                </c:pt>
              </c:strCache>
            </c:strRef>
          </c:tx>
          <c:spPr>
            <a:ln w="28575" cap="rnd">
              <a:solidFill>
                <a:schemeClr val="accent1"/>
              </a:solidFill>
              <a:round/>
            </a:ln>
            <a:effectLst/>
          </c:spPr>
          <c:marker>
            <c:symbol val="none"/>
          </c:marker>
          <c:cat>
            <c:numRef>
              <c:f>Sheet1!$S$4:$T$4</c:f>
              <c:numCache>
                <c:formatCode>General</c:formatCode>
                <c:ptCount val="2"/>
                <c:pt idx="0">
                  <c:v>2015</c:v>
                </c:pt>
                <c:pt idx="1">
                  <c:v>2016</c:v>
                </c:pt>
              </c:numCache>
            </c:numRef>
          </c:cat>
          <c:val>
            <c:numRef>
              <c:f>Sheet1!$S$9:$T$9</c:f>
              <c:numCache>
                <c:formatCode>0%</c:formatCode>
                <c:ptCount val="2"/>
                <c:pt idx="0">
                  <c:v>-0.79442126500950028</c:v>
                </c:pt>
                <c:pt idx="1">
                  <c:v>-0.51976543377268414</c:v>
                </c:pt>
              </c:numCache>
            </c:numRef>
          </c:val>
          <c:smooth val="0"/>
          <c:extLst>
            <c:ext xmlns:c16="http://schemas.microsoft.com/office/drawing/2014/chart" uri="{C3380CC4-5D6E-409C-BE32-E72D297353CC}">
              <c16:uniqueId val="{00000000-B245-4C55-A3E3-B23AD185F594}"/>
            </c:ext>
          </c:extLst>
        </c:ser>
        <c:ser>
          <c:idx val="1"/>
          <c:order val="1"/>
          <c:tx>
            <c:strRef>
              <c:f>Sheet1!$R$10</c:f>
              <c:strCache>
                <c:ptCount val="1"/>
                <c:pt idx="0">
                  <c:v>Actual Growth Rate (%)</c:v>
                </c:pt>
              </c:strCache>
            </c:strRef>
          </c:tx>
          <c:spPr>
            <a:ln w="28575" cap="rnd">
              <a:solidFill>
                <a:schemeClr val="accent2"/>
              </a:solidFill>
              <a:round/>
            </a:ln>
            <a:effectLst/>
          </c:spPr>
          <c:marker>
            <c:symbol val="none"/>
          </c:marker>
          <c:cat>
            <c:numRef>
              <c:f>Sheet1!$S$4:$T$4</c:f>
              <c:numCache>
                <c:formatCode>General</c:formatCode>
                <c:ptCount val="2"/>
                <c:pt idx="0">
                  <c:v>2015</c:v>
                </c:pt>
                <c:pt idx="1">
                  <c:v>2016</c:v>
                </c:pt>
              </c:numCache>
            </c:numRef>
          </c:cat>
          <c:val>
            <c:numRef>
              <c:f>Sheet1!$S$10:$T$10</c:f>
              <c:numCache>
                <c:formatCode>0%</c:formatCode>
                <c:ptCount val="2"/>
                <c:pt idx="0">
                  <c:v>-0.80954927425515666</c:v>
                </c:pt>
                <c:pt idx="1">
                  <c:v>-1.2464438853815605</c:v>
                </c:pt>
              </c:numCache>
            </c:numRef>
          </c:val>
          <c:smooth val="0"/>
          <c:extLst>
            <c:ext xmlns:c16="http://schemas.microsoft.com/office/drawing/2014/chart" uri="{C3380CC4-5D6E-409C-BE32-E72D297353CC}">
              <c16:uniqueId val="{00000001-B245-4C55-A3E3-B23AD185F594}"/>
            </c:ext>
          </c:extLst>
        </c:ser>
        <c:dLbls>
          <c:showLegendKey val="0"/>
          <c:showVal val="0"/>
          <c:showCatName val="0"/>
          <c:showSerName val="0"/>
          <c:showPercent val="0"/>
          <c:showBubbleSize val="0"/>
        </c:dLbls>
        <c:smooth val="0"/>
        <c:axId val="456170032"/>
        <c:axId val="456170424"/>
      </c:lineChart>
      <c:catAx>
        <c:axId val="45617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70424"/>
        <c:crosses val="autoZero"/>
        <c:auto val="1"/>
        <c:lblAlgn val="ctr"/>
        <c:lblOffset val="100"/>
        <c:noMultiLvlLbl val="0"/>
      </c:catAx>
      <c:valAx>
        <c:axId val="4561704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7003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Sheet1!$R$12</c:f>
              <c:strCache>
                <c:ptCount val="1"/>
                <c:pt idx="0">
                  <c:v>RONA</c:v>
                </c:pt>
              </c:strCache>
            </c:strRef>
          </c:tx>
          <c:spPr>
            <a:ln w="28575" cap="rnd">
              <a:solidFill>
                <a:schemeClr val="accent1"/>
              </a:solidFill>
              <a:round/>
            </a:ln>
            <a:effectLst/>
          </c:spPr>
          <c:marker>
            <c:symbol val="none"/>
          </c:marker>
          <c:cat>
            <c:numRef>
              <c:f>Sheet1!$S$4:$T$4</c:f>
              <c:numCache>
                <c:formatCode>General</c:formatCode>
                <c:ptCount val="2"/>
                <c:pt idx="0">
                  <c:v>2015</c:v>
                </c:pt>
                <c:pt idx="1">
                  <c:v>2016</c:v>
                </c:pt>
              </c:numCache>
            </c:numRef>
          </c:cat>
          <c:val>
            <c:numRef>
              <c:f>Sheet1!$S$12:$T$12</c:f>
              <c:numCache>
                <c:formatCode>_(* #,##0.00_);_(* \(#,##0.00\);_(* "-"??_);_(@_)</c:formatCode>
                <c:ptCount val="2"/>
                <c:pt idx="0">
                  <c:v>1.3916064327829034</c:v>
                </c:pt>
                <c:pt idx="1">
                  <c:v>2.2452290561189305</c:v>
                </c:pt>
              </c:numCache>
            </c:numRef>
          </c:val>
          <c:smooth val="0"/>
          <c:extLst>
            <c:ext xmlns:c16="http://schemas.microsoft.com/office/drawing/2014/chart" uri="{C3380CC4-5D6E-409C-BE32-E72D297353CC}">
              <c16:uniqueId val="{00000000-6233-4D49-B810-332BCB47901D}"/>
            </c:ext>
          </c:extLst>
        </c:ser>
        <c:ser>
          <c:idx val="1"/>
          <c:order val="1"/>
          <c:tx>
            <c:strRef>
              <c:f>Sheet1!$R$13</c:f>
              <c:strCache>
                <c:ptCount val="1"/>
                <c:pt idx="0">
                  <c:v>ROE</c:v>
                </c:pt>
              </c:strCache>
            </c:strRef>
          </c:tx>
          <c:spPr>
            <a:ln w="28575" cap="rnd">
              <a:solidFill>
                <a:schemeClr val="accent2"/>
              </a:solidFill>
              <a:round/>
            </a:ln>
            <a:effectLst/>
          </c:spPr>
          <c:marker>
            <c:symbol val="none"/>
          </c:marker>
          <c:cat>
            <c:numRef>
              <c:f>Sheet1!$S$4:$T$4</c:f>
              <c:numCache>
                <c:formatCode>General</c:formatCode>
                <c:ptCount val="2"/>
                <c:pt idx="0">
                  <c:v>2015</c:v>
                </c:pt>
                <c:pt idx="1">
                  <c:v>2016</c:v>
                </c:pt>
              </c:numCache>
            </c:numRef>
          </c:cat>
          <c:val>
            <c:numRef>
              <c:f>Sheet1!$S$13:$T$13</c:f>
              <c:numCache>
                <c:formatCode>0.0</c:formatCode>
                <c:ptCount val="2"/>
                <c:pt idx="0">
                  <c:v>1.4477796713090831</c:v>
                </c:pt>
                <c:pt idx="1">
                  <c:v>2.2343406334158433</c:v>
                </c:pt>
              </c:numCache>
            </c:numRef>
          </c:val>
          <c:smooth val="0"/>
          <c:extLst>
            <c:ext xmlns:c16="http://schemas.microsoft.com/office/drawing/2014/chart" uri="{C3380CC4-5D6E-409C-BE32-E72D297353CC}">
              <c16:uniqueId val="{00000001-6233-4D49-B810-332BCB47901D}"/>
            </c:ext>
          </c:extLst>
        </c:ser>
        <c:dLbls>
          <c:showLegendKey val="0"/>
          <c:showVal val="0"/>
          <c:showCatName val="0"/>
          <c:showSerName val="0"/>
          <c:showPercent val="0"/>
          <c:showBubbleSize val="0"/>
        </c:dLbls>
        <c:smooth val="0"/>
        <c:axId val="456171208"/>
        <c:axId val="456171600"/>
      </c:lineChart>
      <c:catAx>
        <c:axId val="456171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71600"/>
        <c:crosses val="autoZero"/>
        <c:auto val="1"/>
        <c:lblAlgn val="ctr"/>
        <c:lblOffset val="100"/>
        <c:noMultiLvlLbl val="0"/>
      </c:catAx>
      <c:valAx>
        <c:axId val="456171600"/>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6171208"/>
        <c:crosses val="autoZero"/>
        <c:crossBetween val="between"/>
      </c:valAx>
      <c:spPr>
        <a:noFill/>
        <a:ln>
          <a:noFill/>
        </a:ln>
        <a:effectLst/>
      </c:spPr>
    </c:plotArea>
    <c:legend>
      <c:legendPos val="b"/>
      <c:layout>
        <c:manualLayout>
          <c:xMode val="edge"/>
          <c:yMode val="edge"/>
          <c:x val="0.14856794324546543"/>
          <c:y val="0.84771761338184359"/>
          <c:w val="0.73421230028798368"/>
          <c:h val="0.110655325750871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80642771119506"/>
          <c:y val="4.7227910327680346E-2"/>
          <c:w val="0.86997134653167052"/>
          <c:h val="0.56262346447612799"/>
        </c:manualLayout>
      </c:layout>
      <c:barChart>
        <c:barDir val="col"/>
        <c:grouping val="stacked"/>
        <c:varyColors val="0"/>
        <c:ser>
          <c:idx val="0"/>
          <c:order val="0"/>
          <c:tx>
            <c:strRef>
              <c:f>'Siemens Regions'!$O$6</c:f>
              <c:strCache>
                <c:ptCount val="1"/>
                <c:pt idx="0">
                  <c:v>TPS</c:v>
                </c:pt>
              </c:strCache>
            </c:strRef>
          </c:tx>
          <c:spPr>
            <a:solidFill>
              <a:schemeClr val="accent1"/>
            </a:solidFill>
            <a:ln>
              <a:noFill/>
            </a:ln>
            <a:effectLst/>
          </c:spPr>
          <c:invertIfNegative val="0"/>
          <c:cat>
            <c:strRef>
              <c:f>'Siemens Regions'!$P$5:$Y$5</c:f>
              <c:strCache>
                <c:ptCount val="10"/>
                <c:pt idx="0">
                  <c:v>Angola</c:v>
                </c:pt>
                <c:pt idx="1">
                  <c:v>Botswana</c:v>
                </c:pt>
                <c:pt idx="2">
                  <c:v>Ghana</c:v>
                </c:pt>
                <c:pt idx="3">
                  <c:v>Kenya</c:v>
                </c:pt>
                <c:pt idx="4">
                  <c:v>Malawi</c:v>
                </c:pt>
                <c:pt idx="5">
                  <c:v>Mozambique</c:v>
                </c:pt>
                <c:pt idx="6">
                  <c:v>Namibia</c:v>
                </c:pt>
                <c:pt idx="7">
                  <c:v>South Africa</c:v>
                </c:pt>
                <c:pt idx="8">
                  <c:v>Tanzania</c:v>
                </c:pt>
                <c:pt idx="9">
                  <c:v>Zambia</c:v>
                </c:pt>
              </c:strCache>
            </c:strRef>
          </c:cat>
          <c:val>
            <c:numRef>
              <c:f>'Siemens Regions'!$P$6:$Y$6</c:f>
              <c:numCache>
                <c:formatCode>General</c:formatCode>
                <c:ptCount val="10"/>
                <c:pt idx="0" formatCode="#\ ##0;[Red]\(#\ ##0\)">
                  <c:v>4312619.9899999993</c:v>
                </c:pt>
                <c:pt idx="1">
                  <c:v>0</c:v>
                </c:pt>
                <c:pt idx="2" formatCode="#\ ##0;[Red]\(#\ ##0\)">
                  <c:v>93822.000000000015</c:v>
                </c:pt>
                <c:pt idx="3" formatCode="#\ ##0;[Red]\(#\ ##0\)">
                  <c:v>5141193.3500000006</c:v>
                </c:pt>
                <c:pt idx="4">
                  <c:v>0</c:v>
                </c:pt>
                <c:pt idx="5" formatCode="#\ ##0;[Red]\(#\ ##0\)">
                  <c:v>4255349.08</c:v>
                </c:pt>
                <c:pt idx="6" formatCode="#\ ##0;[Red]\(#\ ##0\)">
                  <c:v>572408.44999999995</c:v>
                </c:pt>
                <c:pt idx="7" formatCode="#\ ##0;[Red]\(#\ ##0\)">
                  <c:v>15797051.950000001</c:v>
                </c:pt>
                <c:pt idx="8" formatCode="#\ ##0;[Red]\(#\ ##0\)">
                  <c:v>718759.37000000011</c:v>
                </c:pt>
                <c:pt idx="9" formatCode="#\ ##0;[Red]\(#\ ##0\)">
                  <c:v>490561.80000000005</c:v>
                </c:pt>
              </c:numCache>
            </c:numRef>
          </c:val>
          <c:extLst>
            <c:ext xmlns:c16="http://schemas.microsoft.com/office/drawing/2014/chart" uri="{C3380CC4-5D6E-409C-BE32-E72D297353CC}">
              <c16:uniqueId val="{00000000-844D-416E-B03F-AFD21712E062}"/>
            </c:ext>
          </c:extLst>
        </c:ser>
        <c:ser>
          <c:idx val="1"/>
          <c:order val="1"/>
          <c:tx>
            <c:strRef>
              <c:f>'Siemens Regions'!$O$7</c:f>
              <c:strCache>
                <c:ptCount val="1"/>
                <c:pt idx="0">
                  <c:v>GM</c:v>
                </c:pt>
              </c:strCache>
            </c:strRef>
          </c:tx>
          <c:spPr>
            <a:solidFill>
              <a:schemeClr val="accent2"/>
            </a:solidFill>
            <a:ln>
              <a:noFill/>
            </a:ln>
            <a:effectLst/>
          </c:spPr>
          <c:invertIfNegative val="0"/>
          <c:cat>
            <c:strRef>
              <c:f>'Siemens Regions'!$P$5:$Y$5</c:f>
              <c:strCache>
                <c:ptCount val="10"/>
                <c:pt idx="0">
                  <c:v>Angola</c:v>
                </c:pt>
                <c:pt idx="1">
                  <c:v>Botswana</c:v>
                </c:pt>
                <c:pt idx="2">
                  <c:v>Ghana</c:v>
                </c:pt>
                <c:pt idx="3">
                  <c:v>Kenya</c:v>
                </c:pt>
                <c:pt idx="4">
                  <c:v>Malawi</c:v>
                </c:pt>
                <c:pt idx="5">
                  <c:v>Mozambique</c:v>
                </c:pt>
                <c:pt idx="6">
                  <c:v>Namibia</c:v>
                </c:pt>
                <c:pt idx="7">
                  <c:v>South Africa</c:v>
                </c:pt>
                <c:pt idx="8">
                  <c:v>Tanzania</c:v>
                </c:pt>
                <c:pt idx="9">
                  <c:v>Zambia</c:v>
                </c:pt>
              </c:strCache>
            </c:strRef>
          </c:cat>
          <c:val>
            <c:numRef>
              <c:f>'Siemens Regions'!$P$7:$Y$7</c:f>
              <c:numCache>
                <c:formatCode>#\ ##0;[Red]\(#\ ##0\)</c:formatCode>
                <c:ptCount val="10"/>
                <c:pt idx="0">
                  <c:v>626499.47</c:v>
                </c:pt>
                <c:pt idx="1">
                  <c:v>962854.19</c:v>
                </c:pt>
                <c:pt idx="2">
                  <c:v>551345.78</c:v>
                </c:pt>
                <c:pt idx="3">
                  <c:v>444895.31000000006</c:v>
                </c:pt>
                <c:pt idx="4">
                  <c:v>227855.13999999996</c:v>
                </c:pt>
                <c:pt idx="5">
                  <c:v>2012133.27</c:v>
                </c:pt>
                <c:pt idx="6" formatCode="General">
                  <c:v>0</c:v>
                </c:pt>
                <c:pt idx="7">
                  <c:v>5900095.1899999995</c:v>
                </c:pt>
                <c:pt idx="8">
                  <c:v>76130.430000000008</c:v>
                </c:pt>
                <c:pt idx="9" formatCode="General">
                  <c:v>0</c:v>
                </c:pt>
              </c:numCache>
            </c:numRef>
          </c:val>
          <c:extLst>
            <c:ext xmlns:c16="http://schemas.microsoft.com/office/drawing/2014/chart" uri="{C3380CC4-5D6E-409C-BE32-E72D297353CC}">
              <c16:uniqueId val="{00000001-844D-416E-B03F-AFD21712E062}"/>
            </c:ext>
          </c:extLst>
        </c:ser>
        <c:ser>
          <c:idx val="2"/>
          <c:order val="2"/>
          <c:tx>
            <c:strRef>
              <c:f>'Siemens Regions'!$O$8</c:f>
              <c:strCache>
                <c:ptCount val="1"/>
                <c:pt idx="0">
                  <c:v>IB</c:v>
                </c:pt>
              </c:strCache>
            </c:strRef>
          </c:tx>
          <c:spPr>
            <a:solidFill>
              <a:schemeClr val="accent3"/>
            </a:solidFill>
            <a:ln>
              <a:noFill/>
            </a:ln>
            <a:effectLst/>
          </c:spPr>
          <c:invertIfNegative val="0"/>
          <c:cat>
            <c:strRef>
              <c:f>'Siemens Regions'!$P$5:$Y$5</c:f>
              <c:strCache>
                <c:ptCount val="10"/>
                <c:pt idx="0">
                  <c:v>Angola</c:v>
                </c:pt>
                <c:pt idx="1">
                  <c:v>Botswana</c:v>
                </c:pt>
                <c:pt idx="2">
                  <c:v>Ghana</c:v>
                </c:pt>
                <c:pt idx="3">
                  <c:v>Kenya</c:v>
                </c:pt>
                <c:pt idx="4">
                  <c:v>Malawi</c:v>
                </c:pt>
                <c:pt idx="5">
                  <c:v>Mozambique</c:v>
                </c:pt>
                <c:pt idx="6">
                  <c:v>Namibia</c:v>
                </c:pt>
                <c:pt idx="7">
                  <c:v>South Africa</c:v>
                </c:pt>
                <c:pt idx="8">
                  <c:v>Tanzania</c:v>
                </c:pt>
                <c:pt idx="9">
                  <c:v>Zambia</c:v>
                </c:pt>
              </c:strCache>
            </c:strRef>
          </c:cat>
          <c:val>
            <c:numRef>
              <c:f>'Siemens Regions'!$P$8:$Y$8</c:f>
              <c:numCache>
                <c:formatCode>General</c:formatCode>
                <c:ptCount val="10"/>
                <c:pt idx="0" formatCode="#\ ##0;[Red]\(#\ ##0\)">
                  <c:v>118116.94</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844D-416E-B03F-AFD21712E062}"/>
            </c:ext>
          </c:extLst>
        </c:ser>
        <c:dLbls>
          <c:showLegendKey val="0"/>
          <c:showVal val="0"/>
          <c:showCatName val="0"/>
          <c:showSerName val="0"/>
          <c:showPercent val="0"/>
          <c:showBubbleSize val="0"/>
        </c:dLbls>
        <c:gapWidth val="150"/>
        <c:overlap val="100"/>
        <c:axId val="457020744"/>
        <c:axId val="457021136"/>
      </c:barChart>
      <c:catAx>
        <c:axId val="457020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457021136"/>
        <c:crosses val="autoZero"/>
        <c:auto val="1"/>
        <c:lblAlgn val="ctr"/>
        <c:lblOffset val="100"/>
        <c:noMultiLvlLbl val="0"/>
      </c:catAx>
      <c:valAx>
        <c:axId val="457021136"/>
        <c:scaling>
          <c:orientation val="minMax"/>
        </c:scaling>
        <c:delete val="0"/>
        <c:axPos val="l"/>
        <c:numFmt formatCode="#\ ##0;[Red]\(#\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7020744"/>
        <c:crosses val="autoZero"/>
        <c:crossBetween val="between"/>
      </c:valAx>
      <c:spPr>
        <a:noFill/>
        <a:ln>
          <a:noFill/>
        </a:ln>
        <a:effectLst/>
      </c:spPr>
    </c:plotArea>
    <c:legend>
      <c:legendPos val="b"/>
      <c:layout>
        <c:manualLayout>
          <c:xMode val="edge"/>
          <c:yMode val="edge"/>
          <c:x val="7.568510307372725E-2"/>
          <c:y val="0.90644421637520711"/>
          <c:w val="0.86889216997056584"/>
          <c:h val="6.79818982535251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'Power '!$R$542</c:f>
              <c:strCache>
                <c:ptCount val="1"/>
                <c:pt idx="0">
                  <c:v>YTD</c:v>
                </c:pt>
              </c:strCache>
            </c:strRef>
          </c:tx>
          <c:spPr>
            <a:solidFill>
              <a:schemeClr val="accent1"/>
            </a:solidFill>
            <a:ln>
              <a:noFill/>
            </a:ln>
            <a:effectLst/>
          </c:spPr>
          <c:invertIfNegative val="0"/>
          <c:cat>
            <c:strRef>
              <c:f>'Power '!$S$541:$U$541</c:f>
              <c:strCache>
                <c:ptCount val="3"/>
                <c:pt idx="0">
                  <c:v>TPS</c:v>
                </c:pt>
                <c:pt idx="1">
                  <c:v>GM</c:v>
                </c:pt>
                <c:pt idx="2">
                  <c:v>IB</c:v>
                </c:pt>
              </c:strCache>
            </c:strRef>
          </c:cat>
          <c:val>
            <c:numRef>
              <c:f>'Power '!$S$542:$V$542</c:f>
              <c:numCache>
                <c:formatCode>_(* #,##0.00_);_(* \(#,##0.00\);_(* "-"??_);_(@_)</c:formatCode>
                <c:ptCount val="3"/>
                <c:pt idx="0">
                  <c:v>46.676130000000001</c:v>
                </c:pt>
                <c:pt idx="1">
                  <c:v>6.9474479999999996</c:v>
                </c:pt>
                <c:pt idx="2">
                  <c:v>6.7441360000000006E-2</c:v>
                </c:pt>
              </c:numCache>
            </c:numRef>
          </c:val>
          <c:extLst>
            <c:ext xmlns:c16="http://schemas.microsoft.com/office/drawing/2014/chart" uri="{C3380CC4-5D6E-409C-BE32-E72D297353CC}">
              <c16:uniqueId val="{00000000-E06A-4E9F-859B-7673AD67B5CF}"/>
            </c:ext>
          </c:extLst>
        </c:ser>
        <c:ser>
          <c:idx val="1"/>
          <c:order val="1"/>
          <c:tx>
            <c:strRef>
              <c:f>'Power '!$R$543</c:f>
              <c:strCache>
                <c:ptCount val="1"/>
                <c:pt idx="0">
                  <c:v>Budget</c:v>
                </c:pt>
              </c:strCache>
            </c:strRef>
          </c:tx>
          <c:spPr>
            <a:solidFill>
              <a:schemeClr val="accent2"/>
            </a:solidFill>
            <a:ln>
              <a:noFill/>
            </a:ln>
            <a:effectLst/>
          </c:spPr>
          <c:invertIfNegative val="0"/>
          <c:cat>
            <c:strRef>
              <c:f>'Power '!$S$541:$U$541</c:f>
              <c:strCache>
                <c:ptCount val="3"/>
                <c:pt idx="0">
                  <c:v>TPS</c:v>
                </c:pt>
                <c:pt idx="1">
                  <c:v>GM</c:v>
                </c:pt>
                <c:pt idx="2">
                  <c:v>IB</c:v>
                </c:pt>
              </c:strCache>
            </c:strRef>
          </c:cat>
          <c:val>
            <c:numRef>
              <c:f>'Power '!$S$543:$V$543</c:f>
              <c:numCache>
                <c:formatCode>_(* #,##0.00_);_(* \(#,##0.00\);_(* "-"??_);_(@_)</c:formatCode>
                <c:ptCount val="3"/>
                <c:pt idx="0">
                  <c:v>29.917743000000002</c:v>
                </c:pt>
                <c:pt idx="1">
                  <c:v>10.693498999999999</c:v>
                </c:pt>
                <c:pt idx="2">
                  <c:v>0</c:v>
                </c:pt>
              </c:numCache>
            </c:numRef>
          </c:val>
          <c:extLst>
            <c:ext xmlns:c16="http://schemas.microsoft.com/office/drawing/2014/chart" uri="{C3380CC4-5D6E-409C-BE32-E72D297353CC}">
              <c16:uniqueId val="{00000001-E06A-4E9F-859B-7673AD67B5CF}"/>
            </c:ext>
          </c:extLst>
        </c:ser>
        <c:dLbls>
          <c:showLegendKey val="0"/>
          <c:showVal val="0"/>
          <c:showCatName val="0"/>
          <c:showSerName val="0"/>
          <c:showPercent val="0"/>
          <c:showBubbleSize val="0"/>
        </c:dLbls>
        <c:gapWidth val="219"/>
        <c:overlap val="-27"/>
        <c:axId val="457021920"/>
        <c:axId val="457022312"/>
      </c:barChart>
      <c:catAx>
        <c:axId val="4570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7022312"/>
        <c:crosses val="autoZero"/>
        <c:auto val="1"/>
        <c:lblAlgn val="ctr"/>
        <c:lblOffset val="100"/>
        <c:noMultiLvlLbl val="0"/>
      </c:catAx>
      <c:valAx>
        <c:axId val="457022312"/>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7021920"/>
        <c:crosses val="autoZero"/>
        <c:crossBetween val="between"/>
      </c:valAx>
      <c:spPr>
        <a:noFill/>
        <a:ln>
          <a:noFill/>
        </a:ln>
        <a:effectLst/>
      </c:spPr>
    </c:plotArea>
    <c:legend>
      <c:legendPos val="b"/>
      <c:layout>
        <c:manualLayout>
          <c:xMode val="edge"/>
          <c:yMode val="edge"/>
          <c:x val="0.18515943911879135"/>
          <c:y val="0.90644421637520711"/>
          <c:w val="0.64720900457341124"/>
          <c:h val="6.79818982535251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'Power '!$R$542:$R$544</c:f>
              <c:strCache>
                <c:ptCount val="3"/>
                <c:pt idx="0">
                  <c:v>YTD Sept '17</c:v>
                </c:pt>
                <c:pt idx="1">
                  <c:v>2017 Budget</c:v>
                </c:pt>
                <c:pt idx="2">
                  <c:v>2018 Budget</c:v>
                </c:pt>
              </c:strCache>
            </c:strRef>
          </c:cat>
          <c:val>
            <c:numRef>
              <c:f>'Power '!$S$548:$S$550</c:f>
              <c:numCache>
                <c:formatCode>0.0</c:formatCode>
                <c:ptCount val="3"/>
                <c:pt idx="0">
                  <c:v>53.691019359999999</c:v>
                </c:pt>
                <c:pt idx="1">
                  <c:v>40.611242000000004</c:v>
                </c:pt>
                <c:pt idx="2" formatCode="General">
                  <c:v>72</c:v>
                </c:pt>
              </c:numCache>
            </c:numRef>
          </c:val>
          <c:extLst>
            <c:ext xmlns:c16="http://schemas.microsoft.com/office/drawing/2014/chart" uri="{C3380CC4-5D6E-409C-BE32-E72D297353CC}">
              <c16:uniqueId val="{00000000-09DF-48B9-A20E-98984BF60527}"/>
            </c:ext>
          </c:extLst>
        </c:ser>
        <c:dLbls>
          <c:showLegendKey val="0"/>
          <c:showVal val="0"/>
          <c:showCatName val="0"/>
          <c:showSerName val="0"/>
          <c:showPercent val="0"/>
          <c:showBubbleSize val="0"/>
        </c:dLbls>
        <c:gapWidth val="219"/>
        <c:overlap val="-27"/>
        <c:axId val="457023096"/>
        <c:axId val="457023488"/>
      </c:barChart>
      <c:catAx>
        <c:axId val="457023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57023488"/>
        <c:crosses val="autoZero"/>
        <c:auto val="1"/>
        <c:lblAlgn val="ctr"/>
        <c:lblOffset val="100"/>
        <c:noMultiLvlLbl val="0"/>
      </c:catAx>
      <c:valAx>
        <c:axId val="45702348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45702309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F8996-B029-4B5A-A695-8C6ECEB35778}"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ZA"/>
        </a:p>
      </dgm:t>
    </dgm:pt>
    <dgm:pt modelId="{15740123-69E5-4D52-9E5A-801F2289BF72}">
      <dgm:prSet phldrT="[Text]" custT="1"/>
      <dgm:spPr>
        <a:solidFill>
          <a:schemeClr val="accent3">
            <a:lumMod val="60000"/>
            <a:lumOff val="40000"/>
          </a:schemeClr>
        </a:solidFill>
      </dgm:spPr>
      <dgm:t>
        <a:bodyPr/>
        <a:lstStyle/>
        <a:p>
          <a:pPr algn="ctr"/>
          <a:r>
            <a:rPr lang="en-US" sz="800" b="1" u="sng" dirty="0">
              <a:solidFill>
                <a:srgbClr val="002060"/>
              </a:solidFill>
            </a:rPr>
            <a:t>CC</a:t>
          </a:r>
          <a:r>
            <a:rPr lang="en-US" sz="800" b="1" u="none" dirty="0">
              <a:solidFill>
                <a:srgbClr val="002060"/>
              </a:solidFill>
            </a:rPr>
            <a:t>: Udo Raab</a:t>
          </a:r>
        </a:p>
        <a:p>
          <a:pPr algn="ctr"/>
          <a:endParaRPr lang="en-US" sz="800" b="1" dirty="0">
            <a:solidFill>
              <a:srgbClr val="002060"/>
            </a:solidFill>
          </a:endParaRPr>
        </a:p>
        <a:p>
          <a:pPr algn="ctr"/>
          <a:r>
            <a:rPr lang="en-US" sz="800" b="1" u="sng">
              <a:solidFill>
                <a:srgbClr val="002060"/>
              </a:solidFill>
            </a:rPr>
            <a:t>RM</a:t>
          </a:r>
          <a:r>
            <a:rPr lang="en-US" sz="800" b="1" u="none" dirty="0">
              <a:solidFill>
                <a:srgbClr val="002060"/>
              </a:solidFill>
            </a:rPr>
            <a:t>: Jeannot  </a:t>
          </a:r>
          <a:r>
            <a:rPr lang="en-ZA" sz="800" b="1" u="none" dirty="0">
              <a:solidFill>
                <a:srgbClr val="002060"/>
              </a:solidFill>
            </a:rPr>
            <a:t>Boussougouth</a:t>
          </a:r>
        </a:p>
      </dgm:t>
    </dgm:pt>
    <dgm:pt modelId="{92A5C33A-BE45-4F10-BFB5-295A135F4A25}" type="parTrans" cxnId="{31F3DCD4-3538-4D75-9BCC-E4BEEC97FA6B}">
      <dgm:prSet/>
      <dgm:spPr/>
      <dgm:t>
        <a:bodyPr/>
        <a:lstStyle/>
        <a:p>
          <a:endParaRPr lang="en-ZA" sz="800"/>
        </a:p>
      </dgm:t>
    </dgm:pt>
    <dgm:pt modelId="{92FA7A89-9E9F-4ECD-9945-BF6B94E04E07}" type="sibTrans" cxnId="{31F3DCD4-3538-4D75-9BCC-E4BEEC97FA6B}">
      <dgm:prSet/>
      <dgm:spPr/>
      <dgm:t>
        <a:bodyPr/>
        <a:lstStyle/>
        <a:p>
          <a:endParaRPr lang="en-ZA" sz="800"/>
        </a:p>
      </dgm:t>
    </dgm:pt>
    <dgm:pt modelId="{07166C30-98A7-4519-8BED-340F89CDEF3E}">
      <dgm:prSet phldrT="[Text]" custT="1"/>
      <dgm:spPr>
        <a:solidFill>
          <a:schemeClr val="tx1">
            <a:lumMod val="50000"/>
          </a:schemeClr>
        </a:solidFill>
      </dgm:spPr>
      <dgm:t>
        <a:bodyPr/>
        <a:lstStyle/>
        <a:p>
          <a:r>
            <a:rPr lang="en-US" sz="800" b="1" u="sng" dirty="0"/>
            <a:t>IB Champion</a:t>
          </a:r>
          <a:r>
            <a:rPr lang="en-US" sz="800" b="1" dirty="0"/>
            <a:t>:</a:t>
          </a:r>
        </a:p>
        <a:p>
          <a:r>
            <a:rPr lang="en-US" sz="800" b="1" dirty="0"/>
            <a:t>David Veale </a:t>
          </a:r>
        </a:p>
      </dgm:t>
    </dgm:pt>
    <dgm:pt modelId="{DBEA15ED-706E-4547-A4A6-982B38C28FD2}" type="parTrans" cxnId="{E1EAC547-7EE7-4053-B5CE-1B6F615F8269}">
      <dgm:prSet/>
      <dgm:spPr/>
      <dgm:t>
        <a:bodyPr/>
        <a:lstStyle/>
        <a:p>
          <a:endParaRPr lang="en-ZA" sz="800"/>
        </a:p>
      </dgm:t>
    </dgm:pt>
    <dgm:pt modelId="{FA8A9016-C24B-41EA-80C7-4DEA723354B4}" type="sibTrans" cxnId="{E1EAC547-7EE7-4053-B5CE-1B6F615F8269}">
      <dgm:prSet/>
      <dgm:spPr/>
      <dgm:t>
        <a:bodyPr/>
        <a:lstStyle/>
        <a:p>
          <a:endParaRPr lang="en-ZA" sz="800"/>
        </a:p>
      </dgm:t>
    </dgm:pt>
    <dgm:pt modelId="{21C66EBD-2A91-4D9A-8EBD-03C60B381AC1}">
      <dgm:prSet phldrT="[Text]" custT="1"/>
      <dgm:spPr>
        <a:solidFill>
          <a:schemeClr val="tx2">
            <a:lumMod val="75000"/>
          </a:schemeClr>
        </a:solidFill>
        <a:ln>
          <a:solidFill>
            <a:schemeClr val="tx2">
              <a:lumMod val="75000"/>
            </a:schemeClr>
          </a:solidFill>
        </a:ln>
      </dgm:spPr>
      <dgm:t>
        <a:bodyPr/>
        <a:lstStyle/>
        <a:p>
          <a:r>
            <a:rPr lang="en-US" sz="800" b="1" u="sng" dirty="0"/>
            <a:t>Credit Champions</a:t>
          </a:r>
          <a:r>
            <a:rPr lang="en-US" sz="800" b="1" dirty="0"/>
            <a:t>: </a:t>
          </a:r>
        </a:p>
        <a:p>
          <a:r>
            <a:rPr lang="en-US" sz="800" b="1" dirty="0"/>
            <a:t>Evan Watts</a:t>
          </a:r>
        </a:p>
        <a:p>
          <a:endParaRPr lang="en-ZA" sz="800" b="1" dirty="0"/>
        </a:p>
        <a:p>
          <a:r>
            <a:rPr lang="en-ZA" sz="800" b="1" dirty="0"/>
            <a:t>Reshana Maharaj</a:t>
          </a:r>
          <a:endParaRPr lang="en-US" sz="800" b="1" dirty="0"/>
        </a:p>
      </dgm:t>
    </dgm:pt>
    <dgm:pt modelId="{87F2AF1E-C6F6-485A-817D-E76AA4A49A94}" type="parTrans" cxnId="{44951916-BCC6-4108-834B-7F0683C1E726}">
      <dgm:prSet/>
      <dgm:spPr/>
      <dgm:t>
        <a:bodyPr/>
        <a:lstStyle/>
        <a:p>
          <a:endParaRPr lang="en-ZA" sz="800"/>
        </a:p>
      </dgm:t>
    </dgm:pt>
    <dgm:pt modelId="{C4D06809-D07B-41DC-AA6C-8406B3EDC8BB}" type="sibTrans" cxnId="{44951916-BCC6-4108-834B-7F0683C1E726}">
      <dgm:prSet/>
      <dgm:spPr/>
      <dgm:t>
        <a:bodyPr/>
        <a:lstStyle/>
        <a:p>
          <a:endParaRPr lang="en-ZA" sz="800"/>
        </a:p>
      </dgm:t>
    </dgm:pt>
    <dgm:pt modelId="{A28B04F3-48B9-41EC-AF67-370803F51930}">
      <dgm:prSet phldrT="[Text]" custT="1"/>
      <dgm:spPr>
        <a:solidFill>
          <a:schemeClr val="tx2">
            <a:lumMod val="60000"/>
            <a:lumOff val="40000"/>
          </a:schemeClr>
        </a:solidFill>
        <a:ln>
          <a:solidFill>
            <a:schemeClr val="tx2">
              <a:lumMod val="60000"/>
              <a:lumOff val="40000"/>
            </a:schemeClr>
          </a:solidFill>
        </a:ln>
      </dgm:spPr>
      <dgm:t>
        <a:bodyPr/>
        <a:lstStyle/>
        <a:p>
          <a:r>
            <a:rPr lang="en-US" sz="800" b="1" u="sng" dirty="0"/>
            <a:t>TPS Champions</a:t>
          </a:r>
          <a:r>
            <a:rPr lang="en-US" sz="800" b="1" dirty="0"/>
            <a:t>:</a:t>
          </a:r>
        </a:p>
        <a:p>
          <a:r>
            <a:rPr lang="en-ZA" sz="800" b="1" dirty="0"/>
            <a:t>Stella Evbuomwan</a:t>
          </a:r>
        </a:p>
        <a:p>
          <a:endParaRPr lang="en-ZA" sz="800" b="1" dirty="0"/>
        </a:p>
        <a:p>
          <a:r>
            <a:rPr lang="en-ZA" sz="800" b="1" dirty="0"/>
            <a:t>Thendo Mulaudzi</a:t>
          </a:r>
        </a:p>
      </dgm:t>
    </dgm:pt>
    <dgm:pt modelId="{D55ABE14-B154-4825-87DE-44044815BAC8}" type="parTrans" cxnId="{2FE723C6-5551-41B8-96F3-54D82A58E2FA}">
      <dgm:prSet/>
      <dgm:spPr/>
      <dgm:t>
        <a:bodyPr/>
        <a:lstStyle/>
        <a:p>
          <a:endParaRPr lang="en-ZA" sz="800"/>
        </a:p>
      </dgm:t>
    </dgm:pt>
    <dgm:pt modelId="{85E5DE46-5517-428C-A4C3-D280ACE8F63D}" type="sibTrans" cxnId="{2FE723C6-5551-41B8-96F3-54D82A58E2FA}">
      <dgm:prSet/>
      <dgm:spPr/>
      <dgm:t>
        <a:bodyPr/>
        <a:lstStyle/>
        <a:p>
          <a:endParaRPr lang="en-ZA" sz="800"/>
        </a:p>
      </dgm:t>
    </dgm:pt>
    <dgm:pt modelId="{4AEADD6D-4AC9-49CA-A872-CB17C14457BB}">
      <dgm:prSet phldrT="[Text]" custT="1"/>
      <dgm:spPr>
        <a:solidFill>
          <a:schemeClr val="tx2">
            <a:lumMod val="40000"/>
            <a:lumOff val="60000"/>
          </a:schemeClr>
        </a:solidFill>
        <a:ln>
          <a:solidFill>
            <a:schemeClr val="tx2">
              <a:lumMod val="40000"/>
              <a:lumOff val="60000"/>
            </a:schemeClr>
          </a:solidFill>
        </a:ln>
      </dgm:spPr>
      <dgm:t>
        <a:bodyPr/>
        <a:lstStyle/>
        <a:p>
          <a:endParaRPr lang="en-US" sz="800" b="1" dirty="0"/>
        </a:p>
        <a:p>
          <a:r>
            <a:rPr lang="en-US" sz="800" b="1" u="sng" dirty="0"/>
            <a:t>Power Sector Head</a:t>
          </a:r>
          <a:r>
            <a:rPr lang="en-US" sz="800" b="1" dirty="0"/>
            <a:t>:</a:t>
          </a:r>
        </a:p>
        <a:p>
          <a:r>
            <a:rPr lang="en-US" sz="800" b="1" dirty="0"/>
            <a:t>Rentia van Tonder</a:t>
          </a:r>
        </a:p>
      </dgm:t>
    </dgm:pt>
    <dgm:pt modelId="{013C8C55-A057-4BA4-A79B-7413F31943CC}" type="parTrans" cxnId="{779DEAFC-5EA2-4449-9E8A-CB8B2F8C164D}">
      <dgm:prSet/>
      <dgm:spPr/>
      <dgm:t>
        <a:bodyPr/>
        <a:lstStyle/>
        <a:p>
          <a:endParaRPr lang="en-ZA" sz="800"/>
        </a:p>
      </dgm:t>
    </dgm:pt>
    <dgm:pt modelId="{455BA97D-ABFD-4600-B0DB-06A64C7661FD}" type="sibTrans" cxnId="{779DEAFC-5EA2-4449-9E8A-CB8B2F8C164D}">
      <dgm:prSet/>
      <dgm:spPr/>
      <dgm:t>
        <a:bodyPr/>
        <a:lstStyle/>
        <a:p>
          <a:endParaRPr lang="en-ZA" sz="800"/>
        </a:p>
      </dgm:t>
    </dgm:pt>
    <dgm:pt modelId="{D5A0D448-9563-47B4-BB40-0FC70BFEDBF8}">
      <dgm:prSet phldrT="[Text]" custT="1"/>
      <dgm:spPr>
        <a:solidFill>
          <a:schemeClr val="tx2">
            <a:lumMod val="20000"/>
            <a:lumOff val="80000"/>
          </a:schemeClr>
        </a:solidFill>
        <a:ln>
          <a:solidFill>
            <a:schemeClr val="tx2">
              <a:lumMod val="20000"/>
              <a:lumOff val="80000"/>
            </a:schemeClr>
          </a:solidFill>
        </a:ln>
      </dgm:spPr>
      <dgm:t>
        <a:bodyPr/>
        <a:lstStyle/>
        <a:p>
          <a:r>
            <a:rPr lang="en-US" sz="800" b="1" u="sng" dirty="0">
              <a:solidFill>
                <a:schemeClr val="tx1"/>
              </a:solidFill>
            </a:rPr>
            <a:t>Global Markets Champions</a:t>
          </a:r>
          <a:r>
            <a:rPr lang="en-US" sz="800" b="1" dirty="0">
              <a:solidFill>
                <a:schemeClr val="tx1"/>
              </a:solidFill>
            </a:rPr>
            <a:t>:</a:t>
          </a:r>
        </a:p>
        <a:p>
          <a:r>
            <a:rPr lang="en-US" sz="800" b="1" dirty="0">
              <a:solidFill>
                <a:schemeClr val="tx1"/>
              </a:solidFill>
            </a:rPr>
            <a:t>John Beynon</a:t>
          </a:r>
        </a:p>
        <a:p>
          <a:endParaRPr lang="en-US" sz="800" b="1" dirty="0">
            <a:solidFill>
              <a:schemeClr val="tx1"/>
            </a:solidFill>
          </a:endParaRPr>
        </a:p>
        <a:p>
          <a:r>
            <a:rPr lang="en-ZA" sz="800" b="1" dirty="0">
              <a:solidFill>
                <a:schemeClr val="tx1"/>
              </a:solidFill>
            </a:rPr>
            <a:t>Charmaine Vorster</a:t>
          </a:r>
          <a:endParaRPr lang="en-US" sz="800" b="1" dirty="0">
            <a:solidFill>
              <a:schemeClr val="tx1"/>
            </a:solidFill>
          </a:endParaRPr>
        </a:p>
      </dgm:t>
    </dgm:pt>
    <dgm:pt modelId="{4186C6AC-FE99-4C25-9CA6-A03719F5B5C8}" type="parTrans" cxnId="{8DD998A3-9FF6-455F-8EA7-A5BCAE2A347E}">
      <dgm:prSet/>
      <dgm:spPr/>
      <dgm:t>
        <a:bodyPr/>
        <a:lstStyle/>
        <a:p>
          <a:endParaRPr lang="en-ZA" sz="800"/>
        </a:p>
      </dgm:t>
    </dgm:pt>
    <dgm:pt modelId="{A1E49F00-2076-494D-B35B-9572FC9DFE73}" type="sibTrans" cxnId="{8DD998A3-9FF6-455F-8EA7-A5BCAE2A347E}">
      <dgm:prSet/>
      <dgm:spPr/>
      <dgm:t>
        <a:bodyPr/>
        <a:lstStyle/>
        <a:p>
          <a:endParaRPr lang="en-ZA" sz="800"/>
        </a:p>
      </dgm:t>
    </dgm:pt>
    <dgm:pt modelId="{C48E265D-FA5A-472A-A6F7-2AD42179431F}">
      <dgm:prSet phldrT="[Text]" custT="1"/>
      <dgm:spPr>
        <a:solidFill>
          <a:schemeClr val="accent1">
            <a:lumMod val="20000"/>
            <a:lumOff val="80000"/>
          </a:schemeClr>
        </a:solidFill>
        <a:ln>
          <a:solidFill>
            <a:schemeClr val="accent1">
              <a:lumMod val="20000"/>
              <a:lumOff val="80000"/>
            </a:schemeClr>
          </a:solidFill>
        </a:ln>
      </dgm:spPr>
      <dgm:t>
        <a:bodyPr/>
        <a:lstStyle/>
        <a:p>
          <a:r>
            <a:rPr lang="en-US" sz="800" b="1" u="sng" dirty="0">
              <a:solidFill>
                <a:schemeClr val="tx1"/>
              </a:solidFill>
            </a:rPr>
            <a:t>Executive Sponsor:</a:t>
          </a:r>
        </a:p>
        <a:p>
          <a:r>
            <a:rPr lang="en-US" sz="800" b="1" u="none" dirty="0">
              <a:solidFill>
                <a:schemeClr val="tx1"/>
              </a:solidFill>
            </a:rPr>
            <a:t>Stephen Barnes</a:t>
          </a:r>
        </a:p>
      </dgm:t>
    </dgm:pt>
    <dgm:pt modelId="{926C7659-E8DA-48CA-AADE-581ABBAF2244}" type="sibTrans" cxnId="{A2F4479B-88D8-4F00-B588-82F328A7E58F}">
      <dgm:prSet/>
      <dgm:spPr/>
      <dgm:t>
        <a:bodyPr/>
        <a:lstStyle/>
        <a:p>
          <a:endParaRPr lang="en-ZA" sz="800"/>
        </a:p>
      </dgm:t>
    </dgm:pt>
    <dgm:pt modelId="{11DD72D9-BC1A-4922-84EE-D889C20A2832}" type="parTrans" cxnId="{A2F4479B-88D8-4F00-B588-82F328A7E58F}">
      <dgm:prSet/>
      <dgm:spPr/>
      <dgm:t>
        <a:bodyPr/>
        <a:lstStyle/>
        <a:p>
          <a:endParaRPr lang="en-ZA" sz="800"/>
        </a:p>
      </dgm:t>
    </dgm:pt>
    <dgm:pt modelId="{00865566-D795-4909-8EF7-48AD0648BEDE}" type="pres">
      <dgm:prSet presAssocID="{2E7F8996-B029-4B5A-A695-8C6ECEB35778}" presName="Name0" presStyleCnt="0">
        <dgm:presLayoutVars>
          <dgm:chMax val="1"/>
          <dgm:chPref val="1"/>
          <dgm:dir/>
          <dgm:animOne val="branch"/>
          <dgm:animLvl val="lvl"/>
        </dgm:presLayoutVars>
      </dgm:prSet>
      <dgm:spPr/>
    </dgm:pt>
    <dgm:pt modelId="{F0C2BAB3-95D8-4D06-A6C1-6B1E6054E7B9}" type="pres">
      <dgm:prSet presAssocID="{15740123-69E5-4D52-9E5A-801F2289BF72}" presName="Parent" presStyleLbl="node0" presStyleIdx="0" presStyleCnt="1" custScaleX="115758" custScaleY="103247" custLinFactNeighborX="175" custLinFactNeighborY="861">
        <dgm:presLayoutVars>
          <dgm:chMax val="6"/>
          <dgm:chPref val="6"/>
        </dgm:presLayoutVars>
      </dgm:prSet>
      <dgm:spPr/>
    </dgm:pt>
    <dgm:pt modelId="{0470287D-6317-4695-8EE8-456BCB1337EA}" type="pres">
      <dgm:prSet presAssocID="{07166C30-98A7-4519-8BED-340F89CDEF3E}" presName="Accent1" presStyleCnt="0"/>
      <dgm:spPr/>
    </dgm:pt>
    <dgm:pt modelId="{634C8C98-01D6-4EDA-BED4-433CB1DBB9AB}" type="pres">
      <dgm:prSet presAssocID="{07166C30-98A7-4519-8BED-340F89CDEF3E}" presName="Accent" presStyleLbl="bgShp" presStyleIdx="0" presStyleCnt="6"/>
      <dgm:spPr/>
    </dgm:pt>
    <dgm:pt modelId="{61FEB8B0-4BDD-46F1-95FC-52A35495E264}" type="pres">
      <dgm:prSet presAssocID="{07166C30-98A7-4519-8BED-340F89CDEF3E}" presName="Child1" presStyleLbl="node1" presStyleIdx="0" presStyleCnt="6">
        <dgm:presLayoutVars>
          <dgm:chMax val="0"/>
          <dgm:chPref val="0"/>
          <dgm:bulletEnabled val="1"/>
        </dgm:presLayoutVars>
      </dgm:prSet>
      <dgm:spPr/>
    </dgm:pt>
    <dgm:pt modelId="{C8AC22FE-3CD8-4797-8730-58041B416A1D}" type="pres">
      <dgm:prSet presAssocID="{21C66EBD-2A91-4D9A-8EBD-03C60B381AC1}" presName="Accent2" presStyleCnt="0"/>
      <dgm:spPr/>
    </dgm:pt>
    <dgm:pt modelId="{12E3E088-308A-4129-892A-042A5369D034}" type="pres">
      <dgm:prSet presAssocID="{21C66EBD-2A91-4D9A-8EBD-03C60B381AC1}" presName="Accent" presStyleLbl="bgShp" presStyleIdx="1" presStyleCnt="6" custLinFactNeighborX="-2800" custLinFactNeighborY="-8125"/>
      <dgm:spPr/>
    </dgm:pt>
    <dgm:pt modelId="{4FD54746-7D32-4A73-BDCF-F69BF1D9B169}" type="pres">
      <dgm:prSet presAssocID="{21C66EBD-2A91-4D9A-8EBD-03C60B381AC1}" presName="Child2" presStyleLbl="node1" presStyleIdx="1" presStyleCnt="6">
        <dgm:presLayoutVars>
          <dgm:chMax val="0"/>
          <dgm:chPref val="0"/>
          <dgm:bulletEnabled val="1"/>
        </dgm:presLayoutVars>
      </dgm:prSet>
      <dgm:spPr/>
    </dgm:pt>
    <dgm:pt modelId="{E5B38ABB-ABE2-48FB-8FD5-41D51F1B774A}" type="pres">
      <dgm:prSet presAssocID="{A28B04F3-48B9-41EC-AF67-370803F51930}" presName="Accent3" presStyleCnt="0"/>
      <dgm:spPr/>
    </dgm:pt>
    <dgm:pt modelId="{A26D8367-47AD-4E17-83E3-1FF340EE1C69}" type="pres">
      <dgm:prSet presAssocID="{A28B04F3-48B9-41EC-AF67-370803F51930}" presName="Accent" presStyleLbl="bgShp" presStyleIdx="2" presStyleCnt="6"/>
      <dgm:spPr/>
    </dgm:pt>
    <dgm:pt modelId="{9611A337-0CC0-468E-B056-004B51EC21D2}" type="pres">
      <dgm:prSet presAssocID="{A28B04F3-48B9-41EC-AF67-370803F51930}" presName="Child3" presStyleLbl="node1" presStyleIdx="2" presStyleCnt="6">
        <dgm:presLayoutVars>
          <dgm:chMax val="0"/>
          <dgm:chPref val="0"/>
          <dgm:bulletEnabled val="1"/>
        </dgm:presLayoutVars>
      </dgm:prSet>
      <dgm:spPr/>
    </dgm:pt>
    <dgm:pt modelId="{B04CB096-6F6A-47D7-945F-920DAA9CE064}" type="pres">
      <dgm:prSet presAssocID="{4AEADD6D-4AC9-49CA-A872-CB17C14457BB}" presName="Accent4" presStyleCnt="0"/>
      <dgm:spPr/>
    </dgm:pt>
    <dgm:pt modelId="{92FA5EBE-D67E-43BD-8CBB-89950D976169}" type="pres">
      <dgm:prSet presAssocID="{4AEADD6D-4AC9-49CA-A872-CB17C14457BB}" presName="Accent" presStyleLbl="bgShp" presStyleIdx="3" presStyleCnt="6"/>
      <dgm:spPr/>
    </dgm:pt>
    <dgm:pt modelId="{89A49C2D-03F2-4C76-B118-B646B6716FDB}" type="pres">
      <dgm:prSet presAssocID="{4AEADD6D-4AC9-49CA-A872-CB17C14457BB}" presName="Child4" presStyleLbl="node1" presStyleIdx="3" presStyleCnt="6">
        <dgm:presLayoutVars>
          <dgm:chMax val="0"/>
          <dgm:chPref val="0"/>
          <dgm:bulletEnabled val="1"/>
        </dgm:presLayoutVars>
      </dgm:prSet>
      <dgm:spPr/>
    </dgm:pt>
    <dgm:pt modelId="{C994B0E0-497F-46AB-A9A7-5165C16202C3}" type="pres">
      <dgm:prSet presAssocID="{D5A0D448-9563-47B4-BB40-0FC70BFEDBF8}" presName="Accent5" presStyleCnt="0"/>
      <dgm:spPr/>
    </dgm:pt>
    <dgm:pt modelId="{925B40B3-F3EA-4BFC-ADFB-B12F7DD3AD35}" type="pres">
      <dgm:prSet presAssocID="{D5A0D448-9563-47B4-BB40-0FC70BFEDBF8}" presName="Accent" presStyleLbl="bgShp" presStyleIdx="4" presStyleCnt="6"/>
      <dgm:spPr/>
    </dgm:pt>
    <dgm:pt modelId="{32EA2516-7622-449F-8FA2-E5E71B26CCCD}" type="pres">
      <dgm:prSet presAssocID="{D5A0D448-9563-47B4-BB40-0FC70BFEDBF8}" presName="Child5" presStyleLbl="node1" presStyleIdx="4" presStyleCnt="6">
        <dgm:presLayoutVars>
          <dgm:chMax val="0"/>
          <dgm:chPref val="0"/>
          <dgm:bulletEnabled val="1"/>
        </dgm:presLayoutVars>
      </dgm:prSet>
      <dgm:spPr/>
    </dgm:pt>
    <dgm:pt modelId="{AD278598-B7AB-4268-B3C3-C18032107995}" type="pres">
      <dgm:prSet presAssocID="{C48E265D-FA5A-472A-A6F7-2AD42179431F}" presName="Accent6" presStyleCnt="0"/>
      <dgm:spPr/>
    </dgm:pt>
    <dgm:pt modelId="{3D1686A9-4772-4A13-9332-1CF47ABF7200}" type="pres">
      <dgm:prSet presAssocID="{C48E265D-FA5A-472A-A6F7-2AD42179431F}" presName="Accent" presStyleLbl="bgShp" presStyleIdx="5" presStyleCnt="6"/>
      <dgm:spPr/>
    </dgm:pt>
    <dgm:pt modelId="{F4EBA632-4795-4C09-86B6-31F117CB98B5}" type="pres">
      <dgm:prSet presAssocID="{C48E265D-FA5A-472A-A6F7-2AD42179431F}" presName="Child6" presStyleLbl="node1" presStyleIdx="5" presStyleCnt="6">
        <dgm:presLayoutVars>
          <dgm:chMax val="0"/>
          <dgm:chPref val="0"/>
          <dgm:bulletEnabled val="1"/>
        </dgm:presLayoutVars>
      </dgm:prSet>
      <dgm:spPr/>
    </dgm:pt>
  </dgm:ptLst>
  <dgm:cxnLst>
    <dgm:cxn modelId="{44951916-BCC6-4108-834B-7F0683C1E726}" srcId="{15740123-69E5-4D52-9E5A-801F2289BF72}" destId="{21C66EBD-2A91-4D9A-8EBD-03C60B381AC1}" srcOrd="1" destOrd="0" parTransId="{87F2AF1E-C6F6-485A-817D-E76AA4A49A94}" sibTransId="{C4D06809-D07B-41DC-AA6C-8406B3EDC8BB}"/>
    <dgm:cxn modelId="{0438272E-95D4-49D3-8DDE-7BAE3BA6C266}" type="presOf" srcId="{15740123-69E5-4D52-9E5A-801F2289BF72}" destId="{F0C2BAB3-95D8-4D06-A6C1-6B1E6054E7B9}" srcOrd="0" destOrd="0" presId="urn:microsoft.com/office/officeart/2011/layout/HexagonRadial"/>
    <dgm:cxn modelId="{134EAB2E-A284-4750-9A49-6095D5DD347C}" type="presOf" srcId="{4AEADD6D-4AC9-49CA-A872-CB17C14457BB}" destId="{89A49C2D-03F2-4C76-B118-B646B6716FDB}" srcOrd="0" destOrd="0" presId="urn:microsoft.com/office/officeart/2011/layout/HexagonRadial"/>
    <dgm:cxn modelId="{71B2B835-6A50-46EF-B1DF-574116BACB69}" type="presOf" srcId="{D5A0D448-9563-47B4-BB40-0FC70BFEDBF8}" destId="{32EA2516-7622-449F-8FA2-E5E71B26CCCD}" srcOrd="0" destOrd="0" presId="urn:microsoft.com/office/officeart/2011/layout/HexagonRadial"/>
    <dgm:cxn modelId="{E1EAC547-7EE7-4053-B5CE-1B6F615F8269}" srcId="{15740123-69E5-4D52-9E5A-801F2289BF72}" destId="{07166C30-98A7-4519-8BED-340F89CDEF3E}" srcOrd="0" destOrd="0" parTransId="{DBEA15ED-706E-4547-A4A6-982B38C28FD2}" sibTransId="{FA8A9016-C24B-41EA-80C7-4DEA723354B4}"/>
    <dgm:cxn modelId="{F4E3D56B-63E9-482C-809A-188FA38F052C}" type="presOf" srcId="{A28B04F3-48B9-41EC-AF67-370803F51930}" destId="{9611A337-0CC0-468E-B056-004B51EC21D2}" srcOrd="0" destOrd="0" presId="urn:microsoft.com/office/officeart/2011/layout/HexagonRadial"/>
    <dgm:cxn modelId="{2F376888-5590-4A82-AA11-0BFFC17B045A}" type="presOf" srcId="{21C66EBD-2A91-4D9A-8EBD-03C60B381AC1}" destId="{4FD54746-7D32-4A73-BDCF-F69BF1D9B169}" srcOrd="0" destOrd="0" presId="urn:microsoft.com/office/officeart/2011/layout/HexagonRadial"/>
    <dgm:cxn modelId="{A2F4479B-88D8-4F00-B588-82F328A7E58F}" srcId="{15740123-69E5-4D52-9E5A-801F2289BF72}" destId="{C48E265D-FA5A-472A-A6F7-2AD42179431F}" srcOrd="5" destOrd="0" parTransId="{11DD72D9-BC1A-4922-84EE-D889C20A2832}" sibTransId="{926C7659-E8DA-48CA-AADE-581ABBAF2244}"/>
    <dgm:cxn modelId="{8DD998A3-9FF6-455F-8EA7-A5BCAE2A347E}" srcId="{15740123-69E5-4D52-9E5A-801F2289BF72}" destId="{D5A0D448-9563-47B4-BB40-0FC70BFEDBF8}" srcOrd="4" destOrd="0" parTransId="{4186C6AC-FE99-4C25-9CA6-A03719F5B5C8}" sibTransId="{A1E49F00-2076-494D-B35B-9572FC9DFE73}"/>
    <dgm:cxn modelId="{2FE723C6-5551-41B8-96F3-54D82A58E2FA}" srcId="{15740123-69E5-4D52-9E5A-801F2289BF72}" destId="{A28B04F3-48B9-41EC-AF67-370803F51930}" srcOrd="2" destOrd="0" parTransId="{D55ABE14-B154-4825-87DE-44044815BAC8}" sibTransId="{85E5DE46-5517-428C-A4C3-D280ACE8F63D}"/>
    <dgm:cxn modelId="{31F3DCD4-3538-4D75-9BCC-E4BEEC97FA6B}" srcId="{2E7F8996-B029-4B5A-A695-8C6ECEB35778}" destId="{15740123-69E5-4D52-9E5A-801F2289BF72}" srcOrd="0" destOrd="0" parTransId="{92A5C33A-BE45-4F10-BFB5-295A135F4A25}" sibTransId="{92FA7A89-9E9F-4ECD-9945-BF6B94E04E07}"/>
    <dgm:cxn modelId="{AE2AB2DB-06C5-4F16-84F3-76159F49ED23}" type="presOf" srcId="{07166C30-98A7-4519-8BED-340F89CDEF3E}" destId="{61FEB8B0-4BDD-46F1-95FC-52A35495E264}" srcOrd="0" destOrd="0" presId="urn:microsoft.com/office/officeart/2011/layout/HexagonRadial"/>
    <dgm:cxn modelId="{B85B6BF1-F1D8-4DD1-A03B-2D3EF49180FD}" type="presOf" srcId="{C48E265D-FA5A-472A-A6F7-2AD42179431F}" destId="{F4EBA632-4795-4C09-86B6-31F117CB98B5}" srcOrd="0" destOrd="0" presId="urn:microsoft.com/office/officeart/2011/layout/HexagonRadial"/>
    <dgm:cxn modelId="{779DEAFC-5EA2-4449-9E8A-CB8B2F8C164D}" srcId="{15740123-69E5-4D52-9E5A-801F2289BF72}" destId="{4AEADD6D-4AC9-49CA-A872-CB17C14457BB}" srcOrd="3" destOrd="0" parTransId="{013C8C55-A057-4BA4-A79B-7413F31943CC}" sibTransId="{455BA97D-ABFD-4600-B0DB-06A64C7661FD}"/>
    <dgm:cxn modelId="{E17F43FD-8058-47A6-BF6A-720B7F483E4D}" type="presOf" srcId="{2E7F8996-B029-4B5A-A695-8C6ECEB35778}" destId="{00865566-D795-4909-8EF7-48AD0648BEDE}" srcOrd="0" destOrd="0" presId="urn:microsoft.com/office/officeart/2011/layout/HexagonRadial"/>
    <dgm:cxn modelId="{B14F0090-AF4E-4E22-A932-8849AD8A3F6A}" type="presParOf" srcId="{00865566-D795-4909-8EF7-48AD0648BEDE}" destId="{F0C2BAB3-95D8-4D06-A6C1-6B1E6054E7B9}" srcOrd="0" destOrd="0" presId="urn:microsoft.com/office/officeart/2011/layout/HexagonRadial"/>
    <dgm:cxn modelId="{0EA8F675-9007-4F09-B4F6-9E7CC916FD01}" type="presParOf" srcId="{00865566-D795-4909-8EF7-48AD0648BEDE}" destId="{0470287D-6317-4695-8EE8-456BCB1337EA}" srcOrd="1" destOrd="0" presId="urn:microsoft.com/office/officeart/2011/layout/HexagonRadial"/>
    <dgm:cxn modelId="{DA932D5B-CAE1-4EEE-BB9F-70F32C81DC42}" type="presParOf" srcId="{0470287D-6317-4695-8EE8-456BCB1337EA}" destId="{634C8C98-01D6-4EDA-BED4-433CB1DBB9AB}" srcOrd="0" destOrd="0" presId="urn:microsoft.com/office/officeart/2011/layout/HexagonRadial"/>
    <dgm:cxn modelId="{C8D02D20-EDEC-47F0-9FEB-F6A03DFAA5DF}" type="presParOf" srcId="{00865566-D795-4909-8EF7-48AD0648BEDE}" destId="{61FEB8B0-4BDD-46F1-95FC-52A35495E264}" srcOrd="2" destOrd="0" presId="urn:microsoft.com/office/officeart/2011/layout/HexagonRadial"/>
    <dgm:cxn modelId="{35C6D1C1-5CC0-49A4-956A-E8714A9E2018}" type="presParOf" srcId="{00865566-D795-4909-8EF7-48AD0648BEDE}" destId="{C8AC22FE-3CD8-4797-8730-58041B416A1D}" srcOrd="3" destOrd="0" presId="urn:microsoft.com/office/officeart/2011/layout/HexagonRadial"/>
    <dgm:cxn modelId="{2765053A-8B37-47FC-8EEF-381386335C06}" type="presParOf" srcId="{C8AC22FE-3CD8-4797-8730-58041B416A1D}" destId="{12E3E088-308A-4129-892A-042A5369D034}" srcOrd="0" destOrd="0" presId="urn:microsoft.com/office/officeart/2011/layout/HexagonRadial"/>
    <dgm:cxn modelId="{E8B36726-4D60-4503-93D3-54437046195E}" type="presParOf" srcId="{00865566-D795-4909-8EF7-48AD0648BEDE}" destId="{4FD54746-7D32-4A73-BDCF-F69BF1D9B169}" srcOrd="4" destOrd="0" presId="urn:microsoft.com/office/officeart/2011/layout/HexagonRadial"/>
    <dgm:cxn modelId="{A7DAD3EC-08D6-4B5D-8125-7C2F79E69CD1}" type="presParOf" srcId="{00865566-D795-4909-8EF7-48AD0648BEDE}" destId="{E5B38ABB-ABE2-48FB-8FD5-41D51F1B774A}" srcOrd="5" destOrd="0" presId="urn:microsoft.com/office/officeart/2011/layout/HexagonRadial"/>
    <dgm:cxn modelId="{83D979D6-D3F1-4341-BDE6-34B2B4247A4E}" type="presParOf" srcId="{E5B38ABB-ABE2-48FB-8FD5-41D51F1B774A}" destId="{A26D8367-47AD-4E17-83E3-1FF340EE1C69}" srcOrd="0" destOrd="0" presId="urn:microsoft.com/office/officeart/2011/layout/HexagonRadial"/>
    <dgm:cxn modelId="{26016CE9-53A9-4A05-A2A6-2F194EBB850B}" type="presParOf" srcId="{00865566-D795-4909-8EF7-48AD0648BEDE}" destId="{9611A337-0CC0-468E-B056-004B51EC21D2}" srcOrd="6" destOrd="0" presId="urn:microsoft.com/office/officeart/2011/layout/HexagonRadial"/>
    <dgm:cxn modelId="{600A0407-B51E-4E2C-85E5-16F759ECAEC3}" type="presParOf" srcId="{00865566-D795-4909-8EF7-48AD0648BEDE}" destId="{B04CB096-6F6A-47D7-945F-920DAA9CE064}" srcOrd="7" destOrd="0" presId="urn:microsoft.com/office/officeart/2011/layout/HexagonRadial"/>
    <dgm:cxn modelId="{915EA79B-877F-4950-AAE8-20814F0F01F8}" type="presParOf" srcId="{B04CB096-6F6A-47D7-945F-920DAA9CE064}" destId="{92FA5EBE-D67E-43BD-8CBB-89950D976169}" srcOrd="0" destOrd="0" presId="urn:microsoft.com/office/officeart/2011/layout/HexagonRadial"/>
    <dgm:cxn modelId="{88750A51-E4EF-4767-930F-F4693A6DE524}" type="presParOf" srcId="{00865566-D795-4909-8EF7-48AD0648BEDE}" destId="{89A49C2D-03F2-4C76-B118-B646B6716FDB}" srcOrd="8" destOrd="0" presId="urn:microsoft.com/office/officeart/2011/layout/HexagonRadial"/>
    <dgm:cxn modelId="{9AB735EE-17FC-44ED-A656-DE9E484A4D87}" type="presParOf" srcId="{00865566-D795-4909-8EF7-48AD0648BEDE}" destId="{C994B0E0-497F-46AB-A9A7-5165C16202C3}" srcOrd="9" destOrd="0" presId="urn:microsoft.com/office/officeart/2011/layout/HexagonRadial"/>
    <dgm:cxn modelId="{45B74BDD-DA41-4AA4-880D-328107C5F3F6}" type="presParOf" srcId="{C994B0E0-497F-46AB-A9A7-5165C16202C3}" destId="{925B40B3-F3EA-4BFC-ADFB-B12F7DD3AD35}" srcOrd="0" destOrd="0" presId="urn:microsoft.com/office/officeart/2011/layout/HexagonRadial"/>
    <dgm:cxn modelId="{663E0D46-24C0-4AB1-AD6B-AADE416C8252}" type="presParOf" srcId="{00865566-D795-4909-8EF7-48AD0648BEDE}" destId="{32EA2516-7622-449F-8FA2-E5E71B26CCCD}" srcOrd="10" destOrd="0" presId="urn:microsoft.com/office/officeart/2011/layout/HexagonRadial"/>
    <dgm:cxn modelId="{22B4700E-678D-40CA-A1ED-32ACFD51FD07}" type="presParOf" srcId="{00865566-D795-4909-8EF7-48AD0648BEDE}" destId="{AD278598-B7AB-4268-B3C3-C18032107995}" srcOrd="11" destOrd="0" presId="urn:microsoft.com/office/officeart/2011/layout/HexagonRadial"/>
    <dgm:cxn modelId="{5AA37708-450E-427F-B208-BC343F42CD62}" type="presParOf" srcId="{AD278598-B7AB-4268-B3C3-C18032107995}" destId="{3D1686A9-4772-4A13-9332-1CF47ABF7200}" srcOrd="0" destOrd="0" presId="urn:microsoft.com/office/officeart/2011/layout/HexagonRadial"/>
    <dgm:cxn modelId="{BE82E98F-BD3B-4618-8B85-BB9057C4634A}" type="presParOf" srcId="{00865566-D795-4909-8EF7-48AD0648BEDE}" destId="{F4EBA632-4795-4C09-86B6-31F117CB98B5}"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2BAB3-95D8-4D06-A6C1-6B1E6054E7B9}">
      <dsp:nvSpPr>
        <dsp:cNvPr id="0" name=""/>
        <dsp:cNvSpPr/>
      </dsp:nvSpPr>
      <dsp:spPr>
        <a:xfrm>
          <a:off x="1067695" y="1238899"/>
          <a:ext cx="1838246" cy="1418295"/>
        </a:xfrm>
        <a:prstGeom prst="hexagon">
          <a:avLst>
            <a:gd name="adj" fmla="val 28570"/>
            <a:gd name="vf" fmla="val 11547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solidFill>
                <a:srgbClr val="002060"/>
              </a:solidFill>
            </a:rPr>
            <a:t>CC</a:t>
          </a:r>
          <a:r>
            <a:rPr lang="en-US" sz="800" b="1" u="none" kern="1200" dirty="0">
              <a:solidFill>
                <a:srgbClr val="002060"/>
              </a:solidFill>
            </a:rPr>
            <a:t>: Udo Raab</a:t>
          </a:r>
        </a:p>
        <a:p>
          <a:pPr marL="0" lvl="0" indent="0" algn="ctr" defTabSz="355600">
            <a:lnSpc>
              <a:spcPct val="90000"/>
            </a:lnSpc>
            <a:spcBef>
              <a:spcPct val="0"/>
            </a:spcBef>
            <a:spcAft>
              <a:spcPct val="35000"/>
            </a:spcAft>
            <a:buNone/>
          </a:pPr>
          <a:endParaRPr lang="en-US" sz="800" b="1" kern="1200" dirty="0">
            <a:solidFill>
              <a:srgbClr val="002060"/>
            </a:solidFill>
          </a:endParaRPr>
        </a:p>
        <a:p>
          <a:pPr marL="0" lvl="0" indent="0" algn="ctr" defTabSz="355600">
            <a:lnSpc>
              <a:spcPct val="90000"/>
            </a:lnSpc>
            <a:spcBef>
              <a:spcPct val="0"/>
            </a:spcBef>
            <a:spcAft>
              <a:spcPct val="35000"/>
            </a:spcAft>
            <a:buNone/>
          </a:pPr>
          <a:r>
            <a:rPr lang="en-US" sz="800" b="1" u="sng" kern="1200">
              <a:solidFill>
                <a:srgbClr val="002060"/>
              </a:solidFill>
            </a:rPr>
            <a:t>RM</a:t>
          </a:r>
          <a:r>
            <a:rPr lang="en-US" sz="800" b="1" u="none" kern="1200" dirty="0">
              <a:solidFill>
                <a:srgbClr val="002060"/>
              </a:solidFill>
            </a:rPr>
            <a:t>: Jeannot  </a:t>
          </a:r>
          <a:r>
            <a:rPr lang="en-ZA" sz="800" b="1" u="none" kern="1200" dirty="0">
              <a:solidFill>
                <a:srgbClr val="002060"/>
              </a:solidFill>
            </a:rPr>
            <a:t>Boussougouth</a:t>
          </a:r>
        </a:p>
      </dsp:txBody>
      <dsp:txXfrm>
        <a:off x="1355951" y="1461302"/>
        <a:ext cx="1261734" cy="973489"/>
      </dsp:txXfrm>
    </dsp:sp>
    <dsp:sp modelId="{12E3E088-308A-4129-892A-042A5369D034}">
      <dsp:nvSpPr>
        <dsp:cNvPr id="0" name=""/>
        <dsp:cNvSpPr/>
      </dsp:nvSpPr>
      <dsp:spPr>
        <a:xfrm>
          <a:off x="2167657" y="550209"/>
          <a:ext cx="599150" cy="51624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EB8B0-4BDD-46F1-95FC-52A35495E264}">
      <dsp:nvSpPr>
        <dsp:cNvPr id="0" name=""/>
        <dsp:cNvSpPr/>
      </dsp:nvSpPr>
      <dsp:spPr>
        <a:xfrm>
          <a:off x="1336313" y="0"/>
          <a:ext cx="1301361" cy="1125830"/>
        </a:xfrm>
        <a:prstGeom prst="hexagon">
          <a:avLst>
            <a:gd name="adj" fmla="val 28570"/>
            <a:gd name="vf" fmla="val 115470"/>
          </a:avLst>
        </a:prstGeom>
        <a:solidFill>
          <a:schemeClr val="tx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t>IB Champion</a:t>
          </a:r>
          <a:r>
            <a:rPr lang="en-US" sz="800" b="1" kern="1200" dirty="0"/>
            <a:t>:</a:t>
          </a:r>
        </a:p>
        <a:p>
          <a:pPr marL="0" lvl="0" indent="0" algn="ctr" defTabSz="355600">
            <a:lnSpc>
              <a:spcPct val="90000"/>
            </a:lnSpc>
            <a:spcBef>
              <a:spcPct val="0"/>
            </a:spcBef>
            <a:spcAft>
              <a:spcPct val="35000"/>
            </a:spcAft>
            <a:buNone/>
          </a:pPr>
          <a:r>
            <a:rPr lang="en-US" sz="800" b="1" kern="1200" dirty="0"/>
            <a:t>David Veale </a:t>
          </a:r>
        </a:p>
      </dsp:txBody>
      <dsp:txXfrm>
        <a:off x="1551976" y="186574"/>
        <a:ext cx="870035" cy="752682"/>
      </dsp:txXfrm>
    </dsp:sp>
    <dsp:sp modelId="{A26D8367-47AD-4E17-83E3-1FF340EE1C69}">
      <dsp:nvSpPr>
        <dsp:cNvPr id="0" name=""/>
        <dsp:cNvSpPr/>
      </dsp:nvSpPr>
      <dsp:spPr>
        <a:xfrm>
          <a:off x="2883689" y="1557263"/>
          <a:ext cx="599150" cy="51624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54746-7D32-4A73-BDCF-F69BF1D9B169}">
      <dsp:nvSpPr>
        <dsp:cNvPr id="0" name=""/>
        <dsp:cNvSpPr/>
      </dsp:nvSpPr>
      <dsp:spPr>
        <a:xfrm>
          <a:off x="2529813" y="692461"/>
          <a:ext cx="1301361" cy="1125830"/>
        </a:xfrm>
        <a:prstGeom prst="hexagon">
          <a:avLst>
            <a:gd name="adj" fmla="val 28570"/>
            <a:gd name="vf" fmla="val 115470"/>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t>Credit Champions</a:t>
          </a:r>
          <a:r>
            <a:rPr lang="en-US" sz="800" b="1" kern="1200" dirty="0"/>
            <a:t>: </a:t>
          </a:r>
        </a:p>
        <a:p>
          <a:pPr marL="0" lvl="0" indent="0" algn="ctr" defTabSz="355600">
            <a:lnSpc>
              <a:spcPct val="90000"/>
            </a:lnSpc>
            <a:spcBef>
              <a:spcPct val="0"/>
            </a:spcBef>
            <a:spcAft>
              <a:spcPct val="35000"/>
            </a:spcAft>
            <a:buNone/>
          </a:pPr>
          <a:r>
            <a:rPr lang="en-US" sz="800" b="1" kern="1200" dirty="0"/>
            <a:t>Evan Watts</a:t>
          </a:r>
        </a:p>
        <a:p>
          <a:pPr marL="0" lvl="0" indent="0" algn="ctr" defTabSz="355600">
            <a:lnSpc>
              <a:spcPct val="90000"/>
            </a:lnSpc>
            <a:spcBef>
              <a:spcPct val="0"/>
            </a:spcBef>
            <a:spcAft>
              <a:spcPct val="35000"/>
            </a:spcAft>
            <a:buNone/>
          </a:pPr>
          <a:endParaRPr lang="en-ZA" sz="800" b="1" kern="1200" dirty="0"/>
        </a:p>
        <a:p>
          <a:pPr marL="0" lvl="0" indent="0" algn="ctr" defTabSz="355600">
            <a:lnSpc>
              <a:spcPct val="90000"/>
            </a:lnSpc>
            <a:spcBef>
              <a:spcPct val="0"/>
            </a:spcBef>
            <a:spcAft>
              <a:spcPct val="35000"/>
            </a:spcAft>
            <a:buNone/>
          </a:pPr>
          <a:r>
            <a:rPr lang="en-ZA" sz="800" b="1" kern="1200" dirty="0"/>
            <a:t>Reshana Maharaj</a:t>
          </a:r>
          <a:endParaRPr lang="en-US" sz="800" b="1" kern="1200" dirty="0"/>
        </a:p>
      </dsp:txBody>
      <dsp:txXfrm>
        <a:off x="2745476" y="879035"/>
        <a:ext cx="870035" cy="752682"/>
      </dsp:txXfrm>
    </dsp:sp>
    <dsp:sp modelId="{92FA5EBE-D67E-43BD-8CBB-89950D976169}">
      <dsp:nvSpPr>
        <dsp:cNvPr id="0" name=""/>
        <dsp:cNvSpPr/>
      </dsp:nvSpPr>
      <dsp:spPr>
        <a:xfrm>
          <a:off x="2397940" y="2646689"/>
          <a:ext cx="599150" cy="51624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1A337-0CC0-468E-B056-004B51EC21D2}">
      <dsp:nvSpPr>
        <dsp:cNvPr id="0" name=""/>
        <dsp:cNvSpPr/>
      </dsp:nvSpPr>
      <dsp:spPr>
        <a:xfrm>
          <a:off x="2529813" y="2053759"/>
          <a:ext cx="1301361" cy="1125830"/>
        </a:xfrm>
        <a:prstGeom prst="hexagon">
          <a:avLst>
            <a:gd name="adj" fmla="val 28570"/>
            <a:gd name="vf" fmla="val 115470"/>
          </a:avLst>
        </a:prstGeom>
        <a:solidFill>
          <a:schemeClr val="tx2">
            <a:lumMod val="60000"/>
            <a:lumOff val="40000"/>
          </a:schemeClr>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t>TPS Champions</a:t>
          </a:r>
          <a:r>
            <a:rPr lang="en-US" sz="800" b="1" kern="1200" dirty="0"/>
            <a:t>:</a:t>
          </a:r>
        </a:p>
        <a:p>
          <a:pPr marL="0" lvl="0" indent="0" algn="ctr" defTabSz="355600">
            <a:lnSpc>
              <a:spcPct val="90000"/>
            </a:lnSpc>
            <a:spcBef>
              <a:spcPct val="0"/>
            </a:spcBef>
            <a:spcAft>
              <a:spcPct val="35000"/>
            </a:spcAft>
            <a:buNone/>
          </a:pPr>
          <a:r>
            <a:rPr lang="en-ZA" sz="800" b="1" kern="1200" dirty="0"/>
            <a:t>Stella Evbuomwan</a:t>
          </a:r>
        </a:p>
        <a:p>
          <a:pPr marL="0" lvl="0" indent="0" algn="ctr" defTabSz="355600">
            <a:lnSpc>
              <a:spcPct val="90000"/>
            </a:lnSpc>
            <a:spcBef>
              <a:spcPct val="0"/>
            </a:spcBef>
            <a:spcAft>
              <a:spcPct val="35000"/>
            </a:spcAft>
            <a:buNone/>
          </a:pPr>
          <a:endParaRPr lang="en-ZA" sz="800" b="1" kern="1200" dirty="0"/>
        </a:p>
        <a:p>
          <a:pPr marL="0" lvl="0" indent="0" algn="ctr" defTabSz="355600">
            <a:lnSpc>
              <a:spcPct val="90000"/>
            </a:lnSpc>
            <a:spcBef>
              <a:spcPct val="0"/>
            </a:spcBef>
            <a:spcAft>
              <a:spcPct val="35000"/>
            </a:spcAft>
            <a:buNone/>
          </a:pPr>
          <a:r>
            <a:rPr lang="en-ZA" sz="800" b="1" kern="1200" dirty="0"/>
            <a:t>Thendo Mulaudzi</a:t>
          </a:r>
        </a:p>
      </dsp:txBody>
      <dsp:txXfrm>
        <a:off x="2745476" y="2240333"/>
        <a:ext cx="870035" cy="752682"/>
      </dsp:txXfrm>
    </dsp:sp>
    <dsp:sp modelId="{925B40B3-F3EA-4BFC-ADFB-B12F7DD3AD35}">
      <dsp:nvSpPr>
        <dsp:cNvPr id="0" name=""/>
        <dsp:cNvSpPr/>
      </dsp:nvSpPr>
      <dsp:spPr>
        <a:xfrm>
          <a:off x="1192990" y="2759775"/>
          <a:ext cx="599150" cy="51624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49C2D-03F2-4C76-B118-B646B6716FDB}">
      <dsp:nvSpPr>
        <dsp:cNvPr id="0" name=""/>
        <dsp:cNvSpPr/>
      </dsp:nvSpPr>
      <dsp:spPr>
        <a:xfrm>
          <a:off x="1336313" y="2746995"/>
          <a:ext cx="1301361" cy="1125830"/>
        </a:xfrm>
        <a:prstGeom prst="hexagon">
          <a:avLst>
            <a:gd name="adj" fmla="val 28570"/>
            <a:gd name="vf" fmla="val 115470"/>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b="1" kern="1200" dirty="0"/>
        </a:p>
        <a:p>
          <a:pPr marL="0" lvl="0" indent="0" algn="ctr" defTabSz="355600">
            <a:lnSpc>
              <a:spcPct val="90000"/>
            </a:lnSpc>
            <a:spcBef>
              <a:spcPct val="0"/>
            </a:spcBef>
            <a:spcAft>
              <a:spcPct val="35000"/>
            </a:spcAft>
            <a:buNone/>
          </a:pPr>
          <a:r>
            <a:rPr lang="en-US" sz="800" b="1" u="sng" kern="1200" dirty="0"/>
            <a:t>Power Sector Head</a:t>
          </a:r>
          <a:r>
            <a:rPr lang="en-US" sz="800" b="1" kern="1200" dirty="0"/>
            <a:t>:</a:t>
          </a:r>
        </a:p>
        <a:p>
          <a:pPr marL="0" lvl="0" indent="0" algn="ctr" defTabSz="355600">
            <a:lnSpc>
              <a:spcPct val="90000"/>
            </a:lnSpc>
            <a:spcBef>
              <a:spcPct val="0"/>
            </a:spcBef>
            <a:spcAft>
              <a:spcPct val="35000"/>
            </a:spcAft>
            <a:buNone/>
          </a:pPr>
          <a:r>
            <a:rPr lang="en-US" sz="800" b="1" kern="1200" dirty="0"/>
            <a:t>Rentia van Tonder</a:t>
          </a:r>
        </a:p>
      </dsp:txBody>
      <dsp:txXfrm>
        <a:off x="1551976" y="2933569"/>
        <a:ext cx="870035" cy="752682"/>
      </dsp:txXfrm>
    </dsp:sp>
    <dsp:sp modelId="{3D1686A9-4772-4A13-9332-1CF47ABF7200}">
      <dsp:nvSpPr>
        <dsp:cNvPr id="0" name=""/>
        <dsp:cNvSpPr/>
      </dsp:nvSpPr>
      <dsp:spPr>
        <a:xfrm>
          <a:off x="482283" y="1795054"/>
          <a:ext cx="599150" cy="51624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A2516-7622-449F-8FA2-E5E71B26CCCD}">
      <dsp:nvSpPr>
        <dsp:cNvPr id="0" name=""/>
        <dsp:cNvSpPr/>
      </dsp:nvSpPr>
      <dsp:spPr>
        <a:xfrm>
          <a:off x="137273" y="2054534"/>
          <a:ext cx="1301361" cy="1125830"/>
        </a:xfrm>
        <a:prstGeom prst="hexagon">
          <a:avLst>
            <a:gd name="adj" fmla="val 28570"/>
            <a:gd name="vf" fmla="val 115470"/>
          </a:avLst>
        </a:prstGeom>
        <a:solidFill>
          <a:schemeClr val="tx2">
            <a:lumMod val="20000"/>
            <a:lumOff val="8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solidFill>
                <a:schemeClr val="tx1"/>
              </a:solidFill>
            </a:rPr>
            <a:t>Global Markets Champions</a:t>
          </a:r>
          <a:r>
            <a:rPr lang="en-US" sz="800" b="1" kern="1200" dirty="0">
              <a:solidFill>
                <a:schemeClr val="tx1"/>
              </a:solidFill>
            </a:rPr>
            <a:t>:</a:t>
          </a:r>
        </a:p>
        <a:p>
          <a:pPr marL="0" lvl="0" indent="0" algn="ctr" defTabSz="355600">
            <a:lnSpc>
              <a:spcPct val="90000"/>
            </a:lnSpc>
            <a:spcBef>
              <a:spcPct val="0"/>
            </a:spcBef>
            <a:spcAft>
              <a:spcPct val="35000"/>
            </a:spcAft>
            <a:buNone/>
          </a:pPr>
          <a:r>
            <a:rPr lang="en-US" sz="800" b="1" kern="1200" dirty="0">
              <a:solidFill>
                <a:schemeClr val="tx1"/>
              </a:solidFill>
            </a:rPr>
            <a:t>John Beynon</a:t>
          </a:r>
        </a:p>
        <a:p>
          <a:pPr marL="0" lvl="0" indent="0" algn="ctr" defTabSz="355600">
            <a:lnSpc>
              <a:spcPct val="90000"/>
            </a:lnSpc>
            <a:spcBef>
              <a:spcPct val="0"/>
            </a:spcBef>
            <a:spcAft>
              <a:spcPct val="35000"/>
            </a:spcAft>
            <a:buNone/>
          </a:pPr>
          <a:endParaRPr lang="en-US" sz="800" b="1" kern="1200" dirty="0">
            <a:solidFill>
              <a:schemeClr val="tx1"/>
            </a:solidFill>
          </a:endParaRPr>
        </a:p>
        <a:p>
          <a:pPr marL="0" lvl="0" indent="0" algn="ctr" defTabSz="355600">
            <a:lnSpc>
              <a:spcPct val="90000"/>
            </a:lnSpc>
            <a:spcBef>
              <a:spcPct val="0"/>
            </a:spcBef>
            <a:spcAft>
              <a:spcPct val="35000"/>
            </a:spcAft>
            <a:buNone/>
          </a:pPr>
          <a:r>
            <a:rPr lang="en-ZA" sz="800" b="1" kern="1200" dirty="0">
              <a:solidFill>
                <a:schemeClr val="tx1"/>
              </a:solidFill>
            </a:rPr>
            <a:t>Charmaine Vorster</a:t>
          </a:r>
          <a:endParaRPr lang="en-US" sz="800" b="1" kern="1200" dirty="0">
            <a:solidFill>
              <a:schemeClr val="tx1"/>
            </a:solidFill>
          </a:endParaRPr>
        </a:p>
      </dsp:txBody>
      <dsp:txXfrm>
        <a:off x="352936" y="2241108"/>
        <a:ext cx="870035" cy="752682"/>
      </dsp:txXfrm>
    </dsp:sp>
    <dsp:sp modelId="{F4EBA632-4795-4C09-86B6-31F117CB98B5}">
      <dsp:nvSpPr>
        <dsp:cNvPr id="0" name=""/>
        <dsp:cNvSpPr/>
      </dsp:nvSpPr>
      <dsp:spPr>
        <a:xfrm>
          <a:off x="137273" y="690912"/>
          <a:ext cx="1301361" cy="1125830"/>
        </a:xfrm>
        <a:prstGeom prst="hexagon">
          <a:avLst>
            <a:gd name="adj" fmla="val 28570"/>
            <a:gd name="vf" fmla="val 115470"/>
          </a:avLst>
        </a:prstGeom>
        <a:solidFill>
          <a:schemeClr val="accent1">
            <a:lumMod val="20000"/>
            <a:lumOff val="80000"/>
          </a:schemeClr>
        </a:solid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b="1" u="sng" kern="1200" dirty="0">
              <a:solidFill>
                <a:schemeClr val="tx1"/>
              </a:solidFill>
            </a:rPr>
            <a:t>Executive Sponsor:</a:t>
          </a:r>
        </a:p>
        <a:p>
          <a:pPr marL="0" lvl="0" indent="0" algn="ctr" defTabSz="355600">
            <a:lnSpc>
              <a:spcPct val="90000"/>
            </a:lnSpc>
            <a:spcBef>
              <a:spcPct val="0"/>
            </a:spcBef>
            <a:spcAft>
              <a:spcPct val="35000"/>
            </a:spcAft>
            <a:buNone/>
          </a:pPr>
          <a:r>
            <a:rPr lang="en-US" sz="800" b="1" u="none" kern="1200" dirty="0">
              <a:solidFill>
                <a:schemeClr val="tx1"/>
              </a:solidFill>
            </a:rPr>
            <a:t>Stephen Barnes</a:t>
          </a:r>
        </a:p>
      </dsp:txBody>
      <dsp:txXfrm>
        <a:off x="352936" y="877486"/>
        <a:ext cx="870035" cy="75268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1" y="9930324"/>
            <a:ext cx="3076917" cy="304290"/>
          </a:xfrm>
          <a:prstGeom prst="rect">
            <a:avLst/>
          </a:prstGeom>
          <a:noFill/>
          <a:ln w="9525">
            <a:noFill/>
            <a:miter lim="800000"/>
            <a:headEnd/>
            <a:tailEnd/>
          </a:ln>
          <a:effectLst/>
        </p:spPr>
        <p:txBody>
          <a:bodyPr vert="horz" wrap="square" lIns="94732" tIns="47366" rIns="94732" bIns="47366" numCol="1" anchor="t" anchorCtr="0" compatLnSpc="1">
            <a:prstTxWarp prst="textNoShape">
              <a:avLst/>
            </a:prstTxWarp>
          </a:bodyPr>
          <a:lstStyle>
            <a:lvl1pPr>
              <a:defRPr sz="1200"/>
            </a:lvl1pPr>
          </a:lstStyle>
          <a:p>
            <a:fld id="{D417840C-59FA-4F1B-84F3-B22B4E910F24}" type="datetime1">
              <a:rPr lang="en-GB"/>
              <a:pPr/>
              <a:t>07/03/2018</a:t>
            </a:fld>
            <a:endParaRPr lang="en-GB"/>
          </a:p>
        </p:txBody>
      </p:sp>
      <p:sp>
        <p:nvSpPr>
          <p:cNvPr id="252933" name="Rectangle 5"/>
          <p:cNvSpPr>
            <a:spLocks noGrp="1" noChangeArrowheads="1"/>
          </p:cNvSpPr>
          <p:nvPr>
            <p:ph type="sldNum" sz="quarter" idx="3"/>
          </p:nvPr>
        </p:nvSpPr>
        <p:spPr bwMode="auto">
          <a:xfrm>
            <a:off x="4022384" y="9943412"/>
            <a:ext cx="3076916" cy="291202"/>
          </a:xfrm>
          <a:prstGeom prst="rect">
            <a:avLst/>
          </a:prstGeom>
          <a:noFill/>
          <a:ln w="9525">
            <a:noFill/>
            <a:miter lim="800000"/>
            <a:headEnd/>
            <a:tailEnd/>
          </a:ln>
          <a:effectLst/>
        </p:spPr>
        <p:txBody>
          <a:bodyPr vert="horz" wrap="square" lIns="94732" tIns="47366" rIns="94732" bIns="47366" numCol="1" anchor="b" anchorCtr="0" compatLnSpc="1">
            <a:prstTxWarp prst="textNoShape">
              <a:avLst/>
            </a:prstTxWarp>
          </a:bodyPr>
          <a:lstStyle>
            <a:lvl1pPr algn="r">
              <a:defRPr sz="1200"/>
            </a:lvl1pPr>
          </a:lstStyle>
          <a:p>
            <a:fld id="{E8567424-A19A-4BF9-906B-957BC0B441EE}" type="slidenum">
              <a:rPr lang="en-GB"/>
              <a:pPr/>
              <a:t>‹#›</a:t>
            </a:fld>
            <a:endParaRPr lang="en-GB"/>
          </a:p>
        </p:txBody>
      </p:sp>
      <p:sp>
        <p:nvSpPr>
          <p:cNvPr id="252935" name="Rectangle 7"/>
          <p:cNvSpPr>
            <a:spLocks noGrp="1" noChangeArrowheads="1"/>
          </p:cNvSpPr>
          <p:nvPr>
            <p:ph type="hdr" sz="quarter"/>
          </p:nvPr>
        </p:nvSpPr>
        <p:spPr bwMode="auto">
          <a:xfrm>
            <a:off x="1" y="1"/>
            <a:ext cx="3076917" cy="512058"/>
          </a:xfrm>
          <a:prstGeom prst="rect">
            <a:avLst/>
          </a:prstGeom>
          <a:noFill/>
          <a:ln w="9525">
            <a:noFill/>
            <a:miter lim="800000"/>
            <a:headEnd/>
            <a:tailEnd/>
          </a:ln>
          <a:effectLst/>
        </p:spPr>
        <p:txBody>
          <a:bodyPr vert="horz" wrap="square" lIns="94732" tIns="47366" rIns="94732" bIns="47366" numCol="1" anchor="t" anchorCtr="0" compatLnSpc="1">
            <a:prstTxWarp prst="textNoShape">
              <a:avLst/>
            </a:prstTxWarp>
          </a:bodyPr>
          <a:lstStyle>
            <a:lvl1pPr>
              <a:defRPr sz="1200"/>
            </a:lvl1pPr>
          </a:lstStyle>
          <a:p>
            <a:endParaRPr lang="en-GB"/>
          </a:p>
        </p:txBody>
      </p:sp>
    </p:spTree>
    <p:extLst>
      <p:ext uri="{BB962C8B-B14F-4D97-AF65-F5344CB8AC3E}">
        <p14:creationId xmlns:p14="http://schemas.microsoft.com/office/powerpoint/2010/main" val="1708073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1" y="9949956"/>
            <a:ext cx="3076917" cy="284658"/>
          </a:xfrm>
          <a:prstGeom prst="rect">
            <a:avLst/>
          </a:prstGeom>
        </p:spPr>
        <p:txBody>
          <a:bodyPr vert="horz" wrap="square" lIns="94732" tIns="47366" rIns="94732" bIns="47366" numCol="1" anchor="t" anchorCtr="0" compatLnSpc="1">
            <a:prstTxWarp prst="textNoShape">
              <a:avLst/>
            </a:prstTxWarp>
          </a:bodyPr>
          <a:lstStyle>
            <a:lvl1pPr>
              <a:defRPr sz="1200">
                <a:latin typeface="Calibri" pitchFamily="34" charset="0"/>
              </a:defRPr>
            </a:lvl1pPr>
          </a:lstStyle>
          <a:p>
            <a:fld id="{83E23EEE-A4AC-4065-8FAC-748C9B40422F}" type="datetime1">
              <a:rPr lang="en-GB"/>
              <a:pPr/>
              <a:t>07/03/2018</a:t>
            </a:fld>
            <a:endParaRPr lang="en-ZA"/>
          </a:p>
        </p:txBody>
      </p:sp>
      <p:sp>
        <p:nvSpPr>
          <p:cNvPr id="4" name="Slide Image Placeholder 3"/>
          <p:cNvSpPr>
            <a:spLocks noGrp="1" noRot="1" noChangeAspect="1"/>
          </p:cNvSpPr>
          <p:nvPr>
            <p:ph type="sldImg" idx="2"/>
          </p:nvPr>
        </p:nvSpPr>
        <p:spPr>
          <a:xfrm>
            <a:off x="468313" y="571500"/>
            <a:ext cx="6159500" cy="4265613"/>
          </a:xfrm>
          <a:prstGeom prst="rect">
            <a:avLst/>
          </a:prstGeom>
          <a:noFill/>
          <a:ln w="12700">
            <a:solidFill>
              <a:prstClr val="black"/>
            </a:solidFill>
          </a:ln>
        </p:spPr>
        <p:txBody>
          <a:bodyPr vert="horz" lIns="94732" tIns="47366" rIns="94732" bIns="47366" rtlCol="0" anchor="ctr"/>
          <a:lstStyle/>
          <a:p>
            <a:pPr lvl="0"/>
            <a:endParaRPr lang="en-ZA" noProof="0"/>
          </a:p>
        </p:txBody>
      </p:sp>
      <p:sp>
        <p:nvSpPr>
          <p:cNvPr id="5" name="Notes Placeholder 4"/>
          <p:cNvSpPr>
            <a:spLocks noGrp="1"/>
          </p:cNvSpPr>
          <p:nvPr>
            <p:ph type="body" sz="quarter" idx="3"/>
          </p:nvPr>
        </p:nvSpPr>
        <p:spPr bwMode="auto">
          <a:xfrm>
            <a:off x="359943" y="4994610"/>
            <a:ext cx="6377758" cy="4669051"/>
          </a:xfrm>
          <a:prstGeom prst="rect">
            <a:avLst/>
          </a:prstGeom>
          <a:noFill/>
          <a:ln w="9525">
            <a:noFill/>
            <a:miter lim="800000"/>
            <a:headEnd/>
            <a:tailEnd/>
          </a:ln>
        </p:spPr>
        <p:txBody>
          <a:bodyPr vert="horz" wrap="square" lIns="94732" tIns="47366" rIns="94732" bIns="47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5"/>
          </p:nvPr>
        </p:nvSpPr>
        <p:spPr>
          <a:xfrm>
            <a:off x="4022384" y="9881244"/>
            <a:ext cx="3076916" cy="353369"/>
          </a:xfrm>
          <a:prstGeom prst="rect">
            <a:avLst/>
          </a:prstGeom>
        </p:spPr>
        <p:txBody>
          <a:bodyPr vert="horz" wrap="square" lIns="94732" tIns="47366" rIns="94732" bIns="47366" numCol="1" anchor="b" anchorCtr="0" compatLnSpc="1">
            <a:prstTxWarp prst="textNoShape">
              <a:avLst/>
            </a:prstTxWarp>
          </a:bodyPr>
          <a:lstStyle>
            <a:lvl1pPr algn="r">
              <a:defRPr sz="1200">
                <a:latin typeface="Calibri" pitchFamily="34" charset="0"/>
              </a:defRPr>
            </a:lvl1pPr>
          </a:lstStyle>
          <a:p>
            <a:fld id="{E19D51F8-14F4-483D-9BFD-88394224B8CC}" type="slidenum">
              <a:rPr lang="en-ZA"/>
              <a:pPr/>
              <a:t>‹#›</a:t>
            </a:fld>
            <a:endParaRPr lang="en-ZA"/>
          </a:p>
        </p:txBody>
      </p:sp>
    </p:spTree>
    <p:extLst>
      <p:ext uri="{BB962C8B-B14F-4D97-AF65-F5344CB8AC3E}">
        <p14:creationId xmlns:p14="http://schemas.microsoft.com/office/powerpoint/2010/main" val="254140077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FF4CBB6F-006C-4DD7-87D5-4A2BA33C0599}" type="datetime1">
              <a:rPr lang="en-GB"/>
              <a:pPr/>
              <a:t>07/03/2018</a:t>
            </a:fld>
            <a:endParaRPr lang="en-ZA" dirty="0"/>
          </a:p>
        </p:txBody>
      </p:sp>
      <p:sp>
        <p:nvSpPr>
          <p:cNvPr id="5" name="Slide Number Placeholder 6"/>
          <p:cNvSpPr>
            <a:spLocks noGrp="1"/>
          </p:cNvSpPr>
          <p:nvPr>
            <p:ph type="sldNum" sz="quarter" idx="5"/>
          </p:nvPr>
        </p:nvSpPr>
        <p:spPr/>
        <p:txBody>
          <a:bodyPr/>
          <a:lstStyle/>
          <a:p>
            <a:fld id="{4C47A400-07FE-4EFE-A5F5-BB056601DAEE}" type="slidenum">
              <a:rPr lang="en-ZA"/>
              <a:pPr/>
              <a:t>0</a:t>
            </a:fld>
            <a:endParaRPr lang="en-ZA" dirty="0"/>
          </a:p>
        </p:txBody>
      </p:sp>
      <p:sp>
        <p:nvSpPr>
          <p:cNvPr id="304130" name="Rectangle 2"/>
          <p:cNvSpPr>
            <a:spLocks noGrp="1" noRot="1" noChangeAspect="1" noTextEdit="1"/>
          </p:cNvSpPr>
          <p:nvPr>
            <p:ph type="sldImg"/>
          </p:nvPr>
        </p:nvSpPr>
        <p:spPr bwMode="auto">
          <a:noFill/>
          <a:ln>
            <a:solidFill>
              <a:srgbClr val="000000"/>
            </a:solidFill>
            <a:miter lim="800000"/>
            <a:headEnd/>
            <a:tailEnd/>
          </a:ln>
        </p:spPr>
      </p:sp>
      <p:sp>
        <p:nvSpPr>
          <p:cNvPr id="30413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50857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9</a:t>
            </a:fld>
            <a:endParaRPr lang="en-ZA" dirty="0">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62319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084DD494-8157-403A-8752-957B9AFCA28D}"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DEFAA841-79A6-4F63-AB67-6B4E690F9405}" type="slidenum">
              <a:rPr lang="en-ZA">
                <a:solidFill>
                  <a:prstClr val="black"/>
                </a:solidFill>
              </a:rPr>
              <a:pPr/>
              <a:t>10</a:t>
            </a:fld>
            <a:endParaRPr lang="en-ZA" dirty="0">
              <a:solidFill>
                <a:prstClr val="black"/>
              </a:solidFill>
            </a:endParaRPr>
          </a:p>
        </p:txBody>
      </p:sp>
      <p:sp>
        <p:nvSpPr>
          <p:cNvPr id="311298" name="Rectangle 2"/>
          <p:cNvSpPr>
            <a:spLocks noGrp="1" noRot="1" noChangeAspect="1" noTextEdit="1"/>
          </p:cNvSpPr>
          <p:nvPr>
            <p:ph type="sldImg"/>
          </p:nvPr>
        </p:nvSpPr>
        <p:spPr bwMode="auto">
          <a:noFill/>
          <a:ln>
            <a:solidFill>
              <a:srgbClr val="000000"/>
            </a:solidFill>
            <a:miter lim="800000"/>
            <a:headEnd/>
            <a:tailEnd/>
          </a:ln>
        </p:spPr>
      </p:sp>
      <p:sp>
        <p:nvSpPr>
          <p:cNvPr id="311299"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20471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11</a:t>
            </a:fld>
            <a:endParaRPr lang="en-ZA" dirty="0">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79594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9EF56D69-CF32-4F62-BC29-21286BDD0691}" type="datetime1">
              <a:rPr lang="en-GB"/>
              <a:pPr/>
              <a:t>07/03/2018</a:t>
            </a:fld>
            <a:endParaRPr lang="en-ZA" dirty="0"/>
          </a:p>
        </p:txBody>
      </p:sp>
      <p:sp>
        <p:nvSpPr>
          <p:cNvPr id="5" name="Slide Number Placeholder 6"/>
          <p:cNvSpPr>
            <a:spLocks noGrp="1"/>
          </p:cNvSpPr>
          <p:nvPr>
            <p:ph type="sldNum" sz="quarter" idx="5"/>
          </p:nvPr>
        </p:nvSpPr>
        <p:spPr/>
        <p:txBody>
          <a:bodyPr/>
          <a:lstStyle/>
          <a:p>
            <a:fld id="{56D3A03C-BDCD-4B94-AF07-38F8119E4C1C}" type="slidenum">
              <a:rPr lang="en-ZA"/>
              <a:pPr/>
              <a:t>12</a:t>
            </a:fld>
            <a:endParaRPr lang="en-ZA" dirty="0"/>
          </a:p>
        </p:txBody>
      </p:sp>
      <p:sp>
        <p:nvSpPr>
          <p:cNvPr id="313346" name="Rectangle 2"/>
          <p:cNvSpPr>
            <a:spLocks noGrp="1" noRot="1" noChangeAspect="1" noTextEdit="1"/>
          </p:cNvSpPr>
          <p:nvPr>
            <p:ph type="sldImg"/>
          </p:nvPr>
        </p:nvSpPr>
        <p:spPr bwMode="auto">
          <a:noFill/>
          <a:ln>
            <a:solidFill>
              <a:srgbClr val="000000"/>
            </a:solidFill>
            <a:miter lim="800000"/>
            <a:headEnd/>
            <a:tailEnd/>
          </a:ln>
        </p:spPr>
      </p:sp>
      <p:sp>
        <p:nvSpPr>
          <p:cNvPr id="313347"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9705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9EF56D69-CF32-4F62-BC29-21286BDD0691}"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6D3A03C-BDCD-4B94-AF07-38F8119E4C1C}" type="slidenum">
              <a:rPr lang="en-ZA">
                <a:solidFill>
                  <a:prstClr val="black"/>
                </a:solidFill>
              </a:rPr>
              <a:pPr/>
              <a:t>13</a:t>
            </a:fld>
            <a:endParaRPr lang="en-ZA" dirty="0">
              <a:solidFill>
                <a:prstClr val="black"/>
              </a:solidFill>
            </a:endParaRPr>
          </a:p>
        </p:txBody>
      </p:sp>
      <p:sp>
        <p:nvSpPr>
          <p:cNvPr id="313346" name="Rectangle 2"/>
          <p:cNvSpPr>
            <a:spLocks noGrp="1" noRot="1" noChangeAspect="1" noTextEdit="1"/>
          </p:cNvSpPr>
          <p:nvPr>
            <p:ph type="sldImg"/>
          </p:nvPr>
        </p:nvSpPr>
        <p:spPr bwMode="auto">
          <a:noFill/>
          <a:ln>
            <a:solidFill>
              <a:srgbClr val="000000"/>
            </a:solidFill>
            <a:miter lim="800000"/>
            <a:headEnd/>
            <a:tailEnd/>
          </a:ln>
        </p:spPr>
      </p:sp>
      <p:sp>
        <p:nvSpPr>
          <p:cNvPr id="313347"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3830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14</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28195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15</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856458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pPr/>
              <a:t>07/03/2018</a:t>
            </a:fld>
            <a:endParaRPr lang="en-ZA"/>
          </a:p>
        </p:txBody>
      </p:sp>
      <p:sp>
        <p:nvSpPr>
          <p:cNvPr id="5" name="Slide Number Placeholder 6"/>
          <p:cNvSpPr>
            <a:spLocks noGrp="1"/>
          </p:cNvSpPr>
          <p:nvPr>
            <p:ph type="sldNum" sz="quarter" idx="5"/>
          </p:nvPr>
        </p:nvSpPr>
        <p:spPr/>
        <p:txBody>
          <a:bodyPr/>
          <a:lstStyle/>
          <a:p>
            <a:fld id="{523684FD-DB94-43DE-8C14-FCE421F6B2BE}" type="slidenum">
              <a:rPr lang="en-ZA"/>
              <a:pPr/>
              <a:t>16</a:t>
            </a:fld>
            <a:endParaRPr lang="en-ZA"/>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2580899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17</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1248710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18</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41055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4171F57E-C6E7-474C-BB79-59F0D174C509}"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63AB2C5A-8808-4BC3-8E21-422C2FD232CF}" type="slidenum">
              <a:rPr lang="en-ZA">
                <a:solidFill>
                  <a:prstClr val="black"/>
                </a:solidFill>
              </a:rPr>
              <a:pPr/>
              <a:t>1</a:t>
            </a:fld>
            <a:endParaRPr lang="en-ZA" dirty="0">
              <a:solidFill>
                <a:prstClr val="black"/>
              </a:solidFill>
            </a:endParaRPr>
          </a:p>
        </p:txBody>
      </p:sp>
      <p:sp>
        <p:nvSpPr>
          <p:cNvPr id="307202" name="Rectangle 2"/>
          <p:cNvSpPr>
            <a:spLocks noGrp="1" noRot="1" noChangeAspect="1" noTextEdit="1"/>
          </p:cNvSpPr>
          <p:nvPr>
            <p:ph type="sldImg"/>
          </p:nvPr>
        </p:nvSpPr>
        <p:spPr bwMode="auto">
          <a:xfrm>
            <a:off x="852488" y="792163"/>
            <a:ext cx="5711825" cy="3954462"/>
          </a:xfrm>
          <a:noFill/>
          <a:ln>
            <a:solidFill>
              <a:srgbClr val="000000"/>
            </a:solidFill>
            <a:miter lim="800000"/>
            <a:headEnd/>
            <a:tailEnd/>
          </a:ln>
        </p:spPr>
      </p:sp>
      <p:sp>
        <p:nvSpPr>
          <p:cNvPr id="307203"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0417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19</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1562864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20</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111329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21</a:t>
            </a:fld>
            <a:endParaRPr lang="en-ZA">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3792671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2</a:t>
            </a:fld>
            <a:endParaRPr lang="en-ZA" dirty="0">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79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pPr/>
              <a:t>07/03/2018</a:t>
            </a:fld>
            <a:endParaRPr lang="en-ZA"/>
          </a:p>
        </p:txBody>
      </p:sp>
      <p:sp>
        <p:nvSpPr>
          <p:cNvPr id="5" name="Slide Number Placeholder 6"/>
          <p:cNvSpPr>
            <a:spLocks noGrp="1"/>
          </p:cNvSpPr>
          <p:nvPr>
            <p:ph type="sldNum" sz="quarter" idx="5"/>
          </p:nvPr>
        </p:nvSpPr>
        <p:spPr/>
        <p:txBody>
          <a:bodyPr/>
          <a:lstStyle/>
          <a:p>
            <a:fld id="{523684FD-DB94-43DE-8C14-FCE421F6B2BE}" type="slidenum">
              <a:rPr lang="en-ZA"/>
              <a:pPr/>
              <a:t>3</a:t>
            </a:fld>
            <a:endParaRPr lang="en-ZA"/>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a:p>
        </p:txBody>
      </p:sp>
    </p:spTree>
    <p:extLst>
      <p:ext uri="{BB962C8B-B14F-4D97-AF65-F5344CB8AC3E}">
        <p14:creationId xmlns:p14="http://schemas.microsoft.com/office/powerpoint/2010/main" val="19555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084DD494-8157-403A-8752-957B9AFCA28D}" type="datetime1">
              <a:rPr lang="en-GB"/>
              <a:pPr/>
              <a:t>07/03/2018</a:t>
            </a:fld>
            <a:endParaRPr lang="en-ZA" dirty="0"/>
          </a:p>
        </p:txBody>
      </p:sp>
      <p:sp>
        <p:nvSpPr>
          <p:cNvPr id="5" name="Slide Number Placeholder 6"/>
          <p:cNvSpPr>
            <a:spLocks noGrp="1"/>
          </p:cNvSpPr>
          <p:nvPr>
            <p:ph type="sldNum" sz="quarter" idx="5"/>
          </p:nvPr>
        </p:nvSpPr>
        <p:spPr/>
        <p:txBody>
          <a:bodyPr/>
          <a:lstStyle/>
          <a:p>
            <a:fld id="{DEFAA841-79A6-4F63-AB67-6B4E690F9405}" type="slidenum">
              <a:rPr lang="en-ZA"/>
              <a:pPr/>
              <a:t>4</a:t>
            </a:fld>
            <a:endParaRPr lang="en-ZA" dirty="0"/>
          </a:p>
        </p:txBody>
      </p:sp>
      <p:sp>
        <p:nvSpPr>
          <p:cNvPr id="311298" name="Rectangle 2"/>
          <p:cNvSpPr>
            <a:spLocks noGrp="1" noRot="1" noChangeAspect="1" noTextEdit="1"/>
          </p:cNvSpPr>
          <p:nvPr>
            <p:ph type="sldImg"/>
          </p:nvPr>
        </p:nvSpPr>
        <p:spPr bwMode="auto">
          <a:noFill/>
          <a:ln>
            <a:solidFill>
              <a:srgbClr val="000000"/>
            </a:solidFill>
            <a:miter lim="800000"/>
            <a:headEnd/>
            <a:tailEnd/>
          </a:ln>
        </p:spPr>
      </p:sp>
      <p:sp>
        <p:nvSpPr>
          <p:cNvPr id="311299"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7548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084DD494-8157-403A-8752-957B9AFCA28D}"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DEFAA841-79A6-4F63-AB67-6B4E690F9405}" type="slidenum">
              <a:rPr lang="en-ZA">
                <a:solidFill>
                  <a:prstClr val="black"/>
                </a:solidFill>
              </a:rPr>
              <a:pPr/>
              <a:t>5</a:t>
            </a:fld>
            <a:endParaRPr lang="en-ZA" dirty="0">
              <a:solidFill>
                <a:prstClr val="black"/>
              </a:solidFill>
            </a:endParaRPr>
          </a:p>
        </p:txBody>
      </p:sp>
      <p:sp>
        <p:nvSpPr>
          <p:cNvPr id="311298" name="Rectangle 2"/>
          <p:cNvSpPr>
            <a:spLocks noGrp="1" noRot="1" noChangeAspect="1" noTextEdit="1"/>
          </p:cNvSpPr>
          <p:nvPr>
            <p:ph type="sldImg"/>
          </p:nvPr>
        </p:nvSpPr>
        <p:spPr bwMode="auto">
          <a:noFill/>
          <a:ln>
            <a:solidFill>
              <a:srgbClr val="000000"/>
            </a:solidFill>
            <a:miter lim="800000"/>
            <a:headEnd/>
            <a:tailEnd/>
          </a:ln>
        </p:spPr>
      </p:sp>
      <p:sp>
        <p:nvSpPr>
          <p:cNvPr id="311299"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5098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084DD494-8157-403A-8752-957B9AFCA28D}"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DEFAA841-79A6-4F63-AB67-6B4E690F9405}" type="slidenum">
              <a:rPr lang="en-ZA">
                <a:solidFill>
                  <a:prstClr val="black"/>
                </a:solidFill>
              </a:rPr>
              <a:pPr/>
              <a:t>6</a:t>
            </a:fld>
            <a:endParaRPr lang="en-ZA" dirty="0">
              <a:solidFill>
                <a:prstClr val="black"/>
              </a:solidFill>
            </a:endParaRPr>
          </a:p>
        </p:txBody>
      </p:sp>
      <p:sp>
        <p:nvSpPr>
          <p:cNvPr id="311298" name="Rectangle 2"/>
          <p:cNvSpPr>
            <a:spLocks noGrp="1" noRot="1" noChangeAspect="1" noTextEdit="1"/>
          </p:cNvSpPr>
          <p:nvPr>
            <p:ph type="sldImg"/>
          </p:nvPr>
        </p:nvSpPr>
        <p:spPr bwMode="auto">
          <a:noFill/>
          <a:ln>
            <a:solidFill>
              <a:srgbClr val="000000"/>
            </a:solidFill>
            <a:miter lim="800000"/>
            <a:headEnd/>
            <a:tailEnd/>
          </a:ln>
        </p:spPr>
      </p:sp>
      <p:sp>
        <p:nvSpPr>
          <p:cNvPr id="311299"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2953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7</a:t>
            </a:fld>
            <a:endParaRPr lang="en-ZA" dirty="0">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9052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idx="1"/>
          </p:nvPr>
        </p:nvSpPr>
        <p:spPr/>
        <p:txBody>
          <a:bodyPr/>
          <a:lstStyle/>
          <a:p>
            <a:fld id="{A078CBDE-278C-4BE2-8EA7-9C4034294380}" type="datetime1">
              <a:rPr lang="en-GB">
                <a:solidFill>
                  <a:prstClr val="black"/>
                </a:solidFill>
              </a:rPr>
              <a:pPr/>
              <a:t>07/03/2018</a:t>
            </a:fld>
            <a:endParaRPr lang="en-ZA" dirty="0">
              <a:solidFill>
                <a:prstClr val="black"/>
              </a:solidFill>
            </a:endParaRPr>
          </a:p>
        </p:txBody>
      </p:sp>
      <p:sp>
        <p:nvSpPr>
          <p:cNvPr id="5" name="Slide Number Placeholder 6"/>
          <p:cNvSpPr>
            <a:spLocks noGrp="1"/>
          </p:cNvSpPr>
          <p:nvPr>
            <p:ph type="sldNum" sz="quarter" idx="5"/>
          </p:nvPr>
        </p:nvSpPr>
        <p:spPr/>
        <p:txBody>
          <a:bodyPr/>
          <a:lstStyle/>
          <a:p>
            <a:fld id="{523684FD-DB94-43DE-8C14-FCE421F6B2BE}" type="slidenum">
              <a:rPr lang="en-ZA">
                <a:solidFill>
                  <a:prstClr val="black"/>
                </a:solidFill>
              </a:rPr>
              <a:pPr/>
              <a:t>8</a:t>
            </a:fld>
            <a:endParaRPr lang="en-ZA" dirty="0">
              <a:solidFill>
                <a:prstClr val="black"/>
              </a:solidFill>
            </a:endParaRPr>
          </a:p>
        </p:txBody>
      </p:sp>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2820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81" name="Title Placeholder 1"/>
          <p:cNvSpPr>
            <a:spLocks noGrp="1"/>
          </p:cNvSpPr>
          <p:nvPr>
            <p:ph type="ctrTitle"/>
          </p:nvPr>
        </p:nvSpPr>
        <p:spPr>
          <a:xfrm>
            <a:off x="412750" y="957263"/>
            <a:ext cx="8816975" cy="941387"/>
          </a:xfrm>
        </p:spPr>
        <p:txBody>
          <a:bodyPr tIns="0" rIns="0" bIns="0" anchor="b"/>
          <a:lstStyle>
            <a:lvl1pPr algn="r">
              <a:defRPr sz="3000" smtClean="0">
                <a:solidFill>
                  <a:schemeClr val="tx2"/>
                </a:solidFill>
                <a:latin typeface="Arial" charset="0"/>
              </a:defRPr>
            </a:lvl1pPr>
          </a:lstStyle>
          <a:p>
            <a:r>
              <a:rPr lang="en-US"/>
              <a:t>Click to edit Master title style</a:t>
            </a:r>
            <a:endParaRPr lang="en-GB" dirty="0"/>
          </a:p>
        </p:txBody>
      </p:sp>
      <p:sp>
        <p:nvSpPr>
          <p:cNvPr id="24582" name="Text Placeholder 2"/>
          <p:cNvSpPr>
            <a:spLocks noGrp="1"/>
          </p:cNvSpPr>
          <p:nvPr>
            <p:ph type="subTitle" idx="1"/>
          </p:nvPr>
        </p:nvSpPr>
        <p:spPr>
          <a:xfrm>
            <a:off x="412750" y="1973263"/>
            <a:ext cx="8816975" cy="460375"/>
          </a:xfrm>
        </p:spPr>
        <p:txBody>
          <a:bodyPr lIns="0" tIns="0" rIns="0" bIns="0" anchor="b"/>
          <a:lstStyle>
            <a:lvl1pPr marL="0" indent="0" algn="r">
              <a:buFont typeface="Wingdings" pitchFamily="2" charset="2"/>
              <a:buNone/>
              <a:defRPr sz="2000" smtClean="0">
                <a:solidFill>
                  <a:schemeClr val="tx2"/>
                </a:solidFill>
                <a:latin typeface="Arial" charset="0"/>
              </a:defRPr>
            </a:lvl1pPr>
          </a:lstStyle>
          <a:p>
            <a:r>
              <a:rPr lang="en-US"/>
              <a:t>Click to edit Master subtitle style</a:t>
            </a:r>
            <a:endParaRPr lang="en-GB" dirty="0"/>
          </a:p>
        </p:txBody>
      </p:sp>
      <p:sp>
        <p:nvSpPr>
          <p:cNvPr id="24641" name="Text Box 65"/>
          <p:cNvSpPr txBox="1">
            <a:spLocks noChangeArrowheads="1"/>
          </p:cNvSpPr>
          <p:nvPr userDrawn="1"/>
        </p:nvSpPr>
        <p:spPr bwMode="auto">
          <a:xfrm>
            <a:off x="412750" y="560388"/>
            <a:ext cx="8816975" cy="336550"/>
          </a:xfrm>
          <a:prstGeom prst="rect">
            <a:avLst/>
          </a:prstGeom>
          <a:noFill/>
          <a:ln w="9525">
            <a:noFill/>
            <a:miter lim="800000"/>
            <a:headEnd/>
            <a:tailEnd/>
          </a:ln>
          <a:effectLst/>
        </p:spPr>
        <p:txBody>
          <a:bodyPr rIns="0"/>
          <a:lstStyle/>
          <a:p>
            <a:pPr algn="r">
              <a:spcBef>
                <a:spcPct val="50000"/>
              </a:spcBef>
            </a:pPr>
            <a:r>
              <a:rPr lang="en-GB" sz="1400" dirty="0">
                <a:solidFill>
                  <a:srgbClr val="969696"/>
                </a:solidFill>
              </a:rPr>
              <a:t>Private and confidential</a:t>
            </a:r>
          </a:p>
        </p:txBody>
      </p:sp>
    </p:spTree>
  </p:cSld>
  <p:clrMapOvr>
    <a:masterClrMapping/>
  </p:clrMapOvr>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0"/>
          </p:nvPr>
        </p:nvSpPr>
        <p:spPr>
          <a:xfrm>
            <a:off x="254000" y="1098550"/>
            <a:ext cx="4592638"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8"/>
          <p:cNvSpPr>
            <a:spLocks noGrp="1"/>
          </p:cNvSpPr>
          <p:nvPr>
            <p:ph sz="quarter" idx="11"/>
          </p:nvPr>
        </p:nvSpPr>
        <p:spPr>
          <a:xfrm>
            <a:off x="5070476" y="1098549"/>
            <a:ext cx="4559300"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8"/>
          <p:cNvSpPr>
            <a:spLocks noGrp="1"/>
          </p:cNvSpPr>
          <p:nvPr>
            <p:ph sz="quarter" idx="12"/>
          </p:nvPr>
        </p:nvSpPr>
        <p:spPr>
          <a:xfrm>
            <a:off x="5070476" y="3943349"/>
            <a:ext cx="4559300"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8"/>
          <p:cNvSpPr>
            <a:spLocks noGrp="1"/>
          </p:cNvSpPr>
          <p:nvPr>
            <p:ph sz="quarter" idx="13"/>
          </p:nvPr>
        </p:nvSpPr>
        <p:spPr>
          <a:xfrm>
            <a:off x="254000" y="3943350"/>
            <a:ext cx="4592638"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81" name="Title Placeholder 1"/>
          <p:cNvSpPr>
            <a:spLocks noGrp="1"/>
          </p:cNvSpPr>
          <p:nvPr>
            <p:ph type="ctrTitle"/>
          </p:nvPr>
        </p:nvSpPr>
        <p:spPr>
          <a:xfrm>
            <a:off x="412750" y="957265"/>
            <a:ext cx="8816975" cy="941387"/>
          </a:xfrm>
        </p:spPr>
        <p:txBody>
          <a:bodyPr tIns="0" rIns="0" bIns="0" anchor="b"/>
          <a:lstStyle>
            <a:lvl1pPr algn="r">
              <a:defRPr sz="2438" smtClean="0">
                <a:solidFill>
                  <a:schemeClr val="tx2"/>
                </a:solidFill>
                <a:latin typeface="Arial" charset="0"/>
              </a:defRPr>
            </a:lvl1pPr>
          </a:lstStyle>
          <a:p>
            <a:r>
              <a:rPr lang="en-US"/>
              <a:t>Click to edit Master title style</a:t>
            </a:r>
            <a:endParaRPr lang="en-GB" dirty="0"/>
          </a:p>
        </p:txBody>
      </p:sp>
      <p:sp>
        <p:nvSpPr>
          <p:cNvPr id="24582" name="Text Placeholder 2"/>
          <p:cNvSpPr>
            <a:spLocks noGrp="1"/>
          </p:cNvSpPr>
          <p:nvPr>
            <p:ph type="subTitle" idx="1"/>
          </p:nvPr>
        </p:nvSpPr>
        <p:spPr>
          <a:xfrm>
            <a:off x="412750" y="2183572"/>
            <a:ext cx="8816975" cy="250068"/>
          </a:xfrm>
        </p:spPr>
        <p:txBody>
          <a:bodyPr lIns="0" tIns="0" rIns="0" bIns="0" anchor="b"/>
          <a:lstStyle>
            <a:lvl1pPr marL="0" indent="0" algn="r">
              <a:buFont typeface="Wingdings" pitchFamily="2" charset="2"/>
              <a:buNone/>
              <a:defRPr sz="1625" smtClean="0">
                <a:solidFill>
                  <a:schemeClr val="tx2"/>
                </a:solidFill>
                <a:latin typeface="Arial" charset="0"/>
              </a:defRPr>
            </a:lvl1pPr>
          </a:lstStyle>
          <a:p>
            <a:r>
              <a:rPr lang="en-US"/>
              <a:t>Click to edit Master subtitle style</a:t>
            </a:r>
            <a:endParaRPr lang="en-GB" dirty="0"/>
          </a:p>
        </p:txBody>
      </p:sp>
      <p:sp>
        <p:nvSpPr>
          <p:cNvPr id="24641" name="Text Box 65"/>
          <p:cNvSpPr txBox="1">
            <a:spLocks noChangeArrowheads="1"/>
          </p:cNvSpPr>
          <p:nvPr userDrawn="1"/>
        </p:nvSpPr>
        <p:spPr bwMode="auto">
          <a:xfrm>
            <a:off x="412750" y="560388"/>
            <a:ext cx="8816975" cy="336550"/>
          </a:xfrm>
          <a:prstGeom prst="rect">
            <a:avLst/>
          </a:prstGeom>
          <a:noFill/>
          <a:ln w="9525">
            <a:noFill/>
            <a:miter lim="800000"/>
            <a:headEnd/>
            <a:tailEnd/>
          </a:ln>
          <a:effectLst/>
        </p:spPr>
        <p:txBody>
          <a:bodyPr rIns="0"/>
          <a:lstStyle/>
          <a:p>
            <a:pPr algn="r">
              <a:spcBef>
                <a:spcPct val="50000"/>
              </a:spcBef>
            </a:pPr>
            <a:r>
              <a:rPr lang="en-GB" sz="1138" dirty="0">
                <a:solidFill>
                  <a:srgbClr val="969696"/>
                </a:solidFill>
                <a:latin typeface="Arial"/>
              </a:rPr>
              <a:t>Private and confidential</a:t>
            </a:r>
          </a:p>
        </p:txBody>
      </p:sp>
    </p:spTree>
    <p:extLst>
      <p:ext uri="{BB962C8B-B14F-4D97-AF65-F5344CB8AC3E}">
        <p14:creationId xmlns:p14="http://schemas.microsoft.com/office/powerpoint/2010/main" val="903826097"/>
      </p:ext>
    </p:extLst>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Box 4"/>
          <p:cNvSpPr txBox="1">
            <a:spLocks noChangeArrowheads="1"/>
          </p:cNvSpPr>
          <p:nvPr userDrawn="1"/>
        </p:nvSpPr>
        <p:spPr bwMode="auto">
          <a:xfrm>
            <a:off x="9558339" y="383981"/>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402086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4000" y="1098550"/>
            <a:ext cx="9378950" cy="131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Box 4"/>
          <p:cNvSpPr txBox="1">
            <a:spLocks noChangeArrowheads="1"/>
          </p:cNvSpPr>
          <p:nvPr userDrawn="1"/>
        </p:nvSpPr>
        <p:spPr bwMode="auto">
          <a:xfrm>
            <a:off x="9558339" y="383981"/>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110921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115033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60551" y="1098550"/>
            <a:ext cx="3810000" cy="1315795"/>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406"/>
              </a:spcBef>
              <a:spcAft>
                <a:spcPts val="406"/>
              </a:spcAft>
              <a:buClr>
                <a:srgbClr val="999999"/>
              </a:buClr>
              <a:defRPr lang="en-US" sz="975" smtClean="0">
                <a:solidFill>
                  <a:schemeClr val="tx1"/>
                </a:solidFill>
                <a:latin typeface="+mn-lt"/>
                <a:ea typeface="+mn-ea"/>
                <a:cs typeface="+mn-cs"/>
              </a:defRPr>
            </a:lvl1pPr>
            <a:lvl2pPr algn="l" rtl="0" fontAlgn="base">
              <a:spcBef>
                <a:spcPts val="406"/>
              </a:spcBef>
              <a:spcAft>
                <a:spcPts val="406"/>
              </a:spcAft>
              <a:buClr>
                <a:srgbClr val="999999"/>
              </a:buClr>
              <a:defRPr lang="en-US" sz="975" smtClean="0">
                <a:solidFill>
                  <a:schemeClr val="tx1"/>
                </a:solidFill>
                <a:latin typeface="+mn-lt"/>
                <a:ea typeface="+mn-ea"/>
                <a:cs typeface="+mn-cs"/>
              </a:defRPr>
            </a:lvl2pPr>
            <a:lvl3pPr algn="l" rtl="0" fontAlgn="base">
              <a:spcBef>
                <a:spcPts val="406"/>
              </a:spcBef>
              <a:spcAft>
                <a:spcPts val="406"/>
              </a:spcAft>
              <a:buClr>
                <a:srgbClr val="999999"/>
              </a:buClr>
              <a:defRPr lang="en-US" sz="975" smtClean="0">
                <a:solidFill>
                  <a:schemeClr val="tx1"/>
                </a:solidFill>
                <a:latin typeface="+mn-lt"/>
                <a:ea typeface="+mn-ea"/>
                <a:cs typeface="+mn-cs"/>
              </a:defRPr>
            </a:lvl3pPr>
            <a:lvl4pPr algn="l" rtl="0" fontAlgn="base">
              <a:spcBef>
                <a:spcPts val="406"/>
              </a:spcBef>
              <a:spcAft>
                <a:spcPts val="406"/>
              </a:spcAft>
              <a:buClr>
                <a:srgbClr val="999999"/>
              </a:buClr>
              <a:defRPr lang="en-US" sz="975" smtClean="0">
                <a:solidFill>
                  <a:schemeClr val="tx1"/>
                </a:solidFill>
                <a:latin typeface="+mn-lt"/>
                <a:ea typeface="+mn-ea"/>
                <a:cs typeface="+mn-cs"/>
              </a:defRPr>
            </a:lvl4pPr>
            <a:lvl5pPr algn="l" rtl="0" fontAlgn="base">
              <a:spcBef>
                <a:spcPts val="406"/>
              </a:spcBef>
              <a:spcAft>
                <a:spcPts val="406"/>
              </a:spcAft>
              <a:buClr>
                <a:srgbClr val="999999"/>
              </a:buClr>
              <a:defRPr lang="en-GB" sz="975">
                <a:solidFill>
                  <a:schemeClr val="tx1"/>
                </a:solidFill>
                <a:latin typeface="+mn-lt"/>
                <a:ea typeface="+mn-ea"/>
                <a:cs typeface="+mn-cs"/>
              </a:defRPr>
            </a:lvl5pPr>
            <a:lvl6pPr>
              <a:defRPr sz="1463"/>
            </a:lvl6pPr>
            <a:lvl7pPr>
              <a:defRPr sz="1463"/>
            </a:lvl7pPr>
            <a:lvl8pPr>
              <a:defRPr sz="1463"/>
            </a:lvl8pPr>
            <a:lvl9pPr>
              <a:defRPr sz="14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822951" y="1098550"/>
            <a:ext cx="3810000" cy="1315795"/>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406"/>
              </a:spcBef>
              <a:spcAft>
                <a:spcPts val="406"/>
              </a:spcAft>
              <a:buClr>
                <a:srgbClr val="999999"/>
              </a:buClr>
              <a:defRPr lang="en-US" sz="975" smtClean="0">
                <a:solidFill>
                  <a:schemeClr val="tx1"/>
                </a:solidFill>
                <a:latin typeface="+mn-lt"/>
                <a:ea typeface="+mn-ea"/>
                <a:cs typeface="+mn-cs"/>
              </a:defRPr>
            </a:lvl1pPr>
            <a:lvl2pPr algn="l" rtl="0" fontAlgn="base">
              <a:spcBef>
                <a:spcPts val="406"/>
              </a:spcBef>
              <a:spcAft>
                <a:spcPts val="406"/>
              </a:spcAft>
              <a:buClr>
                <a:srgbClr val="999999"/>
              </a:buClr>
              <a:defRPr lang="en-US" sz="975" smtClean="0">
                <a:solidFill>
                  <a:schemeClr val="tx1"/>
                </a:solidFill>
                <a:latin typeface="+mn-lt"/>
                <a:ea typeface="+mn-ea"/>
                <a:cs typeface="+mn-cs"/>
              </a:defRPr>
            </a:lvl2pPr>
            <a:lvl3pPr algn="l" rtl="0" fontAlgn="base">
              <a:spcBef>
                <a:spcPts val="406"/>
              </a:spcBef>
              <a:spcAft>
                <a:spcPts val="406"/>
              </a:spcAft>
              <a:buClr>
                <a:srgbClr val="999999"/>
              </a:buClr>
              <a:defRPr lang="en-US" sz="975" smtClean="0">
                <a:solidFill>
                  <a:schemeClr val="tx1"/>
                </a:solidFill>
                <a:latin typeface="+mn-lt"/>
                <a:ea typeface="+mn-ea"/>
                <a:cs typeface="+mn-cs"/>
              </a:defRPr>
            </a:lvl3pPr>
            <a:lvl4pPr algn="l" rtl="0" fontAlgn="base">
              <a:spcBef>
                <a:spcPts val="406"/>
              </a:spcBef>
              <a:spcAft>
                <a:spcPts val="406"/>
              </a:spcAft>
              <a:buClr>
                <a:srgbClr val="999999"/>
              </a:buClr>
              <a:defRPr lang="en-US" sz="975" smtClean="0">
                <a:solidFill>
                  <a:schemeClr val="tx1"/>
                </a:solidFill>
                <a:latin typeface="+mn-lt"/>
                <a:ea typeface="+mn-ea"/>
                <a:cs typeface="+mn-cs"/>
              </a:defRPr>
            </a:lvl4pPr>
            <a:lvl5pPr algn="l" rtl="0" fontAlgn="base">
              <a:spcBef>
                <a:spcPts val="406"/>
              </a:spcBef>
              <a:spcAft>
                <a:spcPts val="406"/>
              </a:spcAft>
              <a:buClr>
                <a:srgbClr val="999999"/>
              </a:buClr>
              <a:defRPr lang="en-GB" sz="975">
                <a:solidFill>
                  <a:schemeClr val="tx1"/>
                </a:solidFill>
                <a:latin typeface="+mn-lt"/>
                <a:ea typeface="+mn-ea"/>
                <a:cs typeface="+mn-cs"/>
              </a:defRPr>
            </a:lvl5pPr>
            <a:lvl6pPr>
              <a:defRPr sz="1463"/>
            </a:lvl6pPr>
            <a:lvl7pPr>
              <a:defRPr sz="1463"/>
            </a:lvl7pPr>
            <a:lvl8pPr>
              <a:defRPr sz="1463"/>
            </a:lvl8pPr>
            <a:lvl9pPr>
              <a:defRPr sz="14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58740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1_Two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4000" y="1098550"/>
            <a:ext cx="4572000" cy="1315795"/>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406"/>
              </a:spcBef>
              <a:spcAft>
                <a:spcPts val="406"/>
              </a:spcAft>
              <a:buClr>
                <a:srgbClr val="999999"/>
              </a:buClr>
              <a:defRPr lang="en-US" sz="975" smtClean="0">
                <a:solidFill>
                  <a:schemeClr val="tx1"/>
                </a:solidFill>
                <a:latin typeface="+mn-lt"/>
                <a:ea typeface="+mn-ea"/>
                <a:cs typeface="+mn-cs"/>
              </a:defRPr>
            </a:lvl1pPr>
            <a:lvl2pPr algn="l" rtl="0" fontAlgn="base">
              <a:spcBef>
                <a:spcPts val="406"/>
              </a:spcBef>
              <a:spcAft>
                <a:spcPts val="406"/>
              </a:spcAft>
              <a:buClr>
                <a:srgbClr val="999999"/>
              </a:buClr>
              <a:defRPr lang="en-US" sz="975" smtClean="0">
                <a:solidFill>
                  <a:schemeClr val="tx1"/>
                </a:solidFill>
                <a:latin typeface="+mn-lt"/>
                <a:ea typeface="+mn-ea"/>
                <a:cs typeface="+mn-cs"/>
              </a:defRPr>
            </a:lvl2pPr>
            <a:lvl3pPr algn="l" rtl="0" fontAlgn="base">
              <a:spcBef>
                <a:spcPts val="406"/>
              </a:spcBef>
              <a:spcAft>
                <a:spcPts val="406"/>
              </a:spcAft>
              <a:buClr>
                <a:srgbClr val="999999"/>
              </a:buClr>
              <a:defRPr lang="en-US" sz="975" smtClean="0">
                <a:solidFill>
                  <a:schemeClr val="tx1"/>
                </a:solidFill>
                <a:latin typeface="+mn-lt"/>
                <a:ea typeface="+mn-ea"/>
                <a:cs typeface="+mn-cs"/>
              </a:defRPr>
            </a:lvl3pPr>
            <a:lvl4pPr algn="l" rtl="0" fontAlgn="base">
              <a:spcBef>
                <a:spcPts val="406"/>
              </a:spcBef>
              <a:spcAft>
                <a:spcPts val="406"/>
              </a:spcAft>
              <a:buClr>
                <a:srgbClr val="999999"/>
              </a:buClr>
              <a:defRPr lang="en-US" sz="975" smtClean="0">
                <a:solidFill>
                  <a:schemeClr val="tx1"/>
                </a:solidFill>
                <a:latin typeface="+mn-lt"/>
                <a:ea typeface="+mn-ea"/>
                <a:cs typeface="+mn-cs"/>
              </a:defRPr>
            </a:lvl4pPr>
            <a:lvl5pPr algn="l" rtl="0" fontAlgn="base">
              <a:spcBef>
                <a:spcPts val="406"/>
              </a:spcBef>
              <a:spcAft>
                <a:spcPts val="406"/>
              </a:spcAft>
              <a:buClr>
                <a:srgbClr val="999999"/>
              </a:buClr>
              <a:defRPr lang="en-GB" sz="975">
                <a:solidFill>
                  <a:schemeClr val="tx1"/>
                </a:solidFill>
                <a:latin typeface="+mn-lt"/>
                <a:ea typeface="+mn-ea"/>
                <a:cs typeface="+mn-cs"/>
              </a:defRPr>
            </a:lvl5pPr>
            <a:lvl6pPr>
              <a:defRPr sz="1463"/>
            </a:lvl6pPr>
            <a:lvl7pPr>
              <a:defRPr sz="1463"/>
            </a:lvl7pPr>
            <a:lvl8pPr>
              <a:defRPr sz="1463"/>
            </a:lvl8pPr>
            <a:lvl9pPr>
              <a:defRPr sz="14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070476" y="1098550"/>
            <a:ext cx="4572000" cy="1315795"/>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406"/>
              </a:spcBef>
              <a:spcAft>
                <a:spcPts val="406"/>
              </a:spcAft>
              <a:buClr>
                <a:srgbClr val="999999"/>
              </a:buClr>
              <a:defRPr lang="en-US" sz="975" smtClean="0">
                <a:solidFill>
                  <a:schemeClr val="tx1"/>
                </a:solidFill>
                <a:latin typeface="+mn-lt"/>
                <a:ea typeface="+mn-ea"/>
                <a:cs typeface="+mn-cs"/>
              </a:defRPr>
            </a:lvl1pPr>
            <a:lvl2pPr algn="l" rtl="0" fontAlgn="base">
              <a:spcBef>
                <a:spcPts val="406"/>
              </a:spcBef>
              <a:spcAft>
                <a:spcPts val="406"/>
              </a:spcAft>
              <a:buClr>
                <a:srgbClr val="999999"/>
              </a:buClr>
              <a:defRPr lang="en-US" sz="975" smtClean="0">
                <a:solidFill>
                  <a:schemeClr val="tx1"/>
                </a:solidFill>
                <a:latin typeface="+mn-lt"/>
                <a:ea typeface="+mn-ea"/>
                <a:cs typeface="+mn-cs"/>
              </a:defRPr>
            </a:lvl2pPr>
            <a:lvl3pPr algn="l" rtl="0" fontAlgn="base">
              <a:spcBef>
                <a:spcPts val="406"/>
              </a:spcBef>
              <a:spcAft>
                <a:spcPts val="406"/>
              </a:spcAft>
              <a:buClr>
                <a:srgbClr val="999999"/>
              </a:buClr>
              <a:defRPr lang="en-US" sz="975" smtClean="0">
                <a:solidFill>
                  <a:schemeClr val="tx1"/>
                </a:solidFill>
                <a:latin typeface="+mn-lt"/>
                <a:ea typeface="+mn-ea"/>
                <a:cs typeface="+mn-cs"/>
              </a:defRPr>
            </a:lvl3pPr>
            <a:lvl4pPr algn="l" rtl="0" fontAlgn="base">
              <a:spcBef>
                <a:spcPts val="406"/>
              </a:spcBef>
              <a:spcAft>
                <a:spcPts val="406"/>
              </a:spcAft>
              <a:buClr>
                <a:srgbClr val="999999"/>
              </a:buClr>
              <a:defRPr lang="en-US" sz="975" smtClean="0">
                <a:solidFill>
                  <a:schemeClr val="tx1"/>
                </a:solidFill>
                <a:latin typeface="+mn-lt"/>
                <a:ea typeface="+mn-ea"/>
                <a:cs typeface="+mn-cs"/>
              </a:defRPr>
            </a:lvl4pPr>
            <a:lvl5pPr algn="l" rtl="0" fontAlgn="base">
              <a:spcBef>
                <a:spcPts val="406"/>
              </a:spcBef>
              <a:spcAft>
                <a:spcPts val="406"/>
              </a:spcAft>
              <a:buClr>
                <a:srgbClr val="999999"/>
              </a:buClr>
              <a:defRPr lang="en-GB" sz="975">
                <a:solidFill>
                  <a:schemeClr val="tx1"/>
                </a:solidFill>
                <a:latin typeface="+mn-lt"/>
                <a:ea typeface="+mn-ea"/>
                <a:cs typeface="+mn-cs"/>
              </a:defRPr>
            </a:lvl5pPr>
            <a:lvl6pPr>
              <a:defRPr sz="1463"/>
            </a:lvl6pPr>
            <a:lvl7pPr>
              <a:defRPr sz="1463"/>
            </a:lvl7pPr>
            <a:lvl8pPr>
              <a:defRPr sz="1463"/>
            </a:lvl8pPr>
            <a:lvl9pPr>
              <a:defRPr sz="14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60731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quarter" idx="11"/>
          </p:nvPr>
        </p:nvSpPr>
        <p:spPr>
          <a:xfrm>
            <a:off x="1860551" y="3943350"/>
            <a:ext cx="7772400"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
        <p:nvSpPr>
          <p:cNvPr id="7" name="Content Placeholder 3"/>
          <p:cNvSpPr>
            <a:spLocks noGrp="1"/>
          </p:cNvSpPr>
          <p:nvPr>
            <p:ph sz="quarter" idx="12"/>
          </p:nvPr>
        </p:nvSpPr>
        <p:spPr>
          <a:xfrm>
            <a:off x="1860551" y="1098550"/>
            <a:ext cx="7772400"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3146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quarter" idx="11"/>
          </p:nvPr>
        </p:nvSpPr>
        <p:spPr>
          <a:xfrm>
            <a:off x="254000" y="3943350"/>
            <a:ext cx="9378950"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
        <p:nvSpPr>
          <p:cNvPr id="7" name="Content Placeholder 3"/>
          <p:cNvSpPr>
            <a:spLocks noGrp="1"/>
          </p:cNvSpPr>
          <p:nvPr>
            <p:ph sz="quarter" idx="12"/>
          </p:nvPr>
        </p:nvSpPr>
        <p:spPr>
          <a:xfrm>
            <a:off x="254000" y="1098550"/>
            <a:ext cx="9378950"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61469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0"/>
          </p:nvPr>
        </p:nvSpPr>
        <p:spPr>
          <a:xfrm>
            <a:off x="1860551" y="1098549"/>
            <a:ext cx="3813175"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8"/>
          <p:cNvSpPr>
            <a:spLocks noGrp="1"/>
          </p:cNvSpPr>
          <p:nvPr>
            <p:ph sz="quarter" idx="11"/>
          </p:nvPr>
        </p:nvSpPr>
        <p:spPr>
          <a:xfrm>
            <a:off x="5816600" y="1098549"/>
            <a:ext cx="3813175"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8"/>
          <p:cNvSpPr>
            <a:spLocks noGrp="1"/>
          </p:cNvSpPr>
          <p:nvPr>
            <p:ph sz="quarter" idx="12"/>
          </p:nvPr>
        </p:nvSpPr>
        <p:spPr>
          <a:xfrm>
            <a:off x="5816600" y="3943349"/>
            <a:ext cx="3813175"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8"/>
          <p:cNvSpPr>
            <a:spLocks noGrp="1"/>
          </p:cNvSpPr>
          <p:nvPr>
            <p:ph sz="quarter" idx="13"/>
          </p:nvPr>
        </p:nvSpPr>
        <p:spPr>
          <a:xfrm>
            <a:off x="1860551" y="3943349"/>
            <a:ext cx="3813175" cy="1315795"/>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428506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Box 4"/>
          <p:cNvSpPr txBox="1">
            <a:spLocks noChangeArrowheads="1"/>
          </p:cNvSpPr>
          <p:nvPr userDrawn="1"/>
        </p:nvSpPr>
        <p:spPr bwMode="auto">
          <a:xfrm>
            <a:off x="9558338" y="383981"/>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0"/>
          </p:nvPr>
        </p:nvSpPr>
        <p:spPr>
          <a:xfrm>
            <a:off x="254000" y="1098550"/>
            <a:ext cx="4592638"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8"/>
          <p:cNvSpPr>
            <a:spLocks noGrp="1"/>
          </p:cNvSpPr>
          <p:nvPr>
            <p:ph sz="quarter" idx="11"/>
          </p:nvPr>
        </p:nvSpPr>
        <p:spPr>
          <a:xfrm>
            <a:off x="5070476" y="1098549"/>
            <a:ext cx="4559300"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8"/>
          <p:cNvSpPr>
            <a:spLocks noGrp="1"/>
          </p:cNvSpPr>
          <p:nvPr>
            <p:ph sz="quarter" idx="12"/>
          </p:nvPr>
        </p:nvSpPr>
        <p:spPr>
          <a:xfrm>
            <a:off x="5070476" y="3943349"/>
            <a:ext cx="4559300"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8"/>
          <p:cNvSpPr>
            <a:spLocks noGrp="1"/>
          </p:cNvSpPr>
          <p:nvPr>
            <p:ph sz="quarter" idx="13"/>
          </p:nvPr>
        </p:nvSpPr>
        <p:spPr>
          <a:xfrm>
            <a:off x="254000" y="3943350"/>
            <a:ext cx="4592638" cy="131579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Box 4"/>
          <p:cNvSpPr txBox="1">
            <a:spLocks noChangeArrowheads="1"/>
          </p:cNvSpPr>
          <p:nvPr userDrawn="1"/>
        </p:nvSpPr>
        <p:spPr bwMode="auto">
          <a:xfrm>
            <a:off x="9558339"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650">
                <a:solidFill>
                  <a:srgbClr val="02367A"/>
                </a:solidFill>
                <a:latin typeface="Arial"/>
              </a:rPr>
              <a:pPr algn="r">
                <a:spcBef>
                  <a:spcPct val="50000"/>
                </a:spcBef>
              </a:pPr>
              <a:t>‹#›</a:t>
            </a:fld>
            <a:endParaRPr lang="en-GB" sz="650" dirty="0">
              <a:solidFill>
                <a:srgbClr val="02367A"/>
              </a:solidFill>
              <a:latin typeface="Arial"/>
            </a:endParaRPr>
          </a:p>
        </p:txBody>
      </p:sp>
    </p:spTree>
    <p:extLst>
      <p:ext uri="{BB962C8B-B14F-4D97-AF65-F5344CB8AC3E}">
        <p14:creationId xmlns:p14="http://schemas.microsoft.com/office/powerpoint/2010/main" val="272391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On screen title pag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1602" name="Title Placeholder 1"/>
          <p:cNvSpPr>
            <a:spLocks noGrp="1"/>
          </p:cNvSpPr>
          <p:nvPr>
            <p:ph type="ctrTitle"/>
          </p:nvPr>
        </p:nvSpPr>
        <p:spPr>
          <a:xfrm>
            <a:off x="412751" y="957268"/>
            <a:ext cx="8816975" cy="941387"/>
          </a:xfrm>
        </p:spPr>
        <p:txBody>
          <a:bodyPr tIns="0" rIns="0" bIns="0" anchor="b"/>
          <a:lstStyle>
            <a:lvl1pPr algn="r">
              <a:defRPr sz="3000">
                <a:solidFill>
                  <a:schemeClr val="bg1"/>
                </a:solidFill>
              </a:defRPr>
            </a:lvl1pPr>
          </a:lstStyle>
          <a:p>
            <a:r>
              <a:rPr lang="en-GB"/>
              <a:t>Heading Arial Bold 30pt</a:t>
            </a:r>
          </a:p>
        </p:txBody>
      </p:sp>
      <p:sp>
        <p:nvSpPr>
          <p:cNvPr id="281603" name="Text Placeholder 2"/>
          <p:cNvSpPr>
            <a:spLocks noGrp="1"/>
          </p:cNvSpPr>
          <p:nvPr>
            <p:ph type="subTitle" idx="1"/>
          </p:nvPr>
        </p:nvSpPr>
        <p:spPr>
          <a:xfrm>
            <a:off x="412751" y="1973269"/>
            <a:ext cx="8816975" cy="460375"/>
          </a:xfrm>
        </p:spPr>
        <p:txBody>
          <a:bodyPr lIns="0" tIns="0" rIns="0" bIns="0" anchor="b"/>
          <a:lstStyle>
            <a:lvl1pPr marL="0" indent="0" algn="r">
              <a:buFont typeface="Wingdings" pitchFamily="2" charset="2"/>
              <a:buNone/>
              <a:defRPr sz="2000">
                <a:solidFill>
                  <a:schemeClr val="bg1"/>
                </a:solidFill>
              </a:defRPr>
            </a:lvl1pPr>
          </a:lstStyle>
          <a:p>
            <a:r>
              <a:rPr lang="en-GB" dirty="0"/>
              <a:t>Sub Heading Arial 20pt</a:t>
            </a:r>
          </a:p>
        </p:txBody>
      </p:sp>
      <p:grpSp>
        <p:nvGrpSpPr>
          <p:cNvPr id="2" name="Group 7"/>
          <p:cNvGrpSpPr/>
          <p:nvPr userDrawn="1"/>
        </p:nvGrpSpPr>
        <p:grpSpPr>
          <a:xfrm>
            <a:off x="-1387" y="6223014"/>
            <a:ext cx="9898062" cy="639763"/>
            <a:chOff x="-1393" y="6223000"/>
            <a:chExt cx="9898062" cy="639763"/>
          </a:xfrm>
        </p:grpSpPr>
        <p:sp>
          <p:nvSpPr>
            <p:cNvPr id="281608" name="Rectangle 8"/>
            <p:cNvSpPr>
              <a:spLocks noChangeArrowheads="1"/>
            </p:cNvSpPr>
            <p:nvPr userDrawn="1"/>
          </p:nvSpPr>
          <p:spPr bwMode="auto">
            <a:xfrm>
              <a:off x="-1393" y="6223000"/>
              <a:ext cx="9898062" cy="639763"/>
            </a:xfrm>
            <a:prstGeom prst="rect">
              <a:avLst/>
            </a:prstGeom>
            <a:solidFill>
              <a:schemeClr val="bg1"/>
            </a:solidFill>
            <a:ln w="9525">
              <a:solidFill>
                <a:schemeClr val="bg1"/>
              </a:solidFill>
              <a:miter lim="800000"/>
              <a:headEnd/>
              <a:tailEnd/>
            </a:ln>
            <a:effectLst/>
          </p:spPr>
          <p:txBody>
            <a:bodyPr wrap="none" anchor="ctr"/>
            <a:lstStyle/>
            <a:p>
              <a:endParaRPr lang="en-GB" dirty="0">
                <a:solidFill>
                  <a:srgbClr val="02367A"/>
                </a:solidFill>
              </a:endParaRPr>
            </a:p>
          </p:txBody>
        </p:sp>
        <p:pic>
          <p:nvPicPr>
            <p:cNvPr id="268289" name="Picture 1" descr="Standard Bank_LOGO_HR"/>
            <p:cNvPicPr>
              <a:picLocks noChangeAspect="1" noChangeArrowheads="1"/>
            </p:cNvPicPr>
            <p:nvPr userDrawn="1"/>
          </p:nvPicPr>
          <p:blipFill>
            <a:blip r:embed="rId3" cstate="print"/>
            <a:srcRect/>
            <a:stretch>
              <a:fillRect/>
            </a:stretch>
          </p:blipFill>
          <p:spPr bwMode="auto">
            <a:xfrm>
              <a:off x="7825176" y="6226369"/>
              <a:ext cx="2062162" cy="622300"/>
            </a:xfrm>
            <a:prstGeom prst="rect">
              <a:avLst/>
            </a:prstGeom>
            <a:noFill/>
          </p:spPr>
        </p:pic>
      </p:grpSp>
      <p:pic>
        <p:nvPicPr>
          <p:cNvPr id="7" name="Picture 2" descr="_1_0A7F45640A7F416400273D3FC1257EBA"/>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5153" y="6251769"/>
            <a:ext cx="1047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24751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Box 4"/>
          <p:cNvSpPr txBox="1">
            <a:spLocks noChangeArrowheads="1"/>
          </p:cNvSpPr>
          <p:nvPr userDrawn="1"/>
        </p:nvSpPr>
        <p:spPr bwMode="auto">
          <a:xfrm>
            <a:off x="9558343" y="383981"/>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solidFill>
                  <a:srgbClr val="02367A"/>
                </a:solidFill>
              </a:rPr>
              <a:pPr algn="r">
                <a:spcBef>
                  <a:spcPct val="50000"/>
                </a:spcBef>
              </a:pPr>
              <a:t>‹#›</a:t>
            </a:fld>
            <a:endParaRPr lang="en-GB" sz="800" dirty="0">
              <a:solidFill>
                <a:srgbClr val="02367A"/>
              </a:solidFill>
            </a:endParaRPr>
          </a:p>
        </p:txBody>
      </p:sp>
    </p:spTree>
    <p:extLst>
      <p:ext uri="{BB962C8B-B14F-4D97-AF65-F5344CB8AC3E}">
        <p14:creationId xmlns:p14="http://schemas.microsoft.com/office/powerpoint/2010/main" val="41739111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31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9558343" y="374650"/>
            <a:ext cx="257175" cy="146050"/>
          </a:xfrm>
          <a:prstGeom prst="rect">
            <a:avLst/>
          </a:prstGeom>
          <a:noFill/>
          <a:ln w="9525">
            <a:noFill/>
            <a:miter lim="800000"/>
            <a:headEnd/>
            <a:tailEnd/>
          </a:ln>
          <a:effectLst/>
        </p:spPr>
        <p:txBody>
          <a:bodyPr wrap="none" lIns="0" tIns="0" rIns="0" bIns="0"/>
          <a:lstStyle/>
          <a:p>
            <a:pPr algn="r">
              <a:spcBef>
                <a:spcPct val="50000"/>
              </a:spcBef>
            </a:pPr>
            <a:fld id="{F656F611-8405-4DCF-B28B-0B1FA608F6BE}" type="slidenum">
              <a:rPr lang="en-GB" sz="800">
                <a:solidFill>
                  <a:srgbClr val="02367A"/>
                </a:solidFill>
              </a:rPr>
              <a:pPr algn="r">
                <a:spcBef>
                  <a:spcPct val="50000"/>
                </a:spcBef>
              </a:pPr>
              <a:t>‹#›</a:t>
            </a:fld>
            <a:endParaRPr lang="en-GB" sz="800" dirty="0">
              <a:solidFill>
                <a:srgbClr val="02367A"/>
              </a:solidFill>
            </a:endParaRPr>
          </a:p>
        </p:txBody>
      </p:sp>
      <p:pic>
        <p:nvPicPr>
          <p:cNvPr id="7" name="Picture 41" descr="Standard Bank_LOGO_HR"/>
          <p:cNvPicPr>
            <a:picLocks noChangeAspect="1" noChangeArrowheads="1"/>
          </p:cNvPicPr>
          <p:nvPr/>
        </p:nvPicPr>
        <p:blipFill>
          <a:blip r:embed="rId2" cstate="print"/>
          <a:srcRect/>
          <a:stretch>
            <a:fillRect/>
          </a:stretch>
        </p:blipFill>
        <p:spPr bwMode="auto">
          <a:xfrm>
            <a:off x="7827963" y="6235700"/>
            <a:ext cx="2062162" cy="622300"/>
          </a:xfrm>
          <a:prstGeom prst="rect">
            <a:avLst/>
          </a:prstGeom>
          <a:noFill/>
        </p:spPr>
      </p:pic>
      <p:sp>
        <p:nvSpPr>
          <p:cNvPr id="2" name="Title 1"/>
          <p:cNvSpPr>
            <a:spLocks noGrp="1"/>
          </p:cNvSpPr>
          <p:nvPr>
            <p:ph type="ctrTitle"/>
          </p:nvPr>
        </p:nvSpPr>
        <p:spPr>
          <a:xfrm>
            <a:off x="500037" y="2133614"/>
            <a:ext cx="4829180" cy="512757"/>
          </a:xfrm>
        </p:spPr>
        <p:txBody>
          <a:bodyPr/>
          <a:lstStyle>
            <a:lvl1pPr algn="l">
              <a:defRPr>
                <a:solidFill>
                  <a:schemeClr val="bg1">
                    <a:lumMod val="95000"/>
                  </a:schemeClr>
                </a:solidFill>
              </a:defRPr>
            </a:lvl1pPr>
          </a:lstStyle>
          <a:p>
            <a:r>
              <a:rPr lang="en-US" dirty="0"/>
              <a:t>Click to edit Master title style</a:t>
            </a:r>
            <a:endParaRPr lang="en-ZA" dirty="0"/>
          </a:p>
        </p:txBody>
      </p:sp>
      <p:sp>
        <p:nvSpPr>
          <p:cNvPr id="3" name="Subtitle 2"/>
          <p:cNvSpPr>
            <a:spLocks noGrp="1"/>
          </p:cNvSpPr>
          <p:nvPr>
            <p:ph type="subTitle" idx="1"/>
          </p:nvPr>
        </p:nvSpPr>
        <p:spPr>
          <a:xfrm>
            <a:off x="500034" y="2643182"/>
            <a:ext cx="4857784" cy="428628"/>
          </a:xfrm>
        </p:spPr>
        <p:txBody>
          <a:bodyPr anchor="ctr"/>
          <a:lstStyle>
            <a:lvl1pPr marL="0" indent="0" algn="l">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Tree>
    <p:extLst>
      <p:ext uri="{BB962C8B-B14F-4D97-AF65-F5344CB8AC3E}">
        <p14:creationId xmlns:p14="http://schemas.microsoft.com/office/powerpoint/2010/main" val="3705282951"/>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Box 4"/>
          <p:cNvSpPr txBox="1">
            <a:spLocks noChangeArrowheads="1"/>
          </p:cNvSpPr>
          <p:nvPr userDrawn="1"/>
        </p:nvSpPr>
        <p:spPr bwMode="auto">
          <a:xfrm>
            <a:off x="9558343"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a:solidFill>
                  <a:srgbClr val="02367A"/>
                </a:solidFill>
              </a:rPr>
              <a:pPr algn="r">
                <a:spcBef>
                  <a:spcPct val="50000"/>
                </a:spcBef>
              </a:pPr>
              <a:t>‹#›</a:t>
            </a:fld>
            <a:endParaRPr lang="en-GB" sz="800" dirty="0">
              <a:solidFill>
                <a:srgbClr val="02367A"/>
              </a:solidFill>
            </a:endParaRPr>
          </a:p>
        </p:txBody>
      </p:sp>
    </p:spTree>
    <p:extLst>
      <p:ext uri="{BB962C8B-B14F-4D97-AF65-F5344CB8AC3E}">
        <p14:creationId xmlns:p14="http://schemas.microsoft.com/office/powerpoint/2010/main" val="125075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4000" y="1098550"/>
            <a:ext cx="9378950" cy="1591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Box 4"/>
          <p:cNvSpPr txBox="1">
            <a:spLocks noChangeArrowheads="1"/>
          </p:cNvSpPr>
          <p:nvPr userDrawn="1"/>
        </p:nvSpPr>
        <p:spPr bwMode="auto">
          <a:xfrm>
            <a:off x="9558338" y="383981"/>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60550" y="1098550"/>
            <a:ext cx="3810000" cy="1591512"/>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500"/>
              </a:spcBef>
              <a:spcAft>
                <a:spcPts val="500"/>
              </a:spcAft>
              <a:buClr>
                <a:srgbClr val="999999"/>
              </a:buClr>
              <a:defRPr lang="en-US" sz="1200" smtClean="0">
                <a:solidFill>
                  <a:schemeClr val="tx1"/>
                </a:solidFill>
                <a:latin typeface="+mn-lt"/>
                <a:ea typeface="+mn-ea"/>
                <a:cs typeface="+mn-cs"/>
              </a:defRPr>
            </a:lvl1pPr>
            <a:lvl2pPr algn="l" rtl="0" fontAlgn="base">
              <a:spcBef>
                <a:spcPts val="500"/>
              </a:spcBef>
              <a:spcAft>
                <a:spcPts val="500"/>
              </a:spcAft>
              <a:buClr>
                <a:srgbClr val="999999"/>
              </a:buClr>
              <a:defRPr lang="en-US" sz="1200" smtClean="0">
                <a:solidFill>
                  <a:schemeClr val="tx1"/>
                </a:solidFill>
                <a:latin typeface="+mn-lt"/>
                <a:ea typeface="+mn-ea"/>
                <a:cs typeface="+mn-cs"/>
              </a:defRPr>
            </a:lvl2pPr>
            <a:lvl3pPr algn="l" rtl="0" fontAlgn="base">
              <a:spcBef>
                <a:spcPts val="500"/>
              </a:spcBef>
              <a:spcAft>
                <a:spcPts val="500"/>
              </a:spcAft>
              <a:buClr>
                <a:srgbClr val="999999"/>
              </a:buClr>
              <a:defRPr lang="en-US" sz="1200" smtClean="0">
                <a:solidFill>
                  <a:schemeClr val="tx1"/>
                </a:solidFill>
                <a:latin typeface="+mn-lt"/>
                <a:ea typeface="+mn-ea"/>
                <a:cs typeface="+mn-cs"/>
              </a:defRPr>
            </a:lvl3pPr>
            <a:lvl4pPr algn="l" rtl="0" fontAlgn="base">
              <a:spcBef>
                <a:spcPts val="500"/>
              </a:spcBef>
              <a:spcAft>
                <a:spcPts val="500"/>
              </a:spcAft>
              <a:buClr>
                <a:srgbClr val="999999"/>
              </a:buClr>
              <a:defRPr lang="en-US" sz="1200" smtClean="0">
                <a:solidFill>
                  <a:schemeClr val="tx1"/>
                </a:solidFill>
                <a:latin typeface="+mn-lt"/>
                <a:ea typeface="+mn-ea"/>
                <a:cs typeface="+mn-cs"/>
              </a:defRPr>
            </a:lvl4pPr>
            <a:lvl5pPr algn="l" rtl="0" fontAlgn="base">
              <a:spcBef>
                <a:spcPts val="500"/>
              </a:spcBef>
              <a:spcAft>
                <a:spcPts val="500"/>
              </a:spcAft>
              <a:buClr>
                <a:srgbClr val="999999"/>
              </a:buClr>
              <a:defRPr lang="en-GB" sz="12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822950" y="1098550"/>
            <a:ext cx="3810000" cy="1591512"/>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500"/>
              </a:spcBef>
              <a:spcAft>
                <a:spcPts val="500"/>
              </a:spcAft>
              <a:buClr>
                <a:srgbClr val="999999"/>
              </a:buClr>
              <a:defRPr lang="en-US" sz="1200" smtClean="0">
                <a:solidFill>
                  <a:schemeClr val="tx1"/>
                </a:solidFill>
                <a:latin typeface="+mn-lt"/>
                <a:ea typeface="+mn-ea"/>
                <a:cs typeface="+mn-cs"/>
              </a:defRPr>
            </a:lvl1pPr>
            <a:lvl2pPr algn="l" rtl="0" fontAlgn="base">
              <a:spcBef>
                <a:spcPts val="500"/>
              </a:spcBef>
              <a:spcAft>
                <a:spcPts val="500"/>
              </a:spcAft>
              <a:buClr>
                <a:srgbClr val="999999"/>
              </a:buClr>
              <a:defRPr lang="en-US" sz="1200" smtClean="0">
                <a:solidFill>
                  <a:schemeClr val="tx1"/>
                </a:solidFill>
                <a:latin typeface="+mn-lt"/>
                <a:ea typeface="+mn-ea"/>
                <a:cs typeface="+mn-cs"/>
              </a:defRPr>
            </a:lvl2pPr>
            <a:lvl3pPr algn="l" rtl="0" fontAlgn="base">
              <a:spcBef>
                <a:spcPts val="500"/>
              </a:spcBef>
              <a:spcAft>
                <a:spcPts val="500"/>
              </a:spcAft>
              <a:buClr>
                <a:srgbClr val="999999"/>
              </a:buClr>
              <a:defRPr lang="en-US" sz="1200" smtClean="0">
                <a:solidFill>
                  <a:schemeClr val="tx1"/>
                </a:solidFill>
                <a:latin typeface="+mn-lt"/>
                <a:ea typeface="+mn-ea"/>
                <a:cs typeface="+mn-cs"/>
              </a:defRPr>
            </a:lvl3pPr>
            <a:lvl4pPr algn="l" rtl="0" fontAlgn="base">
              <a:spcBef>
                <a:spcPts val="500"/>
              </a:spcBef>
              <a:spcAft>
                <a:spcPts val="500"/>
              </a:spcAft>
              <a:buClr>
                <a:srgbClr val="999999"/>
              </a:buClr>
              <a:defRPr lang="en-US" sz="1200" smtClean="0">
                <a:solidFill>
                  <a:schemeClr val="tx1"/>
                </a:solidFill>
                <a:latin typeface="+mn-lt"/>
                <a:ea typeface="+mn-ea"/>
                <a:cs typeface="+mn-cs"/>
              </a:defRPr>
            </a:lvl4pPr>
            <a:lvl5pPr algn="l" rtl="0" fontAlgn="base">
              <a:spcBef>
                <a:spcPts val="500"/>
              </a:spcBef>
              <a:spcAft>
                <a:spcPts val="500"/>
              </a:spcAft>
              <a:buClr>
                <a:srgbClr val="999999"/>
              </a:buClr>
              <a:defRPr lang="en-GB" sz="12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vertic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4000" y="1098550"/>
            <a:ext cx="4572000" cy="1591512"/>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500"/>
              </a:spcBef>
              <a:spcAft>
                <a:spcPts val="500"/>
              </a:spcAft>
              <a:buClr>
                <a:srgbClr val="999999"/>
              </a:buClr>
              <a:defRPr lang="en-US" sz="1200" smtClean="0">
                <a:solidFill>
                  <a:schemeClr val="tx1"/>
                </a:solidFill>
                <a:latin typeface="+mn-lt"/>
                <a:ea typeface="+mn-ea"/>
                <a:cs typeface="+mn-cs"/>
              </a:defRPr>
            </a:lvl1pPr>
            <a:lvl2pPr algn="l" rtl="0" fontAlgn="base">
              <a:spcBef>
                <a:spcPts val="500"/>
              </a:spcBef>
              <a:spcAft>
                <a:spcPts val="500"/>
              </a:spcAft>
              <a:buClr>
                <a:srgbClr val="999999"/>
              </a:buClr>
              <a:defRPr lang="en-US" sz="1200" smtClean="0">
                <a:solidFill>
                  <a:schemeClr val="tx1"/>
                </a:solidFill>
                <a:latin typeface="+mn-lt"/>
                <a:ea typeface="+mn-ea"/>
                <a:cs typeface="+mn-cs"/>
              </a:defRPr>
            </a:lvl2pPr>
            <a:lvl3pPr algn="l" rtl="0" fontAlgn="base">
              <a:spcBef>
                <a:spcPts val="500"/>
              </a:spcBef>
              <a:spcAft>
                <a:spcPts val="500"/>
              </a:spcAft>
              <a:buClr>
                <a:srgbClr val="999999"/>
              </a:buClr>
              <a:defRPr lang="en-US" sz="1200" smtClean="0">
                <a:solidFill>
                  <a:schemeClr val="tx1"/>
                </a:solidFill>
                <a:latin typeface="+mn-lt"/>
                <a:ea typeface="+mn-ea"/>
                <a:cs typeface="+mn-cs"/>
              </a:defRPr>
            </a:lvl3pPr>
            <a:lvl4pPr algn="l" rtl="0" fontAlgn="base">
              <a:spcBef>
                <a:spcPts val="500"/>
              </a:spcBef>
              <a:spcAft>
                <a:spcPts val="500"/>
              </a:spcAft>
              <a:buClr>
                <a:srgbClr val="999999"/>
              </a:buClr>
              <a:defRPr lang="en-US" sz="1200" smtClean="0">
                <a:solidFill>
                  <a:schemeClr val="tx1"/>
                </a:solidFill>
                <a:latin typeface="+mn-lt"/>
                <a:ea typeface="+mn-ea"/>
                <a:cs typeface="+mn-cs"/>
              </a:defRPr>
            </a:lvl4pPr>
            <a:lvl5pPr algn="l" rtl="0" fontAlgn="base">
              <a:spcBef>
                <a:spcPts val="500"/>
              </a:spcBef>
              <a:spcAft>
                <a:spcPts val="500"/>
              </a:spcAft>
              <a:buClr>
                <a:srgbClr val="999999"/>
              </a:buClr>
              <a:defRPr lang="en-GB" sz="12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070475" y="1098550"/>
            <a:ext cx="4572000" cy="1591512"/>
          </a:xfrm>
          <a:noFill/>
          <a:ln w="9525">
            <a:noFill/>
            <a:miter lim="800000"/>
            <a:headEnd/>
            <a:tailEnd/>
          </a:ln>
        </p:spPr>
        <p:txBody>
          <a:bodyPr vert="horz" wrap="square" lIns="91440" tIns="108000" rIns="91440" bIns="45720" numCol="1" anchor="t" anchorCtr="0" compatLnSpc="1">
            <a:prstTxWarp prst="textNoShape">
              <a:avLst/>
            </a:prstTxWarp>
            <a:spAutoFit/>
          </a:bodyPr>
          <a:lstStyle>
            <a:lvl1pPr algn="l" rtl="0" fontAlgn="base">
              <a:spcBef>
                <a:spcPts val="500"/>
              </a:spcBef>
              <a:spcAft>
                <a:spcPts val="500"/>
              </a:spcAft>
              <a:buClr>
                <a:srgbClr val="999999"/>
              </a:buClr>
              <a:defRPr lang="en-US" sz="1200" smtClean="0">
                <a:solidFill>
                  <a:schemeClr val="tx1"/>
                </a:solidFill>
                <a:latin typeface="+mn-lt"/>
                <a:ea typeface="+mn-ea"/>
                <a:cs typeface="+mn-cs"/>
              </a:defRPr>
            </a:lvl1pPr>
            <a:lvl2pPr algn="l" rtl="0" fontAlgn="base">
              <a:spcBef>
                <a:spcPts val="500"/>
              </a:spcBef>
              <a:spcAft>
                <a:spcPts val="500"/>
              </a:spcAft>
              <a:buClr>
                <a:srgbClr val="999999"/>
              </a:buClr>
              <a:defRPr lang="en-US" sz="1200" smtClean="0">
                <a:solidFill>
                  <a:schemeClr val="tx1"/>
                </a:solidFill>
                <a:latin typeface="+mn-lt"/>
                <a:ea typeface="+mn-ea"/>
                <a:cs typeface="+mn-cs"/>
              </a:defRPr>
            </a:lvl2pPr>
            <a:lvl3pPr algn="l" rtl="0" fontAlgn="base">
              <a:spcBef>
                <a:spcPts val="500"/>
              </a:spcBef>
              <a:spcAft>
                <a:spcPts val="500"/>
              </a:spcAft>
              <a:buClr>
                <a:srgbClr val="999999"/>
              </a:buClr>
              <a:defRPr lang="en-US" sz="1200" smtClean="0">
                <a:solidFill>
                  <a:schemeClr val="tx1"/>
                </a:solidFill>
                <a:latin typeface="+mn-lt"/>
                <a:ea typeface="+mn-ea"/>
                <a:cs typeface="+mn-cs"/>
              </a:defRPr>
            </a:lvl3pPr>
            <a:lvl4pPr algn="l" rtl="0" fontAlgn="base">
              <a:spcBef>
                <a:spcPts val="500"/>
              </a:spcBef>
              <a:spcAft>
                <a:spcPts val="500"/>
              </a:spcAft>
              <a:buClr>
                <a:srgbClr val="999999"/>
              </a:buClr>
              <a:defRPr lang="en-US" sz="1200" smtClean="0">
                <a:solidFill>
                  <a:schemeClr val="tx1"/>
                </a:solidFill>
                <a:latin typeface="+mn-lt"/>
                <a:ea typeface="+mn-ea"/>
                <a:cs typeface="+mn-cs"/>
              </a:defRPr>
            </a:lvl4pPr>
            <a:lvl5pPr algn="l" rtl="0" fontAlgn="base">
              <a:spcBef>
                <a:spcPts val="500"/>
              </a:spcBef>
              <a:spcAft>
                <a:spcPts val="500"/>
              </a:spcAft>
              <a:buClr>
                <a:srgbClr val="999999"/>
              </a:buClr>
              <a:defRPr lang="en-GB" sz="12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quarter" idx="11"/>
          </p:nvPr>
        </p:nvSpPr>
        <p:spPr>
          <a:xfrm>
            <a:off x="1860550" y="3943350"/>
            <a:ext cx="7772400"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
        <p:nvSpPr>
          <p:cNvPr id="7" name="Content Placeholder 3"/>
          <p:cNvSpPr>
            <a:spLocks noGrp="1"/>
          </p:cNvSpPr>
          <p:nvPr>
            <p:ph sz="quarter" idx="12"/>
          </p:nvPr>
        </p:nvSpPr>
        <p:spPr>
          <a:xfrm>
            <a:off x="1860550" y="1098550"/>
            <a:ext cx="7772400"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quarter" idx="11"/>
          </p:nvPr>
        </p:nvSpPr>
        <p:spPr>
          <a:xfrm>
            <a:off x="254000" y="3943350"/>
            <a:ext cx="9378950"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
        <p:nvSpPr>
          <p:cNvPr id="7" name="Content Placeholder 3"/>
          <p:cNvSpPr>
            <a:spLocks noGrp="1"/>
          </p:cNvSpPr>
          <p:nvPr>
            <p:ph sz="quarter" idx="12"/>
          </p:nvPr>
        </p:nvSpPr>
        <p:spPr>
          <a:xfrm>
            <a:off x="254000" y="1098550"/>
            <a:ext cx="9378950" cy="1591512"/>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0"/>
          </p:nvPr>
        </p:nvSpPr>
        <p:spPr>
          <a:xfrm>
            <a:off x="1860550" y="1098549"/>
            <a:ext cx="3813175"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8"/>
          <p:cNvSpPr>
            <a:spLocks noGrp="1"/>
          </p:cNvSpPr>
          <p:nvPr>
            <p:ph sz="quarter" idx="11"/>
          </p:nvPr>
        </p:nvSpPr>
        <p:spPr>
          <a:xfrm>
            <a:off x="5816600" y="1098549"/>
            <a:ext cx="3813175"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8"/>
          <p:cNvSpPr>
            <a:spLocks noGrp="1"/>
          </p:cNvSpPr>
          <p:nvPr>
            <p:ph sz="quarter" idx="12"/>
          </p:nvPr>
        </p:nvSpPr>
        <p:spPr>
          <a:xfrm>
            <a:off x="5816600" y="3943349"/>
            <a:ext cx="3813175"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8"/>
          <p:cNvSpPr>
            <a:spLocks noGrp="1"/>
          </p:cNvSpPr>
          <p:nvPr>
            <p:ph sz="quarter" idx="13"/>
          </p:nvPr>
        </p:nvSpPr>
        <p:spPr>
          <a:xfrm>
            <a:off x="1860550" y="3943349"/>
            <a:ext cx="3813175" cy="159151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Box 4"/>
          <p:cNvSpPr txBox="1">
            <a:spLocks noChangeArrowheads="1"/>
          </p:cNvSpPr>
          <p:nvPr userDrawn="1"/>
        </p:nvSpPr>
        <p:spPr bwMode="auto">
          <a:xfrm>
            <a:off x="9558338"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pPr algn="r">
                <a:spcBef>
                  <a:spcPct val="50000"/>
                </a:spcBef>
              </a:pPr>
              <a:t>‹#›</a:t>
            </a:fld>
            <a:endParaRPr lang="en-GB" sz="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0578" name="Title Placeholder 1"/>
          <p:cNvSpPr>
            <a:spLocks noGrp="1"/>
          </p:cNvSpPr>
          <p:nvPr>
            <p:ph type="title"/>
          </p:nvPr>
        </p:nvSpPr>
        <p:spPr bwMode="auto">
          <a:xfrm>
            <a:off x="234950" y="111968"/>
            <a:ext cx="9398000" cy="532558"/>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Click to edit Master title style</a:t>
            </a:r>
            <a:endParaRPr lang="en-GB"/>
          </a:p>
        </p:txBody>
      </p:sp>
      <p:sp>
        <p:nvSpPr>
          <p:cNvPr id="280579" name="Text Placeholder 2"/>
          <p:cNvSpPr>
            <a:spLocks noGrp="1"/>
          </p:cNvSpPr>
          <p:nvPr>
            <p:ph type="body" idx="1"/>
          </p:nvPr>
        </p:nvSpPr>
        <p:spPr bwMode="auto">
          <a:xfrm>
            <a:off x="1860550" y="1098550"/>
            <a:ext cx="7772400" cy="1591512"/>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276481" name="Picture 1" descr="Standard Bank_LOGO_HR"/>
          <p:cNvPicPr>
            <a:picLocks noChangeAspect="1" noChangeArrowheads="1"/>
          </p:cNvPicPr>
          <p:nvPr/>
        </p:nvPicPr>
        <p:blipFill>
          <a:blip r:embed="rId12" cstate="print">
            <a:clrChange>
              <a:clrFrom>
                <a:srgbClr val="FFFFFF"/>
              </a:clrFrom>
              <a:clrTo>
                <a:srgbClr val="FFFFFF">
                  <a:alpha val="0"/>
                </a:srgbClr>
              </a:clrTo>
            </a:clrChange>
          </a:blip>
          <a:srcRect l="10110" t="20533" r="11874" b="25490"/>
          <a:stretch>
            <a:fillRect/>
          </a:stretch>
        </p:blipFill>
        <p:spPr bwMode="auto">
          <a:xfrm>
            <a:off x="8033657" y="6494112"/>
            <a:ext cx="1608818" cy="335902"/>
          </a:xfrm>
          <a:prstGeom prst="rect">
            <a:avLst/>
          </a:prstGeom>
          <a:noFill/>
        </p:spPr>
      </p:pic>
      <p:pic>
        <p:nvPicPr>
          <p:cNvPr id="6" name="Picture 5"/>
          <p:cNvPicPr>
            <a:picLocks noChangeAspect="1"/>
          </p:cNvPicPr>
          <p:nvPr userDrawn="1"/>
        </p:nvPicPr>
        <p:blipFill>
          <a:blip r:embed="rId13"/>
          <a:stretch>
            <a:fillRect/>
          </a:stretch>
        </p:blipFill>
        <p:spPr>
          <a:xfrm>
            <a:off x="234950" y="6560024"/>
            <a:ext cx="1110761" cy="204077"/>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0" r:id="rId2"/>
    <p:sldLayoutId id="2147483686" r:id="rId3"/>
    <p:sldLayoutId id="2147483674" r:id="rId4"/>
    <p:sldLayoutId id="2147483672" r:id="rId5"/>
    <p:sldLayoutId id="2147483687" r:id="rId6"/>
    <p:sldLayoutId id="2147483685" r:id="rId7"/>
    <p:sldLayoutId id="2147483688" r:id="rId8"/>
    <p:sldLayoutId id="2147483684" r:id="rId9"/>
    <p:sldLayoutId id="2147483689" r:id="rId10"/>
  </p:sldLayoutIdLst>
  <p:hf hdr="0" ftr="0"/>
  <p:txStyles>
    <p:titleStyle>
      <a:lvl1pPr algn="l" rtl="0" eaLnBrk="1" fontAlgn="base" hangingPunct="1">
        <a:spcBef>
          <a:spcPct val="0"/>
        </a:spcBef>
        <a:spcAft>
          <a:spcPct val="0"/>
        </a:spcAft>
        <a:defRPr sz="2000" b="1">
          <a:solidFill>
            <a:srgbClr val="02367A"/>
          </a:solidFill>
          <a:latin typeface="+mj-lt"/>
          <a:ea typeface="+mj-ea"/>
          <a:cs typeface="+mj-cs"/>
        </a:defRPr>
      </a:lvl1pPr>
      <a:lvl2pPr algn="l" rtl="0" eaLnBrk="1" fontAlgn="base" hangingPunct="1">
        <a:spcBef>
          <a:spcPct val="0"/>
        </a:spcBef>
        <a:spcAft>
          <a:spcPct val="0"/>
        </a:spcAft>
        <a:defRPr sz="2000" b="1">
          <a:solidFill>
            <a:srgbClr val="02367A"/>
          </a:solidFill>
          <a:latin typeface="Arial" charset="0"/>
        </a:defRPr>
      </a:lvl2pPr>
      <a:lvl3pPr algn="l" rtl="0" eaLnBrk="1" fontAlgn="base" hangingPunct="1">
        <a:spcBef>
          <a:spcPct val="0"/>
        </a:spcBef>
        <a:spcAft>
          <a:spcPct val="0"/>
        </a:spcAft>
        <a:defRPr sz="2000" b="1">
          <a:solidFill>
            <a:srgbClr val="02367A"/>
          </a:solidFill>
          <a:latin typeface="Arial" charset="0"/>
        </a:defRPr>
      </a:lvl3pPr>
      <a:lvl4pPr algn="l" rtl="0" eaLnBrk="1" fontAlgn="base" hangingPunct="1">
        <a:spcBef>
          <a:spcPct val="0"/>
        </a:spcBef>
        <a:spcAft>
          <a:spcPct val="0"/>
        </a:spcAft>
        <a:defRPr sz="2000" b="1">
          <a:solidFill>
            <a:srgbClr val="02367A"/>
          </a:solidFill>
          <a:latin typeface="Arial" charset="0"/>
        </a:defRPr>
      </a:lvl4pPr>
      <a:lvl5pPr algn="l" rtl="0" eaLnBrk="1" fontAlgn="base" hangingPunct="1">
        <a:spcBef>
          <a:spcPct val="0"/>
        </a:spcBef>
        <a:spcAft>
          <a:spcPct val="0"/>
        </a:spcAft>
        <a:defRPr sz="2000" b="1">
          <a:solidFill>
            <a:srgbClr val="02367A"/>
          </a:solidFill>
          <a:latin typeface="Arial" charset="0"/>
        </a:defRPr>
      </a:lvl5pPr>
      <a:lvl6pPr marL="457200" algn="l" rtl="0" eaLnBrk="1" fontAlgn="base" hangingPunct="1">
        <a:spcBef>
          <a:spcPct val="0"/>
        </a:spcBef>
        <a:spcAft>
          <a:spcPct val="0"/>
        </a:spcAft>
        <a:defRPr sz="2000" b="1">
          <a:solidFill>
            <a:srgbClr val="02367A"/>
          </a:solidFill>
          <a:latin typeface="Arial" charset="0"/>
        </a:defRPr>
      </a:lvl6pPr>
      <a:lvl7pPr marL="914400" algn="l" rtl="0" eaLnBrk="1" fontAlgn="base" hangingPunct="1">
        <a:spcBef>
          <a:spcPct val="0"/>
        </a:spcBef>
        <a:spcAft>
          <a:spcPct val="0"/>
        </a:spcAft>
        <a:defRPr sz="2000" b="1">
          <a:solidFill>
            <a:srgbClr val="02367A"/>
          </a:solidFill>
          <a:latin typeface="Arial" charset="0"/>
        </a:defRPr>
      </a:lvl7pPr>
      <a:lvl8pPr marL="1371600" algn="l" rtl="0" eaLnBrk="1" fontAlgn="base" hangingPunct="1">
        <a:spcBef>
          <a:spcPct val="0"/>
        </a:spcBef>
        <a:spcAft>
          <a:spcPct val="0"/>
        </a:spcAft>
        <a:defRPr sz="2000" b="1">
          <a:solidFill>
            <a:srgbClr val="02367A"/>
          </a:solidFill>
          <a:latin typeface="Arial" charset="0"/>
        </a:defRPr>
      </a:lvl8pPr>
      <a:lvl9pPr marL="1828800" algn="l" rtl="0" eaLnBrk="1" fontAlgn="base" hangingPunct="1">
        <a:spcBef>
          <a:spcPct val="0"/>
        </a:spcBef>
        <a:spcAft>
          <a:spcPct val="0"/>
        </a:spcAft>
        <a:defRPr sz="2000" b="1">
          <a:solidFill>
            <a:srgbClr val="02367A"/>
          </a:solidFill>
          <a:latin typeface="Arial" charset="0"/>
        </a:defRPr>
      </a:lvl9pPr>
    </p:titleStyle>
    <p:bodyStyle>
      <a:lvl1pPr marL="179388" indent="-179388" algn="just" rtl="0" eaLnBrk="1" fontAlgn="base" hangingPunct="1">
        <a:spcBef>
          <a:spcPts val="500"/>
        </a:spcBef>
        <a:spcAft>
          <a:spcPts val="500"/>
        </a:spcAft>
        <a:buClr>
          <a:srgbClr val="969696"/>
        </a:buClr>
        <a:buSzPct val="80000"/>
        <a:buFont typeface="Wingdings" pitchFamily="2" charset="2"/>
        <a:buChar char="n"/>
        <a:defRPr sz="1200">
          <a:solidFill>
            <a:schemeClr val="tx1"/>
          </a:solidFill>
          <a:latin typeface="+mn-lt"/>
          <a:ea typeface="+mn-ea"/>
          <a:cs typeface="+mn-cs"/>
        </a:defRPr>
      </a:lvl1pPr>
      <a:lvl2pPr marL="536575" indent="-177800" algn="just" rtl="0" eaLnBrk="1" fontAlgn="base" hangingPunct="1">
        <a:spcBef>
          <a:spcPts val="500"/>
        </a:spcBef>
        <a:spcAft>
          <a:spcPts val="500"/>
        </a:spcAft>
        <a:buClr>
          <a:srgbClr val="969696"/>
        </a:buClr>
        <a:buSzPct val="120000"/>
        <a:buFont typeface="Arial" charset="0"/>
        <a:buChar char="–"/>
        <a:defRPr sz="1200">
          <a:solidFill>
            <a:schemeClr val="tx1"/>
          </a:solidFill>
          <a:latin typeface="+mn-lt"/>
        </a:defRPr>
      </a:lvl2pPr>
      <a:lvl3pPr marL="893763" indent="-177800" algn="just" rtl="0" eaLnBrk="1" fontAlgn="base" hangingPunct="1">
        <a:spcBef>
          <a:spcPts val="500"/>
        </a:spcBef>
        <a:spcAft>
          <a:spcPts val="500"/>
        </a:spcAft>
        <a:buClr>
          <a:srgbClr val="969696"/>
        </a:buClr>
        <a:buSzPct val="80000"/>
        <a:buFont typeface="Arial" charset="0"/>
        <a:buChar char="►"/>
        <a:defRPr sz="1200">
          <a:solidFill>
            <a:schemeClr val="tx1"/>
          </a:solidFill>
          <a:latin typeface="+mn-lt"/>
        </a:defRPr>
      </a:lvl3pPr>
      <a:lvl4pPr marL="1250950" indent="-177800" algn="just" rtl="0" eaLnBrk="1" fontAlgn="base" hangingPunct="1">
        <a:spcBef>
          <a:spcPts val="500"/>
        </a:spcBef>
        <a:spcAft>
          <a:spcPts val="500"/>
        </a:spcAft>
        <a:buClr>
          <a:srgbClr val="969696"/>
        </a:buClr>
        <a:buSzPct val="80000"/>
        <a:buFont typeface="Wingdings" pitchFamily="2" charset="2"/>
        <a:buChar char="n"/>
        <a:defRPr sz="1200">
          <a:solidFill>
            <a:schemeClr val="tx1"/>
          </a:solidFill>
          <a:latin typeface="+mn-lt"/>
        </a:defRPr>
      </a:lvl4pPr>
      <a:lvl5pPr marL="1619250" indent="-188913" algn="just" rtl="0" eaLnBrk="1" fontAlgn="base" hangingPunct="1">
        <a:spcBef>
          <a:spcPts val="500"/>
        </a:spcBef>
        <a:spcAft>
          <a:spcPts val="500"/>
        </a:spcAft>
        <a:buClr>
          <a:srgbClr val="969696"/>
        </a:buClr>
        <a:buSzPct val="120000"/>
        <a:buFont typeface="Arial" charset="0"/>
        <a:buChar char="–"/>
        <a:defRPr sz="1200">
          <a:solidFill>
            <a:schemeClr val="tx1"/>
          </a:solidFill>
          <a:latin typeface="+mn-lt"/>
        </a:defRPr>
      </a:lvl5pPr>
      <a:lvl6pPr marL="20764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6pPr>
      <a:lvl7pPr marL="25336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7pPr>
      <a:lvl8pPr marL="29908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8pPr>
      <a:lvl9pPr marL="34480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0578" name="Title Placeholder 1"/>
          <p:cNvSpPr>
            <a:spLocks noGrp="1"/>
          </p:cNvSpPr>
          <p:nvPr>
            <p:ph type="title"/>
          </p:nvPr>
        </p:nvSpPr>
        <p:spPr bwMode="auto">
          <a:xfrm>
            <a:off x="234950" y="111968"/>
            <a:ext cx="9398000" cy="532558"/>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Click to edit Master title style</a:t>
            </a:r>
            <a:endParaRPr lang="en-GB"/>
          </a:p>
        </p:txBody>
      </p:sp>
      <p:sp>
        <p:nvSpPr>
          <p:cNvPr id="280579" name="Text Placeholder 2"/>
          <p:cNvSpPr>
            <a:spLocks noGrp="1"/>
          </p:cNvSpPr>
          <p:nvPr>
            <p:ph type="body" idx="1"/>
          </p:nvPr>
        </p:nvSpPr>
        <p:spPr bwMode="auto">
          <a:xfrm>
            <a:off x="1860551" y="1098550"/>
            <a:ext cx="7772400" cy="1315795"/>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276481" name="Picture 1" descr="Standard Bank_LOGO_HR"/>
          <p:cNvPicPr>
            <a:picLocks noChangeAspect="1" noChangeArrowheads="1"/>
          </p:cNvPicPr>
          <p:nvPr/>
        </p:nvPicPr>
        <p:blipFill>
          <a:blip r:embed="rId12" cstate="print">
            <a:clrChange>
              <a:clrFrom>
                <a:srgbClr val="FFFFFF"/>
              </a:clrFrom>
              <a:clrTo>
                <a:srgbClr val="FFFFFF">
                  <a:alpha val="0"/>
                </a:srgbClr>
              </a:clrTo>
            </a:clrChange>
          </a:blip>
          <a:srcRect l="10110" t="20533" r="11874" b="25490"/>
          <a:stretch>
            <a:fillRect/>
          </a:stretch>
        </p:blipFill>
        <p:spPr bwMode="auto">
          <a:xfrm>
            <a:off x="8033657" y="6494112"/>
            <a:ext cx="1608818" cy="335902"/>
          </a:xfrm>
          <a:prstGeom prst="rect">
            <a:avLst/>
          </a:prstGeom>
          <a:noFill/>
        </p:spPr>
      </p:pic>
      <p:pic>
        <p:nvPicPr>
          <p:cNvPr id="6" name="Picture 5"/>
          <p:cNvPicPr>
            <a:picLocks noChangeAspect="1"/>
          </p:cNvPicPr>
          <p:nvPr userDrawn="1"/>
        </p:nvPicPr>
        <p:blipFill>
          <a:blip r:embed="rId13"/>
          <a:stretch>
            <a:fillRect/>
          </a:stretch>
        </p:blipFill>
        <p:spPr>
          <a:xfrm>
            <a:off x="234950" y="6560026"/>
            <a:ext cx="1110761" cy="204077"/>
          </a:xfrm>
          <a:prstGeom prst="rect">
            <a:avLst/>
          </a:prstGeom>
        </p:spPr>
      </p:pic>
    </p:spTree>
    <p:extLst>
      <p:ext uri="{BB962C8B-B14F-4D97-AF65-F5344CB8AC3E}">
        <p14:creationId xmlns:p14="http://schemas.microsoft.com/office/powerpoint/2010/main" val="15181353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hf hdr="0" ftr="0"/>
  <p:txStyles>
    <p:titleStyle>
      <a:lvl1pPr algn="l" rtl="0" eaLnBrk="1" fontAlgn="base" hangingPunct="1">
        <a:spcBef>
          <a:spcPct val="0"/>
        </a:spcBef>
        <a:spcAft>
          <a:spcPct val="0"/>
        </a:spcAft>
        <a:defRPr sz="1625" b="1">
          <a:solidFill>
            <a:srgbClr val="02367A"/>
          </a:solidFill>
          <a:latin typeface="+mj-lt"/>
          <a:ea typeface="+mj-ea"/>
          <a:cs typeface="+mj-cs"/>
        </a:defRPr>
      </a:lvl1pPr>
      <a:lvl2pPr algn="l" rtl="0" eaLnBrk="1" fontAlgn="base" hangingPunct="1">
        <a:spcBef>
          <a:spcPct val="0"/>
        </a:spcBef>
        <a:spcAft>
          <a:spcPct val="0"/>
        </a:spcAft>
        <a:defRPr sz="1625" b="1">
          <a:solidFill>
            <a:srgbClr val="02367A"/>
          </a:solidFill>
          <a:latin typeface="Arial" charset="0"/>
        </a:defRPr>
      </a:lvl2pPr>
      <a:lvl3pPr algn="l" rtl="0" eaLnBrk="1" fontAlgn="base" hangingPunct="1">
        <a:spcBef>
          <a:spcPct val="0"/>
        </a:spcBef>
        <a:spcAft>
          <a:spcPct val="0"/>
        </a:spcAft>
        <a:defRPr sz="1625" b="1">
          <a:solidFill>
            <a:srgbClr val="02367A"/>
          </a:solidFill>
          <a:latin typeface="Arial" charset="0"/>
        </a:defRPr>
      </a:lvl3pPr>
      <a:lvl4pPr algn="l" rtl="0" eaLnBrk="1" fontAlgn="base" hangingPunct="1">
        <a:spcBef>
          <a:spcPct val="0"/>
        </a:spcBef>
        <a:spcAft>
          <a:spcPct val="0"/>
        </a:spcAft>
        <a:defRPr sz="1625" b="1">
          <a:solidFill>
            <a:srgbClr val="02367A"/>
          </a:solidFill>
          <a:latin typeface="Arial" charset="0"/>
        </a:defRPr>
      </a:lvl4pPr>
      <a:lvl5pPr algn="l" rtl="0" eaLnBrk="1" fontAlgn="base" hangingPunct="1">
        <a:spcBef>
          <a:spcPct val="0"/>
        </a:spcBef>
        <a:spcAft>
          <a:spcPct val="0"/>
        </a:spcAft>
        <a:defRPr sz="1625" b="1">
          <a:solidFill>
            <a:srgbClr val="02367A"/>
          </a:solidFill>
          <a:latin typeface="Arial" charset="0"/>
        </a:defRPr>
      </a:lvl5pPr>
      <a:lvl6pPr marL="371475" algn="l" rtl="0" eaLnBrk="1" fontAlgn="base" hangingPunct="1">
        <a:spcBef>
          <a:spcPct val="0"/>
        </a:spcBef>
        <a:spcAft>
          <a:spcPct val="0"/>
        </a:spcAft>
        <a:defRPr sz="1625" b="1">
          <a:solidFill>
            <a:srgbClr val="02367A"/>
          </a:solidFill>
          <a:latin typeface="Arial" charset="0"/>
        </a:defRPr>
      </a:lvl6pPr>
      <a:lvl7pPr marL="742950" algn="l" rtl="0" eaLnBrk="1" fontAlgn="base" hangingPunct="1">
        <a:spcBef>
          <a:spcPct val="0"/>
        </a:spcBef>
        <a:spcAft>
          <a:spcPct val="0"/>
        </a:spcAft>
        <a:defRPr sz="1625" b="1">
          <a:solidFill>
            <a:srgbClr val="02367A"/>
          </a:solidFill>
          <a:latin typeface="Arial" charset="0"/>
        </a:defRPr>
      </a:lvl7pPr>
      <a:lvl8pPr marL="1114425" algn="l" rtl="0" eaLnBrk="1" fontAlgn="base" hangingPunct="1">
        <a:spcBef>
          <a:spcPct val="0"/>
        </a:spcBef>
        <a:spcAft>
          <a:spcPct val="0"/>
        </a:spcAft>
        <a:defRPr sz="1625" b="1">
          <a:solidFill>
            <a:srgbClr val="02367A"/>
          </a:solidFill>
          <a:latin typeface="Arial" charset="0"/>
        </a:defRPr>
      </a:lvl8pPr>
      <a:lvl9pPr marL="1485900" algn="l" rtl="0" eaLnBrk="1" fontAlgn="base" hangingPunct="1">
        <a:spcBef>
          <a:spcPct val="0"/>
        </a:spcBef>
        <a:spcAft>
          <a:spcPct val="0"/>
        </a:spcAft>
        <a:defRPr sz="1625" b="1">
          <a:solidFill>
            <a:srgbClr val="02367A"/>
          </a:solidFill>
          <a:latin typeface="Arial" charset="0"/>
        </a:defRPr>
      </a:lvl9pPr>
    </p:titleStyle>
    <p:body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1"/>
          <p:cNvSpPr>
            <a:spLocks noGrp="1"/>
          </p:cNvSpPr>
          <p:nvPr>
            <p:ph type="title"/>
          </p:nvPr>
        </p:nvSpPr>
        <p:spPr bwMode="auto">
          <a:xfrm>
            <a:off x="234956" y="121299"/>
            <a:ext cx="9398000" cy="523227"/>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dirty="0"/>
              <a:t>Click to edit Master title style</a:t>
            </a:r>
          </a:p>
        </p:txBody>
      </p:sp>
      <p:sp>
        <p:nvSpPr>
          <p:cNvPr id="2054" name="Text Placeholder 2"/>
          <p:cNvSpPr>
            <a:spLocks noGrp="1"/>
          </p:cNvSpPr>
          <p:nvPr>
            <p:ph type="body" idx="1"/>
          </p:nvPr>
        </p:nvSpPr>
        <p:spPr bwMode="auto">
          <a:xfrm>
            <a:off x="1860555" y="1098550"/>
            <a:ext cx="7772400" cy="5121275"/>
          </a:xfrm>
          <a:prstGeom prst="rect">
            <a:avLst/>
          </a:prstGeom>
          <a:noFill/>
          <a:ln w="9525">
            <a:noFill/>
            <a:miter lim="800000"/>
            <a:headEnd/>
            <a:tailEnd/>
          </a:ln>
        </p:spPr>
        <p:txBody>
          <a:bodyPr vert="horz" wrap="square" lIns="91440" tIns="10800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269313" name="Picture 1" descr="Standard Bank_LOGO_HR"/>
          <p:cNvPicPr>
            <a:picLocks noChangeAspect="1" noChangeArrowheads="1"/>
          </p:cNvPicPr>
          <p:nvPr/>
        </p:nvPicPr>
        <p:blipFill>
          <a:blip r:embed="rId7" cstate="print"/>
          <a:srcRect/>
          <a:stretch>
            <a:fillRect/>
          </a:stretch>
        </p:blipFill>
        <p:spPr bwMode="auto">
          <a:xfrm>
            <a:off x="7825175" y="6226369"/>
            <a:ext cx="2062162" cy="622300"/>
          </a:xfrm>
          <a:prstGeom prst="rect">
            <a:avLst/>
          </a:prstGeom>
          <a:noFill/>
        </p:spPr>
      </p:pic>
      <p:sp>
        <p:nvSpPr>
          <p:cNvPr id="6" name="Text Box 4"/>
          <p:cNvSpPr txBox="1">
            <a:spLocks noChangeArrowheads="1"/>
          </p:cNvSpPr>
          <p:nvPr/>
        </p:nvSpPr>
        <p:spPr bwMode="auto">
          <a:xfrm>
            <a:off x="9558343" y="374650"/>
            <a:ext cx="257175" cy="146050"/>
          </a:xfrm>
          <a:prstGeom prst="rect">
            <a:avLst/>
          </a:prstGeom>
          <a:noFill/>
          <a:ln w="9525">
            <a:noFill/>
            <a:miter lim="800000"/>
            <a:headEnd/>
            <a:tailEnd/>
          </a:ln>
          <a:effectLst/>
        </p:spPr>
        <p:txBody>
          <a:bodyPr wrap="none" lIns="0" tIns="0" rIns="0" bIns="0"/>
          <a:lstStyle/>
          <a:p>
            <a:pPr algn="r">
              <a:spcBef>
                <a:spcPct val="50000"/>
              </a:spcBef>
            </a:pPr>
            <a:fld id="{7EF4A1C4-200B-41BB-A782-06A6AE2A9130}" type="slidenum">
              <a:rPr lang="en-GB" sz="800" smtClean="0">
                <a:solidFill>
                  <a:srgbClr val="02367A"/>
                </a:solidFill>
              </a:rPr>
              <a:pPr algn="r">
                <a:spcBef>
                  <a:spcPct val="50000"/>
                </a:spcBef>
              </a:pPr>
              <a:t>‹#›</a:t>
            </a:fld>
            <a:endParaRPr lang="en-GB" sz="800" dirty="0">
              <a:solidFill>
                <a:srgbClr val="02367A"/>
              </a:solidFill>
            </a:endParaRPr>
          </a:p>
        </p:txBody>
      </p:sp>
    </p:spTree>
    <p:extLst>
      <p:ext uri="{BB962C8B-B14F-4D97-AF65-F5344CB8AC3E}">
        <p14:creationId xmlns:p14="http://schemas.microsoft.com/office/powerpoint/2010/main" val="39756056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hf hdr="0" ftr="0"/>
  <p:txStyles>
    <p:titleStyle>
      <a:lvl1pPr algn="l" rtl="0" fontAlgn="base">
        <a:spcBef>
          <a:spcPct val="0"/>
        </a:spcBef>
        <a:spcAft>
          <a:spcPct val="0"/>
        </a:spcAft>
        <a:defRPr sz="2000" b="1" kern="1200">
          <a:solidFill>
            <a:srgbClr val="02367A"/>
          </a:solidFill>
          <a:latin typeface="+mj-lt"/>
          <a:ea typeface="+mj-ea"/>
          <a:cs typeface="+mj-cs"/>
        </a:defRPr>
      </a:lvl1pPr>
      <a:lvl2pPr algn="l" rtl="0" fontAlgn="base">
        <a:spcBef>
          <a:spcPct val="0"/>
        </a:spcBef>
        <a:spcAft>
          <a:spcPct val="0"/>
        </a:spcAft>
        <a:defRPr sz="2000" b="1">
          <a:solidFill>
            <a:srgbClr val="02367A"/>
          </a:solidFill>
          <a:latin typeface="Arial" charset="0"/>
        </a:defRPr>
      </a:lvl2pPr>
      <a:lvl3pPr algn="l" rtl="0" fontAlgn="base">
        <a:spcBef>
          <a:spcPct val="0"/>
        </a:spcBef>
        <a:spcAft>
          <a:spcPct val="0"/>
        </a:spcAft>
        <a:defRPr sz="2000" b="1">
          <a:solidFill>
            <a:srgbClr val="02367A"/>
          </a:solidFill>
          <a:latin typeface="Arial" charset="0"/>
        </a:defRPr>
      </a:lvl3pPr>
      <a:lvl4pPr algn="l" rtl="0" fontAlgn="base">
        <a:spcBef>
          <a:spcPct val="0"/>
        </a:spcBef>
        <a:spcAft>
          <a:spcPct val="0"/>
        </a:spcAft>
        <a:defRPr sz="2000" b="1">
          <a:solidFill>
            <a:srgbClr val="02367A"/>
          </a:solidFill>
          <a:latin typeface="Arial" charset="0"/>
        </a:defRPr>
      </a:lvl4pPr>
      <a:lvl5pPr algn="l" rtl="0" fontAlgn="base">
        <a:spcBef>
          <a:spcPct val="0"/>
        </a:spcBef>
        <a:spcAft>
          <a:spcPct val="0"/>
        </a:spcAft>
        <a:defRPr sz="2000" b="1">
          <a:solidFill>
            <a:srgbClr val="02367A"/>
          </a:solidFill>
          <a:latin typeface="Arial" charset="0"/>
        </a:defRPr>
      </a:lvl5pPr>
      <a:lvl6pPr marL="457200" algn="l" rtl="0" fontAlgn="base">
        <a:spcBef>
          <a:spcPct val="0"/>
        </a:spcBef>
        <a:spcAft>
          <a:spcPct val="0"/>
        </a:spcAft>
        <a:defRPr sz="2000" b="1">
          <a:solidFill>
            <a:srgbClr val="02367A"/>
          </a:solidFill>
          <a:latin typeface="Arial" charset="0"/>
        </a:defRPr>
      </a:lvl6pPr>
      <a:lvl7pPr marL="914400" algn="l" rtl="0" fontAlgn="base">
        <a:spcBef>
          <a:spcPct val="0"/>
        </a:spcBef>
        <a:spcAft>
          <a:spcPct val="0"/>
        </a:spcAft>
        <a:defRPr sz="2000" b="1">
          <a:solidFill>
            <a:srgbClr val="02367A"/>
          </a:solidFill>
          <a:latin typeface="Arial" charset="0"/>
        </a:defRPr>
      </a:lvl7pPr>
      <a:lvl8pPr marL="1371600" algn="l" rtl="0" fontAlgn="base">
        <a:spcBef>
          <a:spcPct val="0"/>
        </a:spcBef>
        <a:spcAft>
          <a:spcPct val="0"/>
        </a:spcAft>
        <a:defRPr sz="2000" b="1">
          <a:solidFill>
            <a:srgbClr val="02367A"/>
          </a:solidFill>
          <a:latin typeface="Arial" charset="0"/>
        </a:defRPr>
      </a:lvl8pPr>
      <a:lvl9pPr marL="1828800" algn="l" rtl="0" fontAlgn="base">
        <a:spcBef>
          <a:spcPct val="0"/>
        </a:spcBef>
        <a:spcAft>
          <a:spcPct val="0"/>
        </a:spcAft>
        <a:defRPr sz="2000" b="1">
          <a:solidFill>
            <a:srgbClr val="02367A"/>
          </a:solidFill>
          <a:latin typeface="Arial" charset="0"/>
        </a:defRPr>
      </a:lvl9pPr>
    </p:titleStyle>
    <p:bodyStyle>
      <a:lvl1pPr marL="179388" indent="-179388" algn="l" rtl="0" fontAlgn="base">
        <a:spcBef>
          <a:spcPts val="500"/>
        </a:spcBef>
        <a:spcAft>
          <a:spcPts val="500"/>
        </a:spcAft>
        <a:buClr>
          <a:srgbClr val="969696"/>
        </a:buClr>
        <a:buSzPct val="80000"/>
        <a:buFont typeface="Wingdings" pitchFamily="2" charset="2"/>
        <a:buChar char="n"/>
        <a:defRPr lang="en-GB" sz="1200" kern="1200" smtClean="0">
          <a:solidFill>
            <a:schemeClr val="tx1"/>
          </a:solidFill>
          <a:latin typeface="+mn-lt"/>
          <a:ea typeface="+mn-ea"/>
          <a:cs typeface="+mn-cs"/>
        </a:defRPr>
      </a:lvl1pPr>
      <a:lvl2pPr marL="536575" indent="-177800" algn="l" rtl="0" fontAlgn="base">
        <a:spcBef>
          <a:spcPts val="500"/>
        </a:spcBef>
        <a:spcAft>
          <a:spcPts val="500"/>
        </a:spcAft>
        <a:buClr>
          <a:srgbClr val="969696"/>
        </a:buClr>
        <a:buSzPct val="120000"/>
        <a:buFont typeface="Arial" charset="0"/>
        <a:buChar char="–"/>
        <a:defRPr lang="en-GB" sz="1200" kern="1200" smtClean="0">
          <a:solidFill>
            <a:schemeClr val="tx1"/>
          </a:solidFill>
          <a:latin typeface="+mn-lt"/>
          <a:ea typeface="+mn-ea"/>
          <a:cs typeface="+mn-cs"/>
        </a:defRPr>
      </a:lvl2pPr>
      <a:lvl3pPr marL="893763" indent="-177800" algn="l" rtl="0" fontAlgn="base">
        <a:spcBef>
          <a:spcPts val="500"/>
        </a:spcBef>
        <a:spcAft>
          <a:spcPts val="500"/>
        </a:spcAft>
        <a:buClr>
          <a:srgbClr val="969696"/>
        </a:buClr>
        <a:buSzPct val="80000"/>
        <a:buFont typeface="Arial" charset="0"/>
        <a:buChar char="►"/>
        <a:defRPr lang="en-GB" sz="1200" kern="1200" smtClean="0">
          <a:solidFill>
            <a:schemeClr val="tx1"/>
          </a:solidFill>
          <a:latin typeface="+mn-lt"/>
          <a:ea typeface="+mn-ea"/>
          <a:cs typeface="+mn-cs"/>
        </a:defRPr>
      </a:lvl3pPr>
      <a:lvl4pPr marL="1250950" indent="-177800" algn="l" rtl="0" fontAlgn="base">
        <a:spcBef>
          <a:spcPts val="500"/>
        </a:spcBef>
        <a:spcAft>
          <a:spcPts val="500"/>
        </a:spcAft>
        <a:buClr>
          <a:srgbClr val="969696"/>
        </a:buClr>
        <a:buSzPct val="80000"/>
        <a:buFont typeface="Wingdings" pitchFamily="2" charset="2"/>
        <a:buChar char="n"/>
        <a:defRPr lang="en-GB" sz="1200" kern="1200" smtClean="0">
          <a:solidFill>
            <a:schemeClr val="tx1"/>
          </a:solidFill>
          <a:latin typeface="+mn-lt"/>
          <a:ea typeface="+mn-ea"/>
          <a:cs typeface="+mn-cs"/>
        </a:defRPr>
      </a:lvl4pPr>
      <a:lvl5pPr marL="1619250" indent="-188913" algn="l" rtl="0" fontAlgn="base">
        <a:spcBef>
          <a:spcPts val="500"/>
        </a:spcBef>
        <a:spcAft>
          <a:spcPts val="500"/>
        </a:spcAft>
        <a:buClr>
          <a:srgbClr val="969696"/>
        </a:buClr>
        <a:buSzPct val="120000"/>
        <a:buFont typeface="Arial" charset="0"/>
        <a:buChar char="–"/>
        <a:defRPr lang="en-GB" sz="12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hyperlink" Target="http://cibstyle.standardbank.com/Pix/s_gaoeri001s.jpg" TargetMode="External"/><Relationship Id="rId3" Type="http://schemas.openxmlformats.org/officeDocument/2006/relationships/image" Target="../media/image5.jpeg"/><Relationship Id="rId7" Type="http://schemas.openxmlformats.org/officeDocument/2006/relationships/hyperlink" Target="http://cibstyle.standardbank.com/Pix/s200566847-001.jpg" TargetMode="External"/><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hyperlink" Target="http://cibstyle.standardbank.com/Pix/s_E8J9726.jpg" TargetMode="External"/><Relationship Id="rId5" Type="http://schemas.openxmlformats.org/officeDocument/2006/relationships/hyperlink" Target="http://cibstyle.standardbank.com/Pix/s42-25576510.jpg" TargetMode="External"/><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hyperlink" Target="http://cibstyle.standardbank.com/Pix/s8J9844.jpg" TargetMode="External"/><Relationship Id="rId1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5.jpeg"/><Relationship Id="rId5" Type="http://schemas.openxmlformats.org/officeDocument/2006/relationships/diagramQuickStyle" Target="../diagrams/quickStyle1.xml"/><Relationship Id="rId15" Type="http://schemas.openxmlformats.org/officeDocument/2006/relationships/image" Target="../media/image19.jpg"/><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jpg"/><Relationship Id="rId1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Grp="1"/>
          </p:cNvSpPr>
          <p:nvPr>
            <p:ph type="ctrTitle"/>
          </p:nvPr>
        </p:nvSpPr>
        <p:spPr>
          <a:xfrm>
            <a:off x="412750" y="1181100"/>
            <a:ext cx="8816975" cy="460375"/>
          </a:xfrm>
          <a:noFill/>
        </p:spPr>
        <p:txBody>
          <a:bodyPr/>
          <a:lstStyle/>
          <a:p>
            <a:r>
              <a:rPr lang="en-GB" sz="2400" dirty="0"/>
              <a:t>Siemens AG</a:t>
            </a:r>
          </a:p>
        </p:txBody>
      </p:sp>
      <p:sp>
        <p:nvSpPr>
          <p:cNvPr id="266242" name="Rectangle 2"/>
          <p:cNvSpPr>
            <a:spLocks noGrp="1"/>
          </p:cNvSpPr>
          <p:nvPr>
            <p:ph type="subTitle" idx="1"/>
          </p:nvPr>
        </p:nvSpPr>
        <p:spPr>
          <a:xfrm>
            <a:off x="412750" y="2000336"/>
            <a:ext cx="8816975" cy="307777"/>
          </a:xfrm>
          <a:noFill/>
        </p:spPr>
        <p:txBody>
          <a:bodyPr/>
          <a:lstStyle/>
          <a:p>
            <a:r>
              <a:rPr lang="en-GB" dirty="0"/>
              <a:t>Strategy Discussion</a:t>
            </a:r>
          </a:p>
        </p:txBody>
      </p:sp>
      <p:sp>
        <p:nvSpPr>
          <p:cNvPr id="266243" name="Rectangle 3"/>
          <p:cNvSpPr>
            <a:spLocks/>
          </p:cNvSpPr>
          <p:nvPr/>
        </p:nvSpPr>
        <p:spPr bwMode="auto">
          <a:xfrm>
            <a:off x="950913" y="2681429"/>
            <a:ext cx="8285162" cy="730250"/>
          </a:xfrm>
          <a:prstGeom prst="rect">
            <a:avLst/>
          </a:prstGeom>
          <a:noFill/>
          <a:ln w="9525">
            <a:noFill/>
            <a:miter lim="800000"/>
            <a:headEnd/>
            <a:tailEnd/>
          </a:ln>
        </p:spPr>
        <p:txBody>
          <a:bodyPr lIns="0" rIns="0"/>
          <a:lstStyle/>
          <a:p>
            <a:pPr algn="r"/>
            <a:r>
              <a:rPr lang="en-GB" sz="1400" dirty="0">
                <a:solidFill>
                  <a:schemeClr val="tx2"/>
                </a:solidFill>
              </a:rPr>
              <a:t>November 3, 2017</a:t>
            </a:r>
          </a:p>
        </p:txBody>
      </p:sp>
      <p:grpSp>
        <p:nvGrpSpPr>
          <p:cNvPr id="7" name="Group 6"/>
          <p:cNvGrpSpPr/>
          <p:nvPr/>
        </p:nvGrpSpPr>
        <p:grpSpPr>
          <a:xfrm>
            <a:off x="0" y="3031529"/>
            <a:ext cx="9906000" cy="2143556"/>
            <a:chOff x="0" y="3701355"/>
            <a:chExt cx="9906000" cy="2143556"/>
          </a:xfrm>
        </p:grpSpPr>
        <p:pic>
          <p:nvPicPr>
            <p:cNvPr id="8" name="Picture 5" descr="CIB02"/>
            <p:cNvPicPr>
              <a:picLocks noChangeAspect="1" noChangeArrowheads="1"/>
            </p:cNvPicPr>
            <p:nvPr/>
          </p:nvPicPr>
          <p:blipFill>
            <a:blip r:embed="rId3" cstate="print"/>
            <a:srcRect t="49164" b="31520"/>
            <a:stretch>
              <a:fillRect/>
            </a:stretch>
          </p:blipFill>
          <p:spPr bwMode="auto">
            <a:xfrm>
              <a:off x="0" y="3701355"/>
              <a:ext cx="9906000" cy="720725"/>
            </a:xfrm>
            <a:prstGeom prst="rect">
              <a:avLst/>
            </a:prstGeom>
            <a:solidFill>
              <a:schemeClr val="bg2"/>
            </a:solidFill>
          </p:spPr>
        </p:pic>
        <p:pic>
          <p:nvPicPr>
            <p:cNvPr id="9" name="Picture 2" descr="http://cibstyle.standardbank.com/Pix/s96549450.jpg"/>
            <p:cNvPicPr>
              <a:picLocks noChangeAspect="1" noChangeArrowheads="1"/>
            </p:cNvPicPr>
            <p:nvPr/>
          </p:nvPicPr>
          <p:blipFill>
            <a:blip r:embed="rId4" cstate="print"/>
            <a:srcRect/>
            <a:stretch>
              <a:fillRect/>
            </a:stretch>
          </p:blipFill>
          <p:spPr bwMode="auto">
            <a:xfrm>
              <a:off x="38093" y="4456758"/>
              <a:ext cx="1616453" cy="1337615"/>
            </a:xfrm>
            <a:prstGeom prst="rect">
              <a:avLst/>
            </a:prstGeom>
            <a:noFill/>
          </p:spPr>
        </p:pic>
        <p:pic>
          <p:nvPicPr>
            <p:cNvPr id="10" name="Picture 4" descr="http://cibstyle.standardbank.com/Pix/_t/s42-25576510_jpg.jpg">
              <a:hlinkClick r:id="rId5" tooltip="42-25576510.jpg&lt;br/&gt;Standard Bank Image"/>
            </p:cNvPr>
            <p:cNvPicPr>
              <a:picLocks noChangeAspect="1" noChangeArrowheads="1"/>
            </p:cNvPicPr>
            <p:nvPr/>
          </p:nvPicPr>
          <p:blipFill>
            <a:blip r:embed="rId6" cstate="print"/>
            <a:srcRect/>
            <a:stretch>
              <a:fillRect/>
            </a:stretch>
          </p:blipFill>
          <p:spPr bwMode="auto">
            <a:xfrm>
              <a:off x="1714152" y="4456755"/>
              <a:ext cx="1560563" cy="1356490"/>
            </a:xfrm>
            <a:prstGeom prst="rect">
              <a:avLst/>
            </a:prstGeom>
            <a:noFill/>
          </p:spPr>
        </p:pic>
        <p:pic>
          <p:nvPicPr>
            <p:cNvPr id="11" name="Picture 10" descr="http://cibstyle.standardbank.com/Pix/_t/s200566847-001_jpg.jpg">
              <a:hlinkClick r:id="rId7" tooltip="200566847-001.jpg&lt;br/&gt;CollateralPrint(brochures,leaflets,posters)andWeb Use&#10;World wide usage&#10;Industry Exclusivity"/>
            </p:cNvPr>
            <p:cNvPicPr>
              <a:picLocks noChangeAspect="1" noChangeArrowheads="1"/>
            </p:cNvPicPr>
            <p:nvPr/>
          </p:nvPicPr>
          <p:blipFill>
            <a:blip r:embed="rId8" cstate="print"/>
            <a:srcRect/>
            <a:stretch>
              <a:fillRect/>
            </a:stretch>
          </p:blipFill>
          <p:spPr bwMode="auto">
            <a:xfrm>
              <a:off x="3334323" y="4456759"/>
              <a:ext cx="1584850" cy="1377601"/>
            </a:xfrm>
            <a:prstGeom prst="rect">
              <a:avLst/>
            </a:prstGeom>
            <a:noFill/>
          </p:spPr>
        </p:pic>
        <p:pic>
          <p:nvPicPr>
            <p:cNvPr id="12" name="Picture 11" descr="http://cibstyle.standardbank.com/Pix/_t/s8J9844_jpg.jpg">
              <a:hlinkClick r:id="rId9" tooltip="8J9844.jpg&lt;br/&gt;Standard Bank Image"/>
            </p:cNvPr>
            <p:cNvPicPr>
              <a:picLocks noChangeAspect="1" noChangeArrowheads="1"/>
            </p:cNvPicPr>
            <p:nvPr/>
          </p:nvPicPr>
          <p:blipFill>
            <a:blip r:embed="rId10" cstate="print"/>
            <a:srcRect/>
            <a:stretch>
              <a:fillRect/>
            </a:stretch>
          </p:blipFill>
          <p:spPr bwMode="auto">
            <a:xfrm>
              <a:off x="4978780" y="4456756"/>
              <a:ext cx="1596992" cy="1388155"/>
            </a:xfrm>
            <a:prstGeom prst="rect">
              <a:avLst/>
            </a:prstGeom>
            <a:noFill/>
          </p:spPr>
        </p:pic>
        <p:pic>
          <p:nvPicPr>
            <p:cNvPr id="13" name="Picture 12" descr="http://cibstyle.standardbank.com/Pix/_t/s_E8J9726_jpg.jpg">
              <a:hlinkClick r:id="rId11" tooltip="_E8J9726.jpg&lt;br/&gt;Standard Bank Image"/>
            </p:cNvPr>
            <p:cNvPicPr>
              <a:picLocks noChangeAspect="1" noChangeArrowheads="1"/>
            </p:cNvPicPr>
            <p:nvPr/>
          </p:nvPicPr>
          <p:blipFill>
            <a:blip r:embed="rId12" cstate="print"/>
            <a:srcRect/>
            <a:stretch>
              <a:fillRect/>
            </a:stretch>
          </p:blipFill>
          <p:spPr bwMode="auto">
            <a:xfrm>
              <a:off x="6635378" y="4456762"/>
              <a:ext cx="1572708" cy="1367047"/>
            </a:xfrm>
            <a:prstGeom prst="rect">
              <a:avLst/>
            </a:prstGeom>
            <a:noFill/>
          </p:spPr>
        </p:pic>
        <p:pic>
          <p:nvPicPr>
            <p:cNvPr id="14" name="Picture 12" descr="http://cibstyle.standardbank.com/Pix/_t/s_gaoeri001s_jpg.jpg">
              <a:hlinkClick r:id="rId13" tooltip="_gaoeri001s.jpg&lt;br/&gt;Standard Bank Image"/>
            </p:cNvPr>
            <p:cNvPicPr>
              <a:picLocks noChangeAspect="1" noChangeArrowheads="1"/>
            </p:cNvPicPr>
            <p:nvPr/>
          </p:nvPicPr>
          <p:blipFill>
            <a:blip r:embed="rId14" cstate="print"/>
            <a:srcRect/>
            <a:stretch>
              <a:fillRect/>
            </a:stretch>
          </p:blipFill>
          <p:spPr bwMode="auto">
            <a:xfrm>
              <a:off x="8267693" y="4456755"/>
              <a:ext cx="1596992" cy="1388156"/>
            </a:xfrm>
            <a:prstGeom prst="rect">
              <a:avLst/>
            </a:prstGeom>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Client segment and products analysis (</a:t>
              </a:r>
              <a:r>
                <a:rPr lang="en-GB" sz="1600" b="1" dirty="0" err="1">
                  <a:solidFill>
                    <a:srgbClr val="02367A"/>
                  </a:solidFill>
                </a:rPr>
                <a:t>Contd</a:t>
              </a:r>
              <a:r>
                <a:rPr lang="en-GB" sz="1600" b="1" dirty="0">
                  <a:solidFill>
                    <a:srgbClr val="02367A"/>
                  </a:solidFill>
                </a:rPr>
                <a:t>…)</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Detailed Company analysis (</a:t>
            </a:r>
            <a:r>
              <a:rPr lang="en-GB" dirty="0" err="1">
                <a:latin typeface="Arial" charset="0"/>
              </a:rPr>
              <a:t>Contd</a:t>
            </a:r>
            <a:r>
              <a:rPr lang="en-GB" dirty="0">
                <a:latin typeface="Arial" charset="0"/>
              </a:rPr>
              <a:t>…)</a:t>
            </a:r>
          </a:p>
        </p:txBody>
      </p:sp>
      <p:sp>
        <p:nvSpPr>
          <p:cNvPr id="50" name="Content Placeholder 30"/>
          <p:cNvSpPr>
            <a:spLocks noGrp="1"/>
          </p:cNvSpPr>
          <p:nvPr>
            <p:ph sz="quarter" idx="4294967295"/>
          </p:nvPr>
        </p:nvSpPr>
        <p:spPr>
          <a:xfrm>
            <a:off x="1858964" y="1122651"/>
            <a:ext cx="6818140" cy="339887"/>
          </a:xfrm>
          <a:prstGeom prst="rect">
            <a:avLst/>
          </a:prstGeom>
        </p:spPr>
        <p:txBody>
          <a:bodyPr/>
          <a:lstStyle/>
          <a:p>
            <a:pPr marL="0" indent="0" algn="l">
              <a:buNone/>
            </a:pPr>
            <a:r>
              <a:rPr lang="en-ZA" u="sng" dirty="0"/>
              <a:t>Disruptive Business</a:t>
            </a:r>
            <a:r>
              <a:rPr lang="en-ZA" dirty="0"/>
              <a:t>: Healthineers</a:t>
            </a:r>
          </a:p>
        </p:txBody>
      </p:sp>
      <p:sp>
        <p:nvSpPr>
          <p:cNvPr id="24" name="Rectangle 90"/>
          <p:cNvSpPr>
            <a:spLocks noGrp="1"/>
          </p:cNvSpPr>
          <p:nvPr>
            <p:ph idx="4294967295"/>
          </p:nvPr>
        </p:nvSpPr>
        <p:spPr>
          <a:xfrm>
            <a:off x="71764" y="643459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1669094"/>
              </p:ext>
            </p:extLst>
          </p:nvPr>
        </p:nvGraphicFramePr>
        <p:xfrm>
          <a:off x="234949" y="1469470"/>
          <a:ext cx="8305044" cy="2718560"/>
        </p:xfrm>
        <a:graphic>
          <a:graphicData uri="http://schemas.openxmlformats.org/drawingml/2006/table">
            <a:tbl>
              <a:tblPr firstRow="1" bandRow="1">
                <a:tableStyleId>{5C22544A-7EE6-4342-B048-85BDC9FD1C3A}</a:tableStyleId>
              </a:tblPr>
              <a:tblGrid>
                <a:gridCol w="2293066">
                  <a:extLst>
                    <a:ext uri="{9D8B030D-6E8A-4147-A177-3AD203B41FA5}">
                      <a16:colId xmlns:a16="http://schemas.microsoft.com/office/drawing/2014/main" val="20000"/>
                    </a:ext>
                  </a:extLst>
                </a:gridCol>
                <a:gridCol w="3636279">
                  <a:extLst>
                    <a:ext uri="{9D8B030D-6E8A-4147-A177-3AD203B41FA5}">
                      <a16:colId xmlns:a16="http://schemas.microsoft.com/office/drawing/2014/main" val="20001"/>
                    </a:ext>
                  </a:extLst>
                </a:gridCol>
                <a:gridCol w="1219623">
                  <a:extLst>
                    <a:ext uri="{9D8B030D-6E8A-4147-A177-3AD203B41FA5}">
                      <a16:colId xmlns:a16="http://schemas.microsoft.com/office/drawing/2014/main" val="20002"/>
                    </a:ext>
                  </a:extLst>
                </a:gridCol>
                <a:gridCol w="1156076">
                  <a:extLst>
                    <a:ext uri="{9D8B030D-6E8A-4147-A177-3AD203B41FA5}">
                      <a16:colId xmlns:a16="http://schemas.microsoft.com/office/drawing/2014/main" val="20003"/>
                    </a:ext>
                  </a:extLst>
                </a:gridCol>
              </a:tblGrid>
              <a:tr h="310236">
                <a:tc>
                  <a:txBody>
                    <a:bodyPr/>
                    <a:lstStyle/>
                    <a:p>
                      <a:pPr algn="ctr"/>
                      <a:r>
                        <a:rPr lang="en-US" sz="1100" dirty="0"/>
                        <a:t>Healthcare portfolio</a:t>
                      </a:r>
                      <a:endParaRPr lang="en-ZA" sz="1100" dirty="0"/>
                    </a:p>
                  </a:txBody>
                  <a:tcPr>
                    <a:solidFill>
                      <a:schemeClr val="tx2"/>
                    </a:solidFill>
                  </a:tcPr>
                </a:tc>
                <a:tc>
                  <a:txBody>
                    <a:bodyPr/>
                    <a:lstStyle/>
                    <a:p>
                      <a:pPr algn="ctr"/>
                      <a:r>
                        <a:rPr lang="en-US" sz="1100" dirty="0"/>
                        <a:t>Key characteristics</a:t>
                      </a:r>
                      <a:endParaRPr lang="en-ZA" sz="1100" dirty="0"/>
                    </a:p>
                  </a:txBody>
                  <a:tcPr>
                    <a:solidFill>
                      <a:schemeClr val="tx2"/>
                    </a:solidFill>
                  </a:tcPr>
                </a:tc>
                <a:tc gridSpan="2">
                  <a:txBody>
                    <a:bodyPr/>
                    <a:lstStyle/>
                    <a:p>
                      <a:pPr algn="ctr"/>
                      <a:r>
                        <a:rPr lang="en-ZA" sz="1100" dirty="0"/>
                        <a:t>Customer segments</a:t>
                      </a:r>
                    </a:p>
                  </a:txBody>
                  <a:tcPr>
                    <a:solidFill>
                      <a:schemeClr val="tx2"/>
                    </a:solidFill>
                  </a:tcPr>
                </a:tc>
                <a:tc hMerge="1">
                  <a:txBody>
                    <a:bodyPr/>
                    <a:lstStyle/>
                    <a:p>
                      <a:pPr algn="ctr"/>
                      <a:endParaRPr lang="en-ZA" sz="1100" dirty="0"/>
                    </a:p>
                  </a:txBody>
                  <a:tcPr>
                    <a:solidFill>
                      <a:schemeClr val="tx2"/>
                    </a:solidFill>
                  </a:tcPr>
                </a:tc>
                <a:extLst>
                  <a:ext uri="{0D108BD9-81ED-4DB2-BD59-A6C34878D82A}">
                    <a16:rowId xmlns:a16="http://schemas.microsoft.com/office/drawing/2014/main" val="10000"/>
                  </a:ext>
                </a:extLst>
              </a:tr>
              <a:tr h="238943">
                <a:tc>
                  <a:txBody>
                    <a:bodyPr/>
                    <a:lstStyle/>
                    <a:p>
                      <a:r>
                        <a:rPr lang="en-US" sz="700" dirty="0">
                          <a:solidFill>
                            <a:schemeClr val="bg1"/>
                          </a:solidFill>
                        </a:rPr>
                        <a:t>1. Medical Imaging</a:t>
                      </a:r>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r>
                        <a:rPr lang="en-ZA" sz="700" dirty="0">
                          <a:solidFill>
                            <a:schemeClr val="bg1"/>
                          </a:solidFill>
                        </a:rPr>
                        <a:t>Main</a:t>
                      </a:r>
                      <a:r>
                        <a:rPr lang="en-ZA" sz="700" baseline="0" dirty="0">
                          <a:solidFill>
                            <a:schemeClr val="bg1"/>
                          </a:solidFill>
                        </a:rPr>
                        <a:t> u</a:t>
                      </a:r>
                      <a:r>
                        <a:rPr lang="en-ZA" sz="700" dirty="0">
                          <a:solidFill>
                            <a:schemeClr val="bg1"/>
                          </a:solidFill>
                        </a:rPr>
                        <a:t>sage encompasses diagnostics,</a:t>
                      </a:r>
                      <a:r>
                        <a:rPr lang="en-ZA" sz="700" baseline="0" dirty="0">
                          <a:solidFill>
                            <a:schemeClr val="bg1"/>
                          </a:solidFill>
                        </a:rPr>
                        <a:t> </a:t>
                      </a:r>
                      <a:r>
                        <a:rPr lang="en-ZA" sz="700" dirty="0">
                          <a:solidFill>
                            <a:schemeClr val="bg1"/>
                          </a:solidFill>
                        </a:rPr>
                        <a:t>prevention and therapy</a:t>
                      </a:r>
                    </a:p>
                  </a:txBody>
                  <a:tcPr marL="74295" marR="74295" marT="37148" marB="37148" anchor="ctr" anchorCtr="1">
                    <a:solidFill>
                      <a:schemeClr val="accent1">
                        <a:lumMod val="75000"/>
                      </a:schemeClr>
                    </a:solidFill>
                  </a:tcPr>
                </a:tc>
                <a:tc>
                  <a:txBody>
                    <a:bodyPr/>
                    <a:lstStyle/>
                    <a:p>
                      <a:r>
                        <a:rPr lang="en-US" sz="700" dirty="0">
                          <a:solidFill>
                            <a:schemeClr val="bg1"/>
                          </a:solidFill>
                        </a:rPr>
                        <a:t>Primary care provider</a:t>
                      </a:r>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r>
                        <a:rPr lang="en-US" sz="700" dirty="0">
                          <a:solidFill>
                            <a:schemeClr val="bg1"/>
                          </a:solidFill>
                        </a:rPr>
                        <a:t>Specialty</a:t>
                      </a:r>
                      <a:r>
                        <a:rPr lang="en-US" sz="700" baseline="0" dirty="0">
                          <a:solidFill>
                            <a:schemeClr val="bg1"/>
                          </a:solidFill>
                        </a:rPr>
                        <a:t> care</a:t>
                      </a:r>
                      <a:endParaRPr lang="en-ZA" sz="700" dirty="0">
                        <a:solidFill>
                          <a:schemeClr val="bg1"/>
                        </a:solidFill>
                      </a:endParaRP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1"/>
                  </a:ext>
                </a:extLst>
              </a:tr>
              <a:tr h="216710">
                <a:tc>
                  <a:txBody>
                    <a:bodyPr/>
                    <a:lstStyle/>
                    <a:p>
                      <a:pPr marL="0" algn="l" defTabSz="914400" rtl="0" eaLnBrk="1" latinLnBrk="0" hangingPunct="1"/>
                      <a:r>
                        <a:rPr lang="en-US" sz="700" kern="1200" dirty="0">
                          <a:solidFill>
                            <a:schemeClr val="bg1"/>
                          </a:solidFill>
                          <a:latin typeface="+mn-lt"/>
                          <a:ea typeface="+mn-ea"/>
                          <a:cs typeface="+mn-cs"/>
                        </a:rPr>
                        <a:t>2.Laboratory diagnostics</a:t>
                      </a:r>
                      <a:endParaRPr lang="en-ZA" sz="700" kern="1200" dirty="0">
                        <a:solidFill>
                          <a:schemeClr val="bg1"/>
                        </a:solidFill>
                        <a:latin typeface="+mn-lt"/>
                        <a:ea typeface="+mn-ea"/>
                        <a:cs typeface="+mn-cs"/>
                      </a:endParaRPr>
                    </a:p>
                  </a:txBody>
                  <a:tcPr marL="74295" marR="74295" marT="37148" marB="37148" anchor="ctr" anchorCtr="1">
                    <a:solidFill>
                      <a:schemeClr val="accent1">
                        <a:lumMod val="75000"/>
                      </a:schemeClr>
                    </a:solidFill>
                  </a:tcPr>
                </a:tc>
                <a:tc>
                  <a:txBody>
                    <a:bodyPr/>
                    <a:lstStyle/>
                    <a:p>
                      <a:pPr marL="0" algn="l" defTabSz="914400" rtl="0" eaLnBrk="1" latinLnBrk="0" hangingPunct="1"/>
                      <a:r>
                        <a:rPr lang="en-ZA" sz="700" kern="1200" dirty="0">
                          <a:solidFill>
                            <a:schemeClr val="bg1"/>
                          </a:solidFill>
                          <a:latin typeface="+mn-lt"/>
                          <a:ea typeface="+mn-ea"/>
                          <a:cs typeface="+mn-cs"/>
                        </a:rPr>
                        <a:t>Broad spectrum of systems and services</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2"/>
                  </a:ext>
                </a:extLst>
              </a:tr>
              <a:tr h="216710">
                <a:tc>
                  <a:txBody>
                    <a:bodyPr/>
                    <a:lstStyle/>
                    <a:p>
                      <a:r>
                        <a:rPr lang="en-US" sz="700" dirty="0">
                          <a:solidFill>
                            <a:schemeClr val="bg1"/>
                          </a:solidFill>
                        </a:rPr>
                        <a:t>3. Point-of-Care Testing</a:t>
                      </a:r>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r>
                        <a:rPr lang="en-ZA" sz="700" dirty="0">
                          <a:solidFill>
                            <a:schemeClr val="bg1"/>
                          </a:solidFill>
                        </a:rPr>
                        <a:t>Provision</a:t>
                      </a:r>
                      <a:r>
                        <a:rPr lang="en-ZA" sz="700" baseline="0" dirty="0">
                          <a:solidFill>
                            <a:schemeClr val="bg1"/>
                          </a:solidFill>
                        </a:rPr>
                        <a:t> of</a:t>
                      </a:r>
                      <a:r>
                        <a:rPr lang="en-ZA" sz="700" dirty="0">
                          <a:solidFill>
                            <a:schemeClr val="bg1"/>
                          </a:solidFill>
                        </a:rPr>
                        <a:t> immediate, convenient, and easy-to-use diagnostic testing</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3"/>
                  </a:ext>
                </a:extLst>
              </a:tr>
              <a:tr h="216710">
                <a:tc>
                  <a:txBody>
                    <a:bodyPr/>
                    <a:lstStyle/>
                    <a:p>
                      <a:pPr marL="0" algn="l" defTabSz="914400" rtl="0" eaLnBrk="1" latinLnBrk="0" hangingPunct="1"/>
                      <a:r>
                        <a:rPr lang="en-ZA" sz="700" kern="1200" dirty="0">
                          <a:solidFill>
                            <a:schemeClr val="bg1"/>
                          </a:solidFill>
                          <a:latin typeface="+mn-lt"/>
                          <a:ea typeface="+mn-ea"/>
                          <a:cs typeface="+mn-cs"/>
                        </a:rPr>
                        <a:t>4. Healthcare IT</a:t>
                      </a:r>
                    </a:p>
                  </a:txBody>
                  <a:tcPr marL="74295" marR="74295" marT="37148" marB="37148" anchor="ctr" anchorCtr="1">
                    <a:solidFill>
                      <a:schemeClr val="accent1">
                        <a:lumMod val="75000"/>
                      </a:schemeClr>
                    </a:solidFill>
                  </a:tcPr>
                </a:tc>
                <a:tc>
                  <a:txBody>
                    <a:bodyPr/>
                    <a:lstStyle/>
                    <a:p>
                      <a:r>
                        <a:rPr lang="en-ZA" sz="700" kern="1200" dirty="0">
                          <a:solidFill>
                            <a:schemeClr val="bg1"/>
                          </a:solidFill>
                          <a:latin typeface="+mn-lt"/>
                          <a:ea typeface="+mn-ea"/>
                          <a:cs typeface="+mn-cs"/>
                        </a:rPr>
                        <a:t>Including eHealth Solutions</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4"/>
                  </a:ext>
                </a:extLst>
              </a:tr>
              <a:tr h="307956">
                <a:tc>
                  <a:txBody>
                    <a:bodyPr/>
                    <a:lstStyle/>
                    <a:p>
                      <a:r>
                        <a:rPr lang="en-US" sz="700" kern="1200" dirty="0">
                          <a:solidFill>
                            <a:schemeClr val="bg1"/>
                          </a:solidFill>
                          <a:latin typeface="+mn-lt"/>
                          <a:ea typeface="+mn-ea"/>
                          <a:cs typeface="+mn-cs"/>
                        </a:rPr>
                        <a:t>5. Services</a:t>
                      </a:r>
                      <a:endParaRPr lang="en-ZA" sz="700" kern="1200" dirty="0">
                        <a:solidFill>
                          <a:schemeClr val="bg1"/>
                        </a:solidFill>
                        <a:latin typeface="+mn-lt"/>
                        <a:ea typeface="+mn-ea"/>
                        <a:cs typeface="+mn-cs"/>
                      </a:endParaRPr>
                    </a:p>
                  </a:txBody>
                  <a:tcPr marL="74295" marR="74295" marT="37148" marB="37148" anchor="ctr" anchorCtr="1">
                    <a:solidFill>
                      <a:schemeClr val="accent1">
                        <a:lumMod val="75000"/>
                      </a:schemeClr>
                    </a:solidFill>
                  </a:tcPr>
                </a:tc>
                <a:tc>
                  <a:txBody>
                    <a:bodyPr/>
                    <a:lstStyle/>
                    <a:p>
                      <a:endParaRPr lang="en-ZA" sz="1200" dirty="0"/>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700" b="1" dirty="0">
                        <a:solidFill>
                          <a:srgbClr val="FF0000"/>
                        </a:solidFill>
                      </a:endParaRP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5"/>
                  </a:ext>
                </a:extLst>
              </a:tr>
              <a:tr h="216710">
                <a:tc>
                  <a:txBody>
                    <a:bodyPr/>
                    <a:lstStyle/>
                    <a:p>
                      <a:r>
                        <a:rPr lang="en-US" sz="700" dirty="0"/>
                        <a:t>Customer services</a:t>
                      </a:r>
                      <a:endParaRPr lang="en-ZA" sz="700" dirty="0"/>
                    </a:p>
                  </a:txBody>
                  <a:tcPr marL="74295" marR="74295" marT="37148" marB="37148" anchor="ctr" anchorCtr="1">
                    <a:solidFill>
                      <a:schemeClr val="accent1">
                        <a:lumMod val="40000"/>
                        <a:lumOff val="60000"/>
                      </a:schemeClr>
                    </a:solidFill>
                  </a:tcPr>
                </a:tc>
                <a:tc>
                  <a:txBody>
                    <a:bodyPr/>
                    <a:lstStyle/>
                    <a:p>
                      <a:r>
                        <a:rPr lang="en-US" sz="700" dirty="0"/>
                        <a:t>-</a:t>
                      </a:r>
                      <a:endParaRPr lang="en-ZA" sz="700" dirty="0"/>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extLst>
                  <a:ext uri="{0D108BD9-81ED-4DB2-BD59-A6C34878D82A}">
                    <a16:rowId xmlns:a16="http://schemas.microsoft.com/office/drawing/2014/main" val="10006"/>
                  </a:ext>
                </a:extLst>
              </a:tr>
              <a:tr h="216710">
                <a:tc>
                  <a:txBody>
                    <a:bodyPr/>
                    <a:lstStyle/>
                    <a:p>
                      <a:r>
                        <a:rPr lang="en-US" sz="700" dirty="0"/>
                        <a:t>Enterprise</a:t>
                      </a:r>
                      <a:r>
                        <a:rPr lang="en-US" sz="700" baseline="0" dirty="0"/>
                        <a:t> Services</a:t>
                      </a:r>
                      <a:endParaRPr lang="en-ZA" sz="700" dirty="0"/>
                    </a:p>
                  </a:txBody>
                  <a:tcPr marL="74295" marR="74295" marT="37148" marB="37148" anchor="ctr" anchorCtr="1">
                    <a:solidFill>
                      <a:schemeClr val="accent1">
                        <a:lumMod val="40000"/>
                        <a:lumOff val="60000"/>
                      </a:schemeClr>
                    </a:solidFill>
                  </a:tcPr>
                </a:tc>
                <a:tc>
                  <a:txBody>
                    <a:bodyPr/>
                    <a:lstStyle/>
                    <a:p>
                      <a:r>
                        <a:rPr lang="en-US" sz="700" dirty="0"/>
                        <a:t>-</a:t>
                      </a:r>
                      <a:endParaRPr lang="en-ZA" sz="700" dirty="0"/>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extLst>
                  <a:ext uri="{0D108BD9-81ED-4DB2-BD59-A6C34878D82A}">
                    <a16:rowId xmlns:a16="http://schemas.microsoft.com/office/drawing/2014/main" val="10007"/>
                  </a:ext>
                </a:extLst>
              </a:tr>
              <a:tr h="216710">
                <a:tc>
                  <a:txBody>
                    <a:bodyPr/>
                    <a:lstStyle/>
                    <a:p>
                      <a:r>
                        <a:rPr lang="en-US" sz="700" dirty="0"/>
                        <a:t>Laboratory</a:t>
                      </a:r>
                      <a:r>
                        <a:rPr lang="en-US" sz="700" baseline="0" dirty="0"/>
                        <a:t> diagnostics services</a:t>
                      </a:r>
                      <a:endParaRPr lang="en-ZA" sz="700" dirty="0"/>
                    </a:p>
                  </a:txBody>
                  <a:tcPr marL="74295" marR="74295" marT="37148" marB="37148" anchor="ctr" anchorCtr="1">
                    <a:solidFill>
                      <a:schemeClr val="accent1">
                        <a:lumMod val="40000"/>
                        <a:lumOff val="60000"/>
                      </a:schemeClr>
                    </a:solidFill>
                  </a:tcPr>
                </a:tc>
                <a:tc>
                  <a:txBody>
                    <a:bodyPr/>
                    <a:lstStyle/>
                    <a:p>
                      <a:r>
                        <a:rPr lang="en-US" sz="700" dirty="0"/>
                        <a:t>-</a:t>
                      </a:r>
                      <a:endParaRPr lang="en-ZA" sz="700" dirty="0"/>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tc>
                  <a:txBody>
                    <a:bodyPr/>
                    <a:lstStyle/>
                    <a:p>
                      <a:endParaRPr lang="en-ZA" sz="700" b="1" dirty="0">
                        <a:solidFill>
                          <a:srgbClr val="FF0000"/>
                        </a:solidFill>
                      </a:endParaRPr>
                    </a:p>
                  </a:txBody>
                  <a:tcPr marL="74295" marR="74295" marT="37148" marB="37148" anchor="ctr" anchorCtr="1">
                    <a:solidFill>
                      <a:schemeClr val="accent1">
                        <a:lumMod val="40000"/>
                        <a:lumOff val="60000"/>
                      </a:schemeClr>
                    </a:solidFill>
                  </a:tcPr>
                </a:tc>
                <a:extLst>
                  <a:ext uri="{0D108BD9-81ED-4DB2-BD59-A6C34878D82A}">
                    <a16:rowId xmlns:a16="http://schemas.microsoft.com/office/drawing/2014/main" val="10008"/>
                  </a:ext>
                </a:extLst>
              </a:tr>
              <a:tr h="344455">
                <a:tc>
                  <a:txBody>
                    <a:bodyPr/>
                    <a:lstStyle/>
                    <a:p>
                      <a:r>
                        <a:rPr lang="en-US" sz="700" dirty="0">
                          <a:solidFill>
                            <a:schemeClr val="bg1"/>
                          </a:solidFill>
                        </a:rPr>
                        <a:t>6. Accessories, OEM &amp; Electronics</a:t>
                      </a:r>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r>
                        <a:rPr lang="en-ZA" sz="700" dirty="0">
                          <a:solidFill>
                            <a:schemeClr val="bg1"/>
                          </a:solidFill>
                        </a:rPr>
                        <a:t>Offers carefully selected accessories for Siemens Healthineers modalities and clinical applications</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09"/>
                  </a:ext>
                </a:extLst>
              </a:tr>
              <a:tr h="216710">
                <a:tc>
                  <a:txBody>
                    <a:bodyPr/>
                    <a:lstStyle/>
                    <a:p>
                      <a:r>
                        <a:rPr lang="en-US" sz="700" dirty="0">
                          <a:solidFill>
                            <a:schemeClr val="bg1"/>
                          </a:solidFill>
                        </a:rPr>
                        <a:t>7. Refurbished Systems</a:t>
                      </a:r>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endParaRPr lang="en-ZA" sz="700" dirty="0">
                        <a:solidFill>
                          <a:schemeClr val="bg1"/>
                        </a:solidFill>
                      </a:endParaRP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700" b="1" dirty="0">
                          <a:solidFill>
                            <a:srgbClr val="FF0000"/>
                          </a:solidFill>
                        </a:rPr>
                        <a:t>√</a:t>
                      </a:r>
                    </a:p>
                  </a:txBody>
                  <a:tcPr marL="74295" marR="74295" marT="37148" marB="37148" anchor="ctr" anchorCtr="1">
                    <a:solidFill>
                      <a:schemeClr val="accent1">
                        <a:lumMod val="75000"/>
                      </a:schemeClr>
                    </a:solidFill>
                  </a:tcPr>
                </a:tc>
                <a:extLst>
                  <a:ext uri="{0D108BD9-81ED-4DB2-BD59-A6C34878D82A}">
                    <a16:rowId xmlns:a16="http://schemas.microsoft.com/office/drawing/2014/main" val="10010"/>
                  </a:ext>
                </a:extLst>
              </a:tr>
            </a:tbl>
          </a:graphicData>
        </a:graphic>
      </p:graphicFrame>
      <p:sp>
        <p:nvSpPr>
          <p:cNvPr id="14" name="Content Placeholder 30"/>
          <p:cNvSpPr>
            <a:spLocks noGrp="1"/>
          </p:cNvSpPr>
          <p:nvPr>
            <p:ph sz="quarter" idx="4294967295"/>
          </p:nvPr>
        </p:nvSpPr>
        <p:spPr>
          <a:xfrm>
            <a:off x="8601603" y="1122651"/>
            <a:ext cx="1285758" cy="339887"/>
          </a:xfrm>
          <a:prstGeom prst="rect">
            <a:avLst/>
          </a:prstGeom>
        </p:spPr>
        <p:txBody>
          <a:bodyPr/>
          <a:lstStyle/>
          <a:p>
            <a:pPr marL="0" indent="0" algn="l">
              <a:buNone/>
            </a:pPr>
            <a:r>
              <a:rPr lang="en-ZA" u="sng" dirty="0"/>
              <a:t>S-Curve</a:t>
            </a:r>
            <a:endParaRPr lang="en-ZA" dirty="0"/>
          </a:p>
        </p:txBody>
      </p:sp>
      <p:sp>
        <p:nvSpPr>
          <p:cNvPr id="15" name="Freeform 14"/>
          <p:cNvSpPr/>
          <p:nvPr/>
        </p:nvSpPr>
        <p:spPr>
          <a:xfrm>
            <a:off x="8601603" y="2622796"/>
            <a:ext cx="550786" cy="1478248"/>
          </a:xfrm>
          <a:custGeom>
            <a:avLst/>
            <a:gdLst>
              <a:gd name="connsiteX0" fmla="*/ 0 w 1657350"/>
              <a:gd name="connsiteY0" fmla="*/ 909445 h 1478248"/>
              <a:gd name="connsiteX1" fmla="*/ 485775 w 1657350"/>
              <a:gd name="connsiteY1" fmla="*/ 1442845 h 1478248"/>
              <a:gd name="connsiteX2" fmla="*/ 1209675 w 1657350"/>
              <a:gd name="connsiteY2" fmla="*/ 23620 h 1478248"/>
              <a:gd name="connsiteX3" fmla="*/ 1657350 w 1657350"/>
              <a:gd name="connsiteY3" fmla="*/ 690370 h 1478248"/>
            </a:gdLst>
            <a:ahLst/>
            <a:cxnLst>
              <a:cxn ang="0">
                <a:pos x="connsiteX0" y="connsiteY0"/>
              </a:cxn>
              <a:cxn ang="0">
                <a:pos x="connsiteX1" y="connsiteY1"/>
              </a:cxn>
              <a:cxn ang="0">
                <a:pos x="connsiteX2" y="connsiteY2"/>
              </a:cxn>
              <a:cxn ang="0">
                <a:pos x="connsiteX3" y="connsiteY3"/>
              </a:cxn>
            </a:cxnLst>
            <a:rect l="l" t="t" r="r" b="b"/>
            <a:pathLst>
              <a:path w="1657350" h="1478248">
                <a:moveTo>
                  <a:pt x="0" y="909445"/>
                </a:moveTo>
                <a:cubicBezTo>
                  <a:pt x="142081" y="1249963"/>
                  <a:pt x="284163" y="1590482"/>
                  <a:pt x="485775" y="1442845"/>
                </a:cubicBezTo>
                <a:cubicBezTo>
                  <a:pt x="687387" y="1295208"/>
                  <a:pt x="1014413" y="149032"/>
                  <a:pt x="1209675" y="23620"/>
                </a:cubicBezTo>
                <a:cubicBezTo>
                  <a:pt x="1404938" y="-101793"/>
                  <a:pt x="1531144" y="294288"/>
                  <a:pt x="1657350" y="69037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Freeform 15"/>
          <p:cNvSpPr/>
          <p:nvPr/>
        </p:nvSpPr>
        <p:spPr>
          <a:xfrm>
            <a:off x="9010208" y="2027929"/>
            <a:ext cx="846856" cy="1478248"/>
          </a:xfrm>
          <a:custGeom>
            <a:avLst/>
            <a:gdLst>
              <a:gd name="connsiteX0" fmla="*/ 0 w 1657350"/>
              <a:gd name="connsiteY0" fmla="*/ 909445 h 1478248"/>
              <a:gd name="connsiteX1" fmla="*/ 485775 w 1657350"/>
              <a:gd name="connsiteY1" fmla="*/ 1442845 h 1478248"/>
              <a:gd name="connsiteX2" fmla="*/ 1209675 w 1657350"/>
              <a:gd name="connsiteY2" fmla="*/ 23620 h 1478248"/>
              <a:gd name="connsiteX3" fmla="*/ 1657350 w 1657350"/>
              <a:gd name="connsiteY3" fmla="*/ 690370 h 1478248"/>
            </a:gdLst>
            <a:ahLst/>
            <a:cxnLst>
              <a:cxn ang="0">
                <a:pos x="connsiteX0" y="connsiteY0"/>
              </a:cxn>
              <a:cxn ang="0">
                <a:pos x="connsiteX1" y="connsiteY1"/>
              </a:cxn>
              <a:cxn ang="0">
                <a:pos x="connsiteX2" y="connsiteY2"/>
              </a:cxn>
              <a:cxn ang="0">
                <a:pos x="connsiteX3" y="connsiteY3"/>
              </a:cxn>
            </a:cxnLst>
            <a:rect l="l" t="t" r="r" b="b"/>
            <a:pathLst>
              <a:path w="1657350" h="1478248">
                <a:moveTo>
                  <a:pt x="0" y="909445"/>
                </a:moveTo>
                <a:cubicBezTo>
                  <a:pt x="142081" y="1249963"/>
                  <a:pt x="284163" y="1590482"/>
                  <a:pt x="485775" y="1442845"/>
                </a:cubicBezTo>
                <a:cubicBezTo>
                  <a:pt x="687387" y="1295208"/>
                  <a:pt x="1014413" y="149032"/>
                  <a:pt x="1209675" y="23620"/>
                </a:cubicBezTo>
                <a:cubicBezTo>
                  <a:pt x="1404938" y="-101793"/>
                  <a:pt x="1531144" y="294288"/>
                  <a:pt x="1657350" y="690370"/>
                </a:cubicBezTo>
              </a:path>
            </a:pathLst>
          </a:cu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7" name="Straight Arrow Connector 6"/>
          <p:cNvCxnSpPr/>
          <p:nvPr/>
        </p:nvCxnSpPr>
        <p:spPr>
          <a:xfrm flipH="1">
            <a:off x="9353725" y="2726422"/>
            <a:ext cx="388354" cy="1374622"/>
          </a:xfrm>
          <a:prstGeom prst="straightConnector1">
            <a:avLst/>
          </a:prstGeom>
          <a:ln w="12700">
            <a:solidFill>
              <a:schemeClr val="tx2"/>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010208" y="4188033"/>
            <a:ext cx="880412" cy="923330"/>
          </a:xfrm>
          <a:prstGeom prst="rect">
            <a:avLst/>
          </a:prstGeom>
        </p:spPr>
        <p:txBody>
          <a:bodyPr wrap="square">
            <a:spAutoFit/>
          </a:bodyPr>
          <a:lstStyle/>
          <a:p>
            <a:pPr algn="ctr">
              <a:spcBef>
                <a:spcPts val="0"/>
              </a:spcBef>
              <a:spcAft>
                <a:spcPts val="600"/>
              </a:spcAft>
              <a:buClr>
                <a:srgbClr val="969696"/>
              </a:buClr>
              <a:buSzPct val="80000"/>
            </a:pPr>
            <a:r>
              <a:rPr lang="en-ZA" sz="900" i="1" kern="0" dirty="0">
                <a:solidFill>
                  <a:srgbClr val="FFFFFF">
                    <a:lumMod val="50000"/>
                  </a:srgbClr>
                </a:solidFill>
                <a:latin typeface="Arial"/>
              </a:rPr>
              <a:t>Market shifts to molecular diagnosis and patient self-management</a:t>
            </a:r>
          </a:p>
        </p:txBody>
      </p:sp>
      <p:sp>
        <p:nvSpPr>
          <p:cNvPr id="17" name="Rectangle 90"/>
          <p:cNvSpPr>
            <a:spLocks noGrp="1"/>
          </p:cNvSpPr>
          <p:nvPr>
            <p:ph idx="4294967295"/>
          </p:nvPr>
        </p:nvSpPr>
        <p:spPr>
          <a:xfrm>
            <a:off x="7512799" y="643807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sp>
        <p:nvSpPr>
          <p:cNvPr id="18" name="Rectangle 17"/>
          <p:cNvSpPr/>
          <p:nvPr/>
        </p:nvSpPr>
        <p:spPr>
          <a:xfrm>
            <a:off x="234949" y="4206355"/>
            <a:ext cx="9118776" cy="2431435"/>
          </a:xfrm>
          <a:prstGeom prst="rect">
            <a:avLst/>
          </a:prstGeom>
        </p:spPr>
        <p:txBody>
          <a:bodyPr wrap="square">
            <a:spAutoFit/>
          </a:bodyPr>
          <a:lstStyle/>
          <a:p>
            <a:pPr marL="179388" indent="-179388">
              <a:spcBef>
                <a:spcPts val="0"/>
              </a:spcBef>
              <a:spcAft>
                <a:spcPts val="600"/>
              </a:spcAft>
              <a:buClr>
                <a:srgbClr val="969696"/>
              </a:buClr>
              <a:buSzPct val="80000"/>
              <a:buFont typeface="Wingdings" pitchFamily="2" charset="2"/>
              <a:buChar char="n"/>
            </a:pPr>
            <a:r>
              <a:rPr lang="en-ZA" sz="1200" kern="0" dirty="0">
                <a:solidFill>
                  <a:srgbClr val="02367A"/>
                </a:solidFill>
                <a:latin typeface="Arial"/>
              </a:rPr>
              <a:t>The global healthcare market is currently shifting focus from Siemens’ core business of imaging to molecular diagnosis and patient self-management</a:t>
            </a:r>
          </a:p>
          <a:p>
            <a:pPr marL="179388" indent="-179388">
              <a:spcBef>
                <a:spcPts val="0"/>
              </a:spcBef>
              <a:spcAft>
                <a:spcPts val="600"/>
              </a:spcAft>
              <a:buClr>
                <a:srgbClr val="969696"/>
              </a:buClr>
              <a:buSzPct val="80000"/>
              <a:buFont typeface="Wingdings" pitchFamily="2" charset="2"/>
              <a:buChar char="n"/>
            </a:pPr>
            <a:r>
              <a:rPr lang="en-ZA" sz="1200" kern="0" dirty="0">
                <a:solidFill>
                  <a:srgbClr val="02367A"/>
                </a:solidFill>
                <a:latin typeface="Arial"/>
              </a:rPr>
              <a:t>As such, Siemens has recently mandated Goldman Sachs, Deutsche Bank and JP Morgan as lead organizers of an IPO for its Healthineers unit, the biggest contributor to Siemens’ third-quarter profit with a 1% increase to approx. €702m (or $819m), and which could be valued at up to €40bn (or $46.7bn). It is not yet clear what impacts this would have on its African business</a:t>
            </a:r>
          </a:p>
          <a:p>
            <a:pPr marL="179388" indent="-179388">
              <a:spcBef>
                <a:spcPts val="0"/>
              </a:spcBef>
              <a:spcAft>
                <a:spcPts val="600"/>
              </a:spcAft>
              <a:buClr>
                <a:srgbClr val="969696"/>
              </a:buClr>
              <a:buSzPct val="80000"/>
              <a:buFont typeface="Wingdings" pitchFamily="2" charset="2"/>
              <a:buChar char="n"/>
            </a:pPr>
            <a:r>
              <a:rPr lang="en-ZA" sz="1200" kern="0" dirty="0">
                <a:solidFill>
                  <a:srgbClr val="02367A"/>
                </a:solidFill>
                <a:latin typeface="Arial"/>
              </a:rPr>
              <a:t>This IPO is expected to enable Siemens to do share deals when looking at future acquisitions. The company recently acquired the </a:t>
            </a:r>
            <a:r>
              <a:rPr lang="en-ZA" sz="1200" kern="0" dirty="0" err="1">
                <a:solidFill>
                  <a:srgbClr val="02367A"/>
                </a:solidFill>
                <a:latin typeface="Arial"/>
              </a:rPr>
              <a:t>Epocal</a:t>
            </a:r>
            <a:r>
              <a:rPr lang="en-ZA" sz="1200" kern="0" dirty="0">
                <a:solidFill>
                  <a:srgbClr val="02367A"/>
                </a:solidFill>
                <a:latin typeface="Arial"/>
              </a:rPr>
              <a:t> business from Abbott, which will be integrated into the Siemens Healthineers’ POC Ecosystem portfolio</a:t>
            </a:r>
          </a:p>
          <a:p>
            <a:pPr marL="179388" indent="-179388">
              <a:spcBef>
                <a:spcPts val="0"/>
              </a:spcBef>
              <a:spcAft>
                <a:spcPts val="600"/>
              </a:spcAft>
              <a:buClr>
                <a:srgbClr val="969696"/>
              </a:buClr>
              <a:buSzPct val="80000"/>
              <a:buFont typeface="Wingdings" pitchFamily="2" charset="2"/>
              <a:buChar char="n"/>
            </a:pPr>
            <a:r>
              <a:rPr lang="en-US" sz="1200" kern="0" dirty="0">
                <a:solidFill>
                  <a:srgbClr val="02367A"/>
                </a:solidFill>
                <a:latin typeface="Arial"/>
              </a:rPr>
              <a:t>In Africa, it should be noted that </a:t>
            </a:r>
            <a:r>
              <a:rPr lang="en-ZA" sz="1200" kern="0" dirty="0">
                <a:solidFill>
                  <a:srgbClr val="02367A"/>
                </a:solidFill>
                <a:latin typeface="Arial"/>
              </a:rPr>
              <a:t>the healthcare business only reported its first full year operations as a stand-alone entity at the end of 2016, given that the company was previously a division of Siemens (Pty) Ltd</a:t>
            </a:r>
          </a:p>
          <a:p>
            <a:pPr marL="179388" indent="-179388">
              <a:spcBef>
                <a:spcPts val="0"/>
              </a:spcBef>
              <a:spcAft>
                <a:spcPts val="600"/>
              </a:spcAft>
              <a:buClr>
                <a:srgbClr val="969696"/>
              </a:buClr>
              <a:buSzPct val="80000"/>
              <a:buFont typeface="Wingdings" pitchFamily="2" charset="2"/>
              <a:buChar char="n"/>
            </a:pPr>
            <a:r>
              <a:rPr lang="en-US" sz="1200" kern="0" dirty="0">
                <a:solidFill>
                  <a:srgbClr val="02367A"/>
                </a:solidFill>
                <a:latin typeface="Arial"/>
              </a:rPr>
              <a:t>In 2016, the company generated revenue estimated at approx. R1.3bn, whilst posting a solid EBITDA of R142.2m. The business has no debt</a:t>
            </a:r>
            <a:endParaRPr lang="en-ZA" sz="1200" kern="0" dirty="0">
              <a:solidFill>
                <a:srgbClr val="02367A"/>
              </a:solidFill>
              <a:latin typeface="Arial"/>
            </a:endParaRPr>
          </a:p>
        </p:txBody>
      </p:sp>
    </p:spTree>
    <p:extLst>
      <p:ext uri="{BB962C8B-B14F-4D97-AF65-F5344CB8AC3E}">
        <p14:creationId xmlns:p14="http://schemas.microsoft.com/office/powerpoint/2010/main" val="366787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04" name="Group 8"/>
          <p:cNvGrpSpPr>
            <a:grpSpLocks/>
          </p:cNvGrpSpPr>
          <p:nvPr/>
        </p:nvGrpSpPr>
        <p:grpSpPr bwMode="auto">
          <a:xfrm>
            <a:off x="1860550" y="728663"/>
            <a:ext cx="7626096" cy="360362"/>
            <a:chOff x="1170" y="391"/>
            <a:chExt cx="4897" cy="227"/>
          </a:xfrm>
        </p:grpSpPr>
        <p:sp>
          <p:nvSpPr>
            <p:cNvPr id="183305" name="Text Box 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ZA" sz="1600" b="1" dirty="0">
                  <a:solidFill>
                    <a:srgbClr val="02367A"/>
                  </a:solidFill>
                </a:rPr>
                <a:t>DuPont analysis – Siemens Proprietary Limited (“SPL”) (As at Sep 30, 2016)</a:t>
              </a:r>
            </a:p>
          </p:txBody>
        </p:sp>
        <p:sp>
          <p:nvSpPr>
            <p:cNvPr id="183306" name="Line 1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a:solidFill>
                  <a:srgbClr val="02367A"/>
                </a:solidFill>
              </a:endParaRPr>
            </a:p>
          </p:txBody>
        </p:sp>
      </p:grpSp>
      <p:sp>
        <p:nvSpPr>
          <p:cNvPr id="163" name="Rectangle 68"/>
          <p:cNvSpPr>
            <a:spLocks noGrp="1"/>
          </p:cNvSpPr>
          <p:nvPr>
            <p:ph type="title"/>
          </p:nvPr>
        </p:nvSpPr>
        <p:spPr>
          <a:xfrm>
            <a:off x="234950" y="111968"/>
            <a:ext cx="9398000" cy="532558"/>
          </a:xfrm>
          <a:ln>
            <a:noFill/>
          </a:ln>
        </p:spPr>
        <p:txBody>
          <a:bodyPr/>
          <a:lstStyle/>
          <a:p>
            <a:r>
              <a:rPr lang="en-ZA" dirty="0">
                <a:latin typeface="Arial" charset="0"/>
              </a:rPr>
              <a:t>Detailed Company analysis (</a:t>
            </a:r>
            <a:r>
              <a:rPr lang="en-ZA" dirty="0" err="1">
                <a:latin typeface="Arial" charset="0"/>
              </a:rPr>
              <a:t>Contd</a:t>
            </a:r>
            <a:r>
              <a:rPr lang="en-ZA" dirty="0">
                <a:latin typeface="Arial" charset="0"/>
              </a:rPr>
              <a:t>…)</a:t>
            </a:r>
            <a:endParaRPr lang="en-GB" dirty="0">
              <a:latin typeface="Arial"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1552060455"/>
              </p:ext>
            </p:extLst>
          </p:nvPr>
        </p:nvGraphicFramePr>
        <p:xfrm>
          <a:off x="411061" y="1199624"/>
          <a:ext cx="9221888" cy="3132996"/>
        </p:xfrm>
        <a:graphic>
          <a:graphicData uri="http://schemas.openxmlformats.org/drawingml/2006/table">
            <a:tbl>
              <a:tblPr firstRow="1" bandRow="1">
                <a:tableStyleId>{5C22544A-7EE6-4342-B048-85BDC9FD1C3A}</a:tableStyleId>
              </a:tblPr>
              <a:tblGrid>
                <a:gridCol w="3168479">
                  <a:extLst>
                    <a:ext uri="{9D8B030D-6E8A-4147-A177-3AD203B41FA5}">
                      <a16:colId xmlns:a16="http://schemas.microsoft.com/office/drawing/2014/main" val="20000"/>
                    </a:ext>
                  </a:extLst>
                </a:gridCol>
                <a:gridCol w="2979447">
                  <a:extLst>
                    <a:ext uri="{9D8B030D-6E8A-4147-A177-3AD203B41FA5}">
                      <a16:colId xmlns:a16="http://schemas.microsoft.com/office/drawing/2014/main" val="20001"/>
                    </a:ext>
                  </a:extLst>
                </a:gridCol>
                <a:gridCol w="1536981">
                  <a:extLst>
                    <a:ext uri="{9D8B030D-6E8A-4147-A177-3AD203B41FA5}">
                      <a16:colId xmlns:a16="http://schemas.microsoft.com/office/drawing/2014/main" val="20002"/>
                    </a:ext>
                  </a:extLst>
                </a:gridCol>
                <a:gridCol w="1536981">
                  <a:extLst>
                    <a:ext uri="{9D8B030D-6E8A-4147-A177-3AD203B41FA5}">
                      <a16:colId xmlns:a16="http://schemas.microsoft.com/office/drawing/2014/main" val="20003"/>
                    </a:ext>
                  </a:extLst>
                </a:gridCol>
              </a:tblGrid>
              <a:tr h="261083">
                <a:tc>
                  <a:txBody>
                    <a:bodyPr/>
                    <a:lstStyle/>
                    <a:p>
                      <a:pPr algn="ctr"/>
                      <a:r>
                        <a:rPr lang="en-US" sz="1100" dirty="0">
                          <a:solidFill>
                            <a:schemeClr val="bg1"/>
                          </a:solidFill>
                        </a:rPr>
                        <a:t>Category</a:t>
                      </a:r>
                      <a:endParaRPr lang="en-ZA" sz="1100" dirty="0">
                        <a:solidFill>
                          <a:schemeClr val="bg1"/>
                        </a:solidFill>
                      </a:endParaRPr>
                    </a:p>
                  </a:txBody>
                  <a:tcPr anchor="ctr" anchorCtr="1">
                    <a:solidFill>
                      <a:schemeClr val="tx1"/>
                    </a:solidFill>
                  </a:tcPr>
                </a:tc>
                <a:tc>
                  <a:txBody>
                    <a:bodyPr/>
                    <a:lstStyle/>
                    <a:p>
                      <a:pPr algn="ctr"/>
                      <a:r>
                        <a:rPr lang="en-US" sz="1100" dirty="0">
                          <a:solidFill>
                            <a:schemeClr val="bg1"/>
                          </a:solidFill>
                        </a:rPr>
                        <a:t>Formula</a:t>
                      </a:r>
                      <a:endParaRPr lang="en-ZA" sz="1100" dirty="0">
                        <a:solidFill>
                          <a:schemeClr val="bg1"/>
                        </a:solidFill>
                      </a:endParaRPr>
                    </a:p>
                  </a:txBody>
                  <a:tcPr anchor="ctr" anchorCtr="1">
                    <a:solidFill>
                      <a:schemeClr val="tx1"/>
                    </a:solidFill>
                  </a:tcPr>
                </a:tc>
                <a:tc>
                  <a:txBody>
                    <a:bodyPr/>
                    <a:lstStyle/>
                    <a:p>
                      <a:pPr algn="ctr"/>
                      <a:r>
                        <a:rPr lang="en-US" sz="1100" dirty="0">
                          <a:solidFill>
                            <a:schemeClr val="bg1"/>
                          </a:solidFill>
                        </a:rPr>
                        <a:t>2015</a:t>
                      </a:r>
                      <a:endParaRPr lang="en-ZA" sz="1100" dirty="0">
                        <a:solidFill>
                          <a:schemeClr val="bg1"/>
                        </a:solidFill>
                      </a:endParaRPr>
                    </a:p>
                  </a:txBody>
                  <a:tcPr anchor="ctr" anchorCtr="1">
                    <a:solidFill>
                      <a:schemeClr val="tx1"/>
                    </a:solidFill>
                  </a:tcPr>
                </a:tc>
                <a:tc>
                  <a:txBody>
                    <a:bodyPr/>
                    <a:lstStyle/>
                    <a:p>
                      <a:pPr algn="ctr"/>
                      <a:r>
                        <a:rPr lang="en-US" sz="1100" dirty="0">
                          <a:solidFill>
                            <a:schemeClr val="bg1"/>
                          </a:solidFill>
                        </a:rPr>
                        <a:t>2016</a:t>
                      </a:r>
                      <a:endParaRPr lang="en-ZA" sz="1100" dirty="0">
                        <a:solidFill>
                          <a:schemeClr val="bg1"/>
                        </a:solidFill>
                      </a:endParaRPr>
                    </a:p>
                  </a:txBody>
                  <a:tcPr anchor="ctr" anchorCtr="1">
                    <a:solidFill>
                      <a:schemeClr val="tx1"/>
                    </a:solidFill>
                  </a:tcPr>
                </a:tc>
                <a:extLst>
                  <a:ext uri="{0D108BD9-81ED-4DB2-BD59-A6C34878D82A}">
                    <a16:rowId xmlns:a16="http://schemas.microsoft.com/office/drawing/2014/main" val="10000"/>
                  </a:ext>
                </a:extLst>
              </a:tr>
              <a:tr h="261083">
                <a:tc>
                  <a:txBody>
                    <a:bodyPr/>
                    <a:lstStyle/>
                    <a:p>
                      <a:pPr algn="ctr"/>
                      <a:r>
                        <a:rPr lang="en-US" sz="1100" b="1" dirty="0"/>
                        <a:t>Profitability (1)</a:t>
                      </a:r>
                      <a:endParaRPr lang="en-ZA" sz="1100" b="1" dirty="0"/>
                    </a:p>
                  </a:txBody>
                  <a:tcPr anchor="ctr" anchorCtr="1"/>
                </a:tc>
                <a:tc>
                  <a:txBody>
                    <a:bodyPr/>
                    <a:lstStyle/>
                    <a:p>
                      <a:pPr algn="ctr"/>
                      <a:r>
                        <a:rPr lang="en-US" sz="1100" b="1" dirty="0"/>
                        <a:t>PAT/Revenue</a:t>
                      </a:r>
                      <a:endParaRPr lang="en-ZA" sz="1100" b="1" dirty="0"/>
                    </a:p>
                  </a:txBody>
                  <a:tcPr anchor="ctr" anchorCtr="1"/>
                </a:tc>
                <a:tc>
                  <a:txBody>
                    <a:bodyPr/>
                    <a:lstStyle/>
                    <a:p>
                      <a:pPr algn="ctr"/>
                      <a:r>
                        <a:rPr lang="en-US" sz="1100" b="1" dirty="0"/>
                        <a:t>-11</a:t>
                      </a:r>
                      <a:endParaRPr lang="en-ZA" sz="1100" b="1" dirty="0"/>
                    </a:p>
                  </a:txBody>
                  <a:tcPr anchor="ctr" anchorCtr="1"/>
                </a:tc>
                <a:tc>
                  <a:txBody>
                    <a:bodyPr/>
                    <a:lstStyle/>
                    <a:p>
                      <a:pPr algn="ctr"/>
                      <a:r>
                        <a:rPr lang="en-US" sz="1100" b="1" dirty="0"/>
                        <a:t>10</a:t>
                      </a:r>
                      <a:endParaRPr lang="en-ZA" sz="1100" b="1" dirty="0"/>
                    </a:p>
                  </a:txBody>
                  <a:tcPr anchor="ctr" anchorCtr="1"/>
                </a:tc>
                <a:extLst>
                  <a:ext uri="{0D108BD9-81ED-4DB2-BD59-A6C34878D82A}">
                    <a16:rowId xmlns:a16="http://schemas.microsoft.com/office/drawing/2014/main" val="10001"/>
                  </a:ext>
                </a:extLst>
              </a:tr>
              <a:tr h="261083">
                <a:tc>
                  <a:txBody>
                    <a:bodyPr/>
                    <a:lstStyle/>
                    <a:p>
                      <a:pPr algn="ctr"/>
                      <a:r>
                        <a:rPr lang="en-US" sz="1100" b="1" dirty="0"/>
                        <a:t>Activity (2)</a:t>
                      </a:r>
                      <a:endParaRPr lang="en-ZA" sz="1100" b="1" dirty="0"/>
                    </a:p>
                  </a:txBody>
                  <a:tcPr anchor="ctr" anchorCtr="1"/>
                </a:tc>
                <a:tc>
                  <a:txBody>
                    <a:bodyPr/>
                    <a:lstStyle/>
                    <a:p>
                      <a:pPr algn="ctr"/>
                      <a:r>
                        <a:rPr lang="en-US" sz="1100" b="1" dirty="0"/>
                        <a:t>Revenue/Net assets</a:t>
                      </a:r>
                      <a:endParaRPr lang="en-ZA" sz="1100" b="1" dirty="0"/>
                    </a:p>
                  </a:txBody>
                  <a:tcPr anchor="ctr" anchorCtr="1"/>
                </a:tc>
                <a:tc>
                  <a:txBody>
                    <a:bodyPr/>
                    <a:lstStyle/>
                    <a:p>
                      <a:pPr algn="ctr"/>
                      <a:r>
                        <a:rPr lang="en-US" sz="1100" b="1" dirty="0"/>
                        <a:t>-12.4</a:t>
                      </a:r>
                      <a:endParaRPr lang="en-ZA" sz="1100" b="1" dirty="0"/>
                    </a:p>
                  </a:txBody>
                  <a:tcPr anchor="ctr" anchorCtr="1"/>
                </a:tc>
                <a:tc>
                  <a:txBody>
                    <a:bodyPr/>
                    <a:lstStyle/>
                    <a:p>
                      <a:pPr algn="ctr"/>
                      <a:r>
                        <a:rPr lang="en-US" sz="1100" b="1" dirty="0"/>
                        <a:t>22.1</a:t>
                      </a:r>
                      <a:endParaRPr lang="en-ZA" sz="1100" b="1" dirty="0"/>
                    </a:p>
                  </a:txBody>
                  <a:tcPr anchor="ctr" anchorCtr="1"/>
                </a:tc>
                <a:extLst>
                  <a:ext uri="{0D108BD9-81ED-4DB2-BD59-A6C34878D82A}">
                    <a16:rowId xmlns:a16="http://schemas.microsoft.com/office/drawing/2014/main" val="10002"/>
                  </a:ext>
                </a:extLst>
              </a:tr>
              <a:tr h="261083">
                <a:tc>
                  <a:txBody>
                    <a:bodyPr/>
                    <a:lstStyle/>
                    <a:p>
                      <a:pPr algn="ctr"/>
                      <a:r>
                        <a:rPr lang="en-US" sz="1100" b="1" dirty="0">
                          <a:solidFill>
                            <a:srgbClr val="C00000"/>
                          </a:solidFill>
                        </a:rPr>
                        <a:t>RONA (in %)</a:t>
                      </a:r>
                      <a:endParaRPr lang="en-ZA" sz="1100" b="1" dirty="0">
                        <a:solidFill>
                          <a:srgbClr val="C00000"/>
                        </a:solidFill>
                      </a:endParaRPr>
                    </a:p>
                  </a:txBody>
                  <a:tcPr anchor="ctr" anchorCtr="1"/>
                </a:tc>
                <a:tc>
                  <a:txBody>
                    <a:bodyPr/>
                    <a:lstStyle/>
                    <a:p>
                      <a:pPr algn="ctr"/>
                      <a:r>
                        <a:rPr lang="en-US" sz="1100" b="1" dirty="0">
                          <a:solidFill>
                            <a:srgbClr val="C00000"/>
                          </a:solidFill>
                        </a:rPr>
                        <a:t>(1) * (2)</a:t>
                      </a:r>
                      <a:endParaRPr lang="en-ZA" sz="1100" b="1" dirty="0">
                        <a:solidFill>
                          <a:srgbClr val="C00000"/>
                        </a:solidFill>
                      </a:endParaRPr>
                    </a:p>
                  </a:txBody>
                  <a:tcPr anchor="ctr" anchorCtr="1"/>
                </a:tc>
                <a:tc>
                  <a:txBody>
                    <a:bodyPr/>
                    <a:lstStyle/>
                    <a:p>
                      <a:pPr algn="ctr"/>
                      <a:r>
                        <a:rPr lang="en-US" sz="1100" b="1" dirty="0">
                          <a:solidFill>
                            <a:srgbClr val="C00000"/>
                          </a:solidFill>
                        </a:rPr>
                        <a:t>1.39</a:t>
                      </a:r>
                      <a:endParaRPr lang="en-ZA" sz="1100" b="1" dirty="0">
                        <a:solidFill>
                          <a:srgbClr val="C00000"/>
                        </a:solidFill>
                      </a:endParaRPr>
                    </a:p>
                  </a:txBody>
                  <a:tcPr anchor="ctr" anchorCtr="1"/>
                </a:tc>
                <a:tc>
                  <a:txBody>
                    <a:bodyPr/>
                    <a:lstStyle/>
                    <a:p>
                      <a:pPr algn="ctr"/>
                      <a:r>
                        <a:rPr lang="en-US" sz="1100" b="1" dirty="0">
                          <a:solidFill>
                            <a:srgbClr val="C00000"/>
                          </a:solidFill>
                        </a:rPr>
                        <a:t>2.25</a:t>
                      </a:r>
                      <a:endParaRPr lang="en-ZA" sz="1100" b="1" dirty="0">
                        <a:solidFill>
                          <a:srgbClr val="C00000"/>
                        </a:solidFill>
                      </a:endParaRPr>
                    </a:p>
                  </a:txBody>
                  <a:tcPr anchor="ctr" anchorCtr="1"/>
                </a:tc>
                <a:extLst>
                  <a:ext uri="{0D108BD9-81ED-4DB2-BD59-A6C34878D82A}">
                    <a16:rowId xmlns:a16="http://schemas.microsoft.com/office/drawing/2014/main" val="10003"/>
                  </a:ext>
                </a:extLst>
              </a:tr>
              <a:tr h="261083">
                <a:tc>
                  <a:txBody>
                    <a:bodyPr/>
                    <a:lstStyle/>
                    <a:p>
                      <a:pPr algn="ctr"/>
                      <a:r>
                        <a:rPr lang="en-US" sz="1100" b="1" dirty="0">
                          <a:solidFill>
                            <a:srgbClr val="C00000"/>
                          </a:solidFill>
                        </a:rPr>
                        <a:t>ROE (in %)</a:t>
                      </a:r>
                      <a:endParaRPr lang="en-ZA" sz="1100" b="1" dirty="0">
                        <a:solidFill>
                          <a:srgbClr val="C00000"/>
                        </a:solidFill>
                      </a:endParaRPr>
                    </a:p>
                  </a:txBody>
                  <a:tcPr anchor="ctr" anchorCtr="1"/>
                </a:tc>
                <a:tc>
                  <a:txBody>
                    <a:bodyPr/>
                    <a:lstStyle/>
                    <a:p>
                      <a:pPr algn="ctr"/>
                      <a:r>
                        <a:rPr lang="en-US" sz="1100" b="1" dirty="0">
                          <a:solidFill>
                            <a:srgbClr val="C00000"/>
                          </a:solidFill>
                        </a:rPr>
                        <a:t>-</a:t>
                      </a:r>
                      <a:endParaRPr lang="en-ZA" sz="1100" b="1" dirty="0">
                        <a:solidFill>
                          <a:srgbClr val="C00000"/>
                        </a:solidFill>
                      </a:endParaRPr>
                    </a:p>
                  </a:txBody>
                  <a:tcPr anchor="ctr" anchorCtr="1"/>
                </a:tc>
                <a:tc>
                  <a:txBody>
                    <a:bodyPr/>
                    <a:lstStyle/>
                    <a:p>
                      <a:pPr algn="ctr"/>
                      <a:r>
                        <a:rPr lang="en-US" sz="1100" b="1" kern="1200" dirty="0">
                          <a:solidFill>
                            <a:srgbClr val="C00000"/>
                          </a:solidFill>
                          <a:latin typeface="+mn-lt"/>
                          <a:ea typeface="+mn-ea"/>
                          <a:cs typeface="+mn-cs"/>
                        </a:rPr>
                        <a:t>1.4</a:t>
                      </a:r>
                      <a:endParaRPr lang="en-ZA" sz="1100" b="1" kern="1200" dirty="0">
                        <a:solidFill>
                          <a:srgbClr val="C00000"/>
                        </a:solidFill>
                        <a:latin typeface="+mn-lt"/>
                        <a:ea typeface="+mn-ea"/>
                        <a:cs typeface="+mn-cs"/>
                      </a:endParaRPr>
                    </a:p>
                  </a:txBody>
                  <a:tcPr anchor="ctr" anchorCtr="1"/>
                </a:tc>
                <a:tc>
                  <a:txBody>
                    <a:bodyPr/>
                    <a:lstStyle/>
                    <a:p>
                      <a:pPr algn="ctr"/>
                      <a:r>
                        <a:rPr lang="en-US" sz="1100" b="1" dirty="0">
                          <a:solidFill>
                            <a:srgbClr val="C00000"/>
                          </a:solidFill>
                        </a:rPr>
                        <a:t>2.2</a:t>
                      </a:r>
                      <a:endParaRPr lang="en-ZA" sz="1100" b="1" dirty="0">
                        <a:solidFill>
                          <a:srgbClr val="C00000"/>
                        </a:solidFill>
                      </a:endParaRPr>
                    </a:p>
                  </a:txBody>
                  <a:tcPr anchor="ctr" anchorCtr="1"/>
                </a:tc>
                <a:extLst>
                  <a:ext uri="{0D108BD9-81ED-4DB2-BD59-A6C34878D82A}">
                    <a16:rowId xmlns:a16="http://schemas.microsoft.com/office/drawing/2014/main" val="10004"/>
                  </a:ext>
                </a:extLst>
              </a:tr>
              <a:tr h="261083">
                <a:tc>
                  <a:txBody>
                    <a:bodyPr/>
                    <a:lstStyle/>
                    <a:p>
                      <a:pPr algn="ctr"/>
                      <a:r>
                        <a:rPr lang="en-US" sz="1100" b="1" dirty="0"/>
                        <a:t>Revenue (R</a:t>
                      </a:r>
                      <a:r>
                        <a:rPr lang="en-US" sz="1100" b="1" baseline="0" dirty="0"/>
                        <a:t> </a:t>
                      </a:r>
                      <a:r>
                        <a:rPr lang="en-US" sz="1100" b="1" baseline="0" dirty="0" err="1"/>
                        <a:t>bn</a:t>
                      </a:r>
                      <a:r>
                        <a:rPr lang="en-US" sz="1100" b="1" baseline="0"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6.3</a:t>
                      </a:r>
                      <a:endParaRPr lang="en-ZA" sz="1100" dirty="0"/>
                    </a:p>
                  </a:txBody>
                  <a:tcPr anchor="ctr" anchorCtr="1"/>
                </a:tc>
                <a:tc>
                  <a:txBody>
                    <a:bodyPr/>
                    <a:lstStyle/>
                    <a:p>
                      <a:pPr algn="ctr"/>
                      <a:r>
                        <a:rPr lang="en-US" sz="1100" dirty="0"/>
                        <a:t>9.1</a:t>
                      </a:r>
                      <a:endParaRPr lang="en-ZA" sz="1100" dirty="0"/>
                    </a:p>
                  </a:txBody>
                  <a:tcPr anchor="ctr" anchorCtr="1"/>
                </a:tc>
                <a:extLst>
                  <a:ext uri="{0D108BD9-81ED-4DB2-BD59-A6C34878D82A}">
                    <a16:rowId xmlns:a16="http://schemas.microsoft.com/office/drawing/2014/main" val="10005"/>
                  </a:ext>
                </a:extLst>
              </a:tr>
              <a:tr h="261083">
                <a:tc>
                  <a:txBody>
                    <a:bodyPr/>
                    <a:lstStyle/>
                    <a:p>
                      <a:pPr algn="ctr"/>
                      <a:r>
                        <a:rPr lang="en-US" sz="1100" b="1" dirty="0"/>
                        <a:t>EBIT (R </a:t>
                      </a:r>
                      <a:r>
                        <a:rPr lang="en-US" sz="1100" b="1" dirty="0" err="1"/>
                        <a:t>bn</a:t>
                      </a:r>
                      <a:r>
                        <a:rPr lang="en-US" sz="1100" b="1"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0.9</a:t>
                      </a:r>
                      <a:endParaRPr lang="en-ZA" sz="1100" dirty="0"/>
                    </a:p>
                  </a:txBody>
                  <a:tcPr anchor="ctr" anchorCtr="1"/>
                </a:tc>
                <a:tc>
                  <a:txBody>
                    <a:bodyPr/>
                    <a:lstStyle/>
                    <a:p>
                      <a:pPr algn="ctr"/>
                      <a:r>
                        <a:rPr lang="en-US" sz="1100" dirty="0"/>
                        <a:t>1.3</a:t>
                      </a:r>
                      <a:endParaRPr lang="en-ZA" sz="1100" dirty="0"/>
                    </a:p>
                  </a:txBody>
                  <a:tcPr anchor="ctr" anchorCtr="1"/>
                </a:tc>
                <a:extLst>
                  <a:ext uri="{0D108BD9-81ED-4DB2-BD59-A6C34878D82A}">
                    <a16:rowId xmlns:a16="http://schemas.microsoft.com/office/drawing/2014/main" val="10006"/>
                  </a:ext>
                </a:extLst>
              </a:tr>
              <a:tr h="261083">
                <a:tc>
                  <a:txBody>
                    <a:bodyPr/>
                    <a:lstStyle/>
                    <a:p>
                      <a:pPr algn="ctr"/>
                      <a:r>
                        <a:rPr lang="en-US" sz="1100" b="1" dirty="0"/>
                        <a:t>Total assets (3) (R </a:t>
                      </a:r>
                      <a:r>
                        <a:rPr lang="en-US" sz="1100" b="1" dirty="0" err="1"/>
                        <a:t>bn</a:t>
                      </a:r>
                      <a:r>
                        <a:rPr lang="en-US" sz="1100" b="1"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3.9</a:t>
                      </a:r>
                      <a:endParaRPr lang="en-ZA" sz="1100" dirty="0"/>
                    </a:p>
                  </a:txBody>
                  <a:tcPr anchor="ctr" anchorCtr="1"/>
                </a:tc>
                <a:tc>
                  <a:txBody>
                    <a:bodyPr/>
                    <a:lstStyle/>
                    <a:p>
                      <a:pPr algn="ctr"/>
                      <a:r>
                        <a:rPr lang="en-US" sz="1100" dirty="0"/>
                        <a:t>3.8</a:t>
                      </a:r>
                      <a:endParaRPr lang="en-ZA" sz="1100" dirty="0"/>
                    </a:p>
                  </a:txBody>
                  <a:tcPr anchor="ctr" anchorCtr="1"/>
                </a:tc>
                <a:extLst>
                  <a:ext uri="{0D108BD9-81ED-4DB2-BD59-A6C34878D82A}">
                    <a16:rowId xmlns:a16="http://schemas.microsoft.com/office/drawing/2014/main" val="10007"/>
                  </a:ext>
                </a:extLst>
              </a:tr>
              <a:tr h="261083">
                <a:tc>
                  <a:txBody>
                    <a:bodyPr/>
                    <a:lstStyle/>
                    <a:p>
                      <a:pPr algn="ctr"/>
                      <a:r>
                        <a:rPr lang="en-US" sz="1100" b="1" dirty="0"/>
                        <a:t>Total liabilities (4) (R </a:t>
                      </a:r>
                      <a:r>
                        <a:rPr lang="en-US" sz="1100" b="1" dirty="0" err="1"/>
                        <a:t>bn</a:t>
                      </a:r>
                      <a:r>
                        <a:rPr lang="en-US" sz="1100" b="1"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4.4</a:t>
                      </a:r>
                      <a:endParaRPr lang="en-ZA" sz="1100" dirty="0"/>
                    </a:p>
                  </a:txBody>
                  <a:tcPr anchor="ctr" anchorCtr="1"/>
                </a:tc>
                <a:tc>
                  <a:txBody>
                    <a:bodyPr/>
                    <a:lstStyle/>
                    <a:p>
                      <a:pPr algn="ctr"/>
                      <a:r>
                        <a:rPr lang="en-US" sz="1100" dirty="0"/>
                        <a:t>3.4</a:t>
                      </a:r>
                      <a:endParaRPr lang="en-ZA" sz="1100" dirty="0"/>
                    </a:p>
                  </a:txBody>
                  <a:tcPr anchor="ctr" anchorCtr="1"/>
                </a:tc>
                <a:extLst>
                  <a:ext uri="{0D108BD9-81ED-4DB2-BD59-A6C34878D82A}">
                    <a16:rowId xmlns:a16="http://schemas.microsoft.com/office/drawing/2014/main" val="10008"/>
                  </a:ext>
                </a:extLst>
              </a:tr>
              <a:tr h="261083">
                <a:tc>
                  <a:txBody>
                    <a:bodyPr/>
                    <a:lstStyle/>
                    <a:p>
                      <a:pPr algn="ctr"/>
                      <a:r>
                        <a:rPr lang="en-US" sz="1100" b="1" dirty="0"/>
                        <a:t>Net assets (R </a:t>
                      </a:r>
                      <a:r>
                        <a:rPr lang="en-US" sz="1100" b="1" dirty="0" err="1"/>
                        <a:t>bn</a:t>
                      </a:r>
                      <a:r>
                        <a:rPr lang="en-US" sz="1100" b="1" dirty="0"/>
                        <a:t>)</a:t>
                      </a:r>
                      <a:endParaRPr lang="en-ZA" sz="1100" b="1" dirty="0"/>
                    </a:p>
                  </a:txBody>
                  <a:tcPr anchor="ctr" anchorCtr="1"/>
                </a:tc>
                <a:tc>
                  <a:txBody>
                    <a:bodyPr/>
                    <a:lstStyle/>
                    <a:p>
                      <a:pPr algn="ctr"/>
                      <a:r>
                        <a:rPr lang="en-US" sz="1100" dirty="0"/>
                        <a:t>(3) – (4)</a:t>
                      </a:r>
                      <a:endParaRPr lang="en-ZA" sz="1100" dirty="0"/>
                    </a:p>
                  </a:txBody>
                  <a:tcPr anchor="ctr" anchorCtr="1"/>
                </a:tc>
                <a:tc>
                  <a:txBody>
                    <a:bodyPr/>
                    <a:lstStyle/>
                    <a:p>
                      <a:pPr algn="ctr"/>
                      <a:r>
                        <a:rPr lang="en-US" sz="1100" dirty="0"/>
                        <a:t>-0.5</a:t>
                      </a:r>
                      <a:endParaRPr lang="en-ZA" sz="1100" dirty="0"/>
                    </a:p>
                  </a:txBody>
                  <a:tcPr anchor="ctr" anchorCtr="1"/>
                </a:tc>
                <a:tc>
                  <a:txBody>
                    <a:bodyPr/>
                    <a:lstStyle/>
                    <a:p>
                      <a:pPr algn="ctr"/>
                      <a:r>
                        <a:rPr lang="en-US" sz="1100" dirty="0"/>
                        <a:t>0.4</a:t>
                      </a:r>
                      <a:endParaRPr lang="en-ZA" sz="1100" dirty="0"/>
                    </a:p>
                  </a:txBody>
                  <a:tcPr anchor="ctr" anchorCtr="1"/>
                </a:tc>
                <a:extLst>
                  <a:ext uri="{0D108BD9-81ED-4DB2-BD59-A6C34878D82A}">
                    <a16:rowId xmlns:a16="http://schemas.microsoft.com/office/drawing/2014/main" val="10009"/>
                  </a:ext>
                </a:extLst>
              </a:tr>
              <a:tr h="261083">
                <a:tc>
                  <a:txBody>
                    <a:bodyPr/>
                    <a:lstStyle/>
                    <a:p>
                      <a:pPr algn="ctr"/>
                      <a:r>
                        <a:rPr lang="en-US" sz="1100" b="1" dirty="0"/>
                        <a:t>PAT (R </a:t>
                      </a:r>
                      <a:r>
                        <a:rPr lang="en-US" sz="1100" b="1" dirty="0" err="1"/>
                        <a:t>bn</a:t>
                      </a:r>
                      <a:r>
                        <a:rPr lang="en-US" sz="1100" b="1"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(0.7)</a:t>
                      </a:r>
                      <a:endParaRPr lang="en-ZA" sz="1100" dirty="0"/>
                    </a:p>
                  </a:txBody>
                  <a:tcPr anchor="ctr" anchorCtr="1"/>
                </a:tc>
                <a:tc>
                  <a:txBody>
                    <a:bodyPr/>
                    <a:lstStyle/>
                    <a:p>
                      <a:pPr algn="ctr"/>
                      <a:r>
                        <a:rPr lang="en-US" sz="1100" dirty="0"/>
                        <a:t>0.9</a:t>
                      </a:r>
                      <a:endParaRPr lang="en-ZA" sz="1100" dirty="0"/>
                    </a:p>
                  </a:txBody>
                  <a:tcPr anchor="ctr" anchorCtr="1"/>
                </a:tc>
                <a:extLst>
                  <a:ext uri="{0D108BD9-81ED-4DB2-BD59-A6C34878D82A}">
                    <a16:rowId xmlns:a16="http://schemas.microsoft.com/office/drawing/2014/main" val="10010"/>
                  </a:ext>
                </a:extLst>
              </a:tr>
              <a:tr h="261083">
                <a:tc>
                  <a:txBody>
                    <a:bodyPr/>
                    <a:lstStyle/>
                    <a:p>
                      <a:pPr algn="ctr"/>
                      <a:r>
                        <a:rPr lang="en-US" sz="1100" b="1" dirty="0"/>
                        <a:t>Retained</a:t>
                      </a:r>
                      <a:r>
                        <a:rPr lang="en-US" sz="1100" b="1" baseline="0" dirty="0"/>
                        <a:t> earnings (R </a:t>
                      </a:r>
                      <a:r>
                        <a:rPr lang="en-US" sz="1100" b="1" baseline="0" dirty="0" err="1"/>
                        <a:t>bn</a:t>
                      </a:r>
                      <a:r>
                        <a:rPr lang="en-US" sz="1100" b="1" baseline="0" dirty="0"/>
                        <a:t>)</a:t>
                      </a:r>
                      <a:endParaRPr lang="en-ZA" sz="1100" b="1" dirty="0"/>
                    </a:p>
                  </a:txBody>
                  <a:tcPr anchor="ctr" anchorCtr="1"/>
                </a:tc>
                <a:tc>
                  <a:txBody>
                    <a:bodyPr/>
                    <a:lstStyle/>
                    <a:p>
                      <a:pPr algn="ctr"/>
                      <a:r>
                        <a:rPr lang="en-US" sz="1100" dirty="0"/>
                        <a:t>-</a:t>
                      </a:r>
                      <a:endParaRPr lang="en-ZA" sz="1100" dirty="0"/>
                    </a:p>
                  </a:txBody>
                  <a:tcPr anchor="ctr" anchorCtr="1"/>
                </a:tc>
                <a:tc>
                  <a:txBody>
                    <a:bodyPr/>
                    <a:lstStyle/>
                    <a:p>
                      <a:pPr algn="ctr"/>
                      <a:r>
                        <a:rPr lang="en-US" sz="1100" dirty="0"/>
                        <a:t>(0.5)</a:t>
                      </a:r>
                      <a:endParaRPr lang="en-ZA" sz="1100" dirty="0"/>
                    </a:p>
                  </a:txBody>
                  <a:tcPr anchor="ctr" anchorCtr="1"/>
                </a:tc>
                <a:tc>
                  <a:txBody>
                    <a:bodyPr/>
                    <a:lstStyle/>
                    <a:p>
                      <a:pPr algn="ctr"/>
                      <a:r>
                        <a:rPr lang="en-US" sz="1100" dirty="0"/>
                        <a:t>0.4</a:t>
                      </a:r>
                      <a:endParaRPr lang="en-ZA" sz="1100" dirty="0"/>
                    </a:p>
                  </a:txBody>
                  <a:tcPr anchor="ctr" anchorCtr="1"/>
                </a:tc>
                <a:extLst>
                  <a:ext uri="{0D108BD9-81ED-4DB2-BD59-A6C34878D82A}">
                    <a16:rowId xmlns:a16="http://schemas.microsoft.com/office/drawing/2014/main" val="10011"/>
                  </a:ext>
                </a:extLst>
              </a:tr>
            </a:tbl>
          </a:graphicData>
        </a:graphic>
      </p:graphicFrame>
      <p:sp>
        <p:nvSpPr>
          <p:cNvPr id="27" name="TextBox 26"/>
          <p:cNvSpPr txBox="1"/>
          <p:nvPr/>
        </p:nvSpPr>
        <p:spPr>
          <a:xfrm>
            <a:off x="7064575" y="4391827"/>
            <a:ext cx="2663911" cy="217110"/>
          </a:xfrm>
          <a:prstGeom prst="rect">
            <a:avLst/>
          </a:prstGeom>
          <a:noFill/>
        </p:spPr>
        <p:txBody>
          <a:bodyPr wrap="square" rtlCol="0">
            <a:spAutoFit/>
          </a:bodyPr>
          <a:lstStyle/>
          <a:p>
            <a:pPr algn="r"/>
            <a:r>
              <a:rPr lang="pt-BR" sz="800" i="1" dirty="0">
                <a:solidFill>
                  <a:srgbClr val="FFFFFF">
                    <a:lumMod val="50000"/>
                  </a:srgbClr>
                </a:solidFill>
              </a:rPr>
              <a:t>Sources: Siemens Proprietary Limited, Standard Bank</a:t>
            </a:r>
            <a:endParaRPr lang="en-US" sz="800" i="1" dirty="0">
              <a:solidFill>
                <a:srgbClr val="FFFFFF">
                  <a:lumMod val="50000"/>
                </a:srgbClr>
              </a:solidFill>
            </a:endParaRPr>
          </a:p>
        </p:txBody>
      </p:sp>
      <p:sp>
        <p:nvSpPr>
          <p:cNvPr id="28" name="Rectangle 27"/>
          <p:cNvSpPr/>
          <p:nvPr/>
        </p:nvSpPr>
        <p:spPr>
          <a:xfrm>
            <a:off x="424749" y="1486926"/>
            <a:ext cx="9208200" cy="511927"/>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29" name="Rectangle 28"/>
          <p:cNvSpPr/>
          <p:nvPr/>
        </p:nvSpPr>
        <p:spPr>
          <a:xfrm>
            <a:off x="424749" y="2010724"/>
            <a:ext cx="9208199" cy="492351"/>
          </a:xfrm>
          <a:prstGeom prst="rect">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2" name="Rectangle 1"/>
          <p:cNvSpPr/>
          <p:nvPr/>
        </p:nvSpPr>
        <p:spPr>
          <a:xfrm>
            <a:off x="303726" y="4386100"/>
            <a:ext cx="6388801" cy="215444"/>
          </a:xfrm>
          <a:prstGeom prst="rect">
            <a:avLst/>
          </a:prstGeom>
        </p:spPr>
        <p:txBody>
          <a:bodyPr wrap="square">
            <a:spAutoFit/>
          </a:bodyPr>
          <a:lstStyle/>
          <a:p>
            <a:r>
              <a:rPr lang="en-ZA" sz="800" i="1" dirty="0">
                <a:solidFill>
                  <a:srgbClr val="FFFFFF">
                    <a:lumMod val="50000"/>
                  </a:srgbClr>
                </a:solidFill>
              </a:rPr>
              <a:t>Siemens Proprietary Limited: Group and Company Annual Financial Statements for the year ended 30 September 2016</a:t>
            </a:r>
          </a:p>
        </p:txBody>
      </p:sp>
    </p:spTree>
    <p:extLst>
      <p:ext uri="{BB962C8B-B14F-4D97-AF65-F5344CB8AC3E}">
        <p14:creationId xmlns:p14="http://schemas.microsoft.com/office/powerpoint/2010/main" val="230208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Profitability (In %)</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sz="1600"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Detailed Company analysis (</a:t>
            </a:r>
            <a:r>
              <a:rPr lang="en-GB" dirty="0" err="1">
                <a:latin typeface="Arial" charset="0"/>
              </a:rPr>
              <a:t>Contd</a:t>
            </a:r>
            <a:r>
              <a:rPr lang="en-GB" dirty="0">
                <a:latin typeface="Arial" charset="0"/>
              </a:rPr>
              <a:t>…)</a:t>
            </a:r>
            <a:endParaRPr lang="en-GB" sz="1000" dirty="0">
              <a:latin typeface="Arial" charset="0"/>
            </a:endParaRPr>
          </a:p>
        </p:txBody>
      </p:sp>
      <p:sp>
        <p:nvSpPr>
          <p:cNvPr id="14" name="Rectangle 76"/>
          <p:cNvSpPr>
            <a:spLocks noChangeArrowheads="1"/>
          </p:cNvSpPr>
          <p:nvPr/>
        </p:nvSpPr>
        <p:spPr bwMode="auto">
          <a:xfrm>
            <a:off x="262800" y="1007845"/>
            <a:ext cx="1702478" cy="1074896"/>
          </a:xfrm>
          <a:prstGeom prst="rect">
            <a:avLst/>
          </a:prstGeom>
          <a:noFill/>
          <a:ln w="9525">
            <a:noFill/>
            <a:miter lim="800000"/>
            <a:headEnd/>
            <a:tailEnd/>
          </a:ln>
          <a:effectLst/>
        </p:spPr>
        <p:txBody>
          <a:bodyPr/>
          <a:lstStyle/>
          <a:p>
            <a:r>
              <a:rPr lang="en-ZA" sz="1200" b="1" i="1" dirty="0">
                <a:solidFill>
                  <a:srgbClr val="969696"/>
                </a:solidFill>
              </a:rPr>
              <a:t>SPL‘s profitability rebounded to 10% at Group level, thereby demonstrating how relatively good it was at converting revenue into profits available for shareholders…</a:t>
            </a:r>
            <a:endParaRPr lang="en-GB" sz="1200" b="1" i="1" dirty="0">
              <a:solidFill>
                <a:srgbClr val="969696"/>
              </a:solidFill>
            </a:endParaRPr>
          </a:p>
        </p:txBody>
      </p:sp>
      <p:sp>
        <p:nvSpPr>
          <p:cNvPr id="15" name="Rectangle 76"/>
          <p:cNvSpPr>
            <a:spLocks noChangeArrowheads="1"/>
          </p:cNvSpPr>
          <p:nvPr/>
        </p:nvSpPr>
        <p:spPr bwMode="auto">
          <a:xfrm>
            <a:off x="251424" y="3400760"/>
            <a:ext cx="1713854" cy="1506799"/>
          </a:xfrm>
          <a:prstGeom prst="rect">
            <a:avLst/>
          </a:prstGeom>
          <a:noFill/>
          <a:ln w="9525">
            <a:noFill/>
            <a:miter lim="800000"/>
            <a:headEnd/>
            <a:tailEnd/>
          </a:ln>
          <a:effectLst/>
        </p:spPr>
        <p:txBody>
          <a:bodyPr/>
          <a:lstStyle/>
          <a:p>
            <a:r>
              <a:rPr lang="en-US" sz="1200" b="1" i="1" dirty="0">
                <a:solidFill>
                  <a:srgbClr val="969696"/>
                </a:solidFill>
              </a:rPr>
              <a:t>…Demonstrable ability to continuously </a:t>
            </a:r>
            <a:r>
              <a:rPr lang="en-ZA" sz="1200" b="1" i="1" dirty="0">
                <a:solidFill>
                  <a:srgbClr val="969696"/>
                </a:solidFill>
              </a:rPr>
              <a:t>generate profits from its shareholders’ investments with an ROE of 22.1% in 2016…</a:t>
            </a:r>
          </a:p>
        </p:txBody>
      </p:sp>
      <p:sp>
        <p:nvSpPr>
          <p:cNvPr id="16" name="Rectangle 76"/>
          <p:cNvSpPr>
            <a:spLocks noChangeArrowheads="1"/>
          </p:cNvSpPr>
          <p:nvPr/>
        </p:nvSpPr>
        <p:spPr bwMode="auto">
          <a:xfrm>
            <a:off x="240048" y="5431560"/>
            <a:ext cx="1725230" cy="1066610"/>
          </a:xfrm>
          <a:prstGeom prst="rect">
            <a:avLst/>
          </a:prstGeom>
          <a:noFill/>
          <a:ln w="9525">
            <a:noFill/>
            <a:miter lim="800000"/>
            <a:headEnd/>
            <a:tailEnd/>
          </a:ln>
          <a:effectLst/>
        </p:spPr>
        <p:txBody>
          <a:bodyPr/>
          <a:lstStyle/>
          <a:p>
            <a:r>
              <a:rPr lang="en-GB" sz="1200" b="1" i="1" dirty="0">
                <a:solidFill>
                  <a:srgbClr val="969696"/>
                </a:solidFill>
              </a:rPr>
              <a:t>…Improved management performance with a positive RONA of 2.25…</a:t>
            </a:r>
          </a:p>
        </p:txBody>
      </p:sp>
      <p:grpSp>
        <p:nvGrpSpPr>
          <p:cNvPr id="20" name="Group 68"/>
          <p:cNvGrpSpPr>
            <a:grpSpLocks/>
          </p:cNvGrpSpPr>
          <p:nvPr/>
        </p:nvGrpSpPr>
        <p:grpSpPr bwMode="auto">
          <a:xfrm>
            <a:off x="5816600" y="728663"/>
            <a:ext cx="3811588" cy="360362"/>
            <a:chOff x="1170" y="391"/>
            <a:chExt cx="4897" cy="227"/>
          </a:xfrm>
        </p:grpSpPr>
        <p:sp>
          <p:nvSpPr>
            <p:cNvPr id="21" name="Text Box 6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Activity (In %)</a:t>
              </a:r>
            </a:p>
          </p:txBody>
        </p:sp>
        <p:sp>
          <p:nvSpPr>
            <p:cNvPr id="22" name="Line 7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dirty="0">
                <a:solidFill>
                  <a:srgbClr val="02367A"/>
                </a:solidFill>
              </a:endParaRPr>
            </a:p>
          </p:txBody>
        </p:sp>
      </p:grpSp>
      <p:grpSp>
        <p:nvGrpSpPr>
          <p:cNvPr id="23" name="Group 31"/>
          <p:cNvGrpSpPr>
            <a:grpSpLocks/>
          </p:cNvGrpSpPr>
          <p:nvPr/>
        </p:nvGrpSpPr>
        <p:grpSpPr bwMode="auto">
          <a:xfrm>
            <a:off x="1861235" y="3236288"/>
            <a:ext cx="7773987" cy="360362"/>
            <a:chOff x="1170" y="391"/>
            <a:chExt cx="4897" cy="227"/>
          </a:xfrm>
        </p:grpSpPr>
        <p:sp>
          <p:nvSpPr>
            <p:cNvPr id="24"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Growth analysis: </a:t>
              </a:r>
            </a:p>
          </p:txBody>
        </p:sp>
        <p:sp>
          <p:nvSpPr>
            <p:cNvPr id="25"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sz="1600" dirty="0">
                <a:solidFill>
                  <a:srgbClr val="02367A"/>
                </a:solidFill>
              </a:endParaRPr>
            </a:p>
          </p:txBody>
        </p:sp>
      </p:grpSp>
      <p:grpSp>
        <p:nvGrpSpPr>
          <p:cNvPr id="26" name="Group 68"/>
          <p:cNvGrpSpPr>
            <a:grpSpLocks/>
          </p:cNvGrpSpPr>
          <p:nvPr/>
        </p:nvGrpSpPr>
        <p:grpSpPr bwMode="auto">
          <a:xfrm>
            <a:off x="5818872" y="3236288"/>
            <a:ext cx="3811588" cy="360362"/>
            <a:chOff x="1170" y="391"/>
            <a:chExt cx="4897" cy="227"/>
          </a:xfrm>
        </p:grpSpPr>
        <p:sp>
          <p:nvSpPr>
            <p:cNvPr id="27" name="Text Box 6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RONA vs. ROE</a:t>
              </a:r>
            </a:p>
          </p:txBody>
        </p:sp>
        <p:sp>
          <p:nvSpPr>
            <p:cNvPr id="28" name="Line 7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dirty="0">
                <a:solidFill>
                  <a:srgbClr val="02367A"/>
                </a:solidFill>
              </a:endParaRPr>
            </a:p>
          </p:txBody>
        </p:sp>
      </p:grpSp>
      <p:cxnSp>
        <p:nvCxnSpPr>
          <p:cNvPr id="5" name="Straight Arrow Connector 4"/>
          <p:cNvCxnSpPr/>
          <p:nvPr/>
        </p:nvCxnSpPr>
        <p:spPr>
          <a:xfrm>
            <a:off x="3138735" y="4038560"/>
            <a:ext cx="0" cy="436729"/>
          </a:xfrm>
          <a:prstGeom prst="straightConnector1">
            <a:avLst/>
          </a:prstGeom>
          <a:ln w="158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70509" y="4303144"/>
            <a:ext cx="219605" cy="604838"/>
          </a:xfrm>
          <a:prstGeom prst="ellipse">
            <a:avLst/>
          </a:prstGeom>
          <a:solidFill>
            <a:srgbClr val="FFFF00">
              <a:alpha val="50000"/>
            </a:srgbClr>
          </a:solidFill>
          <a:ln>
            <a:solidFill>
              <a:srgbClr val="FFFF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cxnSp>
        <p:nvCxnSpPr>
          <p:cNvPr id="11" name="Straight Connector 10"/>
          <p:cNvCxnSpPr/>
          <p:nvPr/>
        </p:nvCxnSpPr>
        <p:spPr>
          <a:xfrm>
            <a:off x="3562066" y="3388688"/>
            <a:ext cx="272955" cy="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44167" y="3157855"/>
            <a:ext cx="364202" cy="461665"/>
          </a:xfrm>
          <a:prstGeom prst="rect">
            <a:avLst/>
          </a:prstGeom>
          <a:noFill/>
        </p:spPr>
        <p:txBody>
          <a:bodyPr wrap="none" rtlCol="0">
            <a:spAutoFit/>
          </a:bodyPr>
          <a:lstStyle/>
          <a:p>
            <a:r>
              <a:rPr lang="en-US" dirty="0">
                <a:solidFill>
                  <a:srgbClr val="02367A"/>
                </a:solidFill>
              </a:rPr>
              <a:t>&gt;</a:t>
            </a:r>
            <a:endParaRPr lang="en-ZA" dirty="0">
              <a:solidFill>
                <a:srgbClr val="02367A"/>
              </a:solidFill>
            </a:endParaRPr>
          </a:p>
        </p:txBody>
      </p:sp>
      <p:cxnSp>
        <p:nvCxnSpPr>
          <p:cNvPr id="37" name="Straight Connector 36"/>
          <p:cNvCxnSpPr/>
          <p:nvPr/>
        </p:nvCxnSpPr>
        <p:spPr>
          <a:xfrm>
            <a:off x="4055666" y="3390960"/>
            <a:ext cx="272955"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Content Placeholder 31"/>
          <p:cNvSpPr>
            <a:spLocks noGrp="1"/>
          </p:cNvSpPr>
          <p:nvPr>
            <p:ph sz="quarter" idx="4294967295"/>
          </p:nvPr>
        </p:nvSpPr>
        <p:spPr>
          <a:xfrm>
            <a:off x="1860550" y="5479406"/>
            <a:ext cx="3956050" cy="1391457"/>
          </a:xfrm>
          <a:prstGeom prst="rect">
            <a:avLst/>
          </a:prstGeom>
        </p:spPr>
        <p:txBody>
          <a:bodyPr/>
          <a:lstStyle/>
          <a:p>
            <a:r>
              <a:rPr lang="en-ZA" dirty="0"/>
              <a:t>Negative growth rates due to a combination of either negative retained earnings (-R0.52bn) or negative equity (-R0.51bn) during the previous year (2015)</a:t>
            </a:r>
          </a:p>
          <a:p>
            <a:r>
              <a:rPr lang="en-ZA" dirty="0"/>
              <a:t>The above was triggered by the since-reversed R1.2bn initial loss provision raised by the Company for the </a:t>
            </a:r>
            <a:r>
              <a:rPr lang="en-ZA" dirty="0" err="1"/>
              <a:t>Kusile</a:t>
            </a:r>
            <a:r>
              <a:rPr lang="en-ZA" dirty="0"/>
              <a:t> power project in SA</a:t>
            </a:r>
          </a:p>
        </p:txBody>
      </p:sp>
      <p:cxnSp>
        <p:nvCxnSpPr>
          <p:cNvPr id="40" name="Straight Connector 39"/>
          <p:cNvCxnSpPr/>
          <p:nvPr/>
        </p:nvCxnSpPr>
        <p:spPr>
          <a:xfrm>
            <a:off x="5584038" y="1187521"/>
            <a:ext cx="0" cy="20352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6320" name="Rectangle 96319"/>
          <p:cNvSpPr/>
          <p:nvPr/>
        </p:nvSpPr>
        <p:spPr>
          <a:xfrm>
            <a:off x="8052179" y="6368245"/>
            <a:ext cx="169232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44" name="Content Placeholder 31"/>
          <p:cNvSpPr>
            <a:spLocks noGrp="1"/>
          </p:cNvSpPr>
          <p:nvPr>
            <p:ph sz="quarter" idx="4294967295"/>
          </p:nvPr>
        </p:nvSpPr>
        <p:spPr>
          <a:xfrm>
            <a:off x="5802421" y="5481678"/>
            <a:ext cx="4103579" cy="1204519"/>
          </a:xfrm>
          <a:prstGeom prst="rect">
            <a:avLst/>
          </a:prstGeom>
        </p:spPr>
        <p:txBody>
          <a:bodyPr/>
          <a:lstStyle/>
          <a:p>
            <a:r>
              <a:rPr lang="en-ZA" dirty="0"/>
              <a:t>Between 2015 and 2016, Siemens' RONA increased from 1.39 to 2.25, indicating that its profitability and financial performance has been steadily improving</a:t>
            </a:r>
          </a:p>
          <a:p>
            <a:r>
              <a:rPr lang="en-ZA" dirty="0"/>
              <a:t>This also demonstrates how effectively and efficiently Siemens is using its assets to generate earnings</a:t>
            </a:r>
          </a:p>
        </p:txBody>
      </p:sp>
      <p:sp>
        <p:nvSpPr>
          <p:cNvPr id="2" name="TextBox 1"/>
          <p:cNvSpPr txBox="1"/>
          <p:nvPr/>
        </p:nvSpPr>
        <p:spPr>
          <a:xfrm>
            <a:off x="4621596" y="1326652"/>
            <a:ext cx="543739" cy="307777"/>
          </a:xfrm>
          <a:prstGeom prst="rect">
            <a:avLst/>
          </a:prstGeom>
          <a:noFill/>
        </p:spPr>
        <p:txBody>
          <a:bodyPr wrap="none" rtlCol="0">
            <a:spAutoFit/>
          </a:bodyPr>
          <a:lstStyle/>
          <a:p>
            <a:r>
              <a:rPr lang="en-US" sz="1400" b="1" dirty="0">
                <a:solidFill>
                  <a:srgbClr val="02367A"/>
                </a:solidFill>
              </a:rPr>
              <a:t>10%</a:t>
            </a:r>
            <a:endParaRPr lang="en-ZA" sz="1400" b="1" dirty="0">
              <a:solidFill>
                <a:srgbClr val="02367A"/>
              </a:solidFill>
            </a:endParaRPr>
          </a:p>
        </p:txBody>
      </p:sp>
      <p:sp>
        <p:nvSpPr>
          <p:cNvPr id="3" name="Oval 2"/>
          <p:cNvSpPr/>
          <p:nvPr/>
        </p:nvSpPr>
        <p:spPr>
          <a:xfrm>
            <a:off x="4570509" y="1248904"/>
            <a:ext cx="645911" cy="463272"/>
          </a:xfrm>
          <a:prstGeom prst="ellipse">
            <a:avLst/>
          </a:prstGeom>
          <a:solidFill>
            <a:srgbClr val="FF0000">
              <a:alpha val="2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4" name="Rectangle 3"/>
          <p:cNvSpPr/>
          <p:nvPr/>
        </p:nvSpPr>
        <p:spPr>
          <a:xfrm>
            <a:off x="8898340" y="1381517"/>
            <a:ext cx="1007660" cy="1277273"/>
          </a:xfrm>
          <a:prstGeom prst="rect">
            <a:avLst/>
          </a:prstGeom>
        </p:spPr>
        <p:txBody>
          <a:bodyPr wrap="square">
            <a:spAutoFit/>
          </a:bodyPr>
          <a:lstStyle/>
          <a:p>
            <a:r>
              <a:rPr lang="en-ZA" sz="1050" b="1" i="1" dirty="0">
                <a:solidFill>
                  <a:srgbClr val="02367A"/>
                </a:solidFill>
              </a:rPr>
              <a:t>“Siemens’ </a:t>
            </a:r>
            <a:r>
              <a:rPr lang="en-ZA" sz="1400" b="1" i="1" dirty="0">
                <a:solidFill>
                  <a:srgbClr val="02367A"/>
                </a:solidFill>
              </a:rPr>
              <a:t>asset usage </a:t>
            </a:r>
            <a:r>
              <a:rPr lang="en-ZA" sz="1050" b="1" i="1" dirty="0">
                <a:solidFill>
                  <a:srgbClr val="02367A"/>
                </a:solidFill>
              </a:rPr>
              <a:t>has dramatically</a:t>
            </a:r>
            <a:r>
              <a:rPr lang="en-ZA" sz="1400" b="1" i="1" dirty="0">
                <a:solidFill>
                  <a:srgbClr val="02367A"/>
                </a:solidFill>
              </a:rPr>
              <a:t> improved </a:t>
            </a:r>
            <a:r>
              <a:rPr lang="en-ZA" sz="1050" b="1" i="1" dirty="0">
                <a:solidFill>
                  <a:srgbClr val="02367A"/>
                </a:solidFill>
              </a:rPr>
              <a:t>since 2015</a:t>
            </a:r>
          </a:p>
        </p:txBody>
      </p:sp>
      <p:graphicFrame>
        <p:nvGraphicFramePr>
          <p:cNvPr id="47" name="Chart 46"/>
          <p:cNvGraphicFramePr>
            <a:graphicFrameLocks/>
          </p:cNvGraphicFramePr>
          <p:nvPr>
            <p:extLst>
              <p:ext uri="{D42A27DB-BD31-4B8C-83A1-F6EECF244321}">
                <p14:modId xmlns:p14="http://schemas.microsoft.com/office/powerpoint/2010/main" val="1545898258"/>
              </p:ext>
            </p:extLst>
          </p:nvPr>
        </p:nvGraphicFramePr>
        <p:xfrm>
          <a:off x="1770026" y="1185863"/>
          <a:ext cx="3724686" cy="20369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8" name="Chart 47"/>
          <p:cNvGraphicFramePr>
            <a:graphicFrameLocks/>
          </p:cNvGraphicFramePr>
          <p:nvPr>
            <p:extLst>
              <p:ext uri="{D42A27DB-BD31-4B8C-83A1-F6EECF244321}">
                <p14:modId xmlns:p14="http://schemas.microsoft.com/office/powerpoint/2010/main" val="2132215394"/>
              </p:ext>
            </p:extLst>
          </p:nvPr>
        </p:nvGraphicFramePr>
        <p:xfrm>
          <a:off x="5640734" y="1279760"/>
          <a:ext cx="3257606" cy="1588611"/>
        </p:xfrm>
        <a:graphic>
          <a:graphicData uri="http://schemas.openxmlformats.org/drawingml/2006/chart">
            <c:chart xmlns:c="http://schemas.openxmlformats.org/drawingml/2006/chart" xmlns:r="http://schemas.openxmlformats.org/officeDocument/2006/relationships" r:id="rId4"/>
          </a:graphicData>
        </a:graphic>
      </p:graphicFrame>
      <p:sp>
        <p:nvSpPr>
          <p:cNvPr id="49" name="TextBox 48"/>
          <p:cNvSpPr txBox="1"/>
          <p:nvPr/>
        </p:nvSpPr>
        <p:spPr>
          <a:xfrm>
            <a:off x="8196954" y="1317811"/>
            <a:ext cx="692818" cy="307777"/>
          </a:xfrm>
          <a:prstGeom prst="rect">
            <a:avLst/>
          </a:prstGeom>
          <a:noFill/>
        </p:spPr>
        <p:txBody>
          <a:bodyPr wrap="none" rtlCol="0">
            <a:spAutoFit/>
          </a:bodyPr>
          <a:lstStyle/>
          <a:p>
            <a:r>
              <a:rPr lang="en-US" sz="1400" b="1" dirty="0">
                <a:solidFill>
                  <a:srgbClr val="02367A"/>
                </a:solidFill>
              </a:rPr>
              <a:t>22.1%</a:t>
            </a:r>
            <a:endParaRPr lang="en-ZA" sz="1400" b="1" dirty="0">
              <a:solidFill>
                <a:srgbClr val="02367A"/>
              </a:solidFill>
            </a:endParaRPr>
          </a:p>
        </p:txBody>
      </p:sp>
      <p:sp>
        <p:nvSpPr>
          <p:cNvPr id="50" name="Oval 49"/>
          <p:cNvSpPr/>
          <p:nvPr/>
        </p:nvSpPr>
        <p:spPr>
          <a:xfrm>
            <a:off x="8170060" y="1228651"/>
            <a:ext cx="645911" cy="463272"/>
          </a:xfrm>
          <a:prstGeom prst="ellipse">
            <a:avLst/>
          </a:prstGeom>
          <a:solidFill>
            <a:srgbClr val="FF0000">
              <a:alpha val="24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graphicFrame>
        <p:nvGraphicFramePr>
          <p:cNvPr id="51" name="Chart 50"/>
          <p:cNvGraphicFramePr>
            <a:graphicFrameLocks/>
          </p:cNvGraphicFramePr>
          <p:nvPr>
            <p:extLst>
              <p:ext uri="{D42A27DB-BD31-4B8C-83A1-F6EECF244321}">
                <p14:modId xmlns:p14="http://schemas.microsoft.com/office/powerpoint/2010/main" val="3818436872"/>
              </p:ext>
            </p:extLst>
          </p:nvPr>
        </p:nvGraphicFramePr>
        <p:xfrm>
          <a:off x="1841313" y="3627045"/>
          <a:ext cx="3742725" cy="18752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Chart 51"/>
          <p:cNvGraphicFramePr>
            <a:graphicFrameLocks/>
          </p:cNvGraphicFramePr>
          <p:nvPr>
            <p:extLst>
              <p:ext uri="{D42A27DB-BD31-4B8C-83A1-F6EECF244321}">
                <p14:modId xmlns:p14="http://schemas.microsoft.com/office/powerpoint/2010/main" val="2830123661"/>
              </p:ext>
            </p:extLst>
          </p:nvPr>
        </p:nvGraphicFramePr>
        <p:xfrm>
          <a:off x="5693229" y="3706701"/>
          <a:ext cx="4051271" cy="18305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9096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32" name="Rectangle 128"/>
          <p:cNvSpPr>
            <a:spLocks noGrp="1"/>
          </p:cNvSpPr>
          <p:nvPr>
            <p:ph type="title"/>
          </p:nvPr>
        </p:nvSpPr>
        <p:spPr/>
        <p:txBody>
          <a:bodyPr/>
          <a:lstStyle/>
          <a:p>
            <a:r>
              <a:rPr lang="en-GB" dirty="0">
                <a:latin typeface="Arial" charset="0"/>
              </a:rPr>
              <a:t>Income analysis: Siemens, a key client for SBG’s P&amp;I franchise</a:t>
            </a:r>
          </a:p>
        </p:txBody>
      </p:sp>
      <p:grpSp>
        <p:nvGrpSpPr>
          <p:cNvPr id="123975" name="Group 71"/>
          <p:cNvGrpSpPr>
            <a:grpSpLocks/>
          </p:cNvGrpSpPr>
          <p:nvPr/>
        </p:nvGrpSpPr>
        <p:grpSpPr bwMode="auto">
          <a:xfrm>
            <a:off x="1860550" y="728663"/>
            <a:ext cx="6516968" cy="360362"/>
            <a:chOff x="1170" y="391"/>
            <a:chExt cx="4897" cy="227"/>
          </a:xfrm>
        </p:grpSpPr>
        <p:sp>
          <p:nvSpPr>
            <p:cNvPr id="123976" name="Text Box 72"/>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t>Income generated per presence country (In Rm)</a:t>
              </a:r>
            </a:p>
          </p:txBody>
        </p:sp>
        <p:sp>
          <p:nvSpPr>
            <p:cNvPr id="123977" name="Line 73"/>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dirty="0"/>
            </a:p>
          </p:txBody>
        </p:sp>
      </p:grpSp>
      <p:sp>
        <p:nvSpPr>
          <p:cNvPr id="25" name="Rectangle 76"/>
          <p:cNvSpPr>
            <a:spLocks noChangeArrowheads="1"/>
          </p:cNvSpPr>
          <p:nvPr/>
        </p:nvSpPr>
        <p:spPr bwMode="auto">
          <a:xfrm>
            <a:off x="262800" y="1253509"/>
            <a:ext cx="1415523" cy="1074896"/>
          </a:xfrm>
          <a:prstGeom prst="rect">
            <a:avLst/>
          </a:prstGeom>
          <a:noFill/>
          <a:ln w="9525">
            <a:noFill/>
            <a:miter lim="800000"/>
            <a:headEnd/>
            <a:tailEnd/>
          </a:ln>
          <a:effectLst/>
        </p:spPr>
        <p:txBody>
          <a:bodyPr/>
          <a:lstStyle/>
          <a:p>
            <a:r>
              <a:rPr lang="en-ZA" sz="1200" b="1" i="1" dirty="0">
                <a:solidFill>
                  <a:srgbClr val="969696"/>
                </a:solidFill>
              </a:rPr>
              <a:t>In 2016, SBG generated approx. R42.3m in income from its banking activities with Siemens…</a:t>
            </a:r>
            <a:endParaRPr lang="en-GB" sz="1200" b="1" i="1" dirty="0">
              <a:solidFill>
                <a:srgbClr val="969696"/>
              </a:solidFill>
            </a:endParaRPr>
          </a:p>
        </p:txBody>
      </p:sp>
      <p:sp>
        <p:nvSpPr>
          <p:cNvPr id="26" name="Rectangle 76"/>
          <p:cNvSpPr>
            <a:spLocks noChangeArrowheads="1"/>
          </p:cNvSpPr>
          <p:nvPr/>
        </p:nvSpPr>
        <p:spPr bwMode="auto">
          <a:xfrm>
            <a:off x="251424" y="3166501"/>
            <a:ext cx="1535431" cy="1066610"/>
          </a:xfrm>
          <a:prstGeom prst="rect">
            <a:avLst/>
          </a:prstGeom>
          <a:noFill/>
          <a:ln w="9525">
            <a:noFill/>
            <a:miter lim="800000"/>
            <a:headEnd/>
            <a:tailEnd/>
          </a:ln>
          <a:effectLst/>
        </p:spPr>
        <p:txBody>
          <a:bodyPr/>
          <a:lstStyle/>
          <a:p>
            <a:r>
              <a:rPr lang="en-US" sz="1200" b="1" i="1" dirty="0">
                <a:solidFill>
                  <a:srgbClr val="969696"/>
                </a:solidFill>
              </a:rPr>
              <a:t>…SA accounted for approx. 51.3% of our 2016 total income…</a:t>
            </a:r>
            <a:endParaRPr lang="en-ZA" sz="1200" b="1" i="1" dirty="0">
              <a:solidFill>
                <a:srgbClr val="969696"/>
              </a:solidFill>
            </a:endParaRPr>
          </a:p>
        </p:txBody>
      </p:sp>
      <p:sp>
        <p:nvSpPr>
          <p:cNvPr id="33" name="Rectangle 76"/>
          <p:cNvSpPr>
            <a:spLocks noChangeArrowheads="1"/>
          </p:cNvSpPr>
          <p:nvPr/>
        </p:nvSpPr>
        <p:spPr bwMode="auto">
          <a:xfrm>
            <a:off x="240048" y="5065845"/>
            <a:ext cx="1438275" cy="1066610"/>
          </a:xfrm>
          <a:prstGeom prst="rect">
            <a:avLst/>
          </a:prstGeom>
          <a:noFill/>
          <a:ln w="9525">
            <a:noFill/>
            <a:miter lim="800000"/>
            <a:headEnd/>
            <a:tailEnd/>
          </a:ln>
          <a:effectLst/>
        </p:spPr>
        <p:txBody>
          <a:bodyPr/>
          <a:lstStyle/>
          <a:p>
            <a:r>
              <a:rPr lang="en-ZA" sz="1200" b="1" i="1" dirty="0">
                <a:solidFill>
                  <a:srgbClr val="969696"/>
                </a:solidFill>
              </a:rPr>
              <a:t>…Significant headroom available with only R0.9bn having been utilized to date</a:t>
            </a:r>
          </a:p>
        </p:txBody>
      </p:sp>
      <p:graphicFrame>
        <p:nvGraphicFramePr>
          <p:cNvPr id="129" name="Chart 128"/>
          <p:cNvGraphicFramePr>
            <a:graphicFrameLocks/>
          </p:cNvGraphicFramePr>
          <p:nvPr>
            <p:extLst>
              <p:ext uri="{D42A27DB-BD31-4B8C-83A1-F6EECF244321}">
                <p14:modId xmlns:p14="http://schemas.microsoft.com/office/powerpoint/2010/main" val="2066025550"/>
              </p:ext>
            </p:extLst>
          </p:nvPr>
        </p:nvGraphicFramePr>
        <p:xfrm>
          <a:off x="1860549" y="1253510"/>
          <a:ext cx="4313747" cy="25634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2" name="Group 637"/>
          <p:cNvGraphicFramePr>
            <a:graphicFrameLocks noGrp="1"/>
          </p:cNvGraphicFramePr>
          <p:nvPr>
            <p:extLst>
              <p:ext uri="{D42A27DB-BD31-4B8C-83A1-F6EECF244321}">
                <p14:modId xmlns:p14="http://schemas.microsoft.com/office/powerpoint/2010/main" val="511412290"/>
              </p:ext>
            </p:extLst>
          </p:nvPr>
        </p:nvGraphicFramePr>
        <p:xfrm>
          <a:off x="1860549" y="4470097"/>
          <a:ext cx="4140201" cy="1638923"/>
        </p:xfrm>
        <a:graphic>
          <a:graphicData uri="http://schemas.openxmlformats.org/drawingml/2006/table">
            <a:tbl>
              <a:tblPr/>
              <a:tblGrid>
                <a:gridCol w="2398657">
                  <a:extLst>
                    <a:ext uri="{9D8B030D-6E8A-4147-A177-3AD203B41FA5}">
                      <a16:colId xmlns:a16="http://schemas.microsoft.com/office/drawing/2014/main" val="20000"/>
                    </a:ext>
                  </a:extLst>
                </a:gridCol>
                <a:gridCol w="870772">
                  <a:extLst>
                    <a:ext uri="{9D8B030D-6E8A-4147-A177-3AD203B41FA5}">
                      <a16:colId xmlns:a16="http://schemas.microsoft.com/office/drawing/2014/main" val="20001"/>
                    </a:ext>
                  </a:extLst>
                </a:gridCol>
                <a:gridCol w="870772">
                  <a:extLst>
                    <a:ext uri="{9D8B030D-6E8A-4147-A177-3AD203B41FA5}">
                      <a16:colId xmlns:a16="http://schemas.microsoft.com/office/drawing/2014/main" val="20002"/>
                    </a:ext>
                  </a:extLst>
                </a:gridCol>
              </a:tblGrid>
              <a:tr h="373012">
                <a:tc>
                  <a:txBody>
                    <a:bodyPr/>
                    <a:lstStyle/>
                    <a:p>
                      <a:pPr marL="0" marR="0" lvl="0" indent="0" algn="ctr" defTabSz="914400" rtl="0" eaLnBrk="1" fontAlgn="b" latinLnBrk="0" hangingPunct="1">
                        <a:lnSpc>
                          <a:spcPct val="100000"/>
                        </a:lnSpc>
                        <a:spcBef>
                          <a:spcPct val="0"/>
                        </a:spcBef>
                        <a:spcAft>
                          <a:spcPct val="20000"/>
                        </a:spcAft>
                        <a:buClrTx/>
                        <a:buSzPct val="80000"/>
                        <a:buFont typeface="Wingdings" pitchFamily="2" charset="2"/>
                        <a:buNone/>
                        <a:tabLst/>
                      </a:pPr>
                      <a:r>
                        <a:rPr kumimoji="0" lang="en-US" sz="900" b="1" i="0" u="none" strike="noStrike" cap="none" normalizeH="0" baseline="0" dirty="0">
                          <a:ln>
                            <a:noFill/>
                          </a:ln>
                          <a:solidFill>
                            <a:schemeClr val="bg1"/>
                          </a:solidFill>
                          <a:effectLst/>
                          <a:latin typeface="+mn-lt"/>
                          <a:ea typeface="MS PGothic" pitchFamily="34" charset="-128"/>
                          <a:cs typeface="Arial" pitchFamily="34" charset="0"/>
                        </a:rPr>
                        <a:t>Type of Facility</a:t>
                      </a:r>
                      <a:endParaRPr kumimoji="0" lang="en-ZA" sz="900" b="1" i="0" u="none" strike="noStrike" cap="none" normalizeH="0" baseline="0" dirty="0">
                        <a:ln>
                          <a:noFill/>
                        </a:ln>
                        <a:solidFill>
                          <a:schemeClr val="bg1"/>
                        </a:solidFill>
                        <a:effectLst/>
                        <a:latin typeface="+mn-lt"/>
                        <a:ea typeface="MS PGothic" pitchFamily="34" charset="-128"/>
                        <a:cs typeface="Arial" pitchFamily="34" charset="0"/>
                      </a:endParaRPr>
                    </a:p>
                  </a:txBody>
                  <a:tcPr marL="18000" marR="18000" marT="18000" marB="18000" anchor="ctr" horzOverflow="overflow">
                    <a:lnL cap="flat">
                      <a:noFill/>
                    </a:lnL>
                    <a:lnR>
                      <a:noFill/>
                    </a:lnR>
                    <a:lnT cap="flat">
                      <a:noFill/>
                    </a:lnT>
                    <a:lnB w="12700" cap="flat" cmpd="sng" algn="ctr">
                      <a:solidFill>
                        <a:srgbClr val="DDDDD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 latinLnBrk="0" hangingPunct="1">
                        <a:lnSpc>
                          <a:spcPct val="100000"/>
                        </a:lnSpc>
                        <a:spcBef>
                          <a:spcPct val="0"/>
                        </a:spcBef>
                        <a:spcAft>
                          <a:spcPct val="20000"/>
                        </a:spcAft>
                        <a:buClrTx/>
                        <a:buSzPct val="80000"/>
                        <a:buFont typeface="Wingdings" pitchFamily="2" charset="2"/>
                        <a:buNone/>
                        <a:tabLst/>
                      </a:pPr>
                      <a:r>
                        <a:rPr kumimoji="0" lang="en-ZA" sz="900" b="1" i="0" u="none" strike="noStrike" cap="none" normalizeH="0" baseline="0" dirty="0">
                          <a:ln>
                            <a:noFill/>
                          </a:ln>
                          <a:solidFill>
                            <a:schemeClr val="bg1"/>
                          </a:solidFill>
                          <a:effectLst/>
                          <a:latin typeface="+mn-lt"/>
                          <a:ea typeface="MS PGothic" pitchFamily="34" charset="-128"/>
                          <a:cs typeface="Arial" pitchFamily="34" charset="0"/>
                        </a:rPr>
                        <a:t>Limit (R)</a:t>
                      </a:r>
                    </a:p>
                  </a:txBody>
                  <a:tcPr marL="18000" marR="18000" marT="18000" marB="18000" anchor="ctr" horzOverflow="overflow">
                    <a:lnL>
                      <a:noFill/>
                    </a:lnL>
                    <a:lnR>
                      <a:noFill/>
                    </a:lnR>
                    <a:lnT cap="flat">
                      <a:noFill/>
                    </a:lnT>
                    <a:lnB w="12700" cap="flat" cmpd="sng" algn="ctr">
                      <a:solidFill>
                        <a:srgbClr val="DDDDD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 latinLnBrk="0" hangingPunct="1">
                        <a:lnSpc>
                          <a:spcPct val="100000"/>
                        </a:lnSpc>
                        <a:spcBef>
                          <a:spcPct val="0"/>
                        </a:spcBef>
                        <a:spcAft>
                          <a:spcPct val="20000"/>
                        </a:spcAft>
                        <a:buClrTx/>
                        <a:buSzPct val="80000"/>
                        <a:buFont typeface="Wingdings" pitchFamily="2" charset="2"/>
                        <a:buNone/>
                        <a:tabLst/>
                      </a:pPr>
                      <a:r>
                        <a:rPr kumimoji="0" lang="en-ZA" sz="900" b="1" i="0" u="none" strike="noStrike" cap="none" normalizeH="0" baseline="0" dirty="0">
                          <a:ln>
                            <a:noFill/>
                          </a:ln>
                          <a:solidFill>
                            <a:schemeClr val="bg1"/>
                          </a:solidFill>
                          <a:effectLst/>
                          <a:latin typeface="+mn-lt"/>
                          <a:ea typeface="MS PGothic" pitchFamily="34" charset="-128"/>
                          <a:cs typeface="Arial" pitchFamily="34" charset="0"/>
                        </a:rPr>
                        <a:t>Current Exposure (R)</a:t>
                      </a:r>
                    </a:p>
                  </a:txBody>
                  <a:tcPr marL="18000" marR="18000" marT="18000" marB="18000" anchor="ctr" horzOverflow="overflow">
                    <a:lnL>
                      <a:noFill/>
                    </a:lnL>
                    <a:lnR cap="flat">
                      <a:noFill/>
                    </a:lnR>
                    <a:lnT cap="flat">
                      <a:noFill/>
                    </a:lnT>
                    <a:lnB w="12700" cap="flat" cmpd="sng" algn="ctr">
                      <a:solidFill>
                        <a:srgbClr val="DDDDD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48179">
                <a:tc>
                  <a:txBody>
                    <a:bodyPr/>
                    <a:lstStyle/>
                    <a:p>
                      <a:pPr algn="l" fontAlgn="b"/>
                      <a:r>
                        <a:rPr lang="en-ZA" sz="900" b="0" i="0" u="none" strike="noStrike" dirty="0">
                          <a:solidFill>
                            <a:schemeClr val="tx2"/>
                          </a:solidFill>
                          <a:effectLst/>
                          <a:latin typeface="+mn-lt"/>
                        </a:rPr>
                        <a:t>Credit Card</a:t>
                      </a:r>
                    </a:p>
                  </a:txBody>
                  <a:tcPr marL="9525" marR="9525" marT="9525" marB="0" anchor="ctr">
                    <a:lnL cap="flat">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1 000 000 </a:t>
                      </a:r>
                    </a:p>
                  </a:txBody>
                  <a:tcPr marL="9525" marR="9525" marT="9525"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tc>
                  <a:txBody>
                    <a:bodyPr/>
                    <a:lstStyle/>
                    <a:p>
                      <a:pPr algn="r" fontAlgn="b"/>
                      <a:r>
                        <a:rPr lang="en-ZA" sz="900" b="0" i="0" u="none" strike="noStrike" dirty="0">
                          <a:solidFill>
                            <a:schemeClr val="tx2"/>
                          </a:solidFill>
                          <a:effectLst/>
                          <a:latin typeface="+mn-lt"/>
                        </a:rPr>
                        <a:t>-   </a:t>
                      </a:r>
                    </a:p>
                  </a:txBody>
                  <a:tcPr marL="9525" marR="9525" marT="9525" marB="0" anchor="ctr">
                    <a:lnL>
                      <a:noFill/>
                    </a:lnL>
                    <a:lnR cap="flat">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59676">
                <a:tc>
                  <a:txBody>
                    <a:bodyPr/>
                    <a:lstStyle/>
                    <a:p>
                      <a:pPr algn="l" fontAlgn="b"/>
                      <a:r>
                        <a:rPr lang="en-ZA" sz="900" b="0" i="0" u="none" strike="noStrike" dirty="0">
                          <a:solidFill>
                            <a:schemeClr val="tx2"/>
                          </a:solidFill>
                          <a:effectLst/>
                          <a:latin typeface="+mn-lt"/>
                        </a:rPr>
                        <a:t>Vehicle And Asset Finance</a:t>
                      </a:r>
                    </a:p>
                  </a:txBody>
                  <a:tcPr marL="9525" marR="9525" marT="9525" marB="0" anchor="ctr">
                    <a:lnL cap="flat">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8 500 000 </a:t>
                      </a:r>
                    </a:p>
                  </a:txBody>
                  <a:tcPr marL="9525" marR="9525" marT="9525" marB="0" anchor="ctr">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tc>
                  <a:txBody>
                    <a:bodyPr/>
                    <a:lstStyle/>
                    <a:p>
                      <a:pPr algn="r" fontAlgn="b"/>
                      <a:r>
                        <a:rPr lang="en-ZA" sz="900" b="0" i="0" u="none" strike="noStrike" dirty="0">
                          <a:solidFill>
                            <a:schemeClr val="tx2"/>
                          </a:solidFill>
                          <a:effectLst/>
                          <a:latin typeface="+mn-lt"/>
                        </a:rPr>
                        <a:t>466 839</a:t>
                      </a:r>
                    </a:p>
                  </a:txBody>
                  <a:tcPr marL="9525" marR="9525" marT="9525" marB="0" anchor="ctr">
                    <a:lnL>
                      <a:noFill/>
                    </a:lnL>
                    <a:lnR cap="flat">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9676">
                <a:tc>
                  <a:txBody>
                    <a:bodyPr/>
                    <a:lstStyle/>
                    <a:p>
                      <a:pPr algn="l" fontAlgn="b"/>
                      <a:r>
                        <a:rPr lang="en-ZA" sz="900" b="0" i="0" u="none" strike="noStrike" dirty="0">
                          <a:solidFill>
                            <a:schemeClr val="tx2"/>
                          </a:solidFill>
                          <a:effectLst/>
                          <a:latin typeface="+mn-lt"/>
                        </a:rPr>
                        <a:t>Performance Guarantees</a:t>
                      </a:r>
                    </a:p>
                  </a:txBody>
                  <a:tcPr marL="9525" marR="9525" marT="9525" marB="0" anchor="ctr">
                    <a:lnL cap="flat">
                      <a:noFill/>
                    </a:lnL>
                    <a:lnR>
                      <a:noFill/>
                    </a:lnR>
                    <a:lnT w="12700" cap="flat" cmpd="sng" algn="ctr">
                      <a:solidFill>
                        <a:srgbClr val="DDDDDD"/>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863 500 000 </a:t>
                      </a:r>
                    </a:p>
                  </a:txBody>
                  <a:tcPr marL="9525" marR="9525" marT="9525" marB="0" anchor="ctr">
                    <a:lnL>
                      <a:noFill/>
                    </a:lnL>
                    <a:lnR>
                      <a:noFill/>
                    </a:lnR>
                    <a:lnT w="12700" cap="flat" cmpd="sng" algn="ctr">
                      <a:solidFill>
                        <a:srgbClr val="DDDDDD"/>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r" fontAlgn="b"/>
                      <a:r>
                        <a:rPr lang="en-ZA" sz="900" b="0" i="0" u="none" strike="noStrike" dirty="0">
                          <a:solidFill>
                            <a:schemeClr val="tx2"/>
                          </a:solidFill>
                          <a:effectLst/>
                          <a:latin typeface="+mn-lt"/>
                        </a:rPr>
                        <a:t>459</a:t>
                      </a:r>
                      <a:r>
                        <a:rPr lang="en-ZA" sz="900" b="0" i="0" u="none" strike="noStrike" baseline="0" dirty="0">
                          <a:solidFill>
                            <a:schemeClr val="tx2"/>
                          </a:solidFill>
                          <a:effectLst/>
                          <a:latin typeface="+mn-lt"/>
                        </a:rPr>
                        <a:t> 273 063</a:t>
                      </a:r>
                      <a:r>
                        <a:rPr lang="en-ZA" sz="900" b="0" i="0" u="none" strike="noStrike" dirty="0">
                          <a:solidFill>
                            <a:schemeClr val="tx2"/>
                          </a:solidFill>
                          <a:effectLst/>
                          <a:latin typeface="+mn-lt"/>
                        </a:rPr>
                        <a:t> </a:t>
                      </a:r>
                    </a:p>
                  </a:txBody>
                  <a:tcPr marL="9525" marR="9525" marT="9525" marB="0" anchor="ctr">
                    <a:lnL>
                      <a:noFill/>
                    </a:lnL>
                    <a:lnR cap="flat">
                      <a:noFill/>
                    </a:lnR>
                    <a:lnT w="12700" cap="flat" cmpd="sng" algn="ctr">
                      <a:solidFill>
                        <a:srgbClr val="DDDDDD"/>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59676">
                <a:tc>
                  <a:txBody>
                    <a:bodyPr/>
                    <a:lstStyle/>
                    <a:p>
                      <a:pPr algn="l" fontAlgn="b"/>
                      <a:r>
                        <a:rPr lang="en-ZA" sz="900" b="0" i="0" u="none" strike="noStrike" dirty="0">
                          <a:solidFill>
                            <a:schemeClr val="tx2"/>
                          </a:solidFill>
                          <a:effectLst/>
                          <a:latin typeface="+mn-lt"/>
                        </a:rPr>
                        <a:t>Financial Guarantees</a:t>
                      </a:r>
                    </a:p>
                  </a:txBody>
                  <a:tcPr marL="9525" marR="9525" marT="9525" marB="0" anchor="ctr">
                    <a:lnL cap="flat">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127 500 000 </a:t>
                      </a:r>
                    </a:p>
                  </a:txBody>
                  <a:tcPr marL="9525" marR="9525" marT="9525" marB="0" anchor="ctr">
                    <a:lnL>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tc>
                  <a:txBody>
                    <a:bodyPr/>
                    <a:lstStyle/>
                    <a:p>
                      <a:pPr algn="r" fontAlgn="b"/>
                      <a:r>
                        <a:rPr lang="en-ZA" sz="900" b="0" i="0" u="none" strike="noStrike" dirty="0">
                          <a:solidFill>
                            <a:schemeClr val="tx2"/>
                          </a:solidFill>
                          <a:effectLst/>
                          <a:latin typeface="+mn-lt"/>
                        </a:rPr>
                        <a:t>-   </a:t>
                      </a:r>
                    </a:p>
                  </a:txBody>
                  <a:tcPr marL="9525" marR="9525" marT="9525" marB="0" anchor="ctr">
                    <a:lnL>
                      <a:noFill/>
                    </a:lnL>
                    <a:lnR cap="flat">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9676">
                <a:tc>
                  <a:txBody>
                    <a:bodyPr/>
                    <a:lstStyle/>
                    <a:p>
                      <a:pPr algn="l" fontAlgn="b"/>
                      <a:r>
                        <a:rPr lang="en-ZA" sz="900" b="0" i="0" u="none" strike="noStrike" dirty="0">
                          <a:solidFill>
                            <a:schemeClr val="tx2"/>
                          </a:solidFill>
                          <a:effectLst/>
                          <a:latin typeface="+mn-lt"/>
                        </a:rPr>
                        <a:t>Working Capital Facilities</a:t>
                      </a:r>
                    </a:p>
                  </a:txBody>
                  <a:tcPr marL="9525" marR="9525" marT="9525" marB="0" anchor="ctr">
                    <a:lnL cap="flat">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430</a:t>
                      </a:r>
                      <a:r>
                        <a:rPr lang="en-ZA" sz="900" b="0" i="0" u="none" strike="noStrike" baseline="0" dirty="0">
                          <a:solidFill>
                            <a:schemeClr val="tx2"/>
                          </a:solidFill>
                          <a:effectLst/>
                          <a:latin typeface="+mn-lt"/>
                        </a:rPr>
                        <a:t> 500 000</a:t>
                      </a:r>
                      <a:r>
                        <a:rPr lang="en-ZA" sz="900" b="0" i="0" u="none" strike="noStrike" dirty="0">
                          <a:solidFill>
                            <a:schemeClr val="tx2"/>
                          </a:solidFill>
                          <a:effectLst/>
                          <a:latin typeface="+mn-lt"/>
                        </a:rPr>
                        <a:t> </a:t>
                      </a:r>
                    </a:p>
                  </a:txBody>
                  <a:tcPr marL="9525" marR="9525" marT="9525" marB="0" anchor="ctr">
                    <a:lnL>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r" fontAlgn="b"/>
                      <a:r>
                        <a:rPr lang="en-ZA" sz="900" b="0" i="0" u="none" strike="noStrike" dirty="0">
                          <a:solidFill>
                            <a:schemeClr val="tx2"/>
                          </a:solidFill>
                          <a:effectLst/>
                          <a:latin typeface="+mn-lt"/>
                        </a:rPr>
                        <a:t>280</a:t>
                      </a:r>
                      <a:r>
                        <a:rPr lang="en-ZA" sz="900" b="0" i="0" u="none" strike="noStrike" baseline="0" dirty="0">
                          <a:solidFill>
                            <a:schemeClr val="tx2"/>
                          </a:solidFill>
                          <a:effectLst/>
                          <a:latin typeface="+mn-lt"/>
                        </a:rPr>
                        <a:t> 000 000</a:t>
                      </a:r>
                      <a:r>
                        <a:rPr lang="en-ZA" sz="900" b="0" i="0" u="none" strike="noStrike" dirty="0">
                          <a:solidFill>
                            <a:schemeClr val="tx2"/>
                          </a:solidFill>
                          <a:effectLst/>
                          <a:latin typeface="+mn-lt"/>
                        </a:rPr>
                        <a:t> </a:t>
                      </a:r>
                    </a:p>
                  </a:txBody>
                  <a:tcPr marL="9525" marR="9525" marT="9525" marB="0" anchor="ctr">
                    <a:lnL>
                      <a:noFill/>
                    </a:lnL>
                    <a:lnR cap="flat">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9676">
                <a:tc>
                  <a:txBody>
                    <a:bodyPr/>
                    <a:lstStyle/>
                    <a:p>
                      <a:pPr algn="l" fontAlgn="b"/>
                      <a:r>
                        <a:rPr lang="en-ZA" sz="900" b="0" i="0" u="none" strike="noStrike" dirty="0">
                          <a:solidFill>
                            <a:schemeClr val="tx2"/>
                          </a:solidFill>
                          <a:effectLst/>
                          <a:latin typeface="+mn-lt"/>
                        </a:rPr>
                        <a:t>LC</a:t>
                      </a:r>
                    </a:p>
                  </a:txBody>
                  <a:tcPr marL="9525" marR="9525" marT="9525" marB="0" anchor="ctr">
                    <a:lnL cap="flat">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noFill/>
                  </a:tcPr>
                </a:tc>
                <a:tc>
                  <a:txBody>
                    <a:bodyPr/>
                    <a:lstStyle/>
                    <a:p>
                      <a:pPr algn="r" fontAlgn="b"/>
                      <a:r>
                        <a:rPr lang="en-ZA" sz="900" b="0" i="0" u="none" strike="noStrike" dirty="0">
                          <a:solidFill>
                            <a:schemeClr val="tx2"/>
                          </a:solidFill>
                          <a:effectLst/>
                          <a:latin typeface="+mn-lt"/>
                        </a:rPr>
                        <a:t>9</a:t>
                      </a:r>
                      <a:r>
                        <a:rPr lang="en-ZA" sz="900" b="0" i="0" u="none" strike="noStrike" baseline="0" dirty="0">
                          <a:solidFill>
                            <a:schemeClr val="tx2"/>
                          </a:solidFill>
                          <a:effectLst/>
                          <a:latin typeface="+mn-lt"/>
                        </a:rPr>
                        <a:t> 000 000</a:t>
                      </a:r>
                      <a:r>
                        <a:rPr lang="en-ZA" sz="900" b="0" i="0" u="none" strike="noStrike" dirty="0">
                          <a:solidFill>
                            <a:schemeClr val="tx2"/>
                          </a:solidFill>
                          <a:effectLst/>
                          <a:latin typeface="+mn-lt"/>
                        </a:rPr>
                        <a:t> </a:t>
                      </a:r>
                    </a:p>
                  </a:txBody>
                  <a:tcPr marL="9525" marR="9525" marT="9525" marB="0" anchor="ctr">
                    <a:lnL>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tc>
                  <a:txBody>
                    <a:bodyPr/>
                    <a:lstStyle/>
                    <a:p>
                      <a:pPr algn="r" fontAlgn="b"/>
                      <a:r>
                        <a:rPr lang="en-ZA" sz="900" b="0" i="0" u="none" strike="noStrike" dirty="0">
                          <a:solidFill>
                            <a:schemeClr val="tx2"/>
                          </a:solidFill>
                          <a:effectLst/>
                          <a:latin typeface="+mn-lt"/>
                        </a:rPr>
                        <a:t>-   </a:t>
                      </a:r>
                    </a:p>
                  </a:txBody>
                  <a:tcPr marL="9525" marR="9525" marT="9525" marB="0" anchor="ctr">
                    <a:lnL>
                      <a:noFill/>
                    </a:lnL>
                    <a:lnR cap="flat">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9676">
                <a:tc>
                  <a:txBody>
                    <a:bodyPr/>
                    <a:lstStyle/>
                    <a:p>
                      <a:pPr algn="l" fontAlgn="b"/>
                      <a:r>
                        <a:rPr lang="en-US" sz="900" b="0" i="0" u="none" strike="noStrike" dirty="0">
                          <a:solidFill>
                            <a:schemeClr val="tx2"/>
                          </a:solidFill>
                          <a:effectLst/>
                          <a:latin typeface="+mn-lt"/>
                        </a:rPr>
                        <a:t>Pre-Settlement</a:t>
                      </a:r>
                      <a:endParaRPr lang="en-ZA" sz="900" b="0" i="0" u="none" strike="noStrike" dirty="0">
                        <a:solidFill>
                          <a:schemeClr val="tx2"/>
                        </a:solidFill>
                        <a:effectLst/>
                        <a:latin typeface="+mn-lt"/>
                      </a:endParaRPr>
                    </a:p>
                  </a:txBody>
                  <a:tcPr marL="9525" marR="9525" marT="9525" marB="0" anchor="ctr">
                    <a:lnL cap="flat">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noFill/>
                  </a:tcPr>
                </a:tc>
                <a:tc>
                  <a:txBody>
                    <a:bodyPr/>
                    <a:lstStyle/>
                    <a:p>
                      <a:pPr algn="r" fontAlgn="b"/>
                      <a:r>
                        <a:rPr lang="en-US" sz="900" b="0" i="0" u="none" strike="noStrike" dirty="0">
                          <a:solidFill>
                            <a:schemeClr val="tx2"/>
                          </a:solidFill>
                          <a:effectLst/>
                          <a:latin typeface="+mn-lt"/>
                        </a:rPr>
                        <a:t>225 000 000</a:t>
                      </a:r>
                      <a:endParaRPr lang="en-ZA" sz="900" b="0" i="0" u="none" strike="noStrike" dirty="0">
                        <a:solidFill>
                          <a:schemeClr val="tx2"/>
                        </a:solidFill>
                        <a:effectLst/>
                        <a:latin typeface="+mn-lt"/>
                      </a:endParaRPr>
                    </a:p>
                  </a:txBody>
                  <a:tcPr marL="9525" marR="9525" marT="9525" marB="0" anchor="ctr">
                    <a:lnL>
                      <a:noFill/>
                    </a:lnL>
                    <a:lnR>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tc>
                  <a:txBody>
                    <a:bodyPr/>
                    <a:lstStyle/>
                    <a:p>
                      <a:pPr algn="r" fontAlgn="b"/>
                      <a:r>
                        <a:rPr lang="en-US" sz="900" b="0" i="0" u="none" strike="noStrike" dirty="0">
                          <a:solidFill>
                            <a:schemeClr val="tx2"/>
                          </a:solidFill>
                          <a:effectLst/>
                          <a:latin typeface="+mn-lt"/>
                        </a:rPr>
                        <a:t>29 666 172</a:t>
                      </a:r>
                      <a:endParaRPr lang="en-ZA" sz="900" b="0" i="0" u="none" strike="noStrike" dirty="0">
                        <a:solidFill>
                          <a:schemeClr val="tx2"/>
                        </a:solidFill>
                        <a:effectLst/>
                        <a:latin typeface="+mn-lt"/>
                      </a:endParaRPr>
                    </a:p>
                  </a:txBody>
                  <a:tcPr marL="9525" marR="9525" marT="9525" marB="0" anchor="ctr">
                    <a:lnL>
                      <a:noFill/>
                    </a:lnL>
                    <a:lnR cap="flat">
                      <a:noFill/>
                    </a:lnR>
                    <a:lnT w="12700" cap="flat" cmpd="sng" algn="ctr">
                      <a:solidFill>
                        <a:schemeClr val="tx1">
                          <a:lumMod val="20000"/>
                          <a:lumOff val="80000"/>
                        </a:schemeClr>
                      </a:solidFill>
                      <a:prstDash val="solid"/>
                      <a:round/>
                      <a:headEnd type="none" w="med" len="med"/>
                      <a:tailEnd type="none" w="med" len="med"/>
                    </a:lnT>
                    <a:lnB w="12700" cap="flat" cmpd="sng" algn="ctr">
                      <a:solidFill>
                        <a:schemeClr val="tx1">
                          <a:lumMod val="20000"/>
                          <a:lumOff val="8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59676">
                <a:tc>
                  <a:txBody>
                    <a:bodyPr/>
                    <a:lstStyle/>
                    <a:p>
                      <a:pPr algn="l" fontAlgn="b"/>
                      <a:r>
                        <a:rPr lang="en-ZA" sz="900" b="1" i="0" u="none" strike="noStrike" dirty="0">
                          <a:solidFill>
                            <a:schemeClr val="tx2"/>
                          </a:solidFill>
                          <a:effectLst/>
                          <a:latin typeface="+mn-lt"/>
                        </a:rPr>
                        <a:t>Total SBSA</a:t>
                      </a:r>
                    </a:p>
                  </a:txBody>
                  <a:tcPr marL="9525" marR="9525" marT="9525" marB="0" anchor="ctr">
                    <a:lnL cap="flat">
                      <a:noFill/>
                    </a:lnL>
                    <a:lnR>
                      <a:noFill/>
                    </a:lnR>
                    <a:lnT w="12700" cap="flat" cmpd="sng" algn="ctr">
                      <a:solidFill>
                        <a:schemeClr val="tx1">
                          <a:lumMod val="20000"/>
                          <a:lumOff val="80000"/>
                        </a:schemeClr>
                      </a:solidFill>
                      <a:prstDash val="solid"/>
                      <a:round/>
                      <a:headEnd type="none" w="med" len="med"/>
                      <a:tailEnd type="none" w="med" len="med"/>
                    </a:lnT>
                    <a:lnB w="3175" cap="flat" cmpd="sng" algn="ctr">
                      <a:solidFill>
                        <a:srgbClr val="C0C0C0"/>
                      </a:solidFill>
                      <a:prstDash val="solid"/>
                      <a:round/>
                      <a:headEnd type="none" w="sm" len="sm"/>
                      <a:tailEnd type="none" w="sm" len="sm"/>
                    </a:lnB>
                    <a:lnTlToBr>
                      <a:noFill/>
                    </a:lnTlToBr>
                    <a:lnBlToTr>
                      <a:noFill/>
                    </a:lnBlToTr>
                    <a:solidFill>
                      <a:srgbClr val="B2B2B2"/>
                    </a:solidFill>
                  </a:tcPr>
                </a:tc>
                <a:tc>
                  <a:txBody>
                    <a:bodyPr/>
                    <a:lstStyle/>
                    <a:p>
                      <a:pPr algn="r" fontAlgn="b"/>
                      <a:r>
                        <a:rPr lang="en-ZA" sz="900" b="1" i="0" u="none" strike="noStrike" dirty="0">
                          <a:solidFill>
                            <a:schemeClr val="tx2"/>
                          </a:solidFill>
                          <a:effectLst/>
                          <a:latin typeface="+mn-lt"/>
                        </a:rPr>
                        <a:t>1 665</a:t>
                      </a:r>
                      <a:r>
                        <a:rPr lang="en-ZA" sz="900" b="1" i="0" u="none" strike="noStrike" baseline="0" dirty="0">
                          <a:solidFill>
                            <a:schemeClr val="tx2"/>
                          </a:solidFill>
                          <a:effectLst/>
                          <a:latin typeface="+mn-lt"/>
                        </a:rPr>
                        <a:t> 000 000</a:t>
                      </a:r>
                      <a:endParaRPr lang="en-ZA" sz="900" b="1" i="0" u="none" strike="noStrike" dirty="0">
                        <a:solidFill>
                          <a:schemeClr val="tx2"/>
                        </a:solidFill>
                        <a:effectLst/>
                        <a:latin typeface="+mn-lt"/>
                      </a:endParaRPr>
                    </a:p>
                  </a:txBody>
                  <a:tcPr marL="9525" marR="9525" marT="9525" marB="0" anchor="ctr">
                    <a:lnL>
                      <a:noFill/>
                    </a:lnL>
                    <a:lnR>
                      <a:noFill/>
                    </a:lnR>
                    <a:lnT w="12700" cap="flat" cmpd="sng" algn="ctr">
                      <a:solidFill>
                        <a:schemeClr val="tx1">
                          <a:lumMod val="20000"/>
                          <a:lumOff val="80000"/>
                        </a:schemeClr>
                      </a:solidFill>
                      <a:prstDash val="solid"/>
                      <a:round/>
                      <a:headEnd type="none" w="med" len="med"/>
                      <a:tailEnd type="none" w="med" len="med"/>
                    </a:lnT>
                    <a:lnB w="3175" cap="flat" cmpd="sng" algn="ctr">
                      <a:solidFill>
                        <a:srgbClr val="C0C0C0"/>
                      </a:solidFill>
                      <a:prstDash val="solid"/>
                      <a:round/>
                      <a:headEnd type="none" w="sm" len="sm"/>
                      <a:tailEnd type="none" w="sm" len="sm"/>
                    </a:lnB>
                    <a:lnTlToBr>
                      <a:noFill/>
                    </a:lnTlToBr>
                    <a:lnBlToTr>
                      <a:noFill/>
                    </a:lnBlToTr>
                    <a:solidFill>
                      <a:srgbClr val="B2B2B2"/>
                    </a:solidFill>
                  </a:tcPr>
                </a:tc>
                <a:tc>
                  <a:txBody>
                    <a:bodyPr/>
                    <a:lstStyle/>
                    <a:p>
                      <a:pPr algn="r" fontAlgn="b"/>
                      <a:r>
                        <a:rPr lang="en-ZA" sz="900" b="1" i="0" u="none" strike="noStrike" dirty="0">
                          <a:solidFill>
                            <a:schemeClr val="tx2"/>
                          </a:solidFill>
                          <a:effectLst/>
                          <a:latin typeface="+mn-lt"/>
                        </a:rPr>
                        <a:t>769</a:t>
                      </a:r>
                      <a:r>
                        <a:rPr lang="en-ZA" sz="900" b="1" i="0" u="none" strike="noStrike" baseline="0" dirty="0">
                          <a:solidFill>
                            <a:schemeClr val="tx2"/>
                          </a:solidFill>
                          <a:effectLst/>
                          <a:latin typeface="+mn-lt"/>
                        </a:rPr>
                        <a:t> 406 074</a:t>
                      </a:r>
                      <a:r>
                        <a:rPr lang="en-ZA" sz="900" b="1" i="0" u="none" strike="noStrike" dirty="0">
                          <a:solidFill>
                            <a:schemeClr val="tx2"/>
                          </a:solidFill>
                          <a:effectLst/>
                          <a:latin typeface="+mn-lt"/>
                        </a:rPr>
                        <a:t> </a:t>
                      </a:r>
                    </a:p>
                  </a:txBody>
                  <a:tcPr marL="9525" marR="9525" marT="9525" marB="0" anchor="ctr">
                    <a:lnL>
                      <a:noFill/>
                    </a:lnL>
                    <a:lnR cap="flat">
                      <a:noFill/>
                    </a:lnR>
                    <a:lnT w="12700" cap="flat" cmpd="sng" algn="ctr">
                      <a:solidFill>
                        <a:schemeClr val="tx1">
                          <a:lumMod val="20000"/>
                          <a:lumOff val="80000"/>
                        </a:schemeClr>
                      </a:solidFill>
                      <a:prstDash val="solid"/>
                      <a:round/>
                      <a:headEnd type="none" w="med" len="med"/>
                      <a:tailEnd type="none" w="med" len="med"/>
                    </a:lnT>
                    <a:lnB w="3175" cap="flat" cmpd="sng" algn="ctr">
                      <a:solidFill>
                        <a:srgbClr val="C0C0C0"/>
                      </a:solidFill>
                      <a:prstDash val="solid"/>
                      <a:round/>
                      <a:headEnd type="none" w="sm" len="sm"/>
                      <a:tailEnd type="none" w="sm" len="sm"/>
                    </a:lnB>
                    <a:lnTlToBr>
                      <a:noFill/>
                    </a:lnTlToBr>
                    <a:lnBlToTr>
                      <a:noFill/>
                    </a:lnBlToTr>
                    <a:solidFill>
                      <a:srgbClr val="B2B2B2"/>
                    </a:solidFill>
                  </a:tcPr>
                </a:tc>
                <a:extLst>
                  <a:ext uri="{0D108BD9-81ED-4DB2-BD59-A6C34878D82A}">
                    <a16:rowId xmlns:a16="http://schemas.microsoft.com/office/drawing/2014/main" val="10008"/>
                  </a:ext>
                </a:extLst>
              </a:tr>
            </a:tbl>
          </a:graphicData>
        </a:graphic>
      </p:graphicFrame>
      <p:sp>
        <p:nvSpPr>
          <p:cNvPr id="9" name="Oval 8"/>
          <p:cNvSpPr/>
          <p:nvPr/>
        </p:nvSpPr>
        <p:spPr>
          <a:xfrm>
            <a:off x="4313693" y="5912568"/>
            <a:ext cx="873457" cy="216645"/>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4" name="Oval 133"/>
          <p:cNvSpPr/>
          <p:nvPr/>
        </p:nvSpPr>
        <p:spPr>
          <a:xfrm>
            <a:off x="4899171" y="1117600"/>
            <a:ext cx="722632" cy="399129"/>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R21.7m</a:t>
            </a:r>
            <a:endParaRPr lang="en-ZA" sz="700" b="1" dirty="0">
              <a:solidFill>
                <a:schemeClr val="tx1"/>
              </a:solidFill>
            </a:endParaRPr>
          </a:p>
        </p:txBody>
      </p:sp>
      <p:sp>
        <p:nvSpPr>
          <p:cNvPr id="138" name="Content Placeholder 30"/>
          <p:cNvSpPr>
            <a:spLocks noGrp="1"/>
          </p:cNvSpPr>
          <p:nvPr>
            <p:ph sz="quarter" idx="4294967295"/>
          </p:nvPr>
        </p:nvSpPr>
        <p:spPr>
          <a:xfrm>
            <a:off x="6657343" y="1105115"/>
            <a:ext cx="3140996" cy="2602045"/>
          </a:xfrm>
          <a:prstGeom prst="rect">
            <a:avLst/>
          </a:prstGeom>
        </p:spPr>
        <p:txBody>
          <a:bodyPr/>
          <a:lstStyle/>
          <a:p>
            <a:pPr algn="l">
              <a:spcBef>
                <a:spcPts val="0"/>
              </a:spcBef>
              <a:spcAft>
                <a:spcPts val="600"/>
              </a:spcAft>
            </a:pPr>
            <a:r>
              <a:rPr lang="en-US" dirty="0"/>
              <a:t>In 2016, SBG generated approx. R42.3m in income from its banking activities with Siemens across Africa</a:t>
            </a:r>
          </a:p>
          <a:p>
            <a:pPr algn="l">
              <a:spcBef>
                <a:spcPts val="0"/>
              </a:spcBef>
              <a:spcAft>
                <a:spcPts val="600"/>
              </a:spcAft>
            </a:pPr>
            <a:r>
              <a:rPr lang="en-US" dirty="0"/>
              <a:t>SA remains the most important cash generating center, accounting for approx. 51.3% of the total revenue in 2016</a:t>
            </a:r>
          </a:p>
          <a:p>
            <a:pPr algn="l">
              <a:spcBef>
                <a:spcPts val="0"/>
              </a:spcBef>
              <a:spcAft>
                <a:spcPts val="600"/>
              </a:spcAft>
            </a:pPr>
            <a:r>
              <a:rPr lang="en-US" dirty="0"/>
              <a:t>In terms of products, TPS accounted for 74% of the total revenue, at R31.4m</a:t>
            </a:r>
          </a:p>
          <a:p>
            <a:pPr algn="l">
              <a:spcBef>
                <a:spcPts val="0"/>
              </a:spcBef>
              <a:spcAft>
                <a:spcPts val="600"/>
              </a:spcAft>
            </a:pPr>
            <a:r>
              <a:rPr lang="en-US" dirty="0"/>
              <a:t>This split is likely to remain as we ramp up account opening processes across markets such as South Africa and Uganda etc.</a:t>
            </a:r>
            <a:endParaRPr lang="en-ZA" dirty="0"/>
          </a:p>
        </p:txBody>
      </p:sp>
      <p:sp>
        <p:nvSpPr>
          <p:cNvPr id="139" name="Content Placeholder 30"/>
          <p:cNvSpPr>
            <a:spLocks noGrp="1"/>
          </p:cNvSpPr>
          <p:nvPr>
            <p:ph sz="quarter" idx="4294967295"/>
          </p:nvPr>
        </p:nvSpPr>
        <p:spPr>
          <a:xfrm rot="16200000">
            <a:off x="1066251" y="1733224"/>
            <a:ext cx="1279490" cy="309109"/>
          </a:xfrm>
          <a:prstGeom prst="rect">
            <a:avLst/>
          </a:prstGeom>
        </p:spPr>
        <p:txBody>
          <a:bodyPr/>
          <a:lstStyle/>
          <a:p>
            <a:pPr marL="0" indent="0" algn="ctr">
              <a:spcBef>
                <a:spcPts val="0"/>
              </a:spcBef>
              <a:spcAft>
                <a:spcPts val="600"/>
              </a:spcAft>
              <a:buNone/>
            </a:pPr>
            <a:r>
              <a:rPr lang="en-US" sz="1000" dirty="0"/>
              <a:t>Income (Rm)</a:t>
            </a:r>
            <a:endParaRPr lang="en-ZA" sz="1000" dirty="0"/>
          </a:p>
        </p:txBody>
      </p:sp>
      <p:grpSp>
        <p:nvGrpSpPr>
          <p:cNvPr id="140" name="Group 71"/>
          <p:cNvGrpSpPr>
            <a:grpSpLocks/>
          </p:cNvGrpSpPr>
          <p:nvPr/>
        </p:nvGrpSpPr>
        <p:grpSpPr bwMode="auto">
          <a:xfrm>
            <a:off x="1861947" y="3993382"/>
            <a:ext cx="4664687" cy="360362"/>
            <a:chOff x="1170" y="391"/>
            <a:chExt cx="4897" cy="227"/>
          </a:xfrm>
        </p:grpSpPr>
        <p:sp>
          <p:nvSpPr>
            <p:cNvPr id="141" name="Text Box 72"/>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ZA" sz="1600" b="1" dirty="0"/>
                <a:t>SBSA Facilities extended to Siemens (Pty) Ltd</a:t>
              </a:r>
            </a:p>
          </p:txBody>
        </p:sp>
        <p:sp>
          <p:nvSpPr>
            <p:cNvPr id="142" name="Line 73"/>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dirty="0"/>
            </a:p>
          </p:txBody>
        </p:sp>
      </p:grpSp>
      <p:sp>
        <p:nvSpPr>
          <p:cNvPr id="19" name="Rectangle 18"/>
          <p:cNvSpPr/>
          <p:nvPr/>
        </p:nvSpPr>
        <p:spPr>
          <a:xfrm>
            <a:off x="8052179" y="6368245"/>
            <a:ext cx="169232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20" name="Content Placeholder 30"/>
          <p:cNvSpPr>
            <a:spLocks noGrp="1"/>
          </p:cNvSpPr>
          <p:nvPr>
            <p:ph sz="quarter" idx="4294967295"/>
          </p:nvPr>
        </p:nvSpPr>
        <p:spPr>
          <a:xfrm>
            <a:off x="6657343" y="4060647"/>
            <a:ext cx="3248657" cy="2602045"/>
          </a:xfrm>
          <a:prstGeom prst="rect">
            <a:avLst/>
          </a:prstGeom>
        </p:spPr>
        <p:txBody>
          <a:bodyPr/>
          <a:lstStyle/>
          <a:p>
            <a:pPr algn="l">
              <a:spcBef>
                <a:spcPts val="0"/>
              </a:spcBef>
              <a:spcAft>
                <a:spcPts val="600"/>
              </a:spcAft>
            </a:pPr>
            <a:r>
              <a:rPr lang="en-ZA" dirty="0"/>
              <a:t>Excluding combined trading and payment settlements of R3.15bn, our total limits are currently estimated at approx. R1.7bn</a:t>
            </a:r>
          </a:p>
          <a:p>
            <a:pPr algn="l">
              <a:spcBef>
                <a:spcPts val="0"/>
              </a:spcBef>
              <a:spcAft>
                <a:spcPts val="600"/>
              </a:spcAft>
            </a:pPr>
            <a:r>
              <a:rPr lang="en-ZA" dirty="0"/>
              <a:t>Overall, SBG facilities more than doubled over the past 4 years</a:t>
            </a:r>
          </a:p>
          <a:p>
            <a:pPr algn="l">
              <a:spcBef>
                <a:spcPts val="0"/>
              </a:spcBef>
              <a:spcAft>
                <a:spcPts val="600"/>
              </a:spcAft>
            </a:pPr>
            <a:r>
              <a:rPr lang="en-US" dirty="0"/>
              <a:t>Performance guarantees as well as working capital facilities currently account for 52% and 26% of the total facility limits respectively</a:t>
            </a:r>
          </a:p>
          <a:p>
            <a:pPr algn="l">
              <a:spcBef>
                <a:spcPts val="0"/>
              </a:spcBef>
              <a:spcAft>
                <a:spcPts val="600"/>
              </a:spcAft>
            </a:pPr>
            <a:r>
              <a:rPr lang="en-US" dirty="0"/>
              <a:t>We anticipate an increase in working capital needs given Siemens’ recent acquisition of Crabtree</a:t>
            </a:r>
          </a:p>
        </p:txBody>
      </p:sp>
    </p:spTree>
    <p:extLst>
      <p:ext uri="{BB962C8B-B14F-4D97-AF65-F5344CB8AC3E}">
        <p14:creationId xmlns:p14="http://schemas.microsoft.com/office/powerpoint/2010/main" val="380843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32" name="Rectangle 128"/>
          <p:cNvSpPr>
            <a:spLocks noGrp="1"/>
          </p:cNvSpPr>
          <p:nvPr>
            <p:ph type="title"/>
          </p:nvPr>
        </p:nvSpPr>
        <p:spPr/>
        <p:txBody>
          <a:bodyPr/>
          <a:lstStyle/>
          <a:p>
            <a:r>
              <a:rPr lang="en-ZA" dirty="0">
                <a:latin typeface="Arial" charset="0"/>
              </a:rPr>
              <a:t>Income analysis: Siemens, a key client for SBG’s P&amp;I franchise (</a:t>
            </a:r>
            <a:r>
              <a:rPr lang="en-ZA" dirty="0" err="1">
                <a:latin typeface="Arial" charset="0"/>
              </a:rPr>
              <a:t>Contd</a:t>
            </a:r>
            <a:r>
              <a:rPr lang="en-ZA" dirty="0">
                <a:latin typeface="Arial" charset="0"/>
              </a:rPr>
              <a:t>…)</a:t>
            </a:r>
            <a:endParaRPr lang="en-GB" dirty="0">
              <a:latin typeface="Arial" charset="0"/>
            </a:endParaRPr>
          </a:p>
        </p:txBody>
      </p:sp>
      <p:grpSp>
        <p:nvGrpSpPr>
          <p:cNvPr id="123975" name="Group 71"/>
          <p:cNvGrpSpPr>
            <a:grpSpLocks/>
          </p:cNvGrpSpPr>
          <p:nvPr/>
        </p:nvGrpSpPr>
        <p:grpSpPr bwMode="auto">
          <a:xfrm>
            <a:off x="1860550" y="728663"/>
            <a:ext cx="4808698" cy="360362"/>
            <a:chOff x="1170" y="391"/>
            <a:chExt cx="4897" cy="227"/>
          </a:xfrm>
        </p:grpSpPr>
        <p:sp>
          <p:nvSpPr>
            <p:cNvPr id="123976" name="Text Box 72"/>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Overall income (As at September 30, 2017)</a:t>
              </a:r>
            </a:p>
          </p:txBody>
        </p:sp>
        <p:sp>
          <p:nvSpPr>
            <p:cNvPr id="123977" name="Line 73"/>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dirty="0">
                <a:solidFill>
                  <a:srgbClr val="02367A"/>
                </a:solidFill>
              </a:endParaRPr>
            </a:p>
          </p:txBody>
        </p:sp>
      </p:grpSp>
      <p:sp>
        <p:nvSpPr>
          <p:cNvPr id="25" name="Rectangle 76"/>
          <p:cNvSpPr>
            <a:spLocks noChangeArrowheads="1"/>
          </p:cNvSpPr>
          <p:nvPr/>
        </p:nvSpPr>
        <p:spPr bwMode="auto">
          <a:xfrm>
            <a:off x="262800" y="1253509"/>
            <a:ext cx="1597750" cy="1074896"/>
          </a:xfrm>
          <a:prstGeom prst="rect">
            <a:avLst/>
          </a:prstGeom>
          <a:noFill/>
          <a:ln w="9525">
            <a:noFill/>
            <a:miter lim="800000"/>
            <a:headEnd/>
            <a:tailEnd/>
          </a:ln>
          <a:effectLst/>
        </p:spPr>
        <p:txBody>
          <a:bodyPr/>
          <a:lstStyle/>
          <a:p>
            <a:r>
              <a:rPr lang="en-ZA" sz="1200" b="1" i="1" dirty="0">
                <a:solidFill>
                  <a:srgbClr val="969696"/>
                </a:solidFill>
              </a:rPr>
              <a:t>As at September 30, total income is estimated at approx. R53.7m…</a:t>
            </a:r>
            <a:endParaRPr lang="en-GB" sz="1200" b="1" i="1" dirty="0">
              <a:solidFill>
                <a:srgbClr val="969696"/>
              </a:solidFill>
            </a:endParaRPr>
          </a:p>
        </p:txBody>
      </p:sp>
      <p:sp>
        <p:nvSpPr>
          <p:cNvPr id="26" name="Rectangle 76"/>
          <p:cNvSpPr>
            <a:spLocks noChangeArrowheads="1"/>
          </p:cNvSpPr>
          <p:nvPr/>
        </p:nvSpPr>
        <p:spPr bwMode="auto">
          <a:xfrm>
            <a:off x="251424" y="3166501"/>
            <a:ext cx="1535431" cy="1066610"/>
          </a:xfrm>
          <a:prstGeom prst="rect">
            <a:avLst/>
          </a:prstGeom>
          <a:noFill/>
          <a:ln w="9525">
            <a:noFill/>
            <a:miter lim="800000"/>
            <a:headEnd/>
            <a:tailEnd/>
          </a:ln>
          <a:effectLst/>
        </p:spPr>
        <p:txBody>
          <a:bodyPr/>
          <a:lstStyle/>
          <a:p>
            <a:r>
              <a:rPr lang="en-US" sz="1200" b="1" i="1" dirty="0">
                <a:solidFill>
                  <a:srgbClr val="969696"/>
                </a:solidFill>
              </a:rPr>
              <a:t>…At this rate, 2017 annualized figure to reach R71.6m…</a:t>
            </a:r>
            <a:endParaRPr lang="en-ZA" sz="1200" b="1" i="1" dirty="0">
              <a:solidFill>
                <a:srgbClr val="969696"/>
              </a:solidFill>
            </a:endParaRPr>
          </a:p>
        </p:txBody>
      </p:sp>
      <p:sp>
        <p:nvSpPr>
          <p:cNvPr id="33" name="Rectangle 76"/>
          <p:cNvSpPr>
            <a:spLocks noChangeArrowheads="1"/>
          </p:cNvSpPr>
          <p:nvPr/>
        </p:nvSpPr>
        <p:spPr bwMode="auto">
          <a:xfrm>
            <a:off x="240048" y="5065845"/>
            <a:ext cx="1546807" cy="1066610"/>
          </a:xfrm>
          <a:prstGeom prst="rect">
            <a:avLst/>
          </a:prstGeom>
          <a:noFill/>
          <a:ln w="9525">
            <a:noFill/>
            <a:miter lim="800000"/>
            <a:headEnd/>
            <a:tailEnd/>
          </a:ln>
          <a:effectLst/>
        </p:spPr>
        <p:txBody>
          <a:bodyPr/>
          <a:lstStyle/>
          <a:p>
            <a:r>
              <a:rPr lang="en-GB" sz="1200" b="1" i="1" dirty="0">
                <a:solidFill>
                  <a:srgbClr val="969696"/>
                </a:solidFill>
              </a:rPr>
              <a:t>…The 2018 budgeted revenue is approx. R72m</a:t>
            </a:r>
          </a:p>
        </p:txBody>
      </p:sp>
      <p:graphicFrame>
        <p:nvGraphicFramePr>
          <p:cNvPr id="16" name="Chart 15"/>
          <p:cNvGraphicFramePr>
            <a:graphicFrameLocks/>
          </p:cNvGraphicFramePr>
          <p:nvPr>
            <p:extLst>
              <p:ext uri="{D42A27DB-BD31-4B8C-83A1-F6EECF244321}">
                <p14:modId xmlns:p14="http://schemas.microsoft.com/office/powerpoint/2010/main" val="2054652608"/>
              </p:ext>
            </p:extLst>
          </p:nvPr>
        </p:nvGraphicFramePr>
        <p:xfrm>
          <a:off x="1860552" y="1253510"/>
          <a:ext cx="4347302" cy="2979602"/>
        </p:xfrm>
        <a:graphic>
          <a:graphicData uri="http://schemas.openxmlformats.org/drawingml/2006/chart">
            <c:chart xmlns:c="http://schemas.openxmlformats.org/drawingml/2006/chart" xmlns:r="http://schemas.openxmlformats.org/officeDocument/2006/relationships" r:id="rId3"/>
          </a:graphicData>
        </a:graphic>
      </p:graphicFrame>
      <p:sp>
        <p:nvSpPr>
          <p:cNvPr id="17" name="Content Placeholder 30"/>
          <p:cNvSpPr>
            <a:spLocks noGrp="1"/>
          </p:cNvSpPr>
          <p:nvPr>
            <p:ph sz="quarter" idx="4294967295"/>
          </p:nvPr>
        </p:nvSpPr>
        <p:spPr>
          <a:xfrm>
            <a:off x="1725614" y="4233111"/>
            <a:ext cx="4094228" cy="2602045"/>
          </a:xfrm>
          <a:prstGeom prst="rect">
            <a:avLst/>
          </a:prstGeom>
        </p:spPr>
        <p:txBody>
          <a:bodyPr/>
          <a:lstStyle/>
          <a:p>
            <a:pPr algn="l">
              <a:spcBef>
                <a:spcPts val="0"/>
              </a:spcBef>
              <a:spcAft>
                <a:spcPts val="600"/>
              </a:spcAft>
            </a:pPr>
            <a:r>
              <a:rPr lang="en-ZA" dirty="0"/>
              <a:t>We believe that connecting the operational CST across our different regions will help fast track turnaround on requests </a:t>
            </a:r>
          </a:p>
          <a:p>
            <a:pPr algn="l">
              <a:spcBef>
                <a:spcPts val="0"/>
              </a:spcBef>
              <a:spcAft>
                <a:spcPts val="600"/>
              </a:spcAft>
            </a:pPr>
            <a:r>
              <a:rPr lang="en-ZA" dirty="0"/>
              <a:t>A collective effort has been made this year to lead the regional teams towards a more collaborative approach</a:t>
            </a:r>
          </a:p>
          <a:p>
            <a:pPr algn="l">
              <a:spcBef>
                <a:spcPts val="0"/>
              </a:spcBef>
              <a:spcAft>
                <a:spcPts val="600"/>
              </a:spcAft>
            </a:pPr>
            <a:r>
              <a:rPr lang="en-US" dirty="0"/>
              <a:t>Yet revenue derived from IB still remains limited, primarily due the intrinsic nature of OEMs in general (e.g. limited term-lending opportunities)</a:t>
            </a:r>
          </a:p>
          <a:p>
            <a:pPr algn="l">
              <a:spcBef>
                <a:spcPts val="0"/>
              </a:spcBef>
              <a:spcAft>
                <a:spcPts val="600"/>
              </a:spcAft>
            </a:pPr>
            <a:r>
              <a:rPr lang="en-US" dirty="0"/>
              <a:t>However, given that </a:t>
            </a:r>
            <a:r>
              <a:rPr lang="en-ZA" dirty="0"/>
              <a:t>Siemens’ growing challenge is the need to provide alternative financing solutions to projects they are tendering, we have started to focus more on Project Finance (See slide 16)</a:t>
            </a:r>
          </a:p>
        </p:txBody>
      </p:sp>
      <p:sp>
        <p:nvSpPr>
          <p:cNvPr id="19" name="Oval 18"/>
          <p:cNvSpPr/>
          <p:nvPr/>
        </p:nvSpPr>
        <p:spPr>
          <a:xfrm>
            <a:off x="2466363" y="1243317"/>
            <a:ext cx="722632" cy="399129"/>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R46.7m</a:t>
            </a:r>
            <a:endParaRPr lang="en-ZA" sz="700" b="1" dirty="0">
              <a:solidFill>
                <a:schemeClr val="tx1"/>
              </a:solidFill>
            </a:endParaRPr>
          </a:p>
        </p:txBody>
      </p:sp>
      <p:sp>
        <p:nvSpPr>
          <p:cNvPr id="20" name="Oval 19"/>
          <p:cNvSpPr/>
          <p:nvPr/>
        </p:nvSpPr>
        <p:spPr>
          <a:xfrm>
            <a:off x="3672887" y="3049782"/>
            <a:ext cx="722632" cy="399129"/>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R6.9m</a:t>
            </a:r>
            <a:endParaRPr lang="en-ZA" sz="700" b="1" dirty="0">
              <a:solidFill>
                <a:schemeClr val="tx1"/>
              </a:solidFill>
            </a:endParaRPr>
          </a:p>
        </p:txBody>
      </p:sp>
      <p:sp>
        <p:nvSpPr>
          <p:cNvPr id="21" name="Oval 20"/>
          <p:cNvSpPr/>
          <p:nvPr/>
        </p:nvSpPr>
        <p:spPr>
          <a:xfrm>
            <a:off x="4940370" y="3201304"/>
            <a:ext cx="722632" cy="399129"/>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R0.07m</a:t>
            </a:r>
            <a:endParaRPr lang="en-ZA" sz="700" b="1" dirty="0">
              <a:solidFill>
                <a:schemeClr val="tx1"/>
              </a:solidFill>
            </a:endParaRPr>
          </a:p>
        </p:txBody>
      </p:sp>
      <p:cxnSp>
        <p:nvCxnSpPr>
          <p:cNvPr id="22" name="Straight Arrow Connector 21"/>
          <p:cNvCxnSpPr/>
          <p:nvPr/>
        </p:nvCxnSpPr>
        <p:spPr>
          <a:xfrm flipH="1" flipV="1">
            <a:off x="3045204" y="1642446"/>
            <a:ext cx="207331" cy="561929"/>
          </a:xfrm>
          <a:prstGeom prst="straightConnector1">
            <a:avLst/>
          </a:prstGeom>
          <a:ln w="158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30"/>
          <p:cNvSpPr>
            <a:spLocks noGrp="1"/>
          </p:cNvSpPr>
          <p:nvPr>
            <p:ph sz="quarter" idx="4294967295"/>
          </p:nvPr>
        </p:nvSpPr>
        <p:spPr>
          <a:xfrm>
            <a:off x="3188995" y="1532932"/>
            <a:ext cx="1444533" cy="709219"/>
          </a:xfrm>
          <a:prstGeom prst="rect">
            <a:avLst/>
          </a:prstGeom>
        </p:spPr>
        <p:txBody>
          <a:bodyPr/>
          <a:lstStyle/>
          <a:p>
            <a:pPr marL="0" indent="0" algn="ctr">
              <a:spcBef>
                <a:spcPts val="0"/>
              </a:spcBef>
              <a:spcAft>
                <a:spcPts val="600"/>
              </a:spcAft>
              <a:buNone/>
            </a:pPr>
            <a:r>
              <a:rPr lang="en-US" dirty="0">
                <a:solidFill>
                  <a:schemeClr val="bg1">
                    <a:lumMod val="50000"/>
                  </a:schemeClr>
                </a:solidFill>
              </a:rPr>
              <a:t>+56% increase year-on-year as at Sept. 30</a:t>
            </a:r>
            <a:endParaRPr lang="en-ZA" dirty="0">
              <a:solidFill>
                <a:schemeClr val="bg1">
                  <a:lumMod val="50000"/>
                </a:schemeClr>
              </a:solidFill>
            </a:endParaRPr>
          </a:p>
        </p:txBody>
      </p:sp>
      <p:graphicFrame>
        <p:nvGraphicFramePr>
          <p:cNvPr id="30" name="Chart 29"/>
          <p:cNvGraphicFramePr>
            <a:graphicFrameLocks/>
          </p:cNvGraphicFramePr>
          <p:nvPr>
            <p:extLst>
              <p:ext uri="{D42A27DB-BD31-4B8C-83A1-F6EECF244321}">
                <p14:modId xmlns:p14="http://schemas.microsoft.com/office/powerpoint/2010/main" val="3871462436"/>
              </p:ext>
            </p:extLst>
          </p:nvPr>
        </p:nvGraphicFramePr>
        <p:xfrm>
          <a:off x="6139345" y="4310540"/>
          <a:ext cx="3766655" cy="2223083"/>
        </p:xfrm>
        <a:graphic>
          <a:graphicData uri="http://schemas.openxmlformats.org/drawingml/2006/chart">
            <c:chart xmlns:c="http://schemas.openxmlformats.org/drawingml/2006/chart" xmlns:r="http://schemas.openxmlformats.org/officeDocument/2006/relationships" r:id="rId4"/>
          </a:graphicData>
        </a:graphic>
      </p:graphicFrame>
      <p:sp>
        <p:nvSpPr>
          <p:cNvPr id="31" name="Content Placeholder 30"/>
          <p:cNvSpPr>
            <a:spLocks noGrp="1"/>
          </p:cNvSpPr>
          <p:nvPr>
            <p:ph sz="quarter" idx="4294967295"/>
          </p:nvPr>
        </p:nvSpPr>
        <p:spPr>
          <a:xfrm>
            <a:off x="6657343" y="903410"/>
            <a:ext cx="3140996" cy="3710040"/>
          </a:xfrm>
          <a:prstGeom prst="rect">
            <a:avLst/>
          </a:prstGeom>
        </p:spPr>
        <p:txBody>
          <a:bodyPr/>
          <a:lstStyle/>
          <a:p>
            <a:pPr algn="l">
              <a:spcBef>
                <a:spcPts val="0"/>
              </a:spcBef>
              <a:spcAft>
                <a:spcPts val="600"/>
              </a:spcAft>
            </a:pPr>
            <a:r>
              <a:rPr lang="en-US" dirty="0"/>
              <a:t>As at September 30, total income was estimated at R53.7m</a:t>
            </a:r>
          </a:p>
          <a:p>
            <a:pPr algn="l">
              <a:spcBef>
                <a:spcPts val="0"/>
              </a:spcBef>
              <a:spcAft>
                <a:spcPts val="600"/>
              </a:spcAft>
            </a:pPr>
            <a:r>
              <a:rPr lang="en-US" dirty="0"/>
              <a:t>This has primarily been driven by TPS, whose revenue increased by a whopping 56% y-o-y</a:t>
            </a:r>
          </a:p>
          <a:p>
            <a:pPr algn="l">
              <a:spcBef>
                <a:spcPts val="0"/>
              </a:spcBef>
              <a:spcAft>
                <a:spcPts val="600"/>
              </a:spcAft>
            </a:pPr>
            <a:r>
              <a:rPr lang="en-US" dirty="0"/>
              <a:t>From an operational perspective, the strategic alignment between the various SBG’s in-country teams (Africa and Europe) is expected to help further drive accountability and renewed focus in our approach to Siemens</a:t>
            </a:r>
          </a:p>
          <a:p>
            <a:pPr algn="l">
              <a:spcBef>
                <a:spcPts val="0"/>
              </a:spcBef>
              <a:spcAft>
                <a:spcPts val="600"/>
              </a:spcAft>
            </a:pPr>
            <a:r>
              <a:rPr lang="en-ZA" dirty="0"/>
              <a:t>It should also be noted that this approach has partially been driven by the fact that most regions (excluding West Francophone Africa) are now reporting into Siemens South Africa, with Treasury requiring a single point of contact within SBSA</a:t>
            </a:r>
          </a:p>
        </p:txBody>
      </p:sp>
      <p:sp>
        <p:nvSpPr>
          <p:cNvPr id="34" name="Content Placeholder 30"/>
          <p:cNvSpPr>
            <a:spLocks noGrp="1"/>
          </p:cNvSpPr>
          <p:nvPr>
            <p:ph sz="quarter" idx="4294967295"/>
          </p:nvPr>
        </p:nvSpPr>
        <p:spPr>
          <a:xfrm rot="16200000">
            <a:off x="5240938" y="5057313"/>
            <a:ext cx="1279490" cy="309109"/>
          </a:xfrm>
          <a:prstGeom prst="rect">
            <a:avLst/>
          </a:prstGeom>
        </p:spPr>
        <p:txBody>
          <a:bodyPr/>
          <a:lstStyle/>
          <a:p>
            <a:pPr marL="0" indent="0" algn="ctr">
              <a:spcBef>
                <a:spcPts val="0"/>
              </a:spcBef>
              <a:spcAft>
                <a:spcPts val="600"/>
              </a:spcAft>
              <a:buNone/>
            </a:pPr>
            <a:r>
              <a:rPr lang="en-US" sz="1000" dirty="0"/>
              <a:t>Income (Rm)</a:t>
            </a:r>
            <a:endParaRPr lang="en-ZA" sz="1000" dirty="0"/>
          </a:p>
        </p:txBody>
      </p:sp>
      <p:sp>
        <p:nvSpPr>
          <p:cNvPr id="35" name="Content Placeholder 30"/>
          <p:cNvSpPr>
            <a:spLocks noGrp="1"/>
          </p:cNvSpPr>
          <p:nvPr>
            <p:ph sz="quarter" idx="4294967295"/>
          </p:nvPr>
        </p:nvSpPr>
        <p:spPr>
          <a:xfrm rot="16200000">
            <a:off x="1156194" y="2100426"/>
            <a:ext cx="1279490" cy="309109"/>
          </a:xfrm>
          <a:prstGeom prst="rect">
            <a:avLst/>
          </a:prstGeom>
        </p:spPr>
        <p:txBody>
          <a:bodyPr/>
          <a:lstStyle/>
          <a:p>
            <a:pPr marL="0" indent="0" algn="ctr">
              <a:spcBef>
                <a:spcPts val="0"/>
              </a:spcBef>
              <a:spcAft>
                <a:spcPts val="600"/>
              </a:spcAft>
              <a:buNone/>
            </a:pPr>
            <a:r>
              <a:rPr lang="en-US" sz="1000" dirty="0"/>
              <a:t>Income (Rm)</a:t>
            </a:r>
            <a:endParaRPr lang="en-ZA" sz="1000" dirty="0"/>
          </a:p>
        </p:txBody>
      </p:sp>
      <p:cxnSp>
        <p:nvCxnSpPr>
          <p:cNvPr id="10" name="Straight Arrow Connector 9"/>
          <p:cNvCxnSpPr/>
          <p:nvPr/>
        </p:nvCxnSpPr>
        <p:spPr>
          <a:xfrm flipV="1">
            <a:off x="7315200" y="4572122"/>
            <a:ext cx="1753299" cy="268449"/>
          </a:xfrm>
          <a:prstGeom prst="straightConnector1">
            <a:avLst/>
          </a:prstGeom>
          <a:ln w="254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37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946218"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Facility Overview</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ZA" dirty="0">
                <a:latin typeface="Arial" charset="0"/>
              </a:rPr>
              <a:t>Facility analysis: Overview of SBG’s facility limits extended to Siemens AG</a:t>
            </a:r>
            <a:endParaRPr lang="en-GB" dirty="0">
              <a:latin typeface="Arial" charset="0"/>
            </a:endParaRPr>
          </a:p>
        </p:txBody>
      </p:sp>
      <p:grpSp>
        <p:nvGrpSpPr>
          <p:cNvPr id="9" name="Group 8"/>
          <p:cNvGrpSpPr/>
          <p:nvPr/>
        </p:nvGrpSpPr>
        <p:grpSpPr>
          <a:xfrm>
            <a:off x="3493366" y="1218577"/>
            <a:ext cx="3875291" cy="3829508"/>
            <a:chOff x="3781415" y="3475045"/>
            <a:chExt cx="1460496" cy="1887531"/>
          </a:xfrm>
        </p:grpSpPr>
        <p:sp>
          <p:nvSpPr>
            <p:cNvPr id="32" name="Freeform 12"/>
            <p:cNvSpPr>
              <a:spLocks noChangeAspect="1"/>
            </p:cNvSpPr>
            <p:nvPr/>
          </p:nvSpPr>
          <p:spPr bwMode="gray">
            <a:xfrm>
              <a:off x="3970326" y="3478220"/>
              <a:ext cx="428624" cy="492126"/>
            </a:xfrm>
            <a:custGeom>
              <a:avLst/>
              <a:gdLst/>
              <a:ahLst/>
              <a:cxnLst>
                <a:cxn ang="0">
                  <a:pos x="0" y="359"/>
                </a:cxn>
                <a:cxn ang="0">
                  <a:pos x="3" y="372"/>
                </a:cxn>
                <a:cxn ang="0">
                  <a:pos x="131" y="455"/>
                </a:cxn>
                <a:cxn ang="0">
                  <a:pos x="410" y="640"/>
                </a:cxn>
                <a:cxn ang="0">
                  <a:pos x="413" y="672"/>
                </a:cxn>
                <a:cxn ang="0">
                  <a:pos x="441" y="667"/>
                </a:cxn>
                <a:cxn ang="0">
                  <a:pos x="495" y="654"/>
                </a:cxn>
                <a:cxn ang="0">
                  <a:pos x="705" y="509"/>
                </a:cxn>
                <a:cxn ang="0">
                  <a:pos x="623" y="413"/>
                </a:cxn>
                <a:cxn ang="0">
                  <a:pos x="624" y="258"/>
                </a:cxn>
                <a:cxn ang="0">
                  <a:pos x="614" y="189"/>
                </a:cxn>
                <a:cxn ang="0">
                  <a:pos x="556" y="119"/>
                </a:cxn>
                <a:cxn ang="0">
                  <a:pos x="586" y="95"/>
                </a:cxn>
                <a:cxn ang="0">
                  <a:pos x="601" y="0"/>
                </a:cxn>
                <a:cxn ang="0">
                  <a:pos x="351" y="16"/>
                </a:cxn>
                <a:cxn ang="0">
                  <a:pos x="223" y="71"/>
                </a:cxn>
                <a:cxn ang="0">
                  <a:pos x="256" y="186"/>
                </a:cxn>
                <a:cxn ang="0">
                  <a:pos x="200" y="189"/>
                </a:cxn>
                <a:cxn ang="0">
                  <a:pos x="170" y="201"/>
                </a:cxn>
                <a:cxn ang="0">
                  <a:pos x="175" y="232"/>
                </a:cxn>
                <a:cxn ang="0">
                  <a:pos x="19" y="300"/>
                </a:cxn>
                <a:cxn ang="0">
                  <a:pos x="0" y="359"/>
                </a:cxn>
              </a:cxnLst>
              <a:rect l="0" t="0" r="r" b="b"/>
              <a:pathLst>
                <a:path w="705" h="672">
                  <a:moveTo>
                    <a:pt x="0" y="359"/>
                  </a:moveTo>
                  <a:lnTo>
                    <a:pt x="3" y="372"/>
                  </a:lnTo>
                  <a:lnTo>
                    <a:pt x="131" y="455"/>
                  </a:lnTo>
                  <a:lnTo>
                    <a:pt x="410" y="640"/>
                  </a:lnTo>
                  <a:lnTo>
                    <a:pt x="413" y="672"/>
                  </a:lnTo>
                  <a:lnTo>
                    <a:pt x="441" y="667"/>
                  </a:lnTo>
                  <a:lnTo>
                    <a:pt x="495" y="654"/>
                  </a:lnTo>
                  <a:lnTo>
                    <a:pt x="705" y="509"/>
                  </a:lnTo>
                  <a:lnTo>
                    <a:pt x="623" y="413"/>
                  </a:lnTo>
                  <a:lnTo>
                    <a:pt x="624" y="258"/>
                  </a:lnTo>
                  <a:lnTo>
                    <a:pt x="614" y="189"/>
                  </a:lnTo>
                  <a:lnTo>
                    <a:pt x="556" y="119"/>
                  </a:lnTo>
                  <a:lnTo>
                    <a:pt x="586" y="95"/>
                  </a:lnTo>
                  <a:lnTo>
                    <a:pt x="601" y="0"/>
                  </a:lnTo>
                  <a:lnTo>
                    <a:pt x="351" y="16"/>
                  </a:lnTo>
                  <a:lnTo>
                    <a:pt x="223" y="71"/>
                  </a:lnTo>
                  <a:lnTo>
                    <a:pt x="256" y="186"/>
                  </a:lnTo>
                  <a:lnTo>
                    <a:pt x="200" y="189"/>
                  </a:lnTo>
                  <a:lnTo>
                    <a:pt x="170" y="201"/>
                  </a:lnTo>
                  <a:lnTo>
                    <a:pt x="175" y="232"/>
                  </a:lnTo>
                  <a:lnTo>
                    <a:pt x="19" y="300"/>
                  </a:lnTo>
                  <a:lnTo>
                    <a:pt x="0" y="359"/>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3" name="Freeform 160"/>
            <p:cNvSpPr>
              <a:spLocks noChangeAspect="1"/>
            </p:cNvSpPr>
            <p:nvPr/>
          </p:nvSpPr>
          <p:spPr bwMode="gray">
            <a:xfrm>
              <a:off x="4310051" y="3475045"/>
              <a:ext cx="85725" cy="190501"/>
            </a:xfrm>
            <a:custGeom>
              <a:avLst/>
              <a:gdLst/>
              <a:ahLst/>
              <a:cxnLst>
                <a:cxn ang="0">
                  <a:pos x="0" y="122"/>
                </a:cxn>
                <a:cxn ang="0">
                  <a:pos x="30" y="98"/>
                </a:cxn>
                <a:cxn ang="0">
                  <a:pos x="45" y="3"/>
                </a:cxn>
                <a:cxn ang="0">
                  <a:pos x="128" y="0"/>
                </a:cxn>
                <a:cxn ang="0">
                  <a:pos x="107" y="32"/>
                </a:cxn>
                <a:cxn ang="0">
                  <a:pos x="132" y="72"/>
                </a:cxn>
                <a:cxn ang="0">
                  <a:pos x="83" y="122"/>
                </a:cxn>
                <a:cxn ang="0">
                  <a:pos x="137" y="153"/>
                </a:cxn>
                <a:cxn ang="0">
                  <a:pos x="68" y="261"/>
                </a:cxn>
                <a:cxn ang="0">
                  <a:pos x="58" y="192"/>
                </a:cxn>
                <a:cxn ang="0">
                  <a:pos x="0" y="122"/>
                </a:cxn>
              </a:cxnLst>
              <a:rect l="0" t="0" r="r" b="b"/>
              <a:pathLst>
                <a:path w="137" h="261">
                  <a:moveTo>
                    <a:pt x="0" y="122"/>
                  </a:moveTo>
                  <a:lnTo>
                    <a:pt x="30" y="98"/>
                  </a:lnTo>
                  <a:lnTo>
                    <a:pt x="45" y="3"/>
                  </a:lnTo>
                  <a:lnTo>
                    <a:pt x="128" y="0"/>
                  </a:lnTo>
                  <a:lnTo>
                    <a:pt x="107" y="32"/>
                  </a:lnTo>
                  <a:lnTo>
                    <a:pt x="132" y="72"/>
                  </a:lnTo>
                  <a:lnTo>
                    <a:pt x="83" y="122"/>
                  </a:lnTo>
                  <a:lnTo>
                    <a:pt x="137" y="153"/>
                  </a:lnTo>
                  <a:lnTo>
                    <a:pt x="68" y="261"/>
                  </a:lnTo>
                  <a:lnTo>
                    <a:pt x="58" y="192"/>
                  </a:lnTo>
                  <a:lnTo>
                    <a:pt x="0" y="12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4" name="Freeform 183"/>
            <p:cNvSpPr>
              <a:spLocks noChangeAspect="1"/>
            </p:cNvSpPr>
            <p:nvPr/>
          </p:nvSpPr>
          <p:spPr bwMode="gray">
            <a:xfrm>
              <a:off x="4397363" y="4605349"/>
              <a:ext cx="269874" cy="314326"/>
            </a:xfrm>
            <a:custGeom>
              <a:avLst/>
              <a:gdLst/>
              <a:ahLst/>
              <a:cxnLst>
                <a:cxn ang="0">
                  <a:pos x="0" y="402"/>
                </a:cxn>
                <a:cxn ang="0">
                  <a:pos x="58" y="388"/>
                </a:cxn>
                <a:cxn ang="0">
                  <a:pos x="340" y="429"/>
                </a:cxn>
                <a:cxn ang="0">
                  <a:pos x="405" y="411"/>
                </a:cxn>
                <a:cxn ang="0">
                  <a:pos x="362" y="378"/>
                </a:cxn>
                <a:cxn ang="0">
                  <a:pos x="362" y="248"/>
                </a:cxn>
                <a:cxn ang="0">
                  <a:pos x="439" y="248"/>
                </a:cxn>
                <a:cxn ang="0">
                  <a:pos x="433" y="176"/>
                </a:cxn>
                <a:cxn ang="0">
                  <a:pos x="362" y="183"/>
                </a:cxn>
                <a:cxn ang="0">
                  <a:pos x="355" y="60"/>
                </a:cxn>
                <a:cxn ang="0">
                  <a:pos x="322" y="37"/>
                </a:cxn>
                <a:cxn ang="0">
                  <a:pos x="278" y="39"/>
                </a:cxn>
                <a:cxn ang="0">
                  <a:pos x="267" y="76"/>
                </a:cxn>
                <a:cxn ang="0">
                  <a:pos x="218" y="80"/>
                </a:cxn>
                <a:cxn ang="0">
                  <a:pos x="160" y="0"/>
                </a:cxn>
                <a:cxn ang="0">
                  <a:pos x="28" y="17"/>
                </a:cxn>
                <a:cxn ang="0">
                  <a:pos x="76" y="180"/>
                </a:cxn>
                <a:cxn ang="0">
                  <a:pos x="0" y="402"/>
                </a:cxn>
              </a:cxnLst>
              <a:rect l="0" t="0" r="r" b="b"/>
              <a:pathLst>
                <a:path w="439" h="429">
                  <a:moveTo>
                    <a:pt x="0" y="402"/>
                  </a:moveTo>
                  <a:lnTo>
                    <a:pt x="58" y="388"/>
                  </a:lnTo>
                  <a:lnTo>
                    <a:pt x="340" y="429"/>
                  </a:lnTo>
                  <a:lnTo>
                    <a:pt x="405" y="411"/>
                  </a:lnTo>
                  <a:lnTo>
                    <a:pt x="362" y="378"/>
                  </a:lnTo>
                  <a:lnTo>
                    <a:pt x="362" y="248"/>
                  </a:lnTo>
                  <a:lnTo>
                    <a:pt x="439" y="248"/>
                  </a:lnTo>
                  <a:lnTo>
                    <a:pt x="433" y="176"/>
                  </a:lnTo>
                  <a:lnTo>
                    <a:pt x="362" y="183"/>
                  </a:lnTo>
                  <a:lnTo>
                    <a:pt x="355" y="60"/>
                  </a:lnTo>
                  <a:lnTo>
                    <a:pt x="322" y="37"/>
                  </a:lnTo>
                  <a:lnTo>
                    <a:pt x="278" y="39"/>
                  </a:lnTo>
                  <a:lnTo>
                    <a:pt x="267" y="76"/>
                  </a:lnTo>
                  <a:lnTo>
                    <a:pt x="218" y="80"/>
                  </a:lnTo>
                  <a:lnTo>
                    <a:pt x="160" y="0"/>
                  </a:lnTo>
                  <a:lnTo>
                    <a:pt x="28" y="17"/>
                  </a:lnTo>
                  <a:lnTo>
                    <a:pt x="76" y="180"/>
                  </a:lnTo>
                  <a:lnTo>
                    <a:pt x="0" y="402"/>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sz="1000">
                <a:solidFill>
                  <a:srgbClr val="02367A"/>
                </a:solidFill>
              </a:endParaRPr>
            </a:p>
          </p:txBody>
        </p:sp>
        <p:sp>
          <p:nvSpPr>
            <p:cNvPr id="35" name="Freeform 184"/>
            <p:cNvSpPr>
              <a:spLocks noChangeAspect="1"/>
            </p:cNvSpPr>
            <p:nvPr/>
          </p:nvSpPr>
          <p:spPr bwMode="gray">
            <a:xfrm>
              <a:off x="4408475" y="4576773"/>
              <a:ext cx="22225" cy="28575"/>
            </a:xfrm>
            <a:custGeom>
              <a:avLst/>
              <a:gdLst/>
              <a:ahLst/>
              <a:cxnLst>
                <a:cxn ang="0">
                  <a:pos x="0" y="12"/>
                </a:cxn>
                <a:cxn ang="0">
                  <a:pos x="12" y="38"/>
                </a:cxn>
                <a:cxn ang="0">
                  <a:pos x="35" y="0"/>
                </a:cxn>
                <a:cxn ang="0">
                  <a:pos x="0" y="12"/>
                </a:cxn>
              </a:cxnLst>
              <a:rect l="0" t="0" r="r" b="b"/>
              <a:pathLst>
                <a:path w="35" h="38">
                  <a:moveTo>
                    <a:pt x="0" y="12"/>
                  </a:moveTo>
                  <a:lnTo>
                    <a:pt x="12" y="38"/>
                  </a:lnTo>
                  <a:lnTo>
                    <a:pt x="35" y="0"/>
                  </a:lnTo>
                  <a:lnTo>
                    <a:pt x="0" y="1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6" name="Freeform 185"/>
            <p:cNvSpPr>
              <a:spLocks noChangeAspect="1"/>
            </p:cNvSpPr>
            <p:nvPr/>
          </p:nvSpPr>
          <p:spPr bwMode="gray">
            <a:xfrm>
              <a:off x="4576749" y="4913323"/>
              <a:ext cx="200024" cy="234950"/>
            </a:xfrm>
            <a:custGeom>
              <a:avLst/>
              <a:gdLst/>
              <a:ahLst/>
              <a:cxnLst>
                <a:cxn ang="0">
                  <a:pos x="0" y="248"/>
                </a:cxn>
                <a:cxn ang="0">
                  <a:pos x="0" y="151"/>
                </a:cxn>
                <a:cxn ang="0">
                  <a:pos x="36" y="150"/>
                </a:cxn>
                <a:cxn ang="0">
                  <a:pos x="36" y="25"/>
                </a:cxn>
                <a:cxn ang="0">
                  <a:pos x="102" y="10"/>
                </a:cxn>
                <a:cxn ang="0">
                  <a:pos x="124" y="32"/>
                </a:cxn>
                <a:cxn ang="0">
                  <a:pos x="182" y="0"/>
                </a:cxn>
                <a:cxn ang="0">
                  <a:pos x="279" y="134"/>
                </a:cxn>
                <a:cxn ang="0">
                  <a:pos x="326" y="157"/>
                </a:cxn>
                <a:cxn ang="0">
                  <a:pos x="194" y="278"/>
                </a:cxn>
                <a:cxn ang="0">
                  <a:pos x="118" y="278"/>
                </a:cxn>
                <a:cxn ang="0">
                  <a:pos x="77" y="321"/>
                </a:cxn>
                <a:cxn ang="0">
                  <a:pos x="29" y="322"/>
                </a:cxn>
                <a:cxn ang="0">
                  <a:pos x="30" y="284"/>
                </a:cxn>
                <a:cxn ang="0">
                  <a:pos x="0" y="248"/>
                </a:cxn>
              </a:cxnLst>
              <a:rect l="0" t="0" r="r" b="b"/>
              <a:pathLst>
                <a:path w="326" h="322">
                  <a:moveTo>
                    <a:pt x="0" y="248"/>
                  </a:moveTo>
                  <a:lnTo>
                    <a:pt x="0" y="151"/>
                  </a:lnTo>
                  <a:lnTo>
                    <a:pt x="36" y="150"/>
                  </a:lnTo>
                  <a:lnTo>
                    <a:pt x="36" y="25"/>
                  </a:lnTo>
                  <a:lnTo>
                    <a:pt x="102" y="10"/>
                  </a:lnTo>
                  <a:lnTo>
                    <a:pt x="124" y="32"/>
                  </a:lnTo>
                  <a:lnTo>
                    <a:pt x="182" y="0"/>
                  </a:lnTo>
                  <a:lnTo>
                    <a:pt x="279" y="134"/>
                  </a:lnTo>
                  <a:lnTo>
                    <a:pt x="326" y="157"/>
                  </a:lnTo>
                  <a:lnTo>
                    <a:pt x="194" y="278"/>
                  </a:lnTo>
                  <a:lnTo>
                    <a:pt x="118" y="278"/>
                  </a:lnTo>
                  <a:lnTo>
                    <a:pt x="77" y="321"/>
                  </a:lnTo>
                  <a:lnTo>
                    <a:pt x="29" y="322"/>
                  </a:lnTo>
                  <a:lnTo>
                    <a:pt x="30" y="284"/>
                  </a:lnTo>
                  <a:lnTo>
                    <a:pt x="0" y="24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7" name="Freeform 186"/>
            <p:cNvSpPr>
              <a:spLocks noChangeAspect="1"/>
            </p:cNvSpPr>
            <p:nvPr/>
          </p:nvSpPr>
          <p:spPr bwMode="gray">
            <a:xfrm>
              <a:off x="4772012" y="4516448"/>
              <a:ext cx="36513" cy="52388"/>
            </a:xfrm>
            <a:custGeom>
              <a:avLst/>
              <a:gdLst/>
              <a:ahLst/>
              <a:cxnLst>
                <a:cxn ang="0">
                  <a:pos x="0" y="10"/>
                </a:cxn>
                <a:cxn ang="0">
                  <a:pos x="7" y="36"/>
                </a:cxn>
                <a:cxn ang="0">
                  <a:pos x="22" y="69"/>
                </a:cxn>
                <a:cxn ang="0">
                  <a:pos x="60" y="29"/>
                </a:cxn>
                <a:cxn ang="0">
                  <a:pos x="58" y="0"/>
                </a:cxn>
                <a:cxn ang="0">
                  <a:pos x="0" y="10"/>
                </a:cxn>
              </a:cxnLst>
              <a:rect l="0" t="0" r="r" b="b"/>
              <a:pathLst>
                <a:path w="60" h="69">
                  <a:moveTo>
                    <a:pt x="0" y="10"/>
                  </a:moveTo>
                  <a:lnTo>
                    <a:pt x="7" y="36"/>
                  </a:lnTo>
                  <a:lnTo>
                    <a:pt x="22" y="69"/>
                  </a:lnTo>
                  <a:lnTo>
                    <a:pt x="60" y="29"/>
                  </a:lnTo>
                  <a:lnTo>
                    <a:pt x="58" y="0"/>
                  </a:lnTo>
                  <a:lnTo>
                    <a:pt x="0" y="1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8" name="Freeform 187"/>
            <p:cNvSpPr>
              <a:spLocks noChangeAspect="1"/>
            </p:cNvSpPr>
            <p:nvPr/>
          </p:nvSpPr>
          <p:spPr bwMode="gray">
            <a:xfrm>
              <a:off x="4333863" y="4132272"/>
              <a:ext cx="161925" cy="284164"/>
            </a:xfrm>
            <a:custGeom>
              <a:avLst/>
              <a:gdLst/>
              <a:ahLst/>
              <a:cxnLst>
                <a:cxn ang="0">
                  <a:pos x="0" y="278"/>
                </a:cxn>
                <a:cxn ang="0">
                  <a:pos x="38" y="204"/>
                </a:cxn>
                <a:cxn ang="0">
                  <a:pos x="103" y="214"/>
                </a:cxn>
                <a:cxn ang="0">
                  <a:pos x="175" y="63"/>
                </a:cxn>
                <a:cxn ang="0">
                  <a:pos x="210" y="36"/>
                </a:cxn>
                <a:cxn ang="0">
                  <a:pos x="196" y="6"/>
                </a:cxn>
                <a:cxn ang="0">
                  <a:pos x="213" y="0"/>
                </a:cxn>
                <a:cxn ang="0">
                  <a:pos x="238" y="94"/>
                </a:cxn>
                <a:cxn ang="0">
                  <a:pos x="196" y="111"/>
                </a:cxn>
                <a:cxn ang="0">
                  <a:pos x="245" y="186"/>
                </a:cxn>
                <a:cxn ang="0">
                  <a:pos x="213" y="274"/>
                </a:cxn>
                <a:cxn ang="0">
                  <a:pos x="268" y="341"/>
                </a:cxn>
                <a:cxn ang="0">
                  <a:pos x="262" y="389"/>
                </a:cxn>
                <a:cxn ang="0">
                  <a:pos x="170" y="367"/>
                </a:cxn>
                <a:cxn ang="0">
                  <a:pos x="100" y="366"/>
                </a:cxn>
                <a:cxn ang="0">
                  <a:pos x="43" y="367"/>
                </a:cxn>
                <a:cxn ang="0">
                  <a:pos x="42" y="303"/>
                </a:cxn>
                <a:cxn ang="0">
                  <a:pos x="0" y="278"/>
                </a:cxn>
              </a:cxnLst>
              <a:rect l="0" t="0" r="r" b="b"/>
              <a:pathLst>
                <a:path w="268" h="389">
                  <a:moveTo>
                    <a:pt x="0" y="278"/>
                  </a:moveTo>
                  <a:lnTo>
                    <a:pt x="38" y="204"/>
                  </a:lnTo>
                  <a:lnTo>
                    <a:pt x="103" y="214"/>
                  </a:lnTo>
                  <a:lnTo>
                    <a:pt x="175" y="63"/>
                  </a:lnTo>
                  <a:lnTo>
                    <a:pt x="210" y="36"/>
                  </a:lnTo>
                  <a:lnTo>
                    <a:pt x="196" y="6"/>
                  </a:lnTo>
                  <a:lnTo>
                    <a:pt x="213" y="0"/>
                  </a:lnTo>
                  <a:lnTo>
                    <a:pt x="238" y="94"/>
                  </a:lnTo>
                  <a:lnTo>
                    <a:pt x="196" y="111"/>
                  </a:lnTo>
                  <a:lnTo>
                    <a:pt x="245" y="186"/>
                  </a:lnTo>
                  <a:lnTo>
                    <a:pt x="213" y="274"/>
                  </a:lnTo>
                  <a:lnTo>
                    <a:pt x="268" y="341"/>
                  </a:lnTo>
                  <a:lnTo>
                    <a:pt x="262" y="389"/>
                  </a:lnTo>
                  <a:lnTo>
                    <a:pt x="170" y="367"/>
                  </a:lnTo>
                  <a:lnTo>
                    <a:pt x="100" y="366"/>
                  </a:lnTo>
                  <a:lnTo>
                    <a:pt x="43" y="367"/>
                  </a:lnTo>
                  <a:lnTo>
                    <a:pt x="42" y="303"/>
                  </a:lnTo>
                  <a:lnTo>
                    <a:pt x="0" y="27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39" name="Freeform 188"/>
            <p:cNvSpPr>
              <a:spLocks noChangeAspect="1"/>
            </p:cNvSpPr>
            <p:nvPr/>
          </p:nvSpPr>
          <p:spPr bwMode="gray">
            <a:xfrm>
              <a:off x="4460863" y="4178310"/>
              <a:ext cx="277812" cy="204788"/>
            </a:xfrm>
            <a:custGeom>
              <a:avLst/>
              <a:gdLst/>
              <a:ahLst/>
              <a:cxnLst>
                <a:cxn ang="0">
                  <a:pos x="0" y="213"/>
                </a:cxn>
                <a:cxn ang="0">
                  <a:pos x="32" y="125"/>
                </a:cxn>
                <a:cxn ang="0">
                  <a:pos x="144" y="102"/>
                </a:cxn>
                <a:cxn ang="0">
                  <a:pos x="156" y="74"/>
                </a:cxn>
                <a:cxn ang="0">
                  <a:pos x="208" y="64"/>
                </a:cxn>
                <a:cxn ang="0">
                  <a:pos x="285" y="0"/>
                </a:cxn>
                <a:cxn ang="0">
                  <a:pos x="310" y="75"/>
                </a:cxn>
                <a:cxn ang="0">
                  <a:pos x="369" y="102"/>
                </a:cxn>
                <a:cxn ang="0">
                  <a:pos x="454" y="203"/>
                </a:cxn>
                <a:cxn ang="0">
                  <a:pos x="243" y="233"/>
                </a:cxn>
                <a:cxn ang="0">
                  <a:pos x="175" y="203"/>
                </a:cxn>
                <a:cxn ang="0">
                  <a:pos x="144" y="253"/>
                </a:cxn>
                <a:cxn ang="0">
                  <a:pos x="84" y="253"/>
                </a:cxn>
                <a:cxn ang="0">
                  <a:pos x="55" y="280"/>
                </a:cxn>
                <a:cxn ang="0">
                  <a:pos x="0" y="213"/>
                </a:cxn>
              </a:cxnLst>
              <a:rect l="0" t="0" r="r" b="b"/>
              <a:pathLst>
                <a:path w="454" h="280">
                  <a:moveTo>
                    <a:pt x="0" y="213"/>
                  </a:moveTo>
                  <a:lnTo>
                    <a:pt x="32" y="125"/>
                  </a:lnTo>
                  <a:lnTo>
                    <a:pt x="144" y="102"/>
                  </a:lnTo>
                  <a:lnTo>
                    <a:pt x="156" y="74"/>
                  </a:lnTo>
                  <a:lnTo>
                    <a:pt x="208" y="64"/>
                  </a:lnTo>
                  <a:lnTo>
                    <a:pt x="285" y="0"/>
                  </a:lnTo>
                  <a:lnTo>
                    <a:pt x="310" y="75"/>
                  </a:lnTo>
                  <a:lnTo>
                    <a:pt x="369" y="102"/>
                  </a:lnTo>
                  <a:lnTo>
                    <a:pt x="454" y="203"/>
                  </a:lnTo>
                  <a:lnTo>
                    <a:pt x="243" y="233"/>
                  </a:lnTo>
                  <a:lnTo>
                    <a:pt x="175" y="203"/>
                  </a:lnTo>
                  <a:lnTo>
                    <a:pt x="144" y="253"/>
                  </a:lnTo>
                  <a:lnTo>
                    <a:pt x="84" y="253"/>
                  </a:lnTo>
                  <a:lnTo>
                    <a:pt x="55" y="280"/>
                  </a:lnTo>
                  <a:lnTo>
                    <a:pt x="0" y="21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0" name="Freeform 189"/>
            <p:cNvSpPr>
              <a:spLocks noChangeAspect="1"/>
            </p:cNvSpPr>
            <p:nvPr/>
          </p:nvSpPr>
          <p:spPr bwMode="gray">
            <a:xfrm>
              <a:off x="4438638" y="3852871"/>
              <a:ext cx="227012" cy="415926"/>
            </a:xfrm>
            <a:custGeom>
              <a:avLst/>
              <a:gdLst/>
              <a:ahLst/>
              <a:cxnLst>
                <a:cxn ang="0">
                  <a:pos x="0" y="324"/>
                </a:cxn>
                <a:cxn ang="0">
                  <a:pos x="53" y="353"/>
                </a:cxn>
                <a:cxn ang="0">
                  <a:pos x="39" y="381"/>
                </a:cxn>
                <a:cxn ang="0">
                  <a:pos x="64" y="475"/>
                </a:cxn>
                <a:cxn ang="0">
                  <a:pos x="22" y="492"/>
                </a:cxn>
                <a:cxn ang="0">
                  <a:pos x="71" y="567"/>
                </a:cxn>
                <a:cxn ang="0">
                  <a:pos x="183" y="544"/>
                </a:cxn>
                <a:cxn ang="0">
                  <a:pos x="195" y="516"/>
                </a:cxn>
                <a:cxn ang="0">
                  <a:pos x="247" y="506"/>
                </a:cxn>
                <a:cxn ang="0">
                  <a:pos x="324" y="442"/>
                </a:cxn>
                <a:cxn ang="0">
                  <a:pos x="297" y="374"/>
                </a:cxn>
                <a:cxn ang="0">
                  <a:pos x="334" y="281"/>
                </a:cxn>
                <a:cxn ang="0">
                  <a:pos x="369" y="274"/>
                </a:cxn>
                <a:cxn ang="0">
                  <a:pos x="371" y="143"/>
                </a:cxn>
                <a:cxn ang="0">
                  <a:pos x="93" y="0"/>
                </a:cxn>
                <a:cxn ang="0">
                  <a:pos x="56" y="14"/>
                </a:cxn>
                <a:cxn ang="0">
                  <a:pos x="56" y="69"/>
                </a:cxn>
                <a:cxn ang="0">
                  <a:pos x="93" y="108"/>
                </a:cxn>
                <a:cxn ang="0">
                  <a:pos x="71" y="233"/>
                </a:cxn>
                <a:cxn ang="0">
                  <a:pos x="0" y="324"/>
                </a:cxn>
              </a:cxnLst>
              <a:rect l="0" t="0" r="r" b="b"/>
              <a:pathLst>
                <a:path w="371" h="567">
                  <a:moveTo>
                    <a:pt x="0" y="324"/>
                  </a:moveTo>
                  <a:lnTo>
                    <a:pt x="53" y="353"/>
                  </a:lnTo>
                  <a:lnTo>
                    <a:pt x="39" y="381"/>
                  </a:lnTo>
                  <a:lnTo>
                    <a:pt x="64" y="475"/>
                  </a:lnTo>
                  <a:lnTo>
                    <a:pt x="22" y="492"/>
                  </a:lnTo>
                  <a:lnTo>
                    <a:pt x="71" y="567"/>
                  </a:lnTo>
                  <a:lnTo>
                    <a:pt x="183" y="544"/>
                  </a:lnTo>
                  <a:lnTo>
                    <a:pt x="195" y="516"/>
                  </a:lnTo>
                  <a:lnTo>
                    <a:pt x="247" y="506"/>
                  </a:lnTo>
                  <a:lnTo>
                    <a:pt x="324" y="442"/>
                  </a:lnTo>
                  <a:lnTo>
                    <a:pt x="297" y="374"/>
                  </a:lnTo>
                  <a:lnTo>
                    <a:pt x="334" y="281"/>
                  </a:lnTo>
                  <a:lnTo>
                    <a:pt x="369" y="274"/>
                  </a:lnTo>
                  <a:lnTo>
                    <a:pt x="371" y="143"/>
                  </a:lnTo>
                  <a:lnTo>
                    <a:pt x="93" y="0"/>
                  </a:lnTo>
                  <a:lnTo>
                    <a:pt x="56" y="14"/>
                  </a:lnTo>
                  <a:lnTo>
                    <a:pt x="56" y="69"/>
                  </a:lnTo>
                  <a:lnTo>
                    <a:pt x="93" y="108"/>
                  </a:lnTo>
                  <a:lnTo>
                    <a:pt x="71" y="233"/>
                  </a:lnTo>
                  <a:lnTo>
                    <a:pt x="0" y="32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1" name="Freeform 190"/>
            <p:cNvSpPr>
              <a:spLocks noChangeAspect="1"/>
            </p:cNvSpPr>
            <p:nvPr/>
          </p:nvSpPr>
          <p:spPr bwMode="gray">
            <a:xfrm>
              <a:off x="4391013" y="4364047"/>
              <a:ext cx="158749" cy="220664"/>
            </a:xfrm>
            <a:custGeom>
              <a:avLst/>
              <a:gdLst/>
              <a:ahLst/>
              <a:cxnLst>
                <a:cxn ang="0">
                  <a:pos x="0" y="263"/>
                </a:cxn>
                <a:cxn ang="0">
                  <a:pos x="27" y="301"/>
                </a:cxn>
                <a:cxn ang="0">
                  <a:pos x="62" y="289"/>
                </a:cxn>
                <a:cxn ang="0">
                  <a:pos x="115" y="293"/>
                </a:cxn>
                <a:cxn ang="0">
                  <a:pos x="163" y="261"/>
                </a:cxn>
                <a:cxn ang="0">
                  <a:pos x="177" y="201"/>
                </a:cxn>
                <a:cxn ang="0">
                  <a:pos x="228" y="151"/>
                </a:cxn>
                <a:cxn ang="0">
                  <a:pos x="260" y="0"/>
                </a:cxn>
                <a:cxn ang="0">
                  <a:pos x="200" y="0"/>
                </a:cxn>
                <a:cxn ang="0">
                  <a:pos x="171" y="27"/>
                </a:cxn>
                <a:cxn ang="0">
                  <a:pos x="165" y="75"/>
                </a:cxn>
                <a:cxn ang="0">
                  <a:pos x="73" y="53"/>
                </a:cxn>
                <a:cxn ang="0">
                  <a:pos x="71" y="85"/>
                </a:cxn>
                <a:cxn ang="0">
                  <a:pos x="107" y="87"/>
                </a:cxn>
                <a:cxn ang="0">
                  <a:pos x="96" y="206"/>
                </a:cxn>
                <a:cxn ang="0">
                  <a:pos x="51" y="192"/>
                </a:cxn>
                <a:cxn ang="0">
                  <a:pos x="0" y="263"/>
                </a:cxn>
              </a:cxnLst>
              <a:rect l="0" t="0" r="r" b="b"/>
              <a:pathLst>
                <a:path w="260" h="301">
                  <a:moveTo>
                    <a:pt x="0" y="263"/>
                  </a:moveTo>
                  <a:lnTo>
                    <a:pt x="27" y="301"/>
                  </a:lnTo>
                  <a:lnTo>
                    <a:pt x="62" y="289"/>
                  </a:lnTo>
                  <a:lnTo>
                    <a:pt x="115" y="293"/>
                  </a:lnTo>
                  <a:lnTo>
                    <a:pt x="163" y="261"/>
                  </a:lnTo>
                  <a:lnTo>
                    <a:pt x="177" y="201"/>
                  </a:lnTo>
                  <a:lnTo>
                    <a:pt x="228" y="151"/>
                  </a:lnTo>
                  <a:lnTo>
                    <a:pt x="260" y="0"/>
                  </a:lnTo>
                  <a:lnTo>
                    <a:pt x="200" y="0"/>
                  </a:lnTo>
                  <a:lnTo>
                    <a:pt x="171" y="27"/>
                  </a:lnTo>
                  <a:lnTo>
                    <a:pt x="165" y="75"/>
                  </a:lnTo>
                  <a:lnTo>
                    <a:pt x="73" y="53"/>
                  </a:lnTo>
                  <a:lnTo>
                    <a:pt x="71" y="85"/>
                  </a:lnTo>
                  <a:lnTo>
                    <a:pt x="107" y="87"/>
                  </a:lnTo>
                  <a:lnTo>
                    <a:pt x="96" y="206"/>
                  </a:lnTo>
                  <a:lnTo>
                    <a:pt x="51" y="192"/>
                  </a:lnTo>
                  <a:lnTo>
                    <a:pt x="0" y="26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2" name="Freeform 191"/>
            <p:cNvSpPr>
              <a:spLocks noChangeAspect="1"/>
            </p:cNvSpPr>
            <p:nvPr/>
          </p:nvSpPr>
          <p:spPr bwMode="gray">
            <a:xfrm>
              <a:off x="4414825" y="4325947"/>
              <a:ext cx="403224" cy="469901"/>
            </a:xfrm>
            <a:custGeom>
              <a:avLst/>
              <a:gdLst/>
              <a:ahLst/>
              <a:cxnLst>
                <a:cxn ang="0">
                  <a:pos x="0" y="377"/>
                </a:cxn>
                <a:cxn ang="0">
                  <a:pos x="2" y="394"/>
                </a:cxn>
                <a:cxn ang="0">
                  <a:pos x="134" y="377"/>
                </a:cxn>
                <a:cxn ang="0">
                  <a:pos x="192" y="457"/>
                </a:cxn>
                <a:cxn ang="0">
                  <a:pos x="241" y="453"/>
                </a:cxn>
                <a:cxn ang="0">
                  <a:pos x="252" y="416"/>
                </a:cxn>
                <a:cxn ang="0">
                  <a:pos x="296" y="414"/>
                </a:cxn>
                <a:cxn ang="0">
                  <a:pos x="329" y="437"/>
                </a:cxn>
                <a:cxn ang="0">
                  <a:pos x="336" y="560"/>
                </a:cxn>
                <a:cxn ang="0">
                  <a:pos x="407" y="553"/>
                </a:cxn>
                <a:cxn ang="0">
                  <a:pos x="606" y="635"/>
                </a:cxn>
                <a:cxn ang="0">
                  <a:pos x="605" y="598"/>
                </a:cxn>
                <a:cxn ang="0">
                  <a:pos x="566" y="581"/>
                </a:cxn>
                <a:cxn ang="0">
                  <a:pos x="573" y="491"/>
                </a:cxn>
                <a:cxn ang="0">
                  <a:pos x="636" y="459"/>
                </a:cxn>
                <a:cxn ang="0">
                  <a:pos x="597" y="398"/>
                </a:cxn>
                <a:cxn ang="0">
                  <a:pos x="590" y="294"/>
                </a:cxn>
                <a:cxn ang="0">
                  <a:pos x="583" y="268"/>
                </a:cxn>
                <a:cxn ang="0">
                  <a:pos x="606" y="222"/>
                </a:cxn>
                <a:cxn ang="0">
                  <a:pos x="636" y="135"/>
                </a:cxn>
                <a:cxn ang="0">
                  <a:pos x="659" y="102"/>
                </a:cxn>
                <a:cxn ang="0">
                  <a:pos x="646" y="52"/>
                </a:cxn>
                <a:cxn ang="0">
                  <a:pos x="531" y="0"/>
                </a:cxn>
                <a:cxn ang="0">
                  <a:pos x="320" y="30"/>
                </a:cxn>
                <a:cxn ang="0">
                  <a:pos x="252" y="0"/>
                </a:cxn>
                <a:cxn ang="0">
                  <a:pos x="221" y="50"/>
                </a:cxn>
                <a:cxn ang="0">
                  <a:pos x="189" y="201"/>
                </a:cxn>
                <a:cxn ang="0">
                  <a:pos x="138" y="251"/>
                </a:cxn>
                <a:cxn ang="0">
                  <a:pos x="124" y="311"/>
                </a:cxn>
                <a:cxn ang="0">
                  <a:pos x="76" y="343"/>
                </a:cxn>
                <a:cxn ang="0">
                  <a:pos x="23" y="339"/>
                </a:cxn>
                <a:cxn ang="0">
                  <a:pos x="0" y="377"/>
                </a:cxn>
              </a:cxnLst>
              <a:rect l="0" t="0" r="r" b="b"/>
              <a:pathLst>
                <a:path w="659" h="635">
                  <a:moveTo>
                    <a:pt x="0" y="377"/>
                  </a:moveTo>
                  <a:lnTo>
                    <a:pt x="2" y="394"/>
                  </a:lnTo>
                  <a:lnTo>
                    <a:pt x="134" y="377"/>
                  </a:lnTo>
                  <a:lnTo>
                    <a:pt x="192" y="457"/>
                  </a:lnTo>
                  <a:lnTo>
                    <a:pt x="241" y="453"/>
                  </a:lnTo>
                  <a:lnTo>
                    <a:pt x="252" y="416"/>
                  </a:lnTo>
                  <a:lnTo>
                    <a:pt x="296" y="414"/>
                  </a:lnTo>
                  <a:lnTo>
                    <a:pt x="329" y="437"/>
                  </a:lnTo>
                  <a:lnTo>
                    <a:pt x="336" y="560"/>
                  </a:lnTo>
                  <a:lnTo>
                    <a:pt x="407" y="553"/>
                  </a:lnTo>
                  <a:lnTo>
                    <a:pt x="606" y="635"/>
                  </a:lnTo>
                  <a:lnTo>
                    <a:pt x="605" y="598"/>
                  </a:lnTo>
                  <a:lnTo>
                    <a:pt x="566" y="581"/>
                  </a:lnTo>
                  <a:lnTo>
                    <a:pt x="573" y="491"/>
                  </a:lnTo>
                  <a:lnTo>
                    <a:pt x="636" y="459"/>
                  </a:lnTo>
                  <a:lnTo>
                    <a:pt x="597" y="398"/>
                  </a:lnTo>
                  <a:lnTo>
                    <a:pt x="590" y="294"/>
                  </a:lnTo>
                  <a:lnTo>
                    <a:pt x="583" y="268"/>
                  </a:lnTo>
                  <a:lnTo>
                    <a:pt x="606" y="222"/>
                  </a:lnTo>
                  <a:lnTo>
                    <a:pt x="636" y="135"/>
                  </a:lnTo>
                  <a:lnTo>
                    <a:pt x="659" y="102"/>
                  </a:lnTo>
                  <a:lnTo>
                    <a:pt x="646" y="52"/>
                  </a:lnTo>
                  <a:lnTo>
                    <a:pt x="531" y="0"/>
                  </a:lnTo>
                  <a:lnTo>
                    <a:pt x="320" y="30"/>
                  </a:lnTo>
                  <a:lnTo>
                    <a:pt x="252" y="0"/>
                  </a:lnTo>
                  <a:lnTo>
                    <a:pt x="221" y="50"/>
                  </a:lnTo>
                  <a:lnTo>
                    <a:pt x="189" y="201"/>
                  </a:lnTo>
                  <a:lnTo>
                    <a:pt x="138" y="251"/>
                  </a:lnTo>
                  <a:lnTo>
                    <a:pt x="124" y="311"/>
                  </a:lnTo>
                  <a:lnTo>
                    <a:pt x="76" y="343"/>
                  </a:lnTo>
                  <a:lnTo>
                    <a:pt x="23" y="339"/>
                  </a:lnTo>
                  <a:lnTo>
                    <a:pt x="0" y="377"/>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3" name="Freeform 193"/>
            <p:cNvSpPr>
              <a:spLocks noChangeAspect="1"/>
            </p:cNvSpPr>
            <p:nvPr/>
          </p:nvSpPr>
          <p:spPr bwMode="gray">
            <a:xfrm>
              <a:off x="4173526" y="4141797"/>
              <a:ext cx="58738" cy="153988"/>
            </a:xfrm>
            <a:custGeom>
              <a:avLst/>
              <a:gdLst/>
              <a:ahLst/>
              <a:cxnLst>
                <a:cxn ang="0">
                  <a:pos x="0" y="52"/>
                </a:cxn>
                <a:cxn ang="0">
                  <a:pos x="36" y="214"/>
                </a:cxn>
                <a:cxn ang="0">
                  <a:pos x="67" y="212"/>
                </a:cxn>
                <a:cxn ang="0">
                  <a:pos x="94" y="25"/>
                </a:cxn>
                <a:cxn ang="0">
                  <a:pos x="67" y="0"/>
                </a:cxn>
                <a:cxn ang="0">
                  <a:pos x="50" y="16"/>
                </a:cxn>
                <a:cxn ang="0">
                  <a:pos x="0" y="52"/>
                </a:cxn>
              </a:cxnLst>
              <a:rect l="0" t="0" r="r" b="b"/>
              <a:pathLst>
                <a:path w="94" h="214">
                  <a:moveTo>
                    <a:pt x="0" y="52"/>
                  </a:moveTo>
                  <a:lnTo>
                    <a:pt x="36" y="214"/>
                  </a:lnTo>
                  <a:lnTo>
                    <a:pt x="67" y="212"/>
                  </a:lnTo>
                  <a:lnTo>
                    <a:pt x="94" y="25"/>
                  </a:lnTo>
                  <a:lnTo>
                    <a:pt x="67" y="0"/>
                  </a:lnTo>
                  <a:lnTo>
                    <a:pt x="50" y="16"/>
                  </a:lnTo>
                  <a:lnTo>
                    <a:pt x="0" y="5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4" name="Freeform 194"/>
            <p:cNvSpPr>
              <a:spLocks noChangeAspect="1"/>
            </p:cNvSpPr>
            <p:nvPr/>
          </p:nvSpPr>
          <p:spPr bwMode="gray">
            <a:xfrm>
              <a:off x="4352913" y="4400559"/>
              <a:ext cx="41275" cy="34925"/>
            </a:xfrm>
            <a:custGeom>
              <a:avLst/>
              <a:gdLst/>
              <a:ahLst/>
              <a:cxnLst>
                <a:cxn ang="0">
                  <a:pos x="0" y="43"/>
                </a:cxn>
                <a:cxn ang="0">
                  <a:pos x="5" y="1"/>
                </a:cxn>
                <a:cxn ang="0">
                  <a:pos x="62" y="0"/>
                </a:cxn>
                <a:cxn ang="0">
                  <a:pos x="62" y="38"/>
                </a:cxn>
                <a:cxn ang="0">
                  <a:pos x="0" y="43"/>
                </a:cxn>
              </a:cxnLst>
              <a:rect l="0" t="0" r="r" b="b"/>
              <a:pathLst>
                <a:path w="62" h="43">
                  <a:moveTo>
                    <a:pt x="0" y="43"/>
                  </a:moveTo>
                  <a:lnTo>
                    <a:pt x="5" y="1"/>
                  </a:lnTo>
                  <a:lnTo>
                    <a:pt x="62" y="0"/>
                  </a:lnTo>
                  <a:lnTo>
                    <a:pt x="62" y="38"/>
                  </a:lnTo>
                  <a:lnTo>
                    <a:pt x="0" y="4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5" name="Freeform 195"/>
            <p:cNvSpPr>
              <a:spLocks noChangeAspect="1"/>
            </p:cNvSpPr>
            <p:nvPr/>
          </p:nvSpPr>
          <p:spPr bwMode="gray">
            <a:xfrm>
              <a:off x="4854562" y="3995748"/>
              <a:ext cx="320674" cy="374651"/>
            </a:xfrm>
            <a:custGeom>
              <a:avLst/>
              <a:gdLst/>
              <a:ahLst/>
              <a:cxnLst>
                <a:cxn ang="0">
                  <a:pos x="0" y="356"/>
                </a:cxn>
                <a:cxn ang="0">
                  <a:pos x="40" y="329"/>
                </a:cxn>
                <a:cxn ang="0">
                  <a:pos x="44" y="265"/>
                </a:cxn>
                <a:cxn ang="0">
                  <a:pos x="112" y="181"/>
                </a:cxn>
                <a:cxn ang="0">
                  <a:pos x="139" y="33"/>
                </a:cxn>
                <a:cxn ang="0">
                  <a:pos x="193" y="0"/>
                </a:cxn>
                <a:cxn ang="0">
                  <a:pos x="232" y="102"/>
                </a:cxn>
                <a:cxn ang="0">
                  <a:pos x="348" y="188"/>
                </a:cxn>
                <a:cxn ang="0">
                  <a:pos x="307" y="240"/>
                </a:cxn>
                <a:cxn ang="0">
                  <a:pos x="345" y="253"/>
                </a:cxn>
                <a:cxn ang="0">
                  <a:pos x="387" y="316"/>
                </a:cxn>
                <a:cxn ang="0">
                  <a:pos x="524" y="350"/>
                </a:cxn>
                <a:cxn ang="0">
                  <a:pos x="418" y="455"/>
                </a:cxn>
                <a:cxn ang="0">
                  <a:pos x="309" y="493"/>
                </a:cxn>
                <a:cxn ang="0">
                  <a:pos x="210" y="509"/>
                </a:cxn>
                <a:cxn ang="0">
                  <a:pos x="100" y="470"/>
                </a:cxn>
                <a:cxn ang="0">
                  <a:pos x="61" y="398"/>
                </a:cxn>
                <a:cxn ang="0">
                  <a:pos x="0" y="356"/>
                </a:cxn>
              </a:cxnLst>
              <a:rect l="0" t="0" r="r" b="b"/>
              <a:pathLst>
                <a:path w="524" h="509">
                  <a:moveTo>
                    <a:pt x="0" y="356"/>
                  </a:moveTo>
                  <a:lnTo>
                    <a:pt x="40" y="329"/>
                  </a:lnTo>
                  <a:lnTo>
                    <a:pt x="44" y="265"/>
                  </a:lnTo>
                  <a:lnTo>
                    <a:pt x="112" y="181"/>
                  </a:lnTo>
                  <a:lnTo>
                    <a:pt x="139" y="33"/>
                  </a:lnTo>
                  <a:lnTo>
                    <a:pt x="193" y="0"/>
                  </a:lnTo>
                  <a:lnTo>
                    <a:pt x="232" y="102"/>
                  </a:lnTo>
                  <a:lnTo>
                    <a:pt x="348" y="188"/>
                  </a:lnTo>
                  <a:lnTo>
                    <a:pt x="307" y="240"/>
                  </a:lnTo>
                  <a:lnTo>
                    <a:pt x="345" y="253"/>
                  </a:lnTo>
                  <a:lnTo>
                    <a:pt x="387" y="316"/>
                  </a:lnTo>
                  <a:lnTo>
                    <a:pt x="524" y="350"/>
                  </a:lnTo>
                  <a:lnTo>
                    <a:pt x="418" y="455"/>
                  </a:lnTo>
                  <a:lnTo>
                    <a:pt x="309" y="493"/>
                  </a:lnTo>
                  <a:lnTo>
                    <a:pt x="210" y="509"/>
                  </a:lnTo>
                  <a:lnTo>
                    <a:pt x="100" y="470"/>
                  </a:lnTo>
                  <a:lnTo>
                    <a:pt x="61" y="398"/>
                  </a:lnTo>
                  <a:lnTo>
                    <a:pt x="0" y="35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6" name="Freeform 196"/>
            <p:cNvSpPr>
              <a:spLocks noChangeAspect="1"/>
            </p:cNvSpPr>
            <p:nvPr/>
          </p:nvSpPr>
          <p:spPr bwMode="gray">
            <a:xfrm>
              <a:off x="5041886" y="4135447"/>
              <a:ext cx="34925" cy="46038"/>
            </a:xfrm>
            <a:custGeom>
              <a:avLst/>
              <a:gdLst/>
              <a:ahLst/>
              <a:cxnLst>
                <a:cxn ang="0">
                  <a:pos x="0" y="52"/>
                </a:cxn>
                <a:cxn ang="0">
                  <a:pos x="38" y="65"/>
                </a:cxn>
                <a:cxn ang="0">
                  <a:pos x="52" y="44"/>
                </a:cxn>
                <a:cxn ang="0">
                  <a:pos x="25" y="41"/>
                </a:cxn>
                <a:cxn ang="0">
                  <a:pos x="55" y="25"/>
                </a:cxn>
                <a:cxn ang="0">
                  <a:pos x="41" y="0"/>
                </a:cxn>
                <a:cxn ang="0">
                  <a:pos x="0" y="52"/>
                </a:cxn>
              </a:cxnLst>
              <a:rect l="0" t="0" r="r" b="b"/>
              <a:pathLst>
                <a:path w="55" h="65">
                  <a:moveTo>
                    <a:pt x="0" y="52"/>
                  </a:moveTo>
                  <a:lnTo>
                    <a:pt x="38" y="65"/>
                  </a:lnTo>
                  <a:lnTo>
                    <a:pt x="52" y="44"/>
                  </a:lnTo>
                  <a:lnTo>
                    <a:pt x="25" y="41"/>
                  </a:lnTo>
                  <a:lnTo>
                    <a:pt x="55" y="25"/>
                  </a:lnTo>
                  <a:lnTo>
                    <a:pt x="41" y="0"/>
                  </a:lnTo>
                  <a:lnTo>
                    <a:pt x="0" y="5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7" name="Freeform 197"/>
            <p:cNvSpPr>
              <a:spLocks noChangeAspect="1"/>
            </p:cNvSpPr>
            <p:nvPr/>
          </p:nvSpPr>
          <p:spPr bwMode="gray">
            <a:xfrm>
              <a:off x="4338625" y="4400559"/>
              <a:ext cx="119063" cy="157163"/>
            </a:xfrm>
            <a:custGeom>
              <a:avLst/>
              <a:gdLst/>
              <a:ahLst/>
              <a:cxnLst>
                <a:cxn ang="0">
                  <a:pos x="0" y="100"/>
                </a:cxn>
                <a:cxn ang="0">
                  <a:pos x="21" y="67"/>
                </a:cxn>
                <a:cxn ang="0">
                  <a:pos x="36" y="70"/>
                </a:cxn>
                <a:cxn ang="0">
                  <a:pos x="26" y="43"/>
                </a:cxn>
                <a:cxn ang="0">
                  <a:pos x="88" y="38"/>
                </a:cxn>
                <a:cxn ang="0">
                  <a:pos x="88" y="0"/>
                </a:cxn>
                <a:cxn ang="0">
                  <a:pos x="158" y="1"/>
                </a:cxn>
                <a:cxn ang="0">
                  <a:pos x="156" y="33"/>
                </a:cxn>
                <a:cxn ang="0">
                  <a:pos x="192" y="35"/>
                </a:cxn>
                <a:cxn ang="0">
                  <a:pos x="181" y="154"/>
                </a:cxn>
                <a:cxn ang="0">
                  <a:pos x="136" y="140"/>
                </a:cxn>
                <a:cxn ang="0">
                  <a:pos x="85" y="211"/>
                </a:cxn>
                <a:cxn ang="0">
                  <a:pos x="0" y="100"/>
                </a:cxn>
              </a:cxnLst>
              <a:rect l="0" t="0" r="r" b="b"/>
              <a:pathLst>
                <a:path w="192" h="211">
                  <a:moveTo>
                    <a:pt x="0" y="100"/>
                  </a:moveTo>
                  <a:lnTo>
                    <a:pt x="21" y="67"/>
                  </a:lnTo>
                  <a:lnTo>
                    <a:pt x="36" y="70"/>
                  </a:lnTo>
                  <a:lnTo>
                    <a:pt x="26" y="43"/>
                  </a:lnTo>
                  <a:lnTo>
                    <a:pt x="88" y="38"/>
                  </a:lnTo>
                  <a:lnTo>
                    <a:pt x="88" y="0"/>
                  </a:lnTo>
                  <a:lnTo>
                    <a:pt x="158" y="1"/>
                  </a:lnTo>
                  <a:lnTo>
                    <a:pt x="156" y="33"/>
                  </a:lnTo>
                  <a:lnTo>
                    <a:pt x="192" y="35"/>
                  </a:lnTo>
                  <a:lnTo>
                    <a:pt x="181" y="154"/>
                  </a:lnTo>
                  <a:lnTo>
                    <a:pt x="136" y="140"/>
                  </a:lnTo>
                  <a:lnTo>
                    <a:pt x="85" y="211"/>
                  </a:lnTo>
                  <a:lnTo>
                    <a:pt x="0" y="10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8" name="Freeform 198"/>
            <p:cNvSpPr>
              <a:spLocks noChangeAspect="1"/>
            </p:cNvSpPr>
            <p:nvPr/>
          </p:nvSpPr>
          <p:spPr bwMode="gray">
            <a:xfrm>
              <a:off x="3798877" y="4108458"/>
              <a:ext cx="65088" cy="17463"/>
            </a:xfrm>
            <a:custGeom>
              <a:avLst/>
              <a:gdLst/>
              <a:ahLst/>
              <a:cxnLst>
                <a:cxn ang="0">
                  <a:pos x="0" y="21"/>
                </a:cxn>
                <a:cxn ang="0">
                  <a:pos x="4" y="0"/>
                </a:cxn>
                <a:cxn ang="0">
                  <a:pos x="103" y="8"/>
                </a:cxn>
                <a:cxn ang="0">
                  <a:pos x="0" y="21"/>
                </a:cxn>
              </a:cxnLst>
              <a:rect l="0" t="0" r="r" b="b"/>
              <a:pathLst>
                <a:path w="103" h="21">
                  <a:moveTo>
                    <a:pt x="0" y="21"/>
                  </a:moveTo>
                  <a:lnTo>
                    <a:pt x="4" y="0"/>
                  </a:lnTo>
                  <a:lnTo>
                    <a:pt x="103" y="8"/>
                  </a:lnTo>
                  <a:lnTo>
                    <a:pt x="0" y="2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49" name="Freeform 199"/>
            <p:cNvSpPr>
              <a:spLocks noChangeAspect="1"/>
            </p:cNvSpPr>
            <p:nvPr/>
          </p:nvSpPr>
          <p:spPr bwMode="gray">
            <a:xfrm>
              <a:off x="4089389" y="4170372"/>
              <a:ext cx="90488" cy="165100"/>
            </a:xfrm>
            <a:custGeom>
              <a:avLst/>
              <a:gdLst/>
              <a:ahLst/>
              <a:cxnLst>
                <a:cxn ang="0">
                  <a:pos x="0" y="212"/>
                </a:cxn>
                <a:cxn ang="0">
                  <a:pos x="13" y="57"/>
                </a:cxn>
                <a:cxn ang="0">
                  <a:pos x="6" y="9"/>
                </a:cxn>
                <a:cxn ang="0">
                  <a:pos x="99" y="0"/>
                </a:cxn>
                <a:cxn ang="0">
                  <a:pos x="148" y="177"/>
                </a:cxn>
                <a:cxn ang="0">
                  <a:pos x="38" y="225"/>
                </a:cxn>
                <a:cxn ang="0">
                  <a:pos x="0" y="212"/>
                </a:cxn>
              </a:cxnLst>
              <a:rect l="0" t="0" r="r" b="b"/>
              <a:pathLst>
                <a:path w="148" h="225">
                  <a:moveTo>
                    <a:pt x="0" y="212"/>
                  </a:moveTo>
                  <a:lnTo>
                    <a:pt x="13" y="57"/>
                  </a:lnTo>
                  <a:lnTo>
                    <a:pt x="6" y="9"/>
                  </a:lnTo>
                  <a:lnTo>
                    <a:pt x="99" y="0"/>
                  </a:lnTo>
                  <a:lnTo>
                    <a:pt x="148" y="177"/>
                  </a:lnTo>
                  <a:lnTo>
                    <a:pt x="38" y="225"/>
                  </a:lnTo>
                  <a:lnTo>
                    <a:pt x="0" y="212"/>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sz="1000">
                <a:solidFill>
                  <a:srgbClr val="02367A"/>
                </a:solidFill>
              </a:endParaRPr>
            </a:p>
          </p:txBody>
        </p:sp>
        <p:sp>
          <p:nvSpPr>
            <p:cNvPr id="50" name="Freeform 200"/>
            <p:cNvSpPr>
              <a:spLocks noChangeAspect="1"/>
            </p:cNvSpPr>
            <p:nvPr/>
          </p:nvSpPr>
          <p:spPr bwMode="gray">
            <a:xfrm>
              <a:off x="3833802" y="4135447"/>
              <a:ext cx="157162" cy="134938"/>
            </a:xfrm>
            <a:custGeom>
              <a:avLst/>
              <a:gdLst/>
              <a:ahLst/>
              <a:cxnLst>
                <a:cxn ang="0">
                  <a:pos x="0" y="62"/>
                </a:cxn>
                <a:cxn ang="0">
                  <a:pos x="43" y="35"/>
                </a:cxn>
                <a:cxn ang="0">
                  <a:pos x="44" y="0"/>
                </a:cxn>
                <a:cxn ang="0">
                  <a:pos x="127" y="8"/>
                </a:cxn>
                <a:cxn ang="0">
                  <a:pos x="149" y="25"/>
                </a:cxn>
                <a:cxn ang="0">
                  <a:pos x="208" y="5"/>
                </a:cxn>
                <a:cxn ang="0">
                  <a:pos x="243" y="88"/>
                </a:cxn>
                <a:cxn ang="0">
                  <a:pos x="254" y="151"/>
                </a:cxn>
                <a:cxn ang="0">
                  <a:pos x="232" y="146"/>
                </a:cxn>
                <a:cxn ang="0">
                  <a:pos x="226" y="180"/>
                </a:cxn>
                <a:cxn ang="0">
                  <a:pos x="190" y="186"/>
                </a:cxn>
                <a:cxn ang="0">
                  <a:pos x="188" y="151"/>
                </a:cxn>
                <a:cxn ang="0">
                  <a:pos x="166" y="150"/>
                </a:cxn>
                <a:cxn ang="0">
                  <a:pos x="132" y="97"/>
                </a:cxn>
                <a:cxn ang="0">
                  <a:pos x="60" y="126"/>
                </a:cxn>
                <a:cxn ang="0">
                  <a:pos x="0" y="62"/>
                </a:cxn>
              </a:cxnLst>
              <a:rect l="0" t="0" r="r" b="b"/>
              <a:pathLst>
                <a:path w="254" h="186">
                  <a:moveTo>
                    <a:pt x="0" y="62"/>
                  </a:moveTo>
                  <a:lnTo>
                    <a:pt x="43" y="35"/>
                  </a:lnTo>
                  <a:lnTo>
                    <a:pt x="44" y="0"/>
                  </a:lnTo>
                  <a:lnTo>
                    <a:pt x="127" y="8"/>
                  </a:lnTo>
                  <a:lnTo>
                    <a:pt x="149" y="25"/>
                  </a:lnTo>
                  <a:lnTo>
                    <a:pt x="208" y="5"/>
                  </a:lnTo>
                  <a:lnTo>
                    <a:pt x="243" y="88"/>
                  </a:lnTo>
                  <a:lnTo>
                    <a:pt x="254" y="151"/>
                  </a:lnTo>
                  <a:lnTo>
                    <a:pt x="232" y="146"/>
                  </a:lnTo>
                  <a:lnTo>
                    <a:pt x="226" y="180"/>
                  </a:lnTo>
                  <a:lnTo>
                    <a:pt x="190" y="186"/>
                  </a:lnTo>
                  <a:lnTo>
                    <a:pt x="188" y="151"/>
                  </a:lnTo>
                  <a:lnTo>
                    <a:pt x="166" y="150"/>
                  </a:lnTo>
                  <a:lnTo>
                    <a:pt x="132" y="97"/>
                  </a:lnTo>
                  <a:lnTo>
                    <a:pt x="60" y="126"/>
                  </a:lnTo>
                  <a:lnTo>
                    <a:pt x="0" y="6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1" name="Freeform 203"/>
            <p:cNvSpPr>
              <a:spLocks noChangeAspect="1"/>
            </p:cNvSpPr>
            <p:nvPr/>
          </p:nvSpPr>
          <p:spPr bwMode="gray">
            <a:xfrm>
              <a:off x="3970326" y="4186248"/>
              <a:ext cx="127000" cy="158750"/>
            </a:xfrm>
            <a:custGeom>
              <a:avLst/>
              <a:gdLst/>
              <a:ahLst/>
              <a:cxnLst>
                <a:cxn ang="0">
                  <a:pos x="0" y="144"/>
                </a:cxn>
                <a:cxn ang="0">
                  <a:pos x="2" y="111"/>
                </a:cxn>
                <a:cxn ang="0">
                  <a:pos x="8" y="77"/>
                </a:cxn>
                <a:cxn ang="0">
                  <a:pos x="30" y="82"/>
                </a:cxn>
                <a:cxn ang="0">
                  <a:pos x="19" y="19"/>
                </a:cxn>
                <a:cxn ang="0">
                  <a:pos x="81" y="0"/>
                </a:cxn>
                <a:cxn ang="0">
                  <a:pos x="116" y="13"/>
                </a:cxn>
                <a:cxn ang="0">
                  <a:pos x="134" y="34"/>
                </a:cxn>
                <a:cxn ang="0">
                  <a:pos x="204" y="41"/>
                </a:cxn>
                <a:cxn ang="0">
                  <a:pos x="191" y="196"/>
                </a:cxn>
                <a:cxn ang="0">
                  <a:pos x="33" y="219"/>
                </a:cxn>
                <a:cxn ang="0">
                  <a:pos x="37" y="169"/>
                </a:cxn>
                <a:cxn ang="0">
                  <a:pos x="0" y="144"/>
                </a:cxn>
              </a:cxnLst>
              <a:rect l="0" t="0" r="r" b="b"/>
              <a:pathLst>
                <a:path w="204" h="219">
                  <a:moveTo>
                    <a:pt x="0" y="144"/>
                  </a:moveTo>
                  <a:lnTo>
                    <a:pt x="2" y="111"/>
                  </a:lnTo>
                  <a:lnTo>
                    <a:pt x="8" y="77"/>
                  </a:lnTo>
                  <a:lnTo>
                    <a:pt x="30" y="82"/>
                  </a:lnTo>
                  <a:lnTo>
                    <a:pt x="19" y="19"/>
                  </a:lnTo>
                  <a:lnTo>
                    <a:pt x="81" y="0"/>
                  </a:lnTo>
                  <a:lnTo>
                    <a:pt x="116" y="13"/>
                  </a:lnTo>
                  <a:lnTo>
                    <a:pt x="134" y="34"/>
                  </a:lnTo>
                  <a:lnTo>
                    <a:pt x="204" y="41"/>
                  </a:lnTo>
                  <a:lnTo>
                    <a:pt x="191" y="196"/>
                  </a:lnTo>
                  <a:lnTo>
                    <a:pt x="33" y="219"/>
                  </a:lnTo>
                  <a:lnTo>
                    <a:pt x="37" y="169"/>
                  </a:lnTo>
                  <a:lnTo>
                    <a:pt x="0" y="14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2" name="Freeform 205"/>
            <p:cNvSpPr>
              <a:spLocks noChangeAspect="1"/>
            </p:cNvSpPr>
            <p:nvPr/>
          </p:nvSpPr>
          <p:spPr bwMode="gray">
            <a:xfrm>
              <a:off x="4875199" y="4340234"/>
              <a:ext cx="166688" cy="236539"/>
            </a:xfrm>
            <a:custGeom>
              <a:avLst/>
              <a:gdLst/>
              <a:ahLst/>
              <a:cxnLst>
                <a:cxn ang="0">
                  <a:pos x="0" y="20"/>
                </a:cxn>
                <a:cxn ang="0">
                  <a:pos x="38" y="88"/>
                </a:cxn>
                <a:cxn ang="0">
                  <a:pos x="0" y="150"/>
                </a:cxn>
                <a:cxn ang="0">
                  <a:pos x="30" y="167"/>
                </a:cxn>
                <a:cxn ang="0">
                  <a:pos x="9" y="190"/>
                </a:cxn>
                <a:cxn ang="0">
                  <a:pos x="187" y="319"/>
                </a:cxn>
                <a:cxn ang="0">
                  <a:pos x="263" y="216"/>
                </a:cxn>
                <a:cxn ang="0">
                  <a:pos x="246" y="188"/>
                </a:cxn>
                <a:cxn ang="0">
                  <a:pos x="246" y="61"/>
                </a:cxn>
                <a:cxn ang="0">
                  <a:pos x="274" y="23"/>
                </a:cxn>
                <a:cxn ang="0">
                  <a:pos x="175" y="39"/>
                </a:cxn>
                <a:cxn ang="0">
                  <a:pos x="65" y="0"/>
                </a:cxn>
                <a:cxn ang="0">
                  <a:pos x="0" y="20"/>
                </a:cxn>
              </a:cxnLst>
              <a:rect l="0" t="0" r="r" b="b"/>
              <a:pathLst>
                <a:path w="274" h="319">
                  <a:moveTo>
                    <a:pt x="0" y="20"/>
                  </a:moveTo>
                  <a:lnTo>
                    <a:pt x="38" y="88"/>
                  </a:lnTo>
                  <a:lnTo>
                    <a:pt x="0" y="150"/>
                  </a:lnTo>
                  <a:lnTo>
                    <a:pt x="30" y="167"/>
                  </a:lnTo>
                  <a:lnTo>
                    <a:pt x="9" y="190"/>
                  </a:lnTo>
                  <a:lnTo>
                    <a:pt x="187" y="319"/>
                  </a:lnTo>
                  <a:lnTo>
                    <a:pt x="263" y="216"/>
                  </a:lnTo>
                  <a:lnTo>
                    <a:pt x="246" y="188"/>
                  </a:lnTo>
                  <a:lnTo>
                    <a:pt x="246" y="61"/>
                  </a:lnTo>
                  <a:lnTo>
                    <a:pt x="274" y="23"/>
                  </a:lnTo>
                  <a:lnTo>
                    <a:pt x="175" y="39"/>
                  </a:lnTo>
                  <a:lnTo>
                    <a:pt x="65" y="0"/>
                  </a:lnTo>
                  <a:lnTo>
                    <a:pt x="0" y="20"/>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sz="1000">
                <a:solidFill>
                  <a:srgbClr val="02367A"/>
                </a:solidFill>
              </a:endParaRPr>
            </a:p>
          </p:txBody>
        </p:sp>
        <p:sp>
          <p:nvSpPr>
            <p:cNvPr id="53" name="Freeform 208"/>
            <p:cNvSpPr>
              <a:spLocks noChangeAspect="1"/>
            </p:cNvSpPr>
            <p:nvPr/>
          </p:nvSpPr>
          <p:spPr bwMode="gray">
            <a:xfrm>
              <a:off x="3911589" y="4246573"/>
              <a:ext cx="84138" cy="98425"/>
            </a:xfrm>
            <a:custGeom>
              <a:avLst/>
              <a:gdLst/>
              <a:ahLst/>
              <a:cxnLst>
                <a:cxn ang="0">
                  <a:pos x="0" y="51"/>
                </a:cxn>
                <a:cxn ang="0">
                  <a:pos x="42" y="0"/>
                </a:cxn>
                <a:cxn ang="0">
                  <a:pos x="64" y="1"/>
                </a:cxn>
                <a:cxn ang="0">
                  <a:pos x="66" y="36"/>
                </a:cxn>
                <a:cxn ang="0">
                  <a:pos x="102" y="30"/>
                </a:cxn>
                <a:cxn ang="0">
                  <a:pos x="100" y="63"/>
                </a:cxn>
                <a:cxn ang="0">
                  <a:pos x="137" y="88"/>
                </a:cxn>
                <a:cxn ang="0">
                  <a:pos x="133" y="138"/>
                </a:cxn>
                <a:cxn ang="0">
                  <a:pos x="0" y="51"/>
                </a:cxn>
              </a:cxnLst>
              <a:rect l="0" t="0" r="r" b="b"/>
              <a:pathLst>
                <a:path w="137" h="138">
                  <a:moveTo>
                    <a:pt x="0" y="51"/>
                  </a:moveTo>
                  <a:lnTo>
                    <a:pt x="42" y="0"/>
                  </a:lnTo>
                  <a:lnTo>
                    <a:pt x="64" y="1"/>
                  </a:lnTo>
                  <a:lnTo>
                    <a:pt x="66" y="36"/>
                  </a:lnTo>
                  <a:lnTo>
                    <a:pt x="102" y="30"/>
                  </a:lnTo>
                  <a:lnTo>
                    <a:pt x="100" y="63"/>
                  </a:lnTo>
                  <a:lnTo>
                    <a:pt x="137" y="88"/>
                  </a:lnTo>
                  <a:lnTo>
                    <a:pt x="133" y="138"/>
                  </a:lnTo>
                  <a:lnTo>
                    <a:pt x="0" y="5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4" name="Freeform 209"/>
            <p:cNvSpPr>
              <a:spLocks noChangeAspect="1"/>
            </p:cNvSpPr>
            <p:nvPr/>
          </p:nvSpPr>
          <p:spPr bwMode="gray">
            <a:xfrm>
              <a:off x="4351325" y="3587758"/>
              <a:ext cx="333374" cy="369889"/>
            </a:xfrm>
            <a:custGeom>
              <a:avLst/>
              <a:gdLst/>
              <a:ahLst/>
              <a:cxnLst>
                <a:cxn ang="0">
                  <a:pos x="0" y="263"/>
                </a:cxn>
                <a:cxn ang="0">
                  <a:pos x="1" y="108"/>
                </a:cxn>
                <a:cxn ang="0">
                  <a:pos x="70" y="0"/>
                </a:cxn>
                <a:cxn ang="0">
                  <a:pos x="199" y="31"/>
                </a:cxn>
                <a:cxn ang="0">
                  <a:pos x="224" y="69"/>
                </a:cxn>
                <a:cxn ang="0">
                  <a:pos x="329" y="108"/>
                </a:cxn>
                <a:cxn ang="0">
                  <a:pos x="363" y="95"/>
                </a:cxn>
                <a:cxn ang="0">
                  <a:pos x="366" y="40"/>
                </a:cxn>
                <a:cxn ang="0">
                  <a:pos x="400" y="14"/>
                </a:cxn>
                <a:cxn ang="0">
                  <a:pos x="543" y="57"/>
                </a:cxn>
                <a:cxn ang="0">
                  <a:pos x="527" y="117"/>
                </a:cxn>
                <a:cxn ang="0">
                  <a:pos x="543" y="413"/>
                </a:cxn>
                <a:cxn ang="0">
                  <a:pos x="543" y="483"/>
                </a:cxn>
                <a:cxn ang="0">
                  <a:pos x="512" y="485"/>
                </a:cxn>
                <a:cxn ang="0">
                  <a:pos x="512" y="505"/>
                </a:cxn>
                <a:cxn ang="0">
                  <a:pos x="234" y="362"/>
                </a:cxn>
                <a:cxn ang="0">
                  <a:pos x="197" y="376"/>
                </a:cxn>
                <a:cxn ang="0">
                  <a:pos x="82" y="359"/>
                </a:cxn>
                <a:cxn ang="0">
                  <a:pos x="0" y="263"/>
                </a:cxn>
              </a:cxnLst>
              <a:rect l="0" t="0" r="r" b="b"/>
              <a:pathLst>
                <a:path w="543" h="505">
                  <a:moveTo>
                    <a:pt x="0" y="263"/>
                  </a:moveTo>
                  <a:lnTo>
                    <a:pt x="1" y="108"/>
                  </a:lnTo>
                  <a:lnTo>
                    <a:pt x="70" y="0"/>
                  </a:lnTo>
                  <a:lnTo>
                    <a:pt x="199" y="31"/>
                  </a:lnTo>
                  <a:lnTo>
                    <a:pt x="224" y="69"/>
                  </a:lnTo>
                  <a:lnTo>
                    <a:pt x="329" y="108"/>
                  </a:lnTo>
                  <a:lnTo>
                    <a:pt x="363" y="95"/>
                  </a:lnTo>
                  <a:lnTo>
                    <a:pt x="366" y="40"/>
                  </a:lnTo>
                  <a:lnTo>
                    <a:pt x="400" y="14"/>
                  </a:lnTo>
                  <a:lnTo>
                    <a:pt x="543" y="57"/>
                  </a:lnTo>
                  <a:lnTo>
                    <a:pt x="527" y="117"/>
                  </a:lnTo>
                  <a:lnTo>
                    <a:pt x="543" y="413"/>
                  </a:lnTo>
                  <a:lnTo>
                    <a:pt x="543" y="483"/>
                  </a:lnTo>
                  <a:lnTo>
                    <a:pt x="512" y="485"/>
                  </a:lnTo>
                  <a:lnTo>
                    <a:pt x="512" y="505"/>
                  </a:lnTo>
                  <a:lnTo>
                    <a:pt x="234" y="362"/>
                  </a:lnTo>
                  <a:lnTo>
                    <a:pt x="197" y="376"/>
                  </a:lnTo>
                  <a:lnTo>
                    <a:pt x="82" y="359"/>
                  </a:lnTo>
                  <a:lnTo>
                    <a:pt x="0" y="26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5" name="Freeform 210"/>
            <p:cNvSpPr>
              <a:spLocks noChangeAspect="1"/>
            </p:cNvSpPr>
            <p:nvPr/>
          </p:nvSpPr>
          <p:spPr bwMode="gray">
            <a:xfrm>
              <a:off x="5065698" y="4767273"/>
              <a:ext cx="153988" cy="354014"/>
            </a:xfrm>
            <a:custGeom>
              <a:avLst/>
              <a:gdLst/>
              <a:ahLst/>
              <a:cxnLst>
                <a:cxn ang="0">
                  <a:pos x="0" y="344"/>
                </a:cxn>
                <a:cxn ang="0">
                  <a:pos x="22" y="443"/>
                </a:cxn>
                <a:cxn ang="0">
                  <a:pos x="67" y="482"/>
                </a:cxn>
                <a:cxn ang="0">
                  <a:pos x="143" y="443"/>
                </a:cxn>
                <a:cxn ang="0">
                  <a:pos x="228" y="112"/>
                </a:cxn>
                <a:cxn ang="0">
                  <a:pos x="244" y="124"/>
                </a:cxn>
                <a:cxn ang="0">
                  <a:pos x="208" y="0"/>
                </a:cxn>
                <a:cxn ang="0">
                  <a:pos x="164" y="52"/>
                </a:cxn>
                <a:cxn ang="0">
                  <a:pos x="165" y="88"/>
                </a:cxn>
                <a:cxn ang="0">
                  <a:pos x="110" y="128"/>
                </a:cxn>
                <a:cxn ang="0">
                  <a:pos x="43" y="145"/>
                </a:cxn>
                <a:cxn ang="0">
                  <a:pos x="24" y="187"/>
                </a:cxn>
                <a:cxn ang="0">
                  <a:pos x="43" y="272"/>
                </a:cxn>
                <a:cxn ang="0">
                  <a:pos x="0" y="344"/>
                </a:cxn>
              </a:cxnLst>
              <a:rect l="0" t="0" r="r" b="b"/>
              <a:pathLst>
                <a:path w="244" h="482">
                  <a:moveTo>
                    <a:pt x="0" y="344"/>
                  </a:moveTo>
                  <a:lnTo>
                    <a:pt x="22" y="443"/>
                  </a:lnTo>
                  <a:lnTo>
                    <a:pt x="67" y="482"/>
                  </a:lnTo>
                  <a:lnTo>
                    <a:pt x="143" y="443"/>
                  </a:lnTo>
                  <a:lnTo>
                    <a:pt x="228" y="112"/>
                  </a:lnTo>
                  <a:lnTo>
                    <a:pt x="244" y="124"/>
                  </a:lnTo>
                  <a:lnTo>
                    <a:pt x="208" y="0"/>
                  </a:lnTo>
                  <a:lnTo>
                    <a:pt x="164" y="52"/>
                  </a:lnTo>
                  <a:lnTo>
                    <a:pt x="165" y="88"/>
                  </a:lnTo>
                  <a:lnTo>
                    <a:pt x="110" y="128"/>
                  </a:lnTo>
                  <a:lnTo>
                    <a:pt x="43" y="145"/>
                  </a:lnTo>
                  <a:lnTo>
                    <a:pt x="24" y="187"/>
                  </a:lnTo>
                  <a:lnTo>
                    <a:pt x="43" y="272"/>
                  </a:lnTo>
                  <a:lnTo>
                    <a:pt x="0" y="34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6" name="Freeform 211"/>
            <p:cNvSpPr>
              <a:spLocks noChangeAspect="1"/>
            </p:cNvSpPr>
            <p:nvPr/>
          </p:nvSpPr>
          <p:spPr bwMode="gray">
            <a:xfrm>
              <a:off x="4849799" y="4695836"/>
              <a:ext cx="66675" cy="198439"/>
            </a:xfrm>
            <a:custGeom>
              <a:avLst/>
              <a:gdLst/>
              <a:ahLst/>
              <a:cxnLst>
                <a:cxn ang="0">
                  <a:pos x="0" y="148"/>
                </a:cxn>
                <a:cxn ang="0">
                  <a:pos x="15" y="165"/>
                </a:cxn>
                <a:cxn ang="0">
                  <a:pos x="59" y="178"/>
                </a:cxn>
                <a:cxn ang="0">
                  <a:pos x="53" y="231"/>
                </a:cxn>
                <a:cxn ang="0">
                  <a:pos x="91" y="271"/>
                </a:cxn>
                <a:cxn ang="0">
                  <a:pos x="112" y="194"/>
                </a:cxn>
                <a:cxn ang="0">
                  <a:pos x="76" y="143"/>
                </a:cxn>
                <a:cxn ang="0">
                  <a:pos x="87" y="172"/>
                </a:cxn>
                <a:cxn ang="0">
                  <a:pos x="66" y="170"/>
                </a:cxn>
                <a:cxn ang="0">
                  <a:pos x="43" y="100"/>
                </a:cxn>
                <a:cxn ang="0">
                  <a:pos x="42" y="7"/>
                </a:cxn>
                <a:cxn ang="0">
                  <a:pos x="8" y="0"/>
                </a:cxn>
                <a:cxn ang="0">
                  <a:pos x="35" y="45"/>
                </a:cxn>
                <a:cxn ang="0">
                  <a:pos x="0" y="148"/>
                </a:cxn>
              </a:cxnLst>
              <a:rect l="0" t="0" r="r" b="b"/>
              <a:pathLst>
                <a:path w="112" h="271">
                  <a:moveTo>
                    <a:pt x="0" y="148"/>
                  </a:moveTo>
                  <a:lnTo>
                    <a:pt x="15" y="165"/>
                  </a:lnTo>
                  <a:lnTo>
                    <a:pt x="59" y="178"/>
                  </a:lnTo>
                  <a:lnTo>
                    <a:pt x="53" y="231"/>
                  </a:lnTo>
                  <a:lnTo>
                    <a:pt x="91" y="271"/>
                  </a:lnTo>
                  <a:lnTo>
                    <a:pt x="112" y="194"/>
                  </a:lnTo>
                  <a:lnTo>
                    <a:pt x="76" y="143"/>
                  </a:lnTo>
                  <a:lnTo>
                    <a:pt x="87" y="172"/>
                  </a:lnTo>
                  <a:lnTo>
                    <a:pt x="66" y="170"/>
                  </a:lnTo>
                  <a:lnTo>
                    <a:pt x="43" y="100"/>
                  </a:lnTo>
                  <a:lnTo>
                    <a:pt x="42" y="7"/>
                  </a:lnTo>
                  <a:lnTo>
                    <a:pt x="8" y="0"/>
                  </a:lnTo>
                  <a:lnTo>
                    <a:pt x="35" y="45"/>
                  </a:lnTo>
                  <a:lnTo>
                    <a:pt x="0" y="14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7" name="Freeform 212"/>
            <p:cNvSpPr>
              <a:spLocks noChangeAspect="1"/>
            </p:cNvSpPr>
            <p:nvPr/>
          </p:nvSpPr>
          <p:spPr bwMode="gray">
            <a:xfrm>
              <a:off x="3897302" y="3811596"/>
              <a:ext cx="344487" cy="385764"/>
            </a:xfrm>
            <a:custGeom>
              <a:avLst/>
              <a:gdLst/>
              <a:ahLst/>
              <a:cxnLst>
                <a:cxn ang="0">
                  <a:pos x="0" y="365"/>
                </a:cxn>
                <a:cxn ang="0">
                  <a:pos x="23" y="328"/>
                </a:cxn>
                <a:cxn ang="0">
                  <a:pos x="51" y="353"/>
                </a:cxn>
                <a:cxn ang="0">
                  <a:pos x="226" y="342"/>
                </a:cxn>
                <a:cxn ang="0">
                  <a:pos x="189" y="0"/>
                </a:cxn>
                <a:cxn ang="0">
                  <a:pos x="250" y="0"/>
                </a:cxn>
                <a:cxn ang="0">
                  <a:pos x="529" y="185"/>
                </a:cxn>
                <a:cxn ang="0">
                  <a:pos x="532" y="217"/>
                </a:cxn>
                <a:cxn ang="0">
                  <a:pos x="560" y="212"/>
                </a:cxn>
                <a:cxn ang="0">
                  <a:pos x="561" y="321"/>
                </a:cxn>
                <a:cxn ang="0">
                  <a:pos x="538" y="344"/>
                </a:cxn>
                <a:cxn ang="0">
                  <a:pos x="425" y="359"/>
                </a:cxn>
                <a:cxn ang="0">
                  <a:pos x="282" y="421"/>
                </a:cxn>
                <a:cxn ang="0">
                  <a:pos x="238" y="521"/>
                </a:cxn>
                <a:cxn ang="0">
                  <a:pos x="203" y="508"/>
                </a:cxn>
                <a:cxn ang="0">
                  <a:pos x="141" y="527"/>
                </a:cxn>
                <a:cxn ang="0">
                  <a:pos x="106" y="444"/>
                </a:cxn>
                <a:cxn ang="0">
                  <a:pos x="47" y="464"/>
                </a:cxn>
                <a:cxn ang="0">
                  <a:pos x="25" y="447"/>
                </a:cxn>
                <a:cxn ang="0">
                  <a:pos x="0" y="365"/>
                </a:cxn>
              </a:cxnLst>
              <a:rect l="0" t="0" r="r" b="b"/>
              <a:pathLst>
                <a:path w="561" h="527">
                  <a:moveTo>
                    <a:pt x="0" y="365"/>
                  </a:moveTo>
                  <a:lnTo>
                    <a:pt x="23" y="328"/>
                  </a:lnTo>
                  <a:lnTo>
                    <a:pt x="51" y="353"/>
                  </a:lnTo>
                  <a:lnTo>
                    <a:pt x="226" y="342"/>
                  </a:lnTo>
                  <a:lnTo>
                    <a:pt x="189" y="0"/>
                  </a:lnTo>
                  <a:lnTo>
                    <a:pt x="250" y="0"/>
                  </a:lnTo>
                  <a:lnTo>
                    <a:pt x="529" y="185"/>
                  </a:lnTo>
                  <a:lnTo>
                    <a:pt x="532" y="217"/>
                  </a:lnTo>
                  <a:lnTo>
                    <a:pt x="560" y="212"/>
                  </a:lnTo>
                  <a:lnTo>
                    <a:pt x="561" y="321"/>
                  </a:lnTo>
                  <a:lnTo>
                    <a:pt x="538" y="344"/>
                  </a:lnTo>
                  <a:lnTo>
                    <a:pt x="425" y="359"/>
                  </a:lnTo>
                  <a:lnTo>
                    <a:pt x="282" y="421"/>
                  </a:lnTo>
                  <a:lnTo>
                    <a:pt x="238" y="521"/>
                  </a:lnTo>
                  <a:lnTo>
                    <a:pt x="203" y="508"/>
                  </a:lnTo>
                  <a:lnTo>
                    <a:pt x="141" y="527"/>
                  </a:lnTo>
                  <a:lnTo>
                    <a:pt x="106" y="444"/>
                  </a:lnTo>
                  <a:lnTo>
                    <a:pt x="47" y="464"/>
                  </a:lnTo>
                  <a:lnTo>
                    <a:pt x="25" y="447"/>
                  </a:lnTo>
                  <a:lnTo>
                    <a:pt x="0" y="36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8" name="Freeform 213"/>
            <p:cNvSpPr>
              <a:spLocks noChangeAspect="1"/>
            </p:cNvSpPr>
            <p:nvPr/>
          </p:nvSpPr>
          <p:spPr bwMode="gray">
            <a:xfrm>
              <a:off x="3794115" y="3751271"/>
              <a:ext cx="257174" cy="327026"/>
            </a:xfrm>
            <a:custGeom>
              <a:avLst/>
              <a:gdLst/>
              <a:ahLst/>
              <a:cxnLst>
                <a:cxn ang="0">
                  <a:pos x="0" y="225"/>
                </a:cxn>
                <a:cxn ang="0">
                  <a:pos x="25" y="251"/>
                </a:cxn>
                <a:cxn ang="0">
                  <a:pos x="30" y="318"/>
                </a:cxn>
                <a:cxn ang="0">
                  <a:pos x="11" y="403"/>
                </a:cxn>
                <a:cxn ang="0">
                  <a:pos x="89" y="384"/>
                </a:cxn>
                <a:cxn ang="0">
                  <a:pos x="169" y="448"/>
                </a:cxn>
                <a:cxn ang="0">
                  <a:pos x="192" y="411"/>
                </a:cxn>
                <a:cxn ang="0">
                  <a:pos x="220" y="436"/>
                </a:cxn>
                <a:cxn ang="0">
                  <a:pos x="395" y="425"/>
                </a:cxn>
                <a:cxn ang="0">
                  <a:pos x="358" y="83"/>
                </a:cxn>
                <a:cxn ang="0">
                  <a:pos x="419" y="83"/>
                </a:cxn>
                <a:cxn ang="0">
                  <a:pos x="291" y="0"/>
                </a:cxn>
                <a:cxn ang="0">
                  <a:pos x="288" y="45"/>
                </a:cxn>
                <a:cxn ang="0">
                  <a:pos x="177" y="43"/>
                </a:cxn>
                <a:cxn ang="0">
                  <a:pos x="175" y="137"/>
                </a:cxn>
                <a:cxn ang="0">
                  <a:pos x="136" y="154"/>
                </a:cxn>
                <a:cxn ang="0">
                  <a:pos x="138" y="211"/>
                </a:cxn>
                <a:cxn ang="0">
                  <a:pos x="0" y="225"/>
                </a:cxn>
              </a:cxnLst>
              <a:rect l="0" t="0" r="r" b="b"/>
              <a:pathLst>
                <a:path w="419" h="448">
                  <a:moveTo>
                    <a:pt x="0" y="225"/>
                  </a:moveTo>
                  <a:lnTo>
                    <a:pt x="25" y="251"/>
                  </a:lnTo>
                  <a:lnTo>
                    <a:pt x="30" y="318"/>
                  </a:lnTo>
                  <a:lnTo>
                    <a:pt x="11" y="403"/>
                  </a:lnTo>
                  <a:lnTo>
                    <a:pt x="89" y="384"/>
                  </a:lnTo>
                  <a:lnTo>
                    <a:pt x="169" y="448"/>
                  </a:lnTo>
                  <a:lnTo>
                    <a:pt x="192" y="411"/>
                  </a:lnTo>
                  <a:lnTo>
                    <a:pt x="220" y="436"/>
                  </a:lnTo>
                  <a:lnTo>
                    <a:pt x="395" y="425"/>
                  </a:lnTo>
                  <a:lnTo>
                    <a:pt x="358" y="83"/>
                  </a:lnTo>
                  <a:lnTo>
                    <a:pt x="419" y="83"/>
                  </a:lnTo>
                  <a:lnTo>
                    <a:pt x="291" y="0"/>
                  </a:lnTo>
                  <a:lnTo>
                    <a:pt x="288" y="45"/>
                  </a:lnTo>
                  <a:lnTo>
                    <a:pt x="177" y="43"/>
                  </a:lnTo>
                  <a:lnTo>
                    <a:pt x="175" y="137"/>
                  </a:lnTo>
                  <a:lnTo>
                    <a:pt x="136" y="154"/>
                  </a:lnTo>
                  <a:lnTo>
                    <a:pt x="138" y="211"/>
                  </a:lnTo>
                  <a:lnTo>
                    <a:pt x="0" y="22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59" name="Freeform 214"/>
            <p:cNvSpPr>
              <a:spLocks noChangeAspect="1"/>
            </p:cNvSpPr>
            <p:nvPr/>
          </p:nvSpPr>
          <p:spPr bwMode="gray">
            <a:xfrm>
              <a:off x="3879840" y="3516322"/>
              <a:ext cx="246062" cy="222251"/>
            </a:xfrm>
            <a:custGeom>
              <a:avLst/>
              <a:gdLst/>
              <a:ahLst/>
              <a:cxnLst>
                <a:cxn ang="0">
                  <a:pos x="0" y="303"/>
                </a:cxn>
                <a:cxn ang="0">
                  <a:pos x="100" y="244"/>
                </a:cxn>
                <a:cxn ang="0">
                  <a:pos x="136" y="122"/>
                </a:cxn>
                <a:cxn ang="0">
                  <a:pos x="221" y="61"/>
                </a:cxn>
                <a:cxn ang="0">
                  <a:pos x="249" y="0"/>
                </a:cxn>
                <a:cxn ang="0">
                  <a:pos x="374" y="19"/>
                </a:cxn>
                <a:cxn ang="0">
                  <a:pos x="407" y="134"/>
                </a:cxn>
                <a:cxn ang="0">
                  <a:pos x="351" y="137"/>
                </a:cxn>
                <a:cxn ang="0">
                  <a:pos x="321" y="149"/>
                </a:cxn>
                <a:cxn ang="0">
                  <a:pos x="326" y="180"/>
                </a:cxn>
                <a:cxn ang="0">
                  <a:pos x="170" y="248"/>
                </a:cxn>
                <a:cxn ang="0">
                  <a:pos x="151" y="307"/>
                </a:cxn>
                <a:cxn ang="0">
                  <a:pos x="0" y="303"/>
                </a:cxn>
              </a:cxnLst>
              <a:rect l="0" t="0" r="r" b="b"/>
              <a:pathLst>
                <a:path w="407" h="307">
                  <a:moveTo>
                    <a:pt x="0" y="303"/>
                  </a:moveTo>
                  <a:lnTo>
                    <a:pt x="100" y="244"/>
                  </a:lnTo>
                  <a:lnTo>
                    <a:pt x="136" y="122"/>
                  </a:lnTo>
                  <a:lnTo>
                    <a:pt x="221" y="61"/>
                  </a:lnTo>
                  <a:lnTo>
                    <a:pt x="249" y="0"/>
                  </a:lnTo>
                  <a:lnTo>
                    <a:pt x="374" y="19"/>
                  </a:lnTo>
                  <a:lnTo>
                    <a:pt x="407" y="134"/>
                  </a:lnTo>
                  <a:lnTo>
                    <a:pt x="351" y="137"/>
                  </a:lnTo>
                  <a:lnTo>
                    <a:pt x="321" y="149"/>
                  </a:lnTo>
                  <a:lnTo>
                    <a:pt x="326" y="180"/>
                  </a:lnTo>
                  <a:lnTo>
                    <a:pt x="170" y="248"/>
                  </a:lnTo>
                  <a:lnTo>
                    <a:pt x="151" y="307"/>
                  </a:lnTo>
                  <a:lnTo>
                    <a:pt x="0" y="30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0" name="Freeform 215"/>
            <p:cNvSpPr>
              <a:spLocks noChangeAspect="1"/>
            </p:cNvSpPr>
            <p:nvPr/>
          </p:nvSpPr>
          <p:spPr bwMode="gray">
            <a:xfrm>
              <a:off x="4789474" y="4722823"/>
              <a:ext cx="223837" cy="425451"/>
            </a:xfrm>
            <a:custGeom>
              <a:avLst/>
              <a:gdLst/>
              <a:ahLst/>
              <a:cxnLst>
                <a:cxn ang="0">
                  <a:pos x="0" y="161"/>
                </a:cxn>
                <a:cxn ang="0">
                  <a:pos x="10" y="179"/>
                </a:cxn>
                <a:cxn ang="0">
                  <a:pos x="95" y="206"/>
                </a:cxn>
                <a:cxn ang="0">
                  <a:pos x="104" y="242"/>
                </a:cxn>
                <a:cxn ang="0">
                  <a:pos x="99" y="334"/>
                </a:cxn>
                <a:cxn ang="0">
                  <a:pos x="54" y="430"/>
                </a:cxn>
                <a:cxn ang="0">
                  <a:pos x="67" y="543"/>
                </a:cxn>
                <a:cxn ang="0">
                  <a:pos x="71" y="578"/>
                </a:cxn>
                <a:cxn ang="0">
                  <a:pos x="98" y="578"/>
                </a:cxn>
                <a:cxn ang="0">
                  <a:pos x="98" y="540"/>
                </a:cxn>
                <a:cxn ang="0">
                  <a:pos x="188" y="488"/>
                </a:cxn>
                <a:cxn ang="0">
                  <a:pos x="162" y="334"/>
                </a:cxn>
                <a:cxn ang="0">
                  <a:pos x="362" y="178"/>
                </a:cxn>
                <a:cxn ang="0">
                  <a:pos x="365" y="0"/>
                </a:cxn>
                <a:cxn ang="0">
                  <a:pos x="314" y="31"/>
                </a:cxn>
                <a:cxn ang="0">
                  <a:pos x="175" y="40"/>
                </a:cxn>
                <a:cxn ang="0">
                  <a:pos x="172" y="105"/>
                </a:cxn>
                <a:cxn ang="0">
                  <a:pos x="208" y="156"/>
                </a:cxn>
                <a:cxn ang="0">
                  <a:pos x="187" y="233"/>
                </a:cxn>
                <a:cxn ang="0">
                  <a:pos x="149" y="193"/>
                </a:cxn>
                <a:cxn ang="0">
                  <a:pos x="155" y="140"/>
                </a:cxn>
                <a:cxn ang="0">
                  <a:pos x="111" y="127"/>
                </a:cxn>
                <a:cxn ang="0">
                  <a:pos x="0" y="161"/>
                </a:cxn>
              </a:cxnLst>
              <a:rect l="0" t="0" r="r" b="b"/>
              <a:pathLst>
                <a:path w="365" h="578">
                  <a:moveTo>
                    <a:pt x="0" y="161"/>
                  </a:moveTo>
                  <a:lnTo>
                    <a:pt x="10" y="179"/>
                  </a:lnTo>
                  <a:lnTo>
                    <a:pt x="95" y="206"/>
                  </a:lnTo>
                  <a:lnTo>
                    <a:pt x="104" y="242"/>
                  </a:lnTo>
                  <a:lnTo>
                    <a:pt x="99" y="334"/>
                  </a:lnTo>
                  <a:lnTo>
                    <a:pt x="54" y="430"/>
                  </a:lnTo>
                  <a:lnTo>
                    <a:pt x="67" y="543"/>
                  </a:lnTo>
                  <a:lnTo>
                    <a:pt x="71" y="578"/>
                  </a:lnTo>
                  <a:lnTo>
                    <a:pt x="98" y="578"/>
                  </a:lnTo>
                  <a:lnTo>
                    <a:pt x="98" y="540"/>
                  </a:lnTo>
                  <a:lnTo>
                    <a:pt x="188" y="488"/>
                  </a:lnTo>
                  <a:lnTo>
                    <a:pt x="162" y="334"/>
                  </a:lnTo>
                  <a:lnTo>
                    <a:pt x="362" y="178"/>
                  </a:lnTo>
                  <a:lnTo>
                    <a:pt x="365" y="0"/>
                  </a:lnTo>
                  <a:lnTo>
                    <a:pt x="314" y="31"/>
                  </a:lnTo>
                  <a:lnTo>
                    <a:pt x="175" y="40"/>
                  </a:lnTo>
                  <a:lnTo>
                    <a:pt x="172" y="105"/>
                  </a:lnTo>
                  <a:lnTo>
                    <a:pt x="208" y="156"/>
                  </a:lnTo>
                  <a:lnTo>
                    <a:pt x="187" y="233"/>
                  </a:lnTo>
                  <a:lnTo>
                    <a:pt x="149" y="193"/>
                  </a:lnTo>
                  <a:lnTo>
                    <a:pt x="155" y="140"/>
                  </a:lnTo>
                  <a:lnTo>
                    <a:pt x="111" y="127"/>
                  </a:lnTo>
                  <a:lnTo>
                    <a:pt x="0" y="161"/>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sz="1000">
                <a:solidFill>
                  <a:srgbClr val="02367A"/>
                </a:solidFill>
              </a:endParaRPr>
            </a:p>
          </p:txBody>
        </p:sp>
        <p:sp>
          <p:nvSpPr>
            <p:cNvPr id="61" name="Freeform 216"/>
            <p:cNvSpPr>
              <a:spLocks noChangeAspect="1"/>
            </p:cNvSpPr>
            <p:nvPr/>
          </p:nvSpPr>
          <p:spPr bwMode="gray">
            <a:xfrm>
              <a:off x="4159239" y="3851284"/>
              <a:ext cx="336549" cy="307976"/>
            </a:xfrm>
            <a:custGeom>
              <a:avLst/>
              <a:gdLst/>
              <a:ahLst/>
              <a:cxnLst>
                <a:cxn ang="0">
                  <a:pos x="0" y="305"/>
                </a:cxn>
                <a:cxn ang="0">
                  <a:pos x="8" y="339"/>
                </a:cxn>
                <a:cxn ang="0">
                  <a:pos x="75" y="411"/>
                </a:cxn>
                <a:cxn ang="0">
                  <a:pos x="92" y="395"/>
                </a:cxn>
                <a:cxn ang="0">
                  <a:pos x="119" y="420"/>
                </a:cxn>
                <a:cxn ang="0">
                  <a:pos x="160" y="348"/>
                </a:cxn>
                <a:cxn ang="0">
                  <a:pos x="317" y="384"/>
                </a:cxn>
                <a:cxn ang="0">
                  <a:pos x="453" y="346"/>
                </a:cxn>
                <a:cxn ang="0">
                  <a:pos x="458" y="327"/>
                </a:cxn>
                <a:cxn ang="0">
                  <a:pos x="529" y="236"/>
                </a:cxn>
                <a:cxn ang="0">
                  <a:pos x="551" y="111"/>
                </a:cxn>
                <a:cxn ang="0">
                  <a:pos x="514" y="72"/>
                </a:cxn>
                <a:cxn ang="0">
                  <a:pos x="514" y="17"/>
                </a:cxn>
                <a:cxn ang="0">
                  <a:pos x="399" y="0"/>
                </a:cxn>
                <a:cxn ang="0">
                  <a:pos x="189" y="145"/>
                </a:cxn>
                <a:cxn ang="0">
                  <a:pos x="135" y="158"/>
                </a:cxn>
                <a:cxn ang="0">
                  <a:pos x="136" y="267"/>
                </a:cxn>
                <a:cxn ang="0">
                  <a:pos x="113" y="290"/>
                </a:cxn>
                <a:cxn ang="0">
                  <a:pos x="0" y="305"/>
                </a:cxn>
              </a:cxnLst>
              <a:rect l="0" t="0" r="r" b="b"/>
              <a:pathLst>
                <a:path w="551" h="420">
                  <a:moveTo>
                    <a:pt x="0" y="305"/>
                  </a:moveTo>
                  <a:lnTo>
                    <a:pt x="8" y="339"/>
                  </a:lnTo>
                  <a:lnTo>
                    <a:pt x="75" y="411"/>
                  </a:lnTo>
                  <a:lnTo>
                    <a:pt x="92" y="395"/>
                  </a:lnTo>
                  <a:lnTo>
                    <a:pt x="119" y="420"/>
                  </a:lnTo>
                  <a:lnTo>
                    <a:pt x="160" y="348"/>
                  </a:lnTo>
                  <a:lnTo>
                    <a:pt x="317" y="384"/>
                  </a:lnTo>
                  <a:lnTo>
                    <a:pt x="453" y="346"/>
                  </a:lnTo>
                  <a:lnTo>
                    <a:pt x="458" y="327"/>
                  </a:lnTo>
                  <a:lnTo>
                    <a:pt x="529" y="236"/>
                  </a:lnTo>
                  <a:lnTo>
                    <a:pt x="551" y="111"/>
                  </a:lnTo>
                  <a:lnTo>
                    <a:pt x="514" y="72"/>
                  </a:lnTo>
                  <a:lnTo>
                    <a:pt x="514" y="17"/>
                  </a:lnTo>
                  <a:lnTo>
                    <a:pt x="399" y="0"/>
                  </a:lnTo>
                  <a:lnTo>
                    <a:pt x="189" y="145"/>
                  </a:lnTo>
                  <a:lnTo>
                    <a:pt x="135" y="158"/>
                  </a:lnTo>
                  <a:lnTo>
                    <a:pt x="136" y="267"/>
                  </a:lnTo>
                  <a:lnTo>
                    <a:pt x="113" y="290"/>
                  </a:lnTo>
                  <a:lnTo>
                    <a:pt x="0" y="30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2" name="Freeform 217"/>
            <p:cNvSpPr>
              <a:spLocks noChangeAspect="1"/>
            </p:cNvSpPr>
            <p:nvPr/>
          </p:nvSpPr>
          <p:spPr bwMode="gray">
            <a:xfrm>
              <a:off x="4216389" y="4103697"/>
              <a:ext cx="244474" cy="247651"/>
            </a:xfrm>
            <a:custGeom>
              <a:avLst/>
              <a:gdLst/>
              <a:ahLst/>
              <a:cxnLst>
                <a:cxn ang="0">
                  <a:pos x="0" y="261"/>
                </a:cxn>
                <a:cxn ang="0">
                  <a:pos x="27" y="74"/>
                </a:cxn>
                <a:cxn ang="0">
                  <a:pos x="68" y="2"/>
                </a:cxn>
                <a:cxn ang="0">
                  <a:pos x="225" y="38"/>
                </a:cxn>
                <a:cxn ang="0">
                  <a:pos x="361" y="0"/>
                </a:cxn>
                <a:cxn ang="0">
                  <a:pos x="388" y="44"/>
                </a:cxn>
                <a:cxn ang="0">
                  <a:pos x="402" y="74"/>
                </a:cxn>
                <a:cxn ang="0">
                  <a:pos x="367" y="101"/>
                </a:cxn>
                <a:cxn ang="0">
                  <a:pos x="295" y="252"/>
                </a:cxn>
                <a:cxn ang="0">
                  <a:pos x="230" y="242"/>
                </a:cxn>
                <a:cxn ang="0">
                  <a:pos x="192" y="316"/>
                </a:cxn>
                <a:cxn ang="0">
                  <a:pos x="115" y="335"/>
                </a:cxn>
                <a:cxn ang="0">
                  <a:pos x="68" y="269"/>
                </a:cxn>
                <a:cxn ang="0">
                  <a:pos x="0" y="261"/>
                </a:cxn>
              </a:cxnLst>
              <a:rect l="0" t="0" r="r" b="b"/>
              <a:pathLst>
                <a:path w="402" h="335">
                  <a:moveTo>
                    <a:pt x="0" y="261"/>
                  </a:moveTo>
                  <a:lnTo>
                    <a:pt x="27" y="74"/>
                  </a:lnTo>
                  <a:lnTo>
                    <a:pt x="68" y="2"/>
                  </a:lnTo>
                  <a:lnTo>
                    <a:pt x="225" y="38"/>
                  </a:lnTo>
                  <a:lnTo>
                    <a:pt x="361" y="0"/>
                  </a:lnTo>
                  <a:lnTo>
                    <a:pt x="388" y="44"/>
                  </a:lnTo>
                  <a:lnTo>
                    <a:pt x="402" y="74"/>
                  </a:lnTo>
                  <a:lnTo>
                    <a:pt x="367" y="101"/>
                  </a:lnTo>
                  <a:lnTo>
                    <a:pt x="295" y="252"/>
                  </a:lnTo>
                  <a:lnTo>
                    <a:pt x="230" y="242"/>
                  </a:lnTo>
                  <a:lnTo>
                    <a:pt x="192" y="316"/>
                  </a:lnTo>
                  <a:lnTo>
                    <a:pt x="115" y="335"/>
                  </a:lnTo>
                  <a:lnTo>
                    <a:pt x="68" y="269"/>
                  </a:lnTo>
                  <a:lnTo>
                    <a:pt x="0" y="26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3" name="Freeform 218"/>
            <p:cNvSpPr>
              <a:spLocks noChangeAspect="1"/>
            </p:cNvSpPr>
            <p:nvPr/>
          </p:nvSpPr>
          <p:spPr bwMode="gray">
            <a:xfrm>
              <a:off x="3798877" y="4135447"/>
              <a:ext cx="65088" cy="42863"/>
            </a:xfrm>
            <a:custGeom>
              <a:avLst/>
              <a:gdLst/>
              <a:ahLst/>
              <a:cxnLst>
                <a:cxn ang="0">
                  <a:pos x="0" y="8"/>
                </a:cxn>
                <a:cxn ang="0">
                  <a:pos x="29" y="35"/>
                </a:cxn>
                <a:cxn ang="0">
                  <a:pos x="64" y="26"/>
                </a:cxn>
                <a:cxn ang="0">
                  <a:pos x="44" y="35"/>
                </a:cxn>
                <a:cxn ang="0">
                  <a:pos x="60" y="62"/>
                </a:cxn>
                <a:cxn ang="0">
                  <a:pos x="103" y="35"/>
                </a:cxn>
                <a:cxn ang="0">
                  <a:pos x="104" y="0"/>
                </a:cxn>
                <a:cxn ang="0">
                  <a:pos x="0" y="8"/>
                </a:cxn>
              </a:cxnLst>
              <a:rect l="0" t="0" r="r" b="b"/>
              <a:pathLst>
                <a:path w="104" h="62">
                  <a:moveTo>
                    <a:pt x="0" y="8"/>
                  </a:moveTo>
                  <a:lnTo>
                    <a:pt x="29" y="35"/>
                  </a:lnTo>
                  <a:lnTo>
                    <a:pt x="64" y="26"/>
                  </a:lnTo>
                  <a:lnTo>
                    <a:pt x="44" y="35"/>
                  </a:lnTo>
                  <a:lnTo>
                    <a:pt x="60" y="62"/>
                  </a:lnTo>
                  <a:lnTo>
                    <a:pt x="103" y="35"/>
                  </a:lnTo>
                  <a:lnTo>
                    <a:pt x="104" y="0"/>
                  </a:lnTo>
                  <a:lnTo>
                    <a:pt x="0" y="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4" name="Freeform 220"/>
            <p:cNvSpPr>
              <a:spLocks noChangeAspect="1"/>
            </p:cNvSpPr>
            <p:nvPr/>
          </p:nvSpPr>
          <p:spPr bwMode="gray">
            <a:xfrm>
              <a:off x="4772012" y="4483111"/>
              <a:ext cx="36513" cy="41275"/>
            </a:xfrm>
            <a:custGeom>
              <a:avLst/>
              <a:gdLst/>
              <a:ahLst/>
              <a:cxnLst>
                <a:cxn ang="0">
                  <a:pos x="0" y="56"/>
                </a:cxn>
                <a:cxn ang="0">
                  <a:pos x="23" y="10"/>
                </a:cxn>
                <a:cxn ang="0">
                  <a:pos x="50" y="0"/>
                </a:cxn>
                <a:cxn ang="0">
                  <a:pos x="58" y="46"/>
                </a:cxn>
                <a:cxn ang="0">
                  <a:pos x="0" y="56"/>
                </a:cxn>
              </a:cxnLst>
              <a:rect l="0" t="0" r="r" b="b"/>
              <a:pathLst>
                <a:path w="58" h="56">
                  <a:moveTo>
                    <a:pt x="0" y="56"/>
                  </a:moveTo>
                  <a:lnTo>
                    <a:pt x="23" y="10"/>
                  </a:lnTo>
                  <a:lnTo>
                    <a:pt x="50" y="0"/>
                  </a:lnTo>
                  <a:lnTo>
                    <a:pt x="58" y="46"/>
                  </a:lnTo>
                  <a:lnTo>
                    <a:pt x="0" y="5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5" name="Freeform 221"/>
            <p:cNvSpPr>
              <a:spLocks noChangeAspect="1"/>
            </p:cNvSpPr>
            <p:nvPr/>
          </p:nvSpPr>
          <p:spPr bwMode="gray">
            <a:xfrm>
              <a:off x="3781415" y="4032258"/>
              <a:ext cx="133350" cy="107950"/>
            </a:xfrm>
            <a:custGeom>
              <a:avLst/>
              <a:gdLst/>
              <a:ahLst/>
              <a:cxnLst>
                <a:cxn ang="0">
                  <a:pos x="0" y="64"/>
                </a:cxn>
                <a:cxn ang="0">
                  <a:pos x="32" y="105"/>
                </a:cxn>
                <a:cxn ang="0">
                  <a:pos x="131" y="113"/>
                </a:cxn>
                <a:cxn ang="0">
                  <a:pos x="28" y="126"/>
                </a:cxn>
                <a:cxn ang="0">
                  <a:pos x="28" y="146"/>
                </a:cxn>
                <a:cxn ang="0">
                  <a:pos x="132" y="138"/>
                </a:cxn>
                <a:cxn ang="0">
                  <a:pos x="215" y="146"/>
                </a:cxn>
                <a:cxn ang="0">
                  <a:pos x="190" y="64"/>
                </a:cxn>
                <a:cxn ang="0">
                  <a:pos x="110" y="0"/>
                </a:cxn>
                <a:cxn ang="0">
                  <a:pos x="32" y="19"/>
                </a:cxn>
                <a:cxn ang="0">
                  <a:pos x="0" y="64"/>
                </a:cxn>
              </a:cxnLst>
              <a:rect l="0" t="0" r="r" b="b"/>
              <a:pathLst>
                <a:path w="215" h="146">
                  <a:moveTo>
                    <a:pt x="0" y="64"/>
                  </a:moveTo>
                  <a:lnTo>
                    <a:pt x="32" y="105"/>
                  </a:lnTo>
                  <a:lnTo>
                    <a:pt x="131" y="113"/>
                  </a:lnTo>
                  <a:lnTo>
                    <a:pt x="28" y="126"/>
                  </a:lnTo>
                  <a:lnTo>
                    <a:pt x="28" y="146"/>
                  </a:lnTo>
                  <a:lnTo>
                    <a:pt x="132" y="138"/>
                  </a:lnTo>
                  <a:lnTo>
                    <a:pt x="215" y="146"/>
                  </a:lnTo>
                  <a:lnTo>
                    <a:pt x="190" y="64"/>
                  </a:lnTo>
                  <a:lnTo>
                    <a:pt x="110" y="0"/>
                  </a:lnTo>
                  <a:lnTo>
                    <a:pt x="32" y="19"/>
                  </a:lnTo>
                  <a:lnTo>
                    <a:pt x="0" y="6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6" name="Freeform 222"/>
            <p:cNvSpPr>
              <a:spLocks noChangeAspect="1"/>
            </p:cNvSpPr>
            <p:nvPr/>
          </p:nvSpPr>
          <p:spPr bwMode="gray">
            <a:xfrm>
              <a:off x="3871902" y="4205297"/>
              <a:ext cx="68263" cy="77788"/>
            </a:xfrm>
            <a:custGeom>
              <a:avLst/>
              <a:gdLst/>
              <a:ahLst/>
              <a:cxnLst>
                <a:cxn ang="0">
                  <a:pos x="0" y="29"/>
                </a:cxn>
                <a:cxn ang="0">
                  <a:pos x="11" y="71"/>
                </a:cxn>
                <a:cxn ang="0">
                  <a:pos x="64" y="104"/>
                </a:cxn>
                <a:cxn ang="0">
                  <a:pos x="106" y="53"/>
                </a:cxn>
                <a:cxn ang="0">
                  <a:pos x="72" y="0"/>
                </a:cxn>
                <a:cxn ang="0">
                  <a:pos x="0" y="29"/>
                </a:cxn>
              </a:cxnLst>
              <a:rect l="0" t="0" r="r" b="b"/>
              <a:pathLst>
                <a:path w="106" h="104">
                  <a:moveTo>
                    <a:pt x="0" y="29"/>
                  </a:moveTo>
                  <a:lnTo>
                    <a:pt x="11" y="71"/>
                  </a:lnTo>
                  <a:lnTo>
                    <a:pt x="64" y="104"/>
                  </a:lnTo>
                  <a:lnTo>
                    <a:pt x="106" y="53"/>
                  </a:lnTo>
                  <a:lnTo>
                    <a:pt x="72" y="0"/>
                  </a:lnTo>
                  <a:lnTo>
                    <a:pt x="0" y="29"/>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7" name="Freeform 223"/>
            <p:cNvSpPr>
              <a:spLocks noChangeAspect="1"/>
            </p:cNvSpPr>
            <p:nvPr/>
          </p:nvSpPr>
          <p:spPr bwMode="gray">
            <a:xfrm>
              <a:off x="5026012" y="4154497"/>
              <a:ext cx="215899" cy="347664"/>
            </a:xfrm>
            <a:custGeom>
              <a:avLst/>
              <a:gdLst/>
              <a:ahLst/>
              <a:cxnLst>
                <a:cxn ang="0">
                  <a:pos x="0" y="443"/>
                </a:cxn>
                <a:cxn ang="0">
                  <a:pos x="0" y="316"/>
                </a:cxn>
                <a:cxn ang="0">
                  <a:pos x="28" y="278"/>
                </a:cxn>
                <a:cxn ang="0">
                  <a:pos x="137" y="240"/>
                </a:cxn>
                <a:cxn ang="0">
                  <a:pos x="243" y="135"/>
                </a:cxn>
                <a:cxn ang="0">
                  <a:pos x="106" y="101"/>
                </a:cxn>
                <a:cxn ang="0">
                  <a:pos x="64" y="38"/>
                </a:cxn>
                <a:cxn ang="0">
                  <a:pos x="78" y="17"/>
                </a:cxn>
                <a:cxn ang="0">
                  <a:pos x="133" y="55"/>
                </a:cxn>
                <a:cxn ang="0">
                  <a:pos x="339" y="0"/>
                </a:cxn>
                <a:cxn ang="0">
                  <a:pos x="355" y="55"/>
                </a:cxn>
                <a:cxn ang="0">
                  <a:pos x="230" y="275"/>
                </a:cxn>
                <a:cxn ang="0">
                  <a:pos x="17" y="471"/>
                </a:cxn>
                <a:cxn ang="0">
                  <a:pos x="0" y="443"/>
                </a:cxn>
              </a:cxnLst>
              <a:rect l="0" t="0" r="r" b="b"/>
              <a:pathLst>
                <a:path w="355" h="471">
                  <a:moveTo>
                    <a:pt x="0" y="443"/>
                  </a:moveTo>
                  <a:lnTo>
                    <a:pt x="0" y="316"/>
                  </a:lnTo>
                  <a:lnTo>
                    <a:pt x="28" y="278"/>
                  </a:lnTo>
                  <a:lnTo>
                    <a:pt x="137" y="240"/>
                  </a:lnTo>
                  <a:lnTo>
                    <a:pt x="243" y="135"/>
                  </a:lnTo>
                  <a:lnTo>
                    <a:pt x="106" y="101"/>
                  </a:lnTo>
                  <a:lnTo>
                    <a:pt x="64" y="38"/>
                  </a:lnTo>
                  <a:lnTo>
                    <a:pt x="78" y="17"/>
                  </a:lnTo>
                  <a:lnTo>
                    <a:pt x="133" y="55"/>
                  </a:lnTo>
                  <a:lnTo>
                    <a:pt x="339" y="0"/>
                  </a:lnTo>
                  <a:lnTo>
                    <a:pt x="355" y="55"/>
                  </a:lnTo>
                  <a:lnTo>
                    <a:pt x="230" y="275"/>
                  </a:lnTo>
                  <a:lnTo>
                    <a:pt x="17" y="471"/>
                  </a:lnTo>
                  <a:lnTo>
                    <a:pt x="0" y="44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8" name="Freeform 224"/>
            <p:cNvSpPr>
              <a:spLocks noChangeAspect="1"/>
            </p:cNvSpPr>
            <p:nvPr/>
          </p:nvSpPr>
          <p:spPr bwMode="gray">
            <a:xfrm>
              <a:off x="4686288" y="4856174"/>
              <a:ext cx="168275" cy="185738"/>
            </a:xfrm>
            <a:custGeom>
              <a:avLst/>
              <a:gdLst/>
              <a:ahLst/>
              <a:cxnLst>
                <a:cxn ang="0">
                  <a:pos x="0" y="77"/>
                </a:cxn>
                <a:cxn ang="0">
                  <a:pos x="61" y="79"/>
                </a:cxn>
                <a:cxn ang="0">
                  <a:pos x="122" y="33"/>
                </a:cxn>
                <a:cxn ang="0">
                  <a:pos x="126" y="14"/>
                </a:cxn>
                <a:cxn ang="0">
                  <a:pos x="179" y="0"/>
                </a:cxn>
                <a:cxn ang="0">
                  <a:pos x="264" y="27"/>
                </a:cxn>
                <a:cxn ang="0">
                  <a:pos x="273" y="63"/>
                </a:cxn>
                <a:cxn ang="0">
                  <a:pos x="268" y="155"/>
                </a:cxn>
                <a:cxn ang="0">
                  <a:pos x="223" y="251"/>
                </a:cxn>
                <a:cxn ang="0">
                  <a:pos x="144" y="234"/>
                </a:cxn>
                <a:cxn ang="0">
                  <a:pos x="97" y="211"/>
                </a:cxn>
                <a:cxn ang="0">
                  <a:pos x="0" y="77"/>
                </a:cxn>
              </a:cxnLst>
              <a:rect l="0" t="0" r="r" b="b"/>
              <a:pathLst>
                <a:path w="273" h="251">
                  <a:moveTo>
                    <a:pt x="0" y="77"/>
                  </a:moveTo>
                  <a:lnTo>
                    <a:pt x="61" y="79"/>
                  </a:lnTo>
                  <a:lnTo>
                    <a:pt x="122" y="33"/>
                  </a:lnTo>
                  <a:lnTo>
                    <a:pt x="126" y="14"/>
                  </a:lnTo>
                  <a:lnTo>
                    <a:pt x="179" y="0"/>
                  </a:lnTo>
                  <a:lnTo>
                    <a:pt x="264" y="27"/>
                  </a:lnTo>
                  <a:lnTo>
                    <a:pt x="273" y="63"/>
                  </a:lnTo>
                  <a:lnTo>
                    <a:pt x="268" y="155"/>
                  </a:lnTo>
                  <a:lnTo>
                    <a:pt x="223" y="251"/>
                  </a:lnTo>
                  <a:lnTo>
                    <a:pt x="144" y="234"/>
                  </a:lnTo>
                  <a:lnTo>
                    <a:pt x="97" y="211"/>
                  </a:lnTo>
                  <a:lnTo>
                    <a:pt x="0" y="77"/>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69" name="Freeform 225"/>
            <p:cNvSpPr>
              <a:spLocks noChangeAspect="1"/>
            </p:cNvSpPr>
            <p:nvPr/>
          </p:nvSpPr>
          <p:spPr bwMode="gray">
            <a:xfrm>
              <a:off x="4397364" y="4889510"/>
              <a:ext cx="288924" cy="327025"/>
            </a:xfrm>
            <a:custGeom>
              <a:avLst/>
              <a:gdLst/>
              <a:ahLst/>
              <a:cxnLst>
                <a:cxn ang="0">
                  <a:pos x="0" y="14"/>
                </a:cxn>
                <a:cxn ang="0">
                  <a:pos x="58" y="0"/>
                </a:cxn>
                <a:cxn ang="0">
                  <a:pos x="340" y="41"/>
                </a:cxn>
                <a:cxn ang="0">
                  <a:pos x="405" y="23"/>
                </a:cxn>
                <a:cxn ang="0">
                  <a:pos x="471" y="31"/>
                </a:cxn>
                <a:cxn ang="0">
                  <a:pos x="413" y="63"/>
                </a:cxn>
                <a:cxn ang="0">
                  <a:pos x="391" y="41"/>
                </a:cxn>
                <a:cxn ang="0">
                  <a:pos x="325" y="56"/>
                </a:cxn>
                <a:cxn ang="0">
                  <a:pos x="325" y="181"/>
                </a:cxn>
                <a:cxn ang="0">
                  <a:pos x="289" y="182"/>
                </a:cxn>
                <a:cxn ang="0">
                  <a:pos x="289" y="279"/>
                </a:cxn>
                <a:cxn ang="0">
                  <a:pos x="289" y="420"/>
                </a:cxn>
                <a:cxn ang="0">
                  <a:pos x="259" y="442"/>
                </a:cxn>
                <a:cxn ang="0">
                  <a:pos x="215" y="442"/>
                </a:cxn>
                <a:cxn ang="0">
                  <a:pos x="191" y="412"/>
                </a:cxn>
                <a:cxn ang="0">
                  <a:pos x="170" y="428"/>
                </a:cxn>
                <a:cxn ang="0">
                  <a:pos x="125" y="379"/>
                </a:cxn>
                <a:cxn ang="0">
                  <a:pos x="100" y="225"/>
                </a:cxn>
                <a:cxn ang="0">
                  <a:pos x="100" y="206"/>
                </a:cxn>
                <a:cxn ang="0">
                  <a:pos x="0" y="14"/>
                </a:cxn>
              </a:cxnLst>
              <a:rect l="0" t="0" r="r" b="b"/>
              <a:pathLst>
                <a:path w="471" h="442">
                  <a:moveTo>
                    <a:pt x="0" y="14"/>
                  </a:moveTo>
                  <a:lnTo>
                    <a:pt x="58" y="0"/>
                  </a:lnTo>
                  <a:lnTo>
                    <a:pt x="340" y="41"/>
                  </a:lnTo>
                  <a:lnTo>
                    <a:pt x="405" y="23"/>
                  </a:lnTo>
                  <a:lnTo>
                    <a:pt x="471" y="31"/>
                  </a:lnTo>
                  <a:lnTo>
                    <a:pt x="413" y="63"/>
                  </a:lnTo>
                  <a:lnTo>
                    <a:pt x="391" y="41"/>
                  </a:lnTo>
                  <a:lnTo>
                    <a:pt x="325" y="56"/>
                  </a:lnTo>
                  <a:lnTo>
                    <a:pt x="325" y="181"/>
                  </a:lnTo>
                  <a:lnTo>
                    <a:pt x="289" y="182"/>
                  </a:lnTo>
                  <a:lnTo>
                    <a:pt x="289" y="279"/>
                  </a:lnTo>
                  <a:lnTo>
                    <a:pt x="289" y="420"/>
                  </a:lnTo>
                  <a:lnTo>
                    <a:pt x="259" y="442"/>
                  </a:lnTo>
                  <a:lnTo>
                    <a:pt x="215" y="442"/>
                  </a:lnTo>
                  <a:lnTo>
                    <a:pt x="191" y="412"/>
                  </a:lnTo>
                  <a:lnTo>
                    <a:pt x="170" y="428"/>
                  </a:lnTo>
                  <a:lnTo>
                    <a:pt x="125" y="379"/>
                  </a:lnTo>
                  <a:lnTo>
                    <a:pt x="100" y="225"/>
                  </a:lnTo>
                  <a:lnTo>
                    <a:pt x="100" y="206"/>
                  </a:lnTo>
                  <a:lnTo>
                    <a:pt x="0" y="1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0" name="Freeform 226"/>
            <p:cNvSpPr>
              <a:spLocks noChangeAspect="1"/>
            </p:cNvSpPr>
            <p:nvPr/>
          </p:nvSpPr>
          <p:spPr bwMode="gray">
            <a:xfrm>
              <a:off x="3794116" y="3736984"/>
              <a:ext cx="176213" cy="179388"/>
            </a:xfrm>
            <a:custGeom>
              <a:avLst/>
              <a:gdLst/>
              <a:ahLst/>
              <a:cxnLst>
                <a:cxn ang="0">
                  <a:pos x="0" y="242"/>
                </a:cxn>
                <a:cxn ang="0">
                  <a:pos x="137" y="0"/>
                </a:cxn>
                <a:cxn ang="0">
                  <a:pos x="288" y="4"/>
                </a:cxn>
                <a:cxn ang="0">
                  <a:pos x="291" y="17"/>
                </a:cxn>
                <a:cxn ang="0">
                  <a:pos x="288" y="62"/>
                </a:cxn>
                <a:cxn ang="0">
                  <a:pos x="177" y="60"/>
                </a:cxn>
                <a:cxn ang="0">
                  <a:pos x="175" y="154"/>
                </a:cxn>
                <a:cxn ang="0">
                  <a:pos x="136" y="171"/>
                </a:cxn>
                <a:cxn ang="0">
                  <a:pos x="138" y="228"/>
                </a:cxn>
                <a:cxn ang="0">
                  <a:pos x="0" y="242"/>
                </a:cxn>
              </a:cxnLst>
              <a:rect l="0" t="0" r="r" b="b"/>
              <a:pathLst>
                <a:path w="291" h="242">
                  <a:moveTo>
                    <a:pt x="0" y="242"/>
                  </a:moveTo>
                  <a:lnTo>
                    <a:pt x="137" y="0"/>
                  </a:lnTo>
                  <a:lnTo>
                    <a:pt x="288" y="4"/>
                  </a:lnTo>
                  <a:lnTo>
                    <a:pt x="291" y="17"/>
                  </a:lnTo>
                  <a:lnTo>
                    <a:pt x="288" y="62"/>
                  </a:lnTo>
                  <a:lnTo>
                    <a:pt x="177" y="60"/>
                  </a:lnTo>
                  <a:lnTo>
                    <a:pt x="175" y="154"/>
                  </a:lnTo>
                  <a:lnTo>
                    <a:pt x="136" y="171"/>
                  </a:lnTo>
                  <a:lnTo>
                    <a:pt x="138" y="228"/>
                  </a:lnTo>
                  <a:lnTo>
                    <a:pt x="0" y="24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1" name="Freeform 227"/>
            <p:cNvSpPr>
              <a:spLocks noChangeAspect="1"/>
            </p:cNvSpPr>
            <p:nvPr/>
          </p:nvSpPr>
          <p:spPr bwMode="gray">
            <a:xfrm>
              <a:off x="4619614" y="3865572"/>
              <a:ext cx="354012" cy="501651"/>
            </a:xfrm>
            <a:custGeom>
              <a:avLst/>
              <a:gdLst/>
              <a:ahLst/>
              <a:cxnLst>
                <a:cxn ang="0">
                  <a:pos x="0" y="361"/>
                </a:cxn>
                <a:cxn ang="0">
                  <a:pos x="27" y="429"/>
                </a:cxn>
                <a:cxn ang="0">
                  <a:pos x="52" y="504"/>
                </a:cxn>
                <a:cxn ang="0">
                  <a:pos x="111" y="531"/>
                </a:cxn>
                <a:cxn ang="0">
                  <a:pos x="196" y="632"/>
                </a:cxn>
                <a:cxn ang="0">
                  <a:pos x="311" y="684"/>
                </a:cxn>
                <a:cxn ang="0">
                  <a:pos x="418" y="671"/>
                </a:cxn>
                <a:cxn ang="0">
                  <a:pos x="483" y="651"/>
                </a:cxn>
                <a:cxn ang="0">
                  <a:pos x="444" y="579"/>
                </a:cxn>
                <a:cxn ang="0">
                  <a:pos x="383" y="537"/>
                </a:cxn>
                <a:cxn ang="0">
                  <a:pos x="423" y="510"/>
                </a:cxn>
                <a:cxn ang="0">
                  <a:pos x="427" y="446"/>
                </a:cxn>
                <a:cxn ang="0">
                  <a:pos x="495" y="362"/>
                </a:cxn>
                <a:cxn ang="0">
                  <a:pos x="522" y="214"/>
                </a:cxn>
                <a:cxn ang="0">
                  <a:pos x="576" y="181"/>
                </a:cxn>
                <a:cxn ang="0">
                  <a:pos x="534" y="149"/>
                </a:cxn>
                <a:cxn ang="0">
                  <a:pos x="518" y="39"/>
                </a:cxn>
                <a:cxn ang="0">
                  <a:pos x="473" y="0"/>
                </a:cxn>
                <a:cxn ang="0">
                  <a:pos x="418" y="47"/>
                </a:cxn>
                <a:cxn ang="0">
                  <a:pos x="105" y="38"/>
                </a:cxn>
                <a:cxn ang="0">
                  <a:pos x="105" y="108"/>
                </a:cxn>
                <a:cxn ang="0">
                  <a:pos x="74" y="110"/>
                </a:cxn>
                <a:cxn ang="0">
                  <a:pos x="74" y="130"/>
                </a:cxn>
                <a:cxn ang="0">
                  <a:pos x="72" y="261"/>
                </a:cxn>
                <a:cxn ang="0">
                  <a:pos x="37" y="268"/>
                </a:cxn>
                <a:cxn ang="0">
                  <a:pos x="0" y="361"/>
                </a:cxn>
              </a:cxnLst>
              <a:rect l="0" t="0" r="r" b="b"/>
              <a:pathLst>
                <a:path w="576" h="684">
                  <a:moveTo>
                    <a:pt x="0" y="361"/>
                  </a:moveTo>
                  <a:lnTo>
                    <a:pt x="27" y="429"/>
                  </a:lnTo>
                  <a:lnTo>
                    <a:pt x="52" y="504"/>
                  </a:lnTo>
                  <a:lnTo>
                    <a:pt x="111" y="531"/>
                  </a:lnTo>
                  <a:lnTo>
                    <a:pt x="196" y="632"/>
                  </a:lnTo>
                  <a:lnTo>
                    <a:pt x="311" y="684"/>
                  </a:lnTo>
                  <a:lnTo>
                    <a:pt x="418" y="671"/>
                  </a:lnTo>
                  <a:lnTo>
                    <a:pt x="483" y="651"/>
                  </a:lnTo>
                  <a:lnTo>
                    <a:pt x="444" y="579"/>
                  </a:lnTo>
                  <a:lnTo>
                    <a:pt x="383" y="537"/>
                  </a:lnTo>
                  <a:lnTo>
                    <a:pt x="423" y="510"/>
                  </a:lnTo>
                  <a:lnTo>
                    <a:pt x="427" y="446"/>
                  </a:lnTo>
                  <a:lnTo>
                    <a:pt x="495" y="362"/>
                  </a:lnTo>
                  <a:lnTo>
                    <a:pt x="522" y="214"/>
                  </a:lnTo>
                  <a:lnTo>
                    <a:pt x="576" y="181"/>
                  </a:lnTo>
                  <a:lnTo>
                    <a:pt x="534" y="149"/>
                  </a:lnTo>
                  <a:lnTo>
                    <a:pt x="518" y="39"/>
                  </a:lnTo>
                  <a:lnTo>
                    <a:pt x="473" y="0"/>
                  </a:lnTo>
                  <a:lnTo>
                    <a:pt x="418" y="47"/>
                  </a:lnTo>
                  <a:lnTo>
                    <a:pt x="105" y="38"/>
                  </a:lnTo>
                  <a:lnTo>
                    <a:pt x="105" y="108"/>
                  </a:lnTo>
                  <a:lnTo>
                    <a:pt x="74" y="110"/>
                  </a:lnTo>
                  <a:lnTo>
                    <a:pt x="74" y="130"/>
                  </a:lnTo>
                  <a:lnTo>
                    <a:pt x="72" y="261"/>
                  </a:lnTo>
                  <a:lnTo>
                    <a:pt x="37" y="268"/>
                  </a:lnTo>
                  <a:lnTo>
                    <a:pt x="0" y="36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2" name="Freeform 228"/>
            <p:cNvSpPr>
              <a:spLocks noChangeAspect="1"/>
            </p:cNvSpPr>
            <p:nvPr/>
          </p:nvSpPr>
          <p:spPr bwMode="gray">
            <a:xfrm>
              <a:off x="4808525" y="5122875"/>
              <a:ext cx="26988" cy="44450"/>
            </a:xfrm>
            <a:custGeom>
              <a:avLst/>
              <a:gdLst/>
              <a:ahLst/>
              <a:cxnLst>
                <a:cxn ang="0">
                  <a:pos x="0" y="31"/>
                </a:cxn>
                <a:cxn ang="0">
                  <a:pos x="23" y="55"/>
                </a:cxn>
                <a:cxn ang="0">
                  <a:pos x="42" y="35"/>
                </a:cxn>
                <a:cxn ang="0">
                  <a:pos x="38" y="0"/>
                </a:cxn>
                <a:cxn ang="0">
                  <a:pos x="0" y="31"/>
                </a:cxn>
              </a:cxnLst>
              <a:rect l="0" t="0" r="r" b="b"/>
              <a:pathLst>
                <a:path w="42" h="55">
                  <a:moveTo>
                    <a:pt x="0" y="31"/>
                  </a:moveTo>
                  <a:lnTo>
                    <a:pt x="23" y="55"/>
                  </a:lnTo>
                  <a:lnTo>
                    <a:pt x="42" y="35"/>
                  </a:lnTo>
                  <a:lnTo>
                    <a:pt x="38" y="0"/>
                  </a:lnTo>
                  <a:lnTo>
                    <a:pt x="0" y="3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3" name="Freeform 229"/>
            <p:cNvSpPr>
              <a:spLocks noChangeAspect="1"/>
            </p:cNvSpPr>
            <p:nvPr/>
          </p:nvSpPr>
          <p:spPr bwMode="gray">
            <a:xfrm>
              <a:off x="4786302" y="4478347"/>
              <a:ext cx="227012" cy="276226"/>
            </a:xfrm>
            <a:custGeom>
              <a:avLst/>
              <a:gdLst/>
              <a:ahLst/>
              <a:cxnLst>
                <a:cxn ang="0">
                  <a:pos x="0" y="118"/>
                </a:cxn>
                <a:cxn ang="0">
                  <a:pos x="3" y="189"/>
                </a:cxn>
                <a:cxn ang="0">
                  <a:pos x="48" y="262"/>
                </a:cxn>
                <a:cxn ang="0">
                  <a:pos x="113" y="293"/>
                </a:cxn>
                <a:cxn ang="0">
                  <a:pos x="147" y="300"/>
                </a:cxn>
                <a:cxn ang="0">
                  <a:pos x="184" y="371"/>
                </a:cxn>
                <a:cxn ang="0">
                  <a:pos x="323" y="362"/>
                </a:cxn>
                <a:cxn ang="0">
                  <a:pos x="374" y="331"/>
                </a:cxn>
                <a:cxn ang="0">
                  <a:pos x="322" y="185"/>
                </a:cxn>
                <a:cxn ang="0">
                  <a:pos x="335" y="129"/>
                </a:cxn>
                <a:cxn ang="0">
                  <a:pos x="157" y="0"/>
                </a:cxn>
                <a:cxn ang="0">
                  <a:pos x="110" y="64"/>
                </a:cxn>
                <a:cxn ang="0">
                  <a:pos x="89" y="47"/>
                </a:cxn>
                <a:cxn ang="0">
                  <a:pos x="76" y="62"/>
                </a:cxn>
                <a:cxn ang="0">
                  <a:pos x="74" y="0"/>
                </a:cxn>
                <a:cxn ang="0">
                  <a:pos x="28" y="3"/>
                </a:cxn>
                <a:cxn ang="0">
                  <a:pos x="36" y="49"/>
                </a:cxn>
                <a:cxn ang="0">
                  <a:pos x="38" y="78"/>
                </a:cxn>
                <a:cxn ang="0">
                  <a:pos x="0" y="118"/>
                </a:cxn>
              </a:cxnLst>
              <a:rect l="0" t="0" r="r" b="b"/>
              <a:pathLst>
                <a:path w="374" h="371">
                  <a:moveTo>
                    <a:pt x="0" y="118"/>
                  </a:moveTo>
                  <a:lnTo>
                    <a:pt x="3" y="189"/>
                  </a:lnTo>
                  <a:lnTo>
                    <a:pt x="48" y="262"/>
                  </a:lnTo>
                  <a:lnTo>
                    <a:pt x="113" y="293"/>
                  </a:lnTo>
                  <a:lnTo>
                    <a:pt x="147" y="300"/>
                  </a:lnTo>
                  <a:lnTo>
                    <a:pt x="184" y="371"/>
                  </a:lnTo>
                  <a:lnTo>
                    <a:pt x="323" y="362"/>
                  </a:lnTo>
                  <a:lnTo>
                    <a:pt x="374" y="331"/>
                  </a:lnTo>
                  <a:lnTo>
                    <a:pt x="322" y="185"/>
                  </a:lnTo>
                  <a:lnTo>
                    <a:pt x="335" y="129"/>
                  </a:lnTo>
                  <a:lnTo>
                    <a:pt x="157" y="0"/>
                  </a:lnTo>
                  <a:lnTo>
                    <a:pt x="110" y="64"/>
                  </a:lnTo>
                  <a:lnTo>
                    <a:pt x="89" y="47"/>
                  </a:lnTo>
                  <a:lnTo>
                    <a:pt x="76" y="62"/>
                  </a:lnTo>
                  <a:lnTo>
                    <a:pt x="74" y="0"/>
                  </a:lnTo>
                  <a:lnTo>
                    <a:pt x="28" y="3"/>
                  </a:lnTo>
                  <a:lnTo>
                    <a:pt x="36" y="49"/>
                  </a:lnTo>
                  <a:lnTo>
                    <a:pt x="38" y="78"/>
                  </a:lnTo>
                  <a:lnTo>
                    <a:pt x="0" y="11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4" name="Freeform 230"/>
            <p:cNvSpPr>
              <a:spLocks noChangeAspect="1"/>
            </p:cNvSpPr>
            <p:nvPr/>
          </p:nvSpPr>
          <p:spPr bwMode="gray">
            <a:xfrm>
              <a:off x="4149717" y="4170373"/>
              <a:ext cx="44450" cy="133350"/>
            </a:xfrm>
            <a:custGeom>
              <a:avLst/>
              <a:gdLst/>
              <a:ahLst/>
              <a:cxnLst>
                <a:cxn ang="0">
                  <a:pos x="0" y="0"/>
                </a:cxn>
                <a:cxn ang="0">
                  <a:pos x="38" y="9"/>
                </a:cxn>
                <a:cxn ang="0">
                  <a:pos x="74" y="171"/>
                </a:cxn>
                <a:cxn ang="0">
                  <a:pos x="49" y="177"/>
                </a:cxn>
                <a:cxn ang="0">
                  <a:pos x="0" y="0"/>
                </a:cxn>
              </a:cxnLst>
              <a:rect l="0" t="0" r="r" b="b"/>
              <a:pathLst>
                <a:path w="74" h="177">
                  <a:moveTo>
                    <a:pt x="0" y="0"/>
                  </a:moveTo>
                  <a:lnTo>
                    <a:pt x="38" y="9"/>
                  </a:lnTo>
                  <a:lnTo>
                    <a:pt x="74" y="171"/>
                  </a:lnTo>
                  <a:lnTo>
                    <a:pt x="49" y="177"/>
                  </a:lnTo>
                  <a:lnTo>
                    <a:pt x="0" y="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5" name="Freeform 231"/>
            <p:cNvSpPr>
              <a:spLocks noChangeAspect="1"/>
            </p:cNvSpPr>
            <p:nvPr/>
          </p:nvSpPr>
          <p:spPr bwMode="gray">
            <a:xfrm>
              <a:off x="4786302" y="4354523"/>
              <a:ext cx="114300" cy="134938"/>
            </a:xfrm>
            <a:custGeom>
              <a:avLst/>
              <a:gdLst/>
              <a:ahLst/>
              <a:cxnLst>
                <a:cxn ang="0">
                  <a:pos x="0" y="183"/>
                </a:cxn>
                <a:cxn ang="0">
                  <a:pos x="27" y="173"/>
                </a:cxn>
                <a:cxn ang="0">
                  <a:pos x="73" y="170"/>
                </a:cxn>
                <a:cxn ang="0">
                  <a:pos x="75" y="145"/>
                </a:cxn>
                <a:cxn ang="0">
                  <a:pos x="147" y="130"/>
                </a:cxn>
                <a:cxn ang="0">
                  <a:pos x="185" y="68"/>
                </a:cxn>
                <a:cxn ang="0">
                  <a:pos x="147" y="0"/>
                </a:cxn>
                <a:cxn ang="0">
                  <a:pos x="40" y="13"/>
                </a:cxn>
                <a:cxn ang="0">
                  <a:pos x="53" y="63"/>
                </a:cxn>
                <a:cxn ang="0">
                  <a:pos x="30" y="96"/>
                </a:cxn>
                <a:cxn ang="0">
                  <a:pos x="0" y="183"/>
                </a:cxn>
              </a:cxnLst>
              <a:rect l="0" t="0" r="r" b="b"/>
              <a:pathLst>
                <a:path w="185" h="183">
                  <a:moveTo>
                    <a:pt x="0" y="183"/>
                  </a:moveTo>
                  <a:lnTo>
                    <a:pt x="27" y="173"/>
                  </a:lnTo>
                  <a:lnTo>
                    <a:pt x="73" y="170"/>
                  </a:lnTo>
                  <a:lnTo>
                    <a:pt x="75" y="145"/>
                  </a:lnTo>
                  <a:lnTo>
                    <a:pt x="147" y="130"/>
                  </a:lnTo>
                  <a:lnTo>
                    <a:pt x="185" y="68"/>
                  </a:lnTo>
                  <a:lnTo>
                    <a:pt x="147" y="0"/>
                  </a:lnTo>
                  <a:lnTo>
                    <a:pt x="40" y="13"/>
                  </a:lnTo>
                  <a:lnTo>
                    <a:pt x="53" y="63"/>
                  </a:lnTo>
                  <a:lnTo>
                    <a:pt x="30" y="96"/>
                  </a:lnTo>
                  <a:lnTo>
                    <a:pt x="0" y="18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6" name="Freeform 232"/>
            <p:cNvSpPr>
              <a:spLocks noChangeAspect="1"/>
            </p:cNvSpPr>
            <p:nvPr/>
          </p:nvSpPr>
          <p:spPr bwMode="gray">
            <a:xfrm>
              <a:off x="4673591" y="3629032"/>
              <a:ext cx="238124" cy="266701"/>
            </a:xfrm>
            <a:custGeom>
              <a:avLst/>
              <a:gdLst/>
              <a:ahLst/>
              <a:cxnLst>
                <a:cxn ang="0">
                  <a:pos x="0" y="60"/>
                </a:cxn>
                <a:cxn ang="0">
                  <a:pos x="16" y="356"/>
                </a:cxn>
                <a:cxn ang="0">
                  <a:pos x="329" y="365"/>
                </a:cxn>
                <a:cxn ang="0">
                  <a:pos x="384" y="318"/>
                </a:cxn>
                <a:cxn ang="0">
                  <a:pos x="389" y="286"/>
                </a:cxn>
                <a:cxn ang="0">
                  <a:pos x="272" y="77"/>
                </a:cxn>
                <a:cxn ang="0">
                  <a:pos x="329" y="144"/>
                </a:cxn>
                <a:cxn ang="0">
                  <a:pos x="359" y="87"/>
                </a:cxn>
                <a:cxn ang="0">
                  <a:pos x="329" y="14"/>
                </a:cxn>
                <a:cxn ang="0">
                  <a:pos x="257" y="25"/>
                </a:cxn>
                <a:cxn ang="0">
                  <a:pos x="255" y="5"/>
                </a:cxn>
                <a:cxn ang="0">
                  <a:pos x="217" y="5"/>
                </a:cxn>
                <a:cxn ang="0">
                  <a:pos x="152" y="32"/>
                </a:cxn>
                <a:cxn ang="0">
                  <a:pos x="16" y="0"/>
                </a:cxn>
                <a:cxn ang="0">
                  <a:pos x="0" y="60"/>
                </a:cxn>
              </a:cxnLst>
              <a:rect l="0" t="0" r="r" b="b"/>
              <a:pathLst>
                <a:path w="389" h="365">
                  <a:moveTo>
                    <a:pt x="0" y="60"/>
                  </a:moveTo>
                  <a:lnTo>
                    <a:pt x="16" y="356"/>
                  </a:lnTo>
                  <a:lnTo>
                    <a:pt x="329" y="365"/>
                  </a:lnTo>
                  <a:lnTo>
                    <a:pt x="384" y="318"/>
                  </a:lnTo>
                  <a:lnTo>
                    <a:pt x="389" y="286"/>
                  </a:lnTo>
                  <a:lnTo>
                    <a:pt x="272" y="77"/>
                  </a:lnTo>
                  <a:lnTo>
                    <a:pt x="329" y="144"/>
                  </a:lnTo>
                  <a:lnTo>
                    <a:pt x="359" y="87"/>
                  </a:lnTo>
                  <a:lnTo>
                    <a:pt x="329" y="14"/>
                  </a:lnTo>
                  <a:lnTo>
                    <a:pt x="257" y="25"/>
                  </a:lnTo>
                  <a:lnTo>
                    <a:pt x="255" y="5"/>
                  </a:lnTo>
                  <a:lnTo>
                    <a:pt x="217" y="5"/>
                  </a:lnTo>
                  <a:lnTo>
                    <a:pt x="152" y="32"/>
                  </a:lnTo>
                  <a:lnTo>
                    <a:pt x="16" y="0"/>
                  </a:lnTo>
                  <a:lnTo>
                    <a:pt x="0" y="6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7" name="Freeform 233"/>
            <p:cNvSpPr>
              <a:spLocks noChangeAspect="1"/>
            </p:cNvSpPr>
            <p:nvPr/>
          </p:nvSpPr>
          <p:spPr bwMode="gray">
            <a:xfrm>
              <a:off x="4044943" y="4076708"/>
              <a:ext cx="158750" cy="138113"/>
            </a:xfrm>
            <a:custGeom>
              <a:avLst/>
              <a:gdLst/>
              <a:ahLst/>
              <a:cxnLst>
                <a:cxn ang="0">
                  <a:pos x="0" y="162"/>
                </a:cxn>
                <a:cxn ang="0">
                  <a:pos x="18" y="183"/>
                </a:cxn>
                <a:cxn ang="0">
                  <a:pos x="88" y="190"/>
                </a:cxn>
                <a:cxn ang="0">
                  <a:pos x="81" y="142"/>
                </a:cxn>
                <a:cxn ang="0">
                  <a:pos x="174" y="133"/>
                </a:cxn>
                <a:cxn ang="0">
                  <a:pos x="212" y="142"/>
                </a:cxn>
                <a:cxn ang="0">
                  <a:pos x="262" y="106"/>
                </a:cxn>
                <a:cxn ang="0">
                  <a:pos x="195" y="34"/>
                </a:cxn>
                <a:cxn ang="0">
                  <a:pos x="187" y="0"/>
                </a:cxn>
                <a:cxn ang="0">
                  <a:pos x="44" y="62"/>
                </a:cxn>
                <a:cxn ang="0">
                  <a:pos x="0" y="162"/>
                </a:cxn>
              </a:cxnLst>
              <a:rect l="0" t="0" r="r" b="b"/>
              <a:pathLst>
                <a:path w="262" h="190">
                  <a:moveTo>
                    <a:pt x="0" y="162"/>
                  </a:moveTo>
                  <a:lnTo>
                    <a:pt x="18" y="183"/>
                  </a:lnTo>
                  <a:lnTo>
                    <a:pt x="88" y="190"/>
                  </a:lnTo>
                  <a:lnTo>
                    <a:pt x="81" y="142"/>
                  </a:lnTo>
                  <a:lnTo>
                    <a:pt x="174" y="133"/>
                  </a:lnTo>
                  <a:lnTo>
                    <a:pt x="212" y="142"/>
                  </a:lnTo>
                  <a:lnTo>
                    <a:pt x="262" y="106"/>
                  </a:lnTo>
                  <a:lnTo>
                    <a:pt x="195" y="34"/>
                  </a:lnTo>
                  <a:lnTo>
                    <a:pt x="187" y="0"/>
                  </a:lnTo>
                  <a:lnTo>
                    <a:pt x="44" y="62"/>
                  </a:lnTo>
                  <a:lnTo>
                    <a:pt x="0" y="16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8" name="Freeform 234"/>
            <p:cNvSpPr>
              <a:spLocks noChangeAspect="1"/>
            </p:cNvSpPr>
            <p:nvPr/>
          </p:nvSpPr>
          <p:spPr bwMode="gray">
            <a:xfrm>
              <a:off x="4619618" y="4662495"/>
              <a:ext cx="250824" cy="250825"/>
            </a:xfrm>
            <a:custGeom>
              <a:avLst/>
              <a:gdLst/>
              <a:ahLst/>
              <a:cxnLst>
                <a:cxn ang="0">
                  <a:pos x="0" y="166"/>
                </a:cxn>
                <a:cxn ang="0">
                  <a:pos x="0" y="296"/>
                </a:cxn>
                <a:cxn ang="0">
                  <a:pos x="43" y="329"/>
                </a:cxn>
                <a:cxn ang="0">
                  <a:pos x="109" y="337"/>
                </a:cxn>
                <a:cxn ang="0">
                  <a:pos x="170" y="339"/>
                </a:cxn>
                <a:cxn ang="0">
                  <a:pos x="231" y="293"/>
                </a:cxn>
                <a:cxn ang="0">
                  <a:pos x="235" y="274"/>
                </a:cxn>
                <a:cxn ang="0">
                  <a:pos x="288" y="260"/>
                </a:cxn>
                <a:cxn ang="0">
                  <a:pos x="278" y="242"/>
                </a:cxn>
                <a:cxn ang="0">
                  <a:pos x="389" y="208"/>
                </a:cxn>
                <a:cxn ang="0">
                  <a:pos x="374" y="191"/>
                </a:cxn>
                <a:cxn ang="0">
                  <a:pos x="409" y="88"/>
                </a:cxn>
                <a:cxn ang="0">
                  <a:pos x="382" y="43"/>
                </a:cxn>
                <a:cxn ang="0">
                  <a:pos x="317" y="12"/>
                </a:cxn>
                <a:cxn ang="0">
                  <a:pos x="300" y="0"/>
                </a:cxn>
                <a:cxn ang="0">
                  <a:pos x="237" y="32"/>
                </a:cxn>
                <a:cxn ang="0">
                  <a:pos x="230" y="122"/>
                </a:cxn>
                <a:cxn ang="0">
                  <a:pos x="269" y="139"/>
                </a:cxn>
                <a:cxn ang="0">
                  <a:pos x="270" y="176"/>
                </a:cxn>
                <a:cxn ang="0">
                  <a:pos x="71" y="94"/>
                </a:cxn>
                <a:cxn ang="0">
                  <a:pos x="77" y="166"/>
                </a:cxn>
                <a:cxn ang="0">
                  <a:pos x="0" y="166"/>
                </a:cxn>
              </a:cxnLst>
              <a:rect l="0" t="0" r="r" b="b"/>
              <a:pathLst>
                <a:path w="409" h="339">
                  <a:moveTo>
                    <a:pt x="0" y="166"/>
                  </a:moveTo>
                  <a:lnTo>
                    <a:pt x="0" y="296"/>
                  </a:lnTo>
                  <a:lnTo>
                    <a:pt x="43" y="329"/>
                  </a:lnTo>
                  <a:lnTo>
                    <a:pt x="109" y="337"/>
                  </a:lnTo>
                  <a:lnTo>
                    <a:pt x="170" y="339"/>
                  </a:lnTo>
                  <a:lnTo>
                    <a:pt x="231" y="293"/>
                  </a:lnTo>
                  <a:lnTo>
                    <a:pt x="235" y="274"/>
                  </a:lnTo>
                  <a:lnTo>
                    <a:pt x="288" y="260"/>
                  </a:lnTo>
                  <a:lnTo>
                    <a:pt x="278" y="242"/>
                  </a:lnTo>
                  <a:lnTo>
                    <a:pt x="389" y="208"/>
                  </a:lnTo>
                  <a:lnTo>
                    <a:pt x="374" y="191"/>
                  </a:lnTo>
                  <a:lnTo>
                    <a:pt x="409" y="88"/>
                  </a:lnTo>
                  <a:lnTo>
                    <a:pt x="382" y="43"/>
                  </a:lnTo>
                  <a:lnTo>
                    <a:pt x="317" y="12"/>
                  </a:lnTo>
                  <a:lnTo>
                    <a:pt x="300" y="0"/>
                  </a:lnTo>
                  <a:lnTo>
                    <a:pt x="237" y="32"/>
                  </a:lnTo>
                  <a:lnTo>
                    <a:pt x="230" y="122"/>
                  </a:lnTo>
                  <a:lnTo>
                    <a:pt x="269" y="139"/>
                  </a:lnTo>
                  <a:lnTo>
                    <a:pt x="270" y="176"/>
                  </a:lnTo>
                  <a:lnTo>
                    <a:pt x="71" y="94"/>
                  </a:lnTo>
                  <a:lnTo>
                    <a:pt x="77" y="166"/>
                  </a:lnTo>
                  <a:lnTo>
                    <a:pt x="0" y="16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sp>
          <p:nvSpPr>
            <p:cNvPr id="79" name="Freeform 235"/>
            <p:cNvSpPr>
              <a:spLocks noChangeAspect="1"/>
            </p:cNvSpPr>
            <p:nvPr/>
          </p:nvSpPr>
          <p:spPr bwMode="gray">
            <a:xfrm>
              <a:off x="4505322" y="5026026"/>
              <a:ext cx="344487" cy="336550"/>
            </a:xfrm>
            <a:custGeom>
              <a:avLst/>
              <a:gdLst/>
              <a:ahLst/>
              <a:cxnLst>
                <a:cxn ang="0">
                  <a:pos x="0" y="240"/>
                </a:cxn>
                <a:cxn ang="0">
                  <a:pos x="21" y="224"/>
                </a:cxn>
                <a:cxn ang="0">
                  <a:pos x="45" y="254"/>
                </a:cxn>
                <a:cxn ang="0">
                  <a:pos x="89" y="254"/>
                </a:cxn>
                <a:cxn ang="0">
                  <a:pos x="119" y="232"/>
                </a:cxn>
                <a:cxn ang="0">
                  <a:pos x="119" y="91"/>
                </a:cxn>
                <a:cxn ang="0">
                  <a:pos x="149" y="127"/>
                </a:cxn>
                <a:cxn ang="0">
                  <a:pos x="148" y="165"/>
                </a:cxn>
                <a:cxn ang="0">
                  <a:pos x="196" y="164"/>
                </a:cxn>
                <a:cxn ang="0">
                  <a:pos x="237" y="121"/>
                </a:cxn>
                <a:cxn ang="0">
                  <a:pos x="313" y="121"/>
                </a:cxn>
                <a:cxn ang="0">
                  <a:pos x="445" y="0"/>
                </a:cxn>
                <a:cxn ang="0">
                  <a:pos x="524" y="17"/>
                </a:cxn>
                <a:cxn ang="0">
                  <a:pos x="537" y="130"/>
                </a:cxn>
                <a:cxn ang="0">
                  <a:pos x="499" y="161"/>
                </a:cxn>
                <a:cxn ang="0">
                  <a:pos x="522" y="185"/>
                </a:cxn>
                <a:cxn ang="0">
                  <a:pos x="541" y="165"/>
                </a:cxn>
                <a:cxn ang="0">
                  <a:pos x="568" y="165"/>
                </a:cxn>
                <a:cxn ang="0">
                  <a:pos x="554" y="232"/>
                </a:cxn>
                <a:cxn ang="0">
                  <a:pos x="471" y="335"/>
                </a:cxn>
                <a:cxn ang="0">
                  <a:pos x="368" y="424"/>
                </a:cxn>
                <a:cxn ang="0">
                  <a:pos x="291" y="454"/>
                </a:cxn>
                <a:cxn ang="0">
                  <a:pos x="67" y="455"/>
                </a:cxn>
                <a:cxn ang="0">
                  <a:pos x="49" y="404"/>
                </a:cxn>
                <a:cxn ang="0">
                  <a:pos x="58" y="363"/>
                </a:cxn>
                <a:cxn ang="0">
                  <a:pos x="0" y="240"/>
                </a:cxn>
              </a:cxnLst>
              <a:rect l="0" t="0" r="r" b="b"/>
              <a:pathLst>
                <a:path w="568" h="455">
                  <a:moveTo>
                    <a:pt x="0" y="240"/>
                  </a:moveTo>
                  <a:lnTo>
                    <a:pt x="21" y="224"/>
                  </a:lnTo>
                  <a:lnTo>
                    <a:pt x="45" y="254"/>
                  </a:lnTo>
                  <a:lnTo>
                    <a:pt x="89" y="254"/>
                  </a:lnTo>
                  <a:lnTo>
                    <a:pt x="119" y="232"/>
                  </a:lnTo>
                  <a:lnTo>
                    <a:pt x="119" y="91"/>
                  </a:lnTo>
                  <a:lnTo>
                    <a:pt x="149" y="127"/>
                  </a:lnTo>
                  <a:lnTo>
                    <a:pt x="148" y="165"/>
                  </a:lnTo>
                  <a:lnTo>
                    <a:pt x="196" y="164"/>
                  </a:lnTo>
                  <a:lnTo>
                    <a:pt x="237" y="121"/>
                  </a:lnTo>
                  <a:lnTo>
                    <a:pt x="313" y="121"/>
                  </a:lnTo>
                  <a:lnTo>
                    <a:pt x="445" y="0"/>
                  </a:lnTo>
                  <a:lnTo>
                    <a:pt x="524" y="17"/>
                  </a:lnTo>
                  <a:lnTo>
                    <a:pt x="537" y="130"/>
                  </a:lnTo>
                  <a:lnTo>
                    <a:pt x="499" y="161"/>
                  </a:lnTo>
                  <a:lnTo>
                    <a:pt x="522" y="185"/>
                  </a:lnTo>
                  <a:lnTo>
                    <a:pt x="541" y="165"/>
                  </a:lnTo>
                  <a:lnTo>
                    <a:pt x="568" y="165"/>
                  </a:lnTo>
                  <a:lnTo>
                    <a:pt x="554" y="232"/>
                  </a:lnTo>
                  <a:lnTo>
                    <a:pt x="471" y="335"/>
                  </a:lnTo>
                  <a:lnTo>
                    <a:pt x="368" y="424"/>
                  </a:lnTo>
                  <a:lnTo>
                    <a:pt x="291" y="454"/>
                  </a:lnTo>
                  <a:lnTo>
                    <a:pt x="67" y="455"/>
                  </a:lnTo>
                  <a:lnTo>
                    <a:pt x="49" y="404"/>
                  </a:lnTo>
                  <a:lnTo>
                    <a:pt x="58" y="363"/>
                  </a:lnTo>
                  <a:lnTo>
                    <a:pt x="0" y="240"/>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sz="1000">
                <a:solidFill>
                  <a:srgbClr val="02367A"/>
                </a:solidFill>
              </a:endParaRPr>
            </a:p>
          </p:txBody>
        </p:sp>
        <p:sp>
          <p:nvSpPr>
            <p:cNvPr id="80" name="Freeform 236"/>
            <p:cNvSpPr>
              <a:spLocks noChangeAspect="1"/>
            </p:cNvSpPr>
            <p:nvPr/>
          </p:nvSpPr>
          <p:spPr bwMode="gray">
            <a:xfrm>
              <a:off x="4727576" y="5205413"/>
              <a:ext cx="50800" cy="61913"/>
            </a:xfrm>
            <a:custGeom>
              <a:avLst/>
              <a:gdLst/>
              <a:ahLst/>
              <a:cxnLst>
                <a:cxn ang="0">
                  <a:pos x="0" y="41"/>
                </a:cxn>
                <a:cxn ang="0">
                  <a:pos x="30" y="84"/>
                </a:cxn>
                <a:cxn ang="0">
                  <a:pos x="80" y="41"/>
                </a:cxn>
                <a:cxn ang="0">
                  <a:pos x="57" y="0"/>
                </a:cxn>
                <a:cxn ang="0">
                  <a:pos x="0" y="41"/>
                </a:cxn>
              </a:cxnLst>
              <a:rect l="0" t="0" r="r" b="b"/>
              <a:pathLst>
                <a:path w="80" h="84">
                  <a:moveTo>
                    <a:pt x="0" y="41"/>
                  </a:moveTo>
                  <a:lnTo>
                    <a:pt x="30" y="84"/>
                  </a:lnTo>
                  <a:lnTo>
                    <a:pt x="80" y="41"/>
                  </a:lnTo>
                  <a:lnTo>
                    <a:pt x="57" y="0"/>
                  </a:lnTo>
                  <a:lnTo>
                    <a:pt x="0" y="4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sz="1000">
                <a:solidFill>
                  <a:srgbClr val="02367A"/>
                </a:solidFill>
              </a:endParaRPr>
            </a:p>
          </p:txBody>
        </p:sp>
      </p:grpSp>
      <p:sp>
        <p:nvSpPr>
          <p:cNvPr id="86" name="Content Placeholder 30"/>
          <p:cNvSpPr>
            <a:spLocks noGrp="1"/>
          </p:cNvSpPr>
          <p:nvPr>
            <p:ph sz="quarter" idx="4294967295"/>
          </p:nvPr>
        </p:nvSpPr>
        <p:spPr>
          <a:xfrm>
            <a:off x="965275" y="6185211"/>
            <a:ext cx="2209356" cy="309109"/>
          </a:xfrm>
          <a:prstGeom prst="rect">
            <a:avLst/>
          </a:prstGeom>
        </p:spPr>
        <p:txBody>
          <a:bodyPr/>
          <a:lstStyle/>
          <a:p>
            <a:pPr>
              <a:spcBef>
                <a:spcPts val="0"/>
              </a:spcBef>
              <a:spcAft>
                <a:spcPts val="600"/>
              </a:spcAft>
            </a:pPr>
            <a:r>
              <a:rPr lang="en-GB" sz="1000" b="1" dirty="0"/>
              <a:t>Siemens Portugal: R0.046bn</a:t>
            </a:r>
          </a:p>
        </p:txBody>
      </p:sp>
      <p:sp>
        <p:nvSpPr>
          <p:cNvPr id="90" name="Oval 89"/>
          <p:cNvSpPr/>
          <p:nvPr/>
        </p:nvSpPr>
        <p:spPr>
          <a:xfrm>
            <a:off x="944216" y="6254874"/>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4</a:t>
            </a:r>
            <a:endParaRPr lang="en-ZA" sz="1000" b="1" dirty="0">
              <a:solidFill>
                <a:srgbClr val="FFFFFF"/>
              </a:solidFill>
            </a:endParaRPr>
          </a:p>
        </p:txBody>
      </p:sp>
      <p:cxnSp>
        <p:nvCxnSpPr>
          <p:cNvPr id="94" name="Straight Arrow Connector 93"/>
          <p:cNvCxnSpPr/>
          <p:nvPr/>
        </p:nvCxnSpPr>
        <p:spPr>
          <a:xfrm flipV="1">
            <a:off x="5329219" y="4784958"/>
            <a:ext cx="434431" cy="49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5" name="Content Placeholder 30"/>
          <p:cNvSpPr>
            <a:spLocks noGrp="1"/>
          </p:cNvSpPr>
          <p:nvPr>
            <p:ph sz="quarter" idx="4294967295"/>
          </p:nvPr>
        </p:nvSpPr>
        <p:spPr>
          <a:xfrm>
            <a:off x="4447402" y="5269391"/>
            <a:ext cx="2057737" cy="309109"/>
          </a:xfrm>
          <a:prstGeom prst="rect">
            <a:avLst/>
          </a:prstGeom>
        </p:spPr>
        <p:txBody>
          <a:bodyPr/>
          <a:lstStyle/>
          <a:p>
            <a:pPr lvl="0" algn="l">
              <a:spcBef>
                <a:spcPts val="0"/>
              </a:spcBef>
              <a:spcAft>
                <a:spcPts val="600"/>
              </a:spcAft>
            </a:pPr>
            <a:r>
              <a:rPr lang="en-GB" sz="1000" b="1" dirty="0">
                <a:solidFill>
                  <a:srgbClr val="02367A"/>
                </a:solidFill>
              </a:rPr>
              <a:t>Siemens (Pty) Ltd: R1.67bn</a:t>
            </a:r>
          </a:p>
        </p:txBody>
      </p:sp>
      <p:sp>
        <p:nvSpPr>
          <p:cNvPr id="96" name="Oval 95"/>
          <p:cNvSpPr/>
          <p:nvPr/>
        </p:nvSpPr>
        <p:spPr>
          <a:xfrm>
            <a:off x="4418075" y="5368649"/>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5</a:t>
            </a:r>
            <a:endParaRPr lang="en-ZA" sz="1000" b="1" dirty="0">
              <a:solidFill>
                <a:srgbClr val="FFFFFF"/>
              </a:solidFill>
            </a:endParaRPr>
          </a:p>
        </p:txBody>
      </p:sp>
      <p:sp>
        <p:nvSpPr>
          <p:cNvPr id="102" name="Content Placeholder 30"/>
          <p:cNvSpPr>
            <a:spLocks noGrp="1"/>
          </p:cNvSpPr>
          <p:nvPr>
            <p:ph sz="quarter" idx="4294967295"/>
          </p:nvPr>
        </p:nvSpPr>
        <p:spPr>
          <a:xfrm>
            <a:off x="7806826" y="3807657"/>
            <a:ext cx="2067017" cy="309109"/>
          </a:xfrm>
          <a:prstGeom prst="rect">
            <a:avLst/>
          </a:prstGeom>
        </p:spPr>
        <p:txBody>
          <a:bodyPr/>
          <a:lstStyle/>
          <a:p>
            <a:pPr marL="228600" lvl="0" indent="-228600">
              <a:spcBef>
                <a:spcPts val="100"/>
              </a:spcBef>
              <a:spcAft>
                <a:spcPts val="100"/>
              </a:spcAft>
              <a:buFont typeface="+mj-lt"/>
              <a:buAutoNum type="arabicPeriod"/>
            </a:pPr>
            <a:r>
              <a:rPr lang="en-GB" sz="1000" b="1" dirty="0">
                <a:solidFill>
                  <a:srgbClr val="02367A"/>
                </a:solidFill>
              </a:rPr>
              <a:t>Siemens </a:t>
            </a:r>
            <a:r>
              <a:rPr lang="en-GB" sz="1000" b="1" dirty="0" err="1">
                <a:solidFill>
                  <a:srgbClr val="02367A"/>
                </a:solidFill>
              </a:rPr>
              <a:t>Limitada</a:t>
            </a:r>
            <a:r>
              <a:rPr lang="en-GB" sz="1000" b="1" dirty="0">
                <a:solidFill>
                  <a:srgbClr val="02367A"/>
                </a:solidFill>
              </a:rPr>
              <a:t>: R0.08bn</a:t>
            </a:r>
          </a:p>
        </p:txBody>
      </p:sp>
      <p:cxnSp>
        <p:nvCxnSpPr>
          <p:cNvPr id="96327" name="Straight Arrow Connector 96326"/>
          <p:cNvCxnSpPr/>
          <p:nvPr/>
        </p:nvCxnSpPr>
        <p:spPr>
          <a:xfrm flipV="1">
            <a:off x="4239895" y="2870268"/>
            <a:ext cx="190779" cy="55897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746593" y="3910288"/>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8</a:t>
            </a:r>
            <a:endParaRPr lang="en-ZA" sz="1000" b="1" dirty="0">
              <a:solidFill>
                <a:srgbClr val="FFFFFF"/>
              </a:solidFill>
            </a:endParaRPr>
          </a:p>
        </p:txBody>
      </p:sp>
      <p:cxnSp>
        <p:nvCxnSpPr>
          <p:cNvPr id="83" name="Straight Arrow Connector 82"/>
          <p:cNvCxnSpPr/>
          <p:nvPr/>
        </p:nvCxnSpPr>
        <p:spPr>
          <a:xfrm flipH="1" flipV="1">
            <a:off x="5827556" y="4777009"/>
            <a:ext cx="294731" cy="37393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Content Placeholder 30"/>
          <p:cNvSpPr>
            <a:spLocks noGrp="1"/>
          </p:cNvSpPr>
          <p:nvPr>
            <p:ph sz="quarter" idx="4294967295"/>
          </p:nvPr>
        </p:nvSpPr>
        <p:spPr>
          <a:xfrm>
            <a:off x="6142565" y="5060397"/>
            <a:ext cx="2249354" cy="309109"/>
          </a:xfrm>
          <a:prstGeom prst="rect">
            <a:avLst/>
          </a:prstGeom>
        </p:spPr>
        <p:txBody>
          <a:bodyPr/>
          <a:lstStyle/>
          <a:p>
            <a:pPr lvl="0" algn="l">
              <a:spcBef>
                <a:spcPts val="0"/>
              </a:spcBef>
              <a:spcAft>
                <a:spcPts val="600"/>
              </a:spcAft>
            </a:pPr>
            <a:r>
              <a:rPr lang="en-GB" sz="1000" b="1" dirty="0">
                <a:solidFill>
                  <a:srgbClr val="02367A"/>
                </a:solidFill>
              </a:rPr>
              <a:t>Siemens Healthcare: R0.09bn</a:t>
            </a:r>
          </a:p>
        </p:txBody>
      </p:sp>
      <p:sp>
        <p:nvSpPr>
          <p:cNvPr id="89" name="Oval 88"/>
          <p:cNvSpPr/>
          <p:nvPr/>
        </p:nvSpPr>
        <p:spPr>
          <a:xfrm>
            <a:off x="6132152" y="5126099"/>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6</a:t>
            </a:r>
            <a:endParaRPr lang="en-ZA" sz="1000" b="1" dirty="0">
              <a:solidFill>
                <a:srgbClr val="FFFFFF"/>
              </a:solidFill>
            </a:endParaRPr>
          </a:p>
        </p:txBody>
      </p:sp>
      <p:cxnSp>
        <p:nvCxnSpPr>
          <p:cNvPr id="91" name="Straight Arrow Connector 90"/>
          <p:cNvCxnSpPr/>
          <p:nvPr/>
        </p:nvCxnSpPr>
        <p:spPr>
          <a:xfrm>
            <a:off x="6683133" y="3322528"/>
            <a:ext cx="685524" cy="21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7403645" y="3429245"/>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9</a:t>
            </a:r>
            <a:endParaRPr lang="en-ZA" sz="1000" b="1" dirty="0">
              <a:solidFill>
                <a:srgbClr val="FFFFFF"/>
              </a:solidFill>
            </a:endParaRPr>
          </a:p>
        </p:txBody>
      </p:sp>
      <p:sp>
        <p:nvSpPr>
          <p:cNvPr id="97" name="Content Placeholder 30"/>
          <p:cNvSpPr>
            <a:spLocks noGrp="1"/>
          </p:cNvSpPr>
          <p:nvPr>
            <p:ph sz="quarter" idx="4294967295"/>
          </p:nvPr>
        </p:nvSpPr>
        <p:spPr>
          <a:xfrm>
            <a:off x="7611589" y="3364678"/>
            <a:ext cx="1607914" cy="309109"/>
          </a:xfrm>
          <a:prstGeom prst="rect">
            <a:avLst/>
          </a:prstGeom>
        </p:spPr>
        <p:txBody>
          <a:bodyPr/>
          <a:lstStyle/>
          <a:p>
            <a:pPr marL="0" lvl="0" indent="0">
              <a:spcBef>
                <a:spcPts val="100"/>
              </a:spcBef>
              <a:spcAft>
                <a:spcPts val="100"/>
              </a:spcAft>
              <a:buNone/>
            </a:pPr>
            <a:r>
              <a:rPr lang="en-GB" sz="1000" b="1" dirty="0">
                <a:solidFill>
                  <a:srgbClr val="02367A"/>
                </a:solidFill>
              </a:rPr>
              <a:t>Siemens Ltd: R0.056bn</a:t>
            </a:r>
            <a:endParaRPr lang="en-ZA" sz="1000" dirty="0">
              <a:solidFill>
                <a:srgbClr val="02367A"/>
              </a:solidFill>
            </a:endParaRPr>
          </a:p>
        </p:txBody>
      </p:sp>
      <p:cxnSp>
        <p:nvCxnSpPr>
          <p:cNvPr id="98" name="Straight Arrow Connector 97"/>
          <p:cNvCxnSpPr/>
          <p:nvPr/>
        </p:nvCxnSpPr>
        <p:spPr>
          <a:xfrm flipV="1">
            <a:off x="4853582" y="3834306"/>
            <a:ext cx="613233" cy="124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9" name="Content Placeholder 30"/>
          <p:cNvSpPr>
            <a:spLocks noGrp="1"/>
          </p:cNvSpPr>
          <p:nvPr>
            <p:ph sz="quarter" idx="4294967295"/>
          </p:nvPr>
        </p:nvSpPr>
        <p:spPr>
          <a:xfrm>
            <a:off x="3233354" y="3643473"/>
            <a:ext cx="2249354" cy="309109"/>
          </a:xfrm>
          <a:prstGeom prst="rect">
            <a:avLst/>
          </a:prstGeom>
        </p:spPr>
        <p:txBody>
          <a:bodyPr/>
          <a:lstStyle/>
          <a:p>
            <a:pPr lvl="0" algn="l">
              <a:spcBef>
                <a:spcPts val="0"/>
              </a:spcBef>
              <a:spcAft>
                <a:spcPts val="600"/>
              </a:spcAft>
            </a:pPr>
            <a:r>
              <a:rPr lang="en-GB" sz="1000" b="1" dirty="0">
                <a:solidFill>
                  <a:srgbClr val="02367A"/>
                </a:solidFill>
              </a:rPr>
              <a:t>Siemens S.A: R0.14bn</a:t>
            </a:r>
          </a:p>
        </p:txBody>
      </p:sp>
      <p:sp>
        <p:nvSpPr>
          <p:cNvPr id="100" name="Oval 99"/>
          <p:cNvSpPr/>
          <p:nvPr/>
        </p:nvSpPr>
        <p:spPr>
          <a:xfrm>
            <a:off x="3204027" y="3742731"/>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3</a:t>
            </a:r>
            <a:endParaRPr lang="en-ZA" sz="1000" b="1" dirty="0">
              <a:solidFill>
                <a:srgbClr val="FFFFFF"/>
              </a:solidFill>
            </a:endParaRPr>
          </a:p>
        </p:txBody>
      </p:sp>
      <p:sp>
        <p:nvSpPr>
          <p:cNvPr id="8" name="Rectangle 7"/>
          <p:cNvSpPr/>
          <p:nvPr/>
        </p:nvSpPr>
        <p:spPr>
          <a:xfrm>
            <a:off x="296889" y="3869629"/>
            <a:ext cx="2669320" cy="246221"/>
          </a:xfrm>
          <a:prstGeom prst="rect">
            <a:avLst/>
          </a:prstGeom>
        </p:spPr>
        <p:txBody>
          <a:bodyPr wrap="none">
            <a:spAutoFit/>
          </a:bodyPr>
          <a:lstStyle/>
          <a:p>
            <a:r>
              <a:rPr lang="en-ZA" sz="1000" b="1" dirty="0">
                <a:solidFill>
                  <a:srgbClr val="02367A"/>
                </a:solidFill>
                <a:latin typeface="+mn-lt"/>
                <a:cs typeface="+mn-cs"/>
              </a:rPr>
              <a:t>Siemens </a:t>
            </a:r>
            <a:r>
              <a:rPr lang="en-ZA" sz="1000" b="1" dirty="0" err="1">
                <a:solidFill>
                  <a:srgbClr val="02367A"/>
                </a:solidFill>
                <a:latin typeface="+mn-lt"/>
                <a:cs typeface="+mn-cs"/>
              </a:rPr>
              <a:t>WindPower</a:t>
            </a:r>
            <a:r>
              <a:rPr lang="en-ZA" sz="1000" b="1" dirty="0">
                <a:solidFill>
                  <a:srgbClr val="02367A"/>
                </a:solidFill>
                <a:latin typeface="+mn-lt"/>
                <a:cs typeface="+mn-cs"/>
              </a:rPr>
              <a:t> Denmark: R0.042bn</a:t>
            </a:r>
          </a:p>
        </p:txBody>
      </p:sp>
      <p:cxnSp>
        <p:nvCxnSpPr>
          <p:cNvPr id="101" name="Straight Arrow Connector 100"/>
          <p:cNvCxnSpPr/>
          <p:nvPr/>
        </p:nvCxnSpPr>
        <p:spPr>
          <a:xfrm flipH="1" flipV="1">
            <a:off x="6097402" y="4602238"/>
            <a:ext cx="294731" cy="37393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3" name="Content Placeholder 30"/>
          <p:cNvSpPr>
            <a:spLocks noGrp="1"/>
          </p:cNvSpPr>
          <p:nvPr>
            <p:ph sz="quarter" idx="4294967295"/>
          </p:nvPr>
        </p:nvSpPr>
        <p:spPr>
          <a:xfrm>
            <a:off x="6437578" y="4784958"/>
            <a:ext cx="2238942" cy="309109"/>
          </a:xfrm>
          <a:prstGeom prst="rect">
            <a:avLst/>
          </a:prstGeom>
        </p:spPr>
        <p:txBody>
          <a:bodyPr/>
          <a:lstStyle/>
          <a:p>
            <a:pPr lvl="0" algn="l">
              <a:spcBef>
                <a:spcPts val="0"/>
              </a:spcBef>
              <a:spcAft>
                <a:spcPts val="600"/>
              </a:spcAft>
            </a:pPr>
            <a:r>
              <a:rPr lang="en-GB" sz="1000" b="1" dirty="0">
                <a:solidFill>
                  <a:srgbClr val="02367A"/>
                </a:solidFill>
              </a:rPr>
              <a:t>Siemens </a:t>
            </a:r>
            <a:r>
              <a:rPr lang="en-GB" sz="1000" b="1" dirty="0" err="1">
                <a:solidFill>
                  <a:srgbClr val="02367A"/>
                </a:solidFill>
              </a:rPr>
              <a:t>WindPower</a:t>
            </a:r>
            <a:r>
              <a:rPr lang="en-GB" sz="1000" b="1" dirty="0">
                <a:solidFill>
                  <a:srgbClr val="02367A"/>
                </a:solidFill>
              </a:rPr>
              <a:t>: R0.2bn</a:t>
            </a:r>
          </a:p>
        </p:txBody>
      </p:sp>
      <p:sp>
        <p:nvSpPr>
          <p:cNvPr id="104" name="Oval 103"/>
          <p:cNvSpPr/>
          <p:nvPr/>
        </p:nvSpPr>
        <p:spPr>
          <a:xfrm>
            <a:off x="6427165" y="4850660"/>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7</a:t>
            </a:r>
            <a:endParaRPr lang="en-ZA" sz="1000" b="1" dirty="0">
              <a:solidFill>
                <a:srgbClr val="FFFFFF"/>
              </a:solidFill>
            </a:endParaRPr>
          </a:p>
        </p:txBody>
      </p:sp>
      <p:cxnSp>
        <p:nvCxnSpPr>
          <p:cNvPr id="14" name="Straight Connector 13"/>
          <p:cNvCxnSpPr/>
          <p:nvPr/>
        </p:nvCxnSpPr>
        <p:spPr>
          <a:xfrm>
            <a:off x="6646456" y="4015214"/>
            <a:ext cx="1090569"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30"/>
          <p:cNvSpPr>
            <a:spLocks noGrp="1"/>
          </p:cNvSpPr>
          <p:nvPr>
            <p:ph sz="quarter" idx="4294967295"/>
          </p:nvPr>
        </p:nvSpPr>
        <p:spPr>
          <a:xfrm>
            <a:off x="1915522" y="3326089"/>
            <a:ext cx="3627307" cy="309109"/>
          </a:xfrm>
          <a:prstGeom prst="rect">
            <a:avLst/>
          </a:prstGeom>
        </p:spPr>
        <p:txBody>
          <a:bodyPr/>
          <a:lstStyle/>
          <a:p>
            <a:pPr lvl="0" algn="l">
              <a:spcBef>
                <a:spcPts val="0"/>
              </a:spcBef>
              <a:spcAft>
                <a:spcPts val="600"/>
              </a:spcAft>
            </a:pPr>
            <a:r>
              <a:rPr lang="en-ZA" sz="1000" b="1" dirty="0">
                <a:solidFill>
                  <a:srgbClr val="02367A"/>
                </a:solidFill>
              </a:rPr>
              <a:t>Siemens Oil &amp; Gas Equipment Limited</a:t>
            </a:r>
            <a:r>
              <a:rPr lang="en-GB" sz="1000" b="1" dirty="0">
                <a:solidFill>
                  <a:srgbClr val="02367A"/>
                </a:solidFill>
              </a:rPr>
              <a:t>: R0.025bn</a:t>
            </a:r>
          </a:p>
        </p:txBody>
      </p:sp>
      <p:sp>
        <p:nvSpPr>
          <p:cNvPr id="107" name="Oval 106"/>
          <p:cNvSpPr/>
          <p:nvPr/>
        </p:nvSpPr>
        <p:spPr>
          <a:xfrm>
            <a:off x="1898640" y="3400328"/>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1</a:t>
            </a:r>
            <a:endParaRPr lang="en-ZA" sz="1000" b="1" dirty="0">
              <a:solidFill>
                <a:srgbClr val="FFFFFF"/>
              </a:solidFill>
            </a:endParaRPr>
          </a:p>
        </p:txBody>
      </p:sp>
      <p:pic>
        <p:nvPicPr>
          <p:cNvPr id="16" name="Picture 15"/>
          <p:cNvPicPr>
            <a:picLocks noChangeAspect="1"/>
          </p:cNvPicPr>
          <p:nvPr/>
        </p:nvPicPr>
        <p:blipFill>
          <a:blip r:embed="rId3"/>
          <a:stretch>
            <a:fillRect/>
          </a:stretch>
        </p:blipFill>
        <p:spPr>
          <a:xfrm>
            <a:off x="453741" y="4393197"/>
            <a:ext cx="1853918" cy="1808792"/>
          </a:xfrm>
          <a:prstGeom prst="rect">
            <a:avLst/>
          </a:prstGeom>
        </p:spPr>
      </p:pic>
      <p:cxnSp>
        <p:nvCxnSpPr>
          <p:cNvPr id="108" name="Straight Arrow Connector 107"/>
          <p:cNvCxnSpPr/>
          <p:nvPr/>
        </p:nvCxnSpPr>
        <p:spPr>
          <a:xfrm flipV="1">
            <a:off x="1100556" y="4136179"/>
            <a:ext cx="8426" cy="102632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85985" y="3878456"/>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FFFF"/>
                </a:solidFill>
              </a:rPr>
              <a:t>2</a:t>
            </a:r>
            <a:endParaRPr lang="en-ZA" sz="1000" b="1" dirty="0">
              <a:solidFill>
                <a:srgbClr val="FFFFFF"/>
              </a:solidFill>
            </a:endParaRPr>
          </a:p>
        </p:txBody>
      </p:sp>
      <p:cxnSp>
        <p:nvCxnSpPr>
          <p:cNvPr id="110" name="Straight Arrow Connector 109"/>
          <p:cNvCxnSpPr/>
          <p:nvPr/>
        </p:nvCxnSpPr>
        <p:spPr>
          <a:xfrm>
            <a:off x="538882" y="6037784"/>
            <a:ext cx="392296" cy="22000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7838" y="4244829"/>
            <a:ext cx="2558584" cy="2315362"/>
          </a:xfrm>
          <a:prstGeom prst="ellipse">
            <a:avLst/>
          </a:prstGeom>
          <a:noFill/>
          <a:ln w="190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8468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946218"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SBG strives to meet Siemens’ overall financing needs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ZA" dirty="0">
                <a:latin typeface="Arial" charset="0"/>
              </a:rPr>
              <a:t>What are we doing well?</a:t>
            </a:r>
            <a:endParaRPr lang="en-GB" dirty="0">
              <a:latin typeface="Arial" charset="0"/>
            </a:endParaRPr>
          </a:p>
        </p:txBody>
      </p:sp>
      <p:graphicFrame>
        <p:nvGraphicFramePr>
          <p:cNvPr id="88" name="Content Placeholder 3"/>
          <p:cNvGraphicFramePr>
            <a:graphicFrameLocks noGrp="1"/>
          </p:cNvGraphicFramePr>
          <p:nvPr>
            <p:ph idx="1"/>
            <p:extLst>
              <p:ext uri="{D42A27DB-BD31-4B8C-83A1-F6EECF244321}">
                <p14:modId xmlns:p14="http://schemas.microsoft.com/office/powerpoint/2010/main" val="352730909"/>
              </p:ext>
            </p:extLst>
          </p:nvPr>
        </p:nvGraphicFramePr>
        <p:xfrm>
          <a:off x="226919" y="1118009"/>
          <a:ext cx="9578262" cy="5619664"/>
        </p:xfrm>
        <a:graphic>
          <a:graphicData uri="http://schemas.openxmlformats.org/drawingml/2006/table">
            <a:tbl>
              <a:tblPr firstRow="1" bandRow="1">
                <a:tableStyleId>{5C22544A-7EE6-4342-B048-85BDC9FD1C3A}</a:tableStyleId>
              </a:tblPr>
              <a:tblGrid>
                <a:gridCol w="1514867">
                  <a:extLst>
                    <a:ext uri="{9D8B030D-6E8A-4147-A177-3AD203B41FA5}">
                      <a16:colId xmlns:a16="http://schemas.microsoft.com/office/drawing/2014/main" val="20000"/>
                    </a:ext>
                  </a:extLst>
                </a:gridCol>
                <a:gridCol w="1677887">
                  <a:extLst>
                    <a:ext uri="{9D8B030D-6E8A-4147-A177-3AD203B41FA5}">
                      <a16:colId xmlns:a16="http://schemas.microsoft.com/office/drawing/2014/main" val="20001"/>
                    </a:ext>
                  </a:extLst>
                </a:gridCol>
                <a:gridCol w="3192754">
                  <a:extLst>
                    <a:ext uri="{9D8B030D-6E8A-4147-A177-3AD203B41FA5}">
                      <a16:colId xmlns:a16="http://schemas.microsoft.com/office/drawing/2014/main" val="20002"/>
                    </a:ext>
                  </a:extLst>
                </a:gridCol>
                <a:gridCol w="3192754">
                  <a:extLst>
                    <a:ext uri="{9D8B030D-6E8A-4147-A177-3AD203B41FA5}">
                      <a16:colId xmlns:a16="http://schemas.microsoft.com/office/drawing/2014/main" val="20003"/>
                    </a:ext>
                  </a:extLst>
                </a:gridCol>
              </a:tblGrid>
              <a:tr h="370840">
                <a:tc gridSpan="2">
                  <a:txBody>
                    <a:bodyPr/>
                    <a:lstStyle/>
                    <a:p>
                      <a:pPr algn="ctr"/>
                      <a:r>
                        <a:rPr lang="en-US" sz="800" b="1" dirty="0"/>
                        <a:t>Action Item</a:t>
                      </a:r>
                      <a:endParaRPr lang="en-ZA" sz="800" b="1" dirty="0"/>
                    </a:p>
                  </a:txBody>
                  <a:tcPr>
                    <a:solidFill>
                      <a:schemeClr val="tx1"/>
                    </a:solidFill>
                  </a:tcPr>
                </a:tc>
                <a:tc hMerge="1">
                  <a:txBody>
                    <a:bodyPr/>
                    <a:lstStyle/>
                    <a:p>
                      <a:endParaRPr lang="en-ZA"/>
                    </a:p>
                  </a:txBody>
                  <a:tcPr/>
                </a:tc>
                <a:tc>
                  <a:txBody>
                    <a:bodyPr/>
                    <a:lstStyle/>
                    <a:p>
                      <a:pPr algn="ctr"/>
                      <a:r>
                        <a:rPr lang="en-US" sz="800" b="1" dirty="0"/>
                        <a:t>Client Need</a:t>
                      </a:r>
                      <a:endParaRPr lang="en-ZA" sz="800" b="1" dirty="0"/>
                    </a:p>
                  </a:txBody>
                  <a:tcPr>
                    <a:solidFill>
                      <a:schemeClr val="tx1"/>
                    </a:solidFill>
                  </a:tcPr>
                </a:tc>
                <a:tc>
                  <a:txBody>
                    <a:bodyPr/>
                    <a:lstStyle/>
                    <a:p>
                      <a:pPr algn="ctr"/>
                      <a:r>
                        <a:rPr lang="en-US" sz="800" b="1" dirty="0"/>
                        <a:t>Desired Outcome</a:t>
                      </a:r>
                      <a:endParaRPr lang="en-ZA" sz="800" b="1" dirty="0"/>
                    </a:p>
                  </a:txBody>
                  <a:tcPr>
                    <a:solidFill>
                      <a:schemeClr val="tx1"/>
                    </a:solidFill>
                  </a:tcPr>
                </a:tc>
                <a:extLst>
                  <a:ext uri="{0D108BD9-81ED-4DB2-BD59-A6C34878D82A}">
                    <a16:rowId xmlns:a16="http://schemas.microsoft.com/office/drawing/2014/main" val="10000"/>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rPr>
                        <a:t>Host-to-Host implementation for Siemens AG</a:t>
                      </a:r>
                    </a:p>
                  </a:txBody>
                  <a:tcPr/>
                </a:tc>
                <a:tc hMerge="1">
                  <a:txBody>
                    <a:bodyPr/>
                    <a:lstStyle/>
                    <a:p>
                      <a:endParaRPr lang="en-ZA"/>
                    </a:p>
                  </a:txBody>
                  <a:tcPr/>
                </a:tc>
                <a:tc>
                  <a:txBody>
                    <a:bodyPr/>
                    <a:lstStyle/>
                    <a:p>
                      <a:pPr marL="171450" indent="-171450">
                        <a:buFont typeface="Arial" panose="020B0604020202020204" pitchFamily="34" charset="0"/>
                        <a:buChar char="•"/>
                      </a:pPr>
                      <a:r>
                        <a:rPr lang="en-US" sz="800" dirty="0">
                          <a:solidFill>
                            <a:srgbClr val="002060"/>
                          </a:solidFill>
                        </a:rPr>
                        <a:t>The host-to-host implementation for Siemens AG serves a critical need of centralising treasury management at</a:t>
                      </a:r>
                      <a:r>
                        <a:rPr lang="en-US" sz="800" baseline="0" dirty="0">
                          <a:solidFill>
                            <a:srgbClr val="002060"/>
                          </a:solidFill>
                        </a:rPr>
                        <a:t> center</a:t>
                      </a:r>
                    </a:p>
                    <a:p>
                      <a:pPr marL="0" indent="0">
                        <a:buFont typeface="Arial" panose="020B0604020202020204" pitchFamily="34" charset="0"/>
                        <a:buNone/>
                      </a:pPr>
                      <a:endParaRPr lang="en-US" sz="800" baseline="0" dirty="0">
                        <a:solidFill>
                          <a:srgbClr val="002060"/>
                        </a:solidFill>
                      </a:endParaRPr>
                    </a:p>
                    <a:p>
                      <a:pPr marL="171450" indent="-171450">
                        <a:buFont typeface="Arial" panose="020B0604020202020204" pitchFamily="34" charset="0"/>
                        <a:buChar char="•"/>
                      </a:pPr>
                      <a:r>
                        <a:rPr lang="en-US" sz="800" baseline="0" dirty="0">
                          <a:solidFill>
                            <a:srgbClr val="002060"/>
                          </a:solidFill>
                        </a:rPr>
                        <a:t>This is critical for governance and liquidity management for Siemens</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The</a:t>
                      </a:r>
                      <a:r>
                        <a:rPr lang="en-US" sz="800" baseline="0" dirty="0">
                          <a:solidFill>
                            <a:srgbClr val="002060"/>
                          </a:solidFill>
                        </a:rPr>
                        <a:t> implementation is a lengthy and costly exercise. The desired outcome achieved is increased switching costs if the client were to consider a new cash management bank in Africa. This however does not eliminate the risk as SBSA is not part of the global syndication banks</a:t>
                      </a:r>
                    </a:p>
                  </a:txBody>
                  <a:tcPr/>
                </a:tc>
                <a:extLst>
                  <a:ext uri="{0D108BD9-81ED-4DB2-BD59-A6C34878D82A}">
                    <a16:rowId xmlns:a16="http://schemas.microsoft.com/office/drawing/2014/main" val="10001"/>
                  </a:ext>
                </a:extLst>
              </a:tr>
              <a:tr h="311064">
                <a:tc gridSpan="2">
                  <a:txBody>
                    <a:bodyPr/>
                    <a:lstStyle/>
                    <a:p>
                      <a:r>
                        <a:rPr lang="en-US" sz="800" dirty="0">
                          <a:solidFill>
                            <a:srgbClr val="002060"/>
                          </a:solidFill>
                        </a:rPr>
                        <a:t>Roll out of working capital facilities in the following regions:</a:t>
                      </a:r>
                    </a:p>
                  </a:txBody>
                  <a:tcPr/>
                </a:tc>
                <a:tc hMerge="1">
                  <a:txBody>
                    <a:bodyPr/>
                    <a:lstStyle/>
                    <a:p>
                      <a:endParaRPr lang="en-ZA"/>
                    </a:p>
                  </a:txBody>
                  <a:tcPr/>
                </a:tc>
                <a:tc>
                  <a:txBody>
                    <a:bodyPr/>
                    <a:lstStyle/>
                    <a:p>
                      <a:endParaRPr lang="en-ZA" sz="800" dirty="0">
                        <a:solidFill>
                          <a:srgbClr val="002060"/>
                        </a:solidFill>
                      </a:endParaRPr>
                    </a:p>
                  </a:txBody>
                  <a:tcPr/>
                </a:tc>
                <a:tc>
                  <a:txBody>
                    <a:bodyPr/>
                    <a:lstStyle/>
                    <a:p>
                      <a:endParaRPr lang="en-ZA" sz="800" dirty="0">
                        <a:solidFill>
                          <a:srgbClr val="002060"/>
                        </a:solidFill>
                      </a:endParaRPr>
                    </a:p>
                  </a:txBody>
                  <a:tcPr/>
                </a:tc>
                <a:extLst>
                  <a:ext uri="{0D108BD9-81ED-4DB2-BD59-A6C34878D82A}">
                    <a16:rowId xmlns:a16="http://schemas.microsoft.com/office/drawing/2014/main" val="10002"/>
                  </a:ext>
                </a:extLst>
              </a:tr>
              <a:tr h="370840">
                <a:tc>
                  <a:txBody>
                    <a:bodyPr/>
                    <a:lstStyle/>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Angola </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Ghana </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Kenya </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Malawi </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Mozambique</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Zambia</a:t>
                      </a:r>
                    </a:p>
                    <a:p>
                      <a:pPr marL="171450" indent="-171450">
                        <a:buFont typeface="Arial" panose="020B0604020202020204" pitchFamily="34" charset="0"/>
                        <a:buChar char="•"/>
                      </a:pPr>
                      <a:r>
                        <a:rPr kumimoji="0" lang="en-US" sz="800" b="0" i="0" u="none" strike="noStrike" kern="0" cap="none" spc="0" normalizeH="0" baseline="0" noProof="0" dirty="0">
                          <a:ln>
                            <a:noFill/>
                          </a:ln>
                          <a:solidFill>
                            <a:srgbClr val="02367A"/>
                          </a:solidFill>
                          <a:effectLst/>
                          <a:uLnTx/>
                          <a:uFillTx/>
                          <a:latin typeface="+mn-lt"/>
                          <a:ea typeface="+mn-ea"/>
                        </a:rPr>
                        <a:t>Zimbabwe</a:t>
                      </a:r>
                      <a:r>
                        <a:rPr lang="en-US" sz="800" dirty="0">
                          <a:solidFill>
                            <a:srgbClr val="002060"/>
                          </a:solidFill>
                        </a:rPr>
                        <a:t> </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$15m</a:t>
                      </a:r>
                    </a:p>
                    <a:p>
                      <a:pPr marL="171450" indent="-171450">
                        <a:buFont typeface="Arial" panose="020B0604020202020204" pitchFamily="34" charset="0"/>
                        <a:buChar char="•"/>
                      </a:pPr>
                      <a:r>
                        <a:rPr lang="en-US" sz="800" dirty="0">
                          <a:solidFill>
                            <a:srgbClr val="002060"/>
                          </a:solidFill>
                        </a:rPr>
                        <a:t>$1m</a:t>
                      </a:r>
                    </a:p>
                    <a:p>
                      <a:pPr marL="171450" indent="-171450">
                        <a:buFont typeface="Arial" panose="020B0604020202020204" pitchFamily="34" charset="0"/>
                        <a:buChar char="•"/>
                      </a:pPr>
                      <a:r>
                        <a:rPr lang="en-US" sz="800" dirty="0">
                          <a:solidFill>
                            <a:srgbClr val="002060"/>
                          </a:solidFill>
                        </a:rPr>
                        <a:t>$7.6m</a:t>
                      </a:r>
                    </a:p>
                    <a:p>
                      <a:pPr marL="171450" indent="-171450">
                        <a:buFont typeface="Arial" panose="020B0604020202020204" pitchFamily="34" charset="0"/>
                        <a:buChar char="•"/>
                      </a:pPr>
                      <a:r>
                        <a:rPr lang="en-US" sz="800" dirty="0">
                          <a:solidFill>
                            <a:srgbClr val="002060"/>
                          </a:solidFill>
                        </a:rPr>
                        <a:t>€4.5m</a:t>
                      </a:r>
                    </a:p>
                    <a:p>
                      <a:pPr marL="171450" indent="-171450">
                        <a:buFont typeface="Arial" panose="020B0604020202020204" pitchFamily="34" charset="0"/>
                        <a:buChar char="•"/>
                      </a:pPr>
                      <a:r>
                        <a:rPr lang="en-US" sz="800" dirty="0">
                          <a:solidFill>
                            <a:srgbClr val="002060"/>
                          </a:solidFill>
                        </a:rPr>
                        <a:t>$14.1m</a:t>
                      </a:r>
                    </a:p>
                    <a:p>
                      <a:pPr marL="171450" indent="-171450">
                        <a:buFont typeface="Arial" panose="020B0604020202020204" pitchFamily="34" charset="0"/>
                        <a:buChar char="•"/>
                      </a:pPr>
                      <a:r>
                        <a:rPr lang="en-US" sz="800" dirty="0">
                          <a:solidFill>
                            <a:srgbClr val="002060"/>
                          </a:solidFill>
                        </a:rPr>
                        <a:t>$1m</a:t>
                      </a:r>
                    </a:p>
                    <a:p>
                      <a:pPr marL="171450" indent="-171450">
                        <a:buFont typeface="Arial" panose="020B0604020202020204" pitchFamily="34" charset="0"/>
                        <a:buChar char="•"/>
                      </a:pPr>
                      <a:r>
                        <a:rPr lang="en-US" sz="800" dirty="0">
                          <a:solidFill>
                            <a:srgbClr val="002060"/>
                          </a:solidFill>
                        </a:rPr>
                        <a:t>$1m</a:t>
                      </a:r>
                      <a:endParaRPr lang="en-ZA" sz="800" dirty="0">
                        <a:solidFill>
                          <a:srgbClr val="002060"/>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002060"/>
                          </a:solidFill>
                        </a:rPr>
                        <a:t>With certain regions now  reporting into Siemens Proprietary Limited in South Africa, the</a:t>
                      </a:r>
                      <a:r>
                        <a:rPr lang="en-US" sz="800" baseline="0" dirty="0">
                          <a:solidFill>
                            <a:srgbClr val="002060"/>
                          </a:solidFill>
                        </a:rPr>
                        <a:t> responsibility now lies with the South Africa-based treasury to manage liquidity and foreign exchange risk in those regions</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The</a:t>
                      </a:r>
                      <a:r>
                        <a:rPr lang="en-US" sz="800" baseline="0" dirty="0">
                          <a:solidFill>
                            <a:srgbClr val="002060"/>
                          </a:solidFill>
                        </a:rPr>
                        <a:t> restructure has opened the doors  for SBG to bank Siemens in these new markets</a:t>
                      </a:r>
                    </a:p>
                    <a:p>
                      <a:pPr marL="0" indent="0">
                        <a:buFont typeface="Arial" panose="020B0604020202020204" pitchFamily="34" charset="0"/>
                        <a:buNone/>
                      </a:pPr>
                      <a:endParaRPr lang="en-US" sz="800" baseline="0" dirty="0">
                        <a:solidFill>
                          <a:srgbClr val="002060"/>
                        </a:solidFill>
                      </a:endParaRPr>
                    </a:p>
                    <a:p>
                      <a:pPr marL="171450" indent="-171450">
                        <a:buFont typeface="Arial" panose="020B0604020202020204" pitchFamily="34" charset="0"/>
                        <a:buChar char="•"/>
                      </a:pPr>
                      <a:r>
                        <a:rPr lang="en-US" sz="800" baseline="0" dirty="0">
                          <a:solidFill>
                            <a:srgbClr val="002060"/>
                          </a:solidFill>
                        </a:rPr>
                        <a:t>There is a need to coordinate and educate the In-Country SBG teams about Siemens operating model and Parent Support policy, particularly In-country Credit</a:t>
                      </a:r>
                    </a:p>
                  </a:txBody>
                  <a:tcPr/>
                </a:tc>
                <a:extLst>
                  <a:ext uri="{0D108BD9-81ED-4DB2-BD59-A6C34878D82A}">
                    <a16:rowId xmlns:a16="http://schemas.microsoft.com/office/drawing/2014/main" val="10003"/>
                  </a:ext>
                </a:extLst>
              </a:tr>
              <a:tr h="370840">
                <a:tc gridSpan="2">
                  <a:txBody>
                    <a:bodyPr/>
                    <a:lstStyle/>
                    <a:p>
                      <a:pPr marL="0" indent="0">
                        <a:buFont typeface="Arial" panose="020B0604020202020204" pitchFamily="34" charset="0"/>
                        <a:buNone/>
                      </a:pPr>
                      <a:r>
                        <a:rPr lang="en-US" sz="800" dirty="0">
                          <a:solidFill>
                            <a:srgbClr val="002060"/>
                          </a:solidFill>
                        </a:rPr>
                        <a:t>New</a:t>
                      </a:r>
                      <a:r>
                        <a:rPr lang="en-US" sz="800" baseline="0" dirty="0">
                          <a:solidFill>
                            <a:srgbClr val="002060"/>
                          </a:solidFill>
                        </a:rPr>
                        <a:t> Siemens Healthcare subsidiary</a:t>
                      </a:r>
                    </a:p>
                    <a:p>
                      <a:pPr marL="171450" indent="-171450">
                        <a:buFont typeface="Arial" panose="020B0604020202020204" pitchFamily="34" charset="0"/>
                        <a:buChar char="•"/>
                      </a:pPr>
                      <a:r>
                        <a:rPr lang="en-US" sz="800" baseline="0" dirty="0">
                          <a:solidFill>
                            <a:srgbClr val="002060"/>
                          </a:solidFill>
                        </a:rPr>
                        <a:t>New facilities – R80m</a:t>
                      </a:r>
                    </a:p>
                    <a:p>
                      <a:pPr marL="171450" indent="-171450">
                        <a:buFont typeface="Arial" panose="020B0604020202020204" pitchFamily="34" charset="0"/>
                        <a:buChar char="•"/>
                      </a:pPr>
                      <a:r>
                        <a:rPr lang="en-US" sz="800" baseline="0" dirty="0">
                          <a:solidFill>
                            <a:srgbClr val="002060"/>
                          </a:solidFill>
                        </a:rPr>
                        <a:t>New cash management implementation</a:t>
                      </a:r>
                      <a:endParaRPr lang="en-ZA" sz="800" dirty="0">
                        <a:solidFill>
                          <a:srgbClr val="002060"/>
                        </a:solidFill>
                      </a:endParaRPr>
                    </a:p>
                  </a:txBody>
                  <a:tcPr/>
                </a:tc>
                <a:tc hMerge="1">
                  <a:txBody>
                    <a:bodyPr/>
                    <a:lstStyle/>
                    <a:p>
                      <a:pPr marL="171450" indent="-171450">
                        <a:buFont typeface="Arial" panose="020B0604020202020204" pitchFamily="34" charset="0"/>
                        <a:buChar char="•"/>
                      </a:pPr>
                      <a:endParaRPr lang="en-ZA" sz="10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The</a:t>
                      </a:r>
                      <a:r>
                        <a:rPr lang="en-US" sz="800" baseline="0" dirty="0">
                          <a:solidFill>
                            <a:srgbClr val="002060"/>
                          </a:solidFill>
                        </a:rPr>
                        <a:t> Siemens Healthcare business is non-core to the Group. However, it remains one of the more profitable</a:t>
                      </a:r>
                    </a:p>
                    <a:p>
                      <a:pPr marL="171450" indent="-171450">
                        <a:buFont typeface="Arial" panose="020B0604020202020204" pitchFamily="34" charset="0"/>
                        <a:buChar char="•"/>
                      </a:pPr>
                      <a:endParaRPr lang="en-US" sz="800" baseline="0" dirty="0">
                        <a:solidFill>
                          <a:srgbClr val="002060"/>
                        </a:solidFill>
                      </a:endParaRPr>
                    </a:p>
                    <a:p>
                      <a:pPr marL="171450" indent="-171450">
                        <a:buFont typeface="Arial" panose="020B0604020202020204" pitchFamily="34" charset="0"/>
                        <a:buChar char="•"/>
                      </a:pPr>
                      <a:r>
                        <a:rPr lang="en-US" sz="800" baseline="0" dirty="0">
                          <a:solidFill>
                            <a:srgbClr val="002060"/>
                          </a:solidFill>
                        </a:rPr>
                        <a:t>The business has been carved out as a stand-alone subsidiary. This created the need for the new business to raise its own facilities and banking platform</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The</a:t>
                      </a:r>
                      <a:r>
                        <a:rPr lang="en-US" sz="800" baseline="0" dirty="0">
                          <a:solidFill>
                            <a:srgbClr val="002060"/>
                          </a:solidFill>
                        </a:rPr>
                        <a:t> CST successfully rolled out facilities to the new entity and assisted the client with a new cash management profile, demonstrating that  we are still the first point of contact</a:t>
                      </a:r>
                    </a:p>
                    <a:p>
                      <a:pPr marL="0" indent="0">
                        <a:buFont typeface="Arial" panose="020B0604020202020204" pitchFamily="34" charset="0"/>
                        <a:buNone/>
                      </a:pPr>
                      <a:endParaRPr lang="en-US" sz="800" baseline="0" dirty="0">
                        <a:solidFill>
                          <a:srgbClr val="002060"/>
                        </a:solidFill>
                      </a:endParaRPr>
                    </a:p>
                    <a:p>
                      <a:pPr marL="171450" indent="-171450">
                        <a:buFont typeface="Arial" panose="020B0604020202020204" pitchFamily="34" charset="0"/>
                        <a:buChar char="•"/>
                      </a:pPr>
                      <a:r>
                        <a:rPr lang="en-US" sz="800" baseline="0" dirty="0">
                          <a:solidFill>
                            <a:srgbClr val="002060"/>
                          </a:solidFill>
                        </a:rPr>
                        <a:t>Siemens has also recently acquired US-based Dresser Rand in a $7.6bn deal. We will be rolling out the integration across the African regions</a:t>
                      </a:r>
                    </a:p>
                  </a:txBody>
                  <a:tcPr/>
                </a:tc>
                <a:extLst>
                  <a:ext uri="{0D108BD9-81ED-4DB2-BD59-A6C34878D82A}">
                    <a16:rowId xmlns:a16="http://schemas.microsoft.com/office/drawing/2014/main" val="10004"/>
                  </a:ext>
                </a:extLst>
              </a:tr>
              <a:tr h="370840">
                <a:tc gridSpan="2">
                  <a:txBody>
                    <a:bodyPr/>
                    <a:lstStyle/>
                    <a:p>
                      <a:pPr marL="0" indent="0">
                        <a:buFont typeface="Arial" panose="020B0604020202020204" pitchFamily="34" charset="0"/>
                        <a:buNone/>
                      </a:pPr>
                      <a:r>
                        <a:rPr lang="en-US" sz="800" dirty="0">
                          <a:solidFill>
                            <a:srgbClr val="002060"/>
                          </a:solidFill>
                        </a:rPr>
                        <a:t>Connecting the</a:t>
                      </a:r>
                      <a:r>
                        <a:rPr lang="en-US" sz="800" baseline="0" dirty="0">
                          <a:solidFill>
                            <a:srgbClr val="002060"/>
                          </a:solidFill>
                        </a:rPr>
                        <a:t> operational CSTs across the different regions</a:t>
                      </a:r>
                      <a:endParaRPr lang="en-ZA" sz="800" dirty="0">
                        <a:solidFill>
                          <a:srgbClr val="002060"/>
                        </a:solidFill>
                      </a:endParaRPr>
                    </a:p>
                  </a:txBody>
                  <a:tcPr/>
                </a:tc>
                <a:tc hMerge="1">
                  <a:txBody>
                    <a:bodyPr/>
                    <a:lstStyle/>
                    <a:p>
                      <a:endParaRPr lang="en-ZA"/>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002060"/>
                          </a:solidFill>
                        </a:rPr>
                        <a:t>There is a greater</a:t>
                      </a:r>
                      <a:r>
                        <a:rPr lang="en-US" sz="800" baseline="0" dirty="0">
                          <a:solidFill>
                            <a:srgbClr val="002060"/>
                          </a:solidFill>
                        </a:rPr>
                        <a:t> need from the client to fast track turnaround on requests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aseline="0" dirty="0">
                        <a:solidFill>
                          <a:srgbClr val="002060"/>
                        </a:solidFill>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solidFill>
                            <a:srgbClr val="002060"/>
                          </a:solidFill>
                        </a:rPr>
                        <a:t>The need to feel that they are dealing with one bank across the regions is of great importance and this has not always been the case historically</a:t>
                      </a:r>
                      <a:endParaRPr lang="en-ZA" sz="800" dirty="0">
                        <a:solidFill>
                          <a:srgbClr val="002060"/>
                        </a:solidFill>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a:solidFill>
                            <a:srgbClr val="002060"/>
                          </a:solidFill>
                          <a:latin typeface="+mn-lt"/>
                          <a:ea typeface="+mn-ea"/>
                          <a:cs typeface="+mn-cs"/>
                        </a:rPr>
                        <a:t>A collective effort has been made this year to lead the regional teams towards a more collaborative approach</a:t>
                      </a:r>
                      <a:r>
                        <a:rPr lang="en-ZA" sz="800" kern="1200" baseline="0" dirty="0">
                          <a:solidFill>
                            <a:srgbClr val="002060"/>
                          </a:solidFill>
                          <a:latin typeface="+mn-lt"/>
                          <a:ea typeface="+mn-ea"/>
                          <a:cs typeface="+mn-cs"/>
                        </a:rPr>
                        <a:t>. Examples include;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a:solidFill>
                            <a:srgbClr val="002060"/>
                          </a:solidFill>
                          <a:latin typeface="+mn-lt"/>
                          <a:ea typeface="+mn-ea"/>
                          <a:cs typeface="+mn-cs"/>
                        </a:rPr>
                        <a:t>Bi-monthly operational CSTs during which all RMs discuss their initiatives and associated opportunities in their respective country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a:solidFill>
                            <a:srgbClr val="002060"/>
                          </a:solidFill>
                          <a:latin typeface="+mn-lt"/>
                          <a:ea typeface="+mn-ea"/>
                          <a:cs typeface="+mn-cs"/>
                        </a:rPr>
                        <a:t>Consolidation of the KYC processes across SSA from South Africa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a:solidFill>
                            <a:srgbClr val="002060"/>
                          </a:solidFill>
                          <a:latin typeface="+mn-lt"/>
                          <a:ea typeface="+mn-ea"/>
                          <a:cs typeface="+mn-cs"/>
                        </a:rPr>
                        <a:t>Roll-out/Adoption of the </a:t>
                      </a:r>
                      <a:r>
                        <a:rPr lang="en-ZA" sz="800" kern="1200" baseline="0" dirty="0">
                          <a:solidFill>
                            <a:srgbClr val="002060"/>
                          </a:solidFill>
                          <a:latin typeface="+mn-lt"/>
                          <a:ea typeface="+mn-ea"/>
                          <a:cs typeface="+mn-cs"/>
                        </a:rPr>
                        <a:t>Facility Agreement/ Framework with Siemens AG across our presence countries (Ongoing)</a:t>
                      </a:r>
                      <a:endParaRPr lang="en-US" sz="800" kern="1200" baseline="0" dirty="0">
                        <a:solidFill>
                          <a:srgbClr val="002060"/>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a:solidFill>
                            <a:srgbClr val="002060"/>
                          </a:solidFill>
                          <a:latin typeface="+mn-lt"/>
                          <a:ea typeface="+mn-ea"/>
                          <a:cs typeface="+mn-cs"/>
                        </a:rPr>
                        <a:t>Introduction of the Global Transactional Banker model</a:t>
                      </a:r>
                      <a:endParaRPr lang="en-ZA" sz="800" kern="1200" baseline="0" dirty="0">
                        <a:solidFill>
                          <a:srgbClr val="002060"/>
                        </a:solidFill>
                        <a:latin typeface="+mn-lt"/>
                        <a:ea typeface="+mn-ea"/>
                        <a:cs typeface="+mn-cs"/>
                      </a:endParaRPr>
                    </a:p>
                  </a:txBody>
                  <a:tcPr/>
                </a:tc>
                <a:extLst>
                  <a:ext uri="{0D108BD9-81ED-4DB2-BD59-A6C34878D82A}">
                    <a16:rowId xmlns:a16="http://schemas.microsoft.com/office/drawing/2014/main" val="10005"/>
                  </a:ext>
                </a:extLst>
              </a:tr>
              <a:tr h="370840">
                <a:tc gridSpan="2">
                  <a:txBody>
                    <a:bodyPr/>
                    <a:lstStyle/>
                    <a:p>
                      <a:pPr marL="0" indent="0">
                        <a:buFont typeface="Arial" panose="020B0604020202020204" pitchFamily="34" charset="0"/>
                        <a:buNone/>
                      </a:pPr>
                      <a:r>
                        <a:rPr lang="en-US" sz="800" dirty="0">
                          <a:solidFill>
                            <a:srgbClr val="002060"/>
                          </a:solidFill>
                        </a:rPr>
                        <a:t>Dual</a:t>
                      </a:r>
                      <a:r>
                        <a:rPr lang="en-US" sz="800" baseline="0" dirty="0">
                          <a:solidFill>
                            <a:srgbClr val="002060"/>
                          </a:solidFill>
                        </a:rPr>
                        <a:t> coverage between Johannesburg and Germany</a:t>
                      </a:r>
                      <a:endParaRPr lang="en-ZA" sz="800" dirty="0">
                        <a:solidFill>
                          <a:srgbClr val="002060"/>
                        </a:solidFill>
                      </a:endParaRPr>
                    </a:p>
                  </a:txBody>
                  <a:tcPr/>
                </a:tc>
                <a:tc hMerge="1">
                  <a:txBody>
                    <a:bodyPr/>
                    <a:lstStyle/>
                    <a:p>
                      <a:endParaRPr lang="en-ZA"/>
                    </a:p>
                  </a:txBody>
                  <a:tcPr/>
                </a:tc>
                <a:tc>
                  <a:txBody>
                    <a:bodyPr/>
                    <a:lstStyle/>
                    <a:p>
                      <a:pPr marL="171450" indent="-171450">
                        <a:buFont typeface="Arial" panose="020B0604020202020204" pitchFamily="34" charset="0"/>
                        <a:buChar char="•"/>
                      </a:pPr>
                      <a:r>
                        <a:rPr lang="en-US" sz="800" dirty="0">
                          <a:solidFill>
                            <a:srgbClr val="002060"/>
                          </a:solidFill>
                        </a:rPr>
                        <a:t>There is a natural  need for Germany to have the reassurance that they have the full support of SBG for their African operations </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Udo</a:t>
                      </a:r>
                      <a:r>
                        <a:rPr lang="en-US" sz="800" baseline="0" dirty="0">
                          <a:solidFill>
                            <a:srgbClr val="002060"/>
                          </a:solidFill>
                        </a:rPr>
                        <a:t> </a:t>
                      </a:r>
                      <a:r>
                        <a:rPr lang="en-US" sz="800" dirty="0">
                          <a:solidFill>
                            <a:srgbClr val="002060"/>
                          </a:solidFill>
                        </a:rPr>
                        <a:t>continues to play an</a:t>
                      </a:r>
                      <a:r>
                        <a:rPr lang="en-US" sz="800" baseline="0" dirty="0">
                          <a:solidFill>
                            <a:srgbClr val="002060"/>
                          </a:solidFill>
                        </a:rPr>
                        <a:t> important role in this regard</a:t>
                      </a:r>
                    </a:p>
                    <a:p>
                      <a:pPr marL="171450" indent="-171450">
                        <a:buFont typeface="Arial" panose="020B0604020202020204" pitchFamily="34" charset="0"/>
                        <a:buChar char="•"/>
                      </a:pPr>
                      <a:endParaRPr lang="en-US" sz="800" baseline="0" dirty="0">
                        <a:solidFill>
                          <a:srgbClr val="002060"/>
                        </a:solidFill>
                      </a:endParaRPr>
                    </a:p>
                    <a:p>
                      <a:pPr marL="171450" indent="-171450">
                        <a:buFont typeface="Arial" panose="020B0604020202020204" pitchFamily="34" charset="0"/>
                        <a:buChar char="•"/>
                      </a:pPr>
                      <a:r>
                        <a:rPr lang="en-US" sz="800" baseline="0" dirty="0">
                          <a:solidFill>
                            <a:srgbClr val="002060"/>
                          </a:solidFill>
                        </a:rPr>
                        <a:t>Jeannot, based in Johannesburg, is the RM for Siemens AG</a:t>
                      </a:r>
                      <a:endParaRPr lang="en-ZA" sz="800" dirty="0">
                        <a:solidFill>
                          <a:srgbClr val="002060"/>
                        </a:solidFill>
                      </a:endParaRPr>
                    </a:p>
                  </a:txBody>
                  <a:tcPr/>
                </a:tc>
                <a:extLst>
                  <a:ext uri="{0D108BD9-81ED-4DB2-BD59-A6C34878D82A}">
                    <a16:rowId xmlns:a16="http://schemas.microsoft.com/office/drawing/2014/main" val="10006"/>
                  </a:ext>
                </a:extLst>
              </a:tr>
              <a:tr h="370840">
                <a:tc gridSpan="2">
                  <a:txBody>
                    <a:bodyPr/>
                    <a:lstStyle/>
                    <a:p>
                      <a:pPr marL="0" indent="0">
                        <a:buFont typeface="Arial" panose="020B0604020202020204" pitchFamily="34" charset="0"/>
                        <a:buNone/>
                      </a:pPr>
                      <a:r>
                        <a:rPr lang="en-US" sz="800" dirty="0">
                          <a:solidFill>
                            <a:srgbClr val="002060"/>
                          </a:solidFill>
                        </a:rPr>
                        <a:t>Strengthening</a:t>
                      </a:r>
                      <a:r>
                        <a:rPr lang="en-US" sz="800" baseline="0" dirty="0">
                          <a:solidFill>
                            <a:srgbClr val="002060"/>
                          </a:solidFill>
                        </a:rPr>
                        <a:t> the coverage team to close the lag on IB opportunities</a:t>
                      </a:r>
                      <a:endParaRPr lang="en-ZA" sz="800" dirty="0">
                        <a:solidFill>
                          <a:srgbClr val="002060"/>
                        </a:solidFill>
                      </a:endParaRPr>
                    </a:p>
                  </a:txBody>
                  <a:tcPr/>
                </a:tc>
                <a:tc hMerge="1">
                  <a:txBody>
                    <a:bodyPr/>
                    <a:lstStyle/>
                    <a:p>
                      <a:endParaRPr lang="en-ZA"/>
                    </a:p>
                  </a:txBody>
                  <a:tcPr/>
                </a:tc>
                <a:tc>
                  <a:txBody>
                    <a:bodyPr/>
                    <a:lstStyle/>
                    <a:p>
                      <a:pPr marL="171450" indent="-171450">
                        <a:buFont typeface="Arial" panose="020B0604020202020204" pitchFamily="34" charset="0"/>
                        <a:buChar char="•"/>
                      </a:pPr>
                      <a:r>
                        <a:rPr lang="en-US" sz="800" baseline="0" dirty="0">
                          <a:solidFill>
                            <a:srgbClr val="002060"/>
                          </a:solidFill>
                        </a:rPr>
                        <a:t>Siemens’ growing challenge is the need to provide alternative financing  solutions to projects they are tendering, particularly in the energy cluster  </a:t>
                      </a:r>
                      <a:endParaRPr lang="en-ZA" sz="800" dirty="0">
                        <a:solidFill>
                          <a:srgbClr val="002060"/>
                        </a:solidFill>
                      </a:endParaRPr>
                    </a:p>
                  </a:txBody>
                  <a:tcPr/>
                </a:tc>
                <a:tc>
                  <a:txBody>
                    <a:bodyPr/>
                    <a:lstStyle/>
                    <a:p>
                      <a:pPr marL="171450" indent="-171450">
                        <a:buFont typeface="Arial" panose="020B0604020202020204" pitchFamily="34" charset="0"/>
                        <a:buChar char="•"/>
                      </a:pPr>
                      <a:r>
                        <a:rPr lang="en-US" sz="800" dirty="0">
                          <a:solidFill>
                            <a:srgbClr val="002060"/>
                          </a:solidFill>
                        </a:rPr>
                        <a:t>As</a:t>
                      </a:r>
                      <a:r>
                        <a:rPr lang="en-US" sz="800" baseline="0" dirty="0">
                          <a:solidFill>
                            <a:srgbClr val="002060"/>
                          </a:solidFill>
                        </a:rPr>
                        <a:t> </a:t>
                      </a:r>
                      <a:r>
                        <a:rPr lang="en-US" sz="800" dirty="0">
                          <a:solidFill>
                            <a:srgbClr val="002060"/>
                          </a:solidFill>
                        </a:rPr>
                        <a:t>MCC, Jeannot </a:t>
                      </a:r>
                      <a:r>
                        <a:rPr lang="en-ZA" sz="800" baseline="0" dirty="0">
                          <a:solidFill>
                            <a:srgbClr val="002060"/>
                          </a:solidFill>
                        </a:rPr>
                        <a:t>has also been tasked with the responsibility of building our capacity in this space (e.g. Namibia, Uganda etc.)</a:t>
                      </a:r>
                      <a:endParaRPr lang="en-US" sz="800" dirty="0">
                        <a:solidFill>
                          <a:srgbClr val="00206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210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946218"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t>Potential revenue outlook derived from SBG’s engagement with Siemens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p>
          </p:txBody>
        </p:sp>
      </p:grpSp>
      <p:sp>
        <p:nvSpPr>
          <p:cNvPr id="96345" name="Rectangle 89"/>
          <p:cNvSpPr>
            <a:spLocks noGrp="1"/>
          </p:cNvSpPr>
          <p:nvPr>
            <p:ph type="title"/>
          </p:nvPr>
        </p:nvSpPr>
        <p:spPr/>
        <p:txBody>
          <a:bodyPr/>
          <a:lstStyle/>
          <a:p>
            <a:r>
              <a:rPr lang="en-GB" dirty="0">
                <a:latin typeface="Arial" charset="0"/>
              </a:rPr>
              <a:t>Opportunity outlook</a:t>
            </a:r>
          </a:p>
        </p:txBody>
      </p:sp>
      <p:grpSp>
        <p:nvGrpSpPr>
          <p:cNvPr id="9" name="Group 8"/>
          <p:cNvGrpSpPr/>
          <p:nvPr/>
        </p:nvGrpSpPr>
        <p:grpSpPr>
          <a:xfrm>
            <a:off x="2922914" y="1218577"/>
            <a:ext cx="3875291" cy="3829528"/>
            <a:chOff x="3781426" y="3475038"/>
            <a:chExt cx="1460500" cy="1887537"/>
          </a:xfrm>
        </p:grpSpPr>
        <p:sp>
          <p:nvSpPr>
            <p:cNvPr id="32" name="Freeform 12"/>
            <p:cNvSpPr>
              <a:spLocks noChangeAspect="1"/>
            </p:cNvSpPr>
            <p:nvPr/>
          </p:nvSpPr>
          <p:spPr bwMode="gray">
            <a:xfrm>
              <a:off x="3970338" y="3478213"/>
              <a:ext cx="428625" cy="492125"/>
            </a:xfrm>
            <a:custGeom>
              <a:avLst/>
              <a:gdLst/>
              <a:ahLst/>
              <a:cxnLst>
                <a:cxn ang="0">
                  <a:pos x="0" y="359"/>
                </a:cxn>
                <a:cxn ang="0">
                  <a:pos x="3" y="372"/>
                </a:cxn>
                <a:cxn ang="0">
                  <a:pos x="131" y="455"/>
                </a:cxn>
                <a:cxn ang="0">
                  <a:pos x="410" y="640"/>
                </a:cxn>
                <a:cxn ang="0">
                  <a:pos x="413" y="672"/>
                </a:cxn>
                <a:cxn ang="0">
                  <a:pos x="441" y="667"/>
                </a:cxn>
                <a:cxn ang="0">
                  <a:pos x="495" y="654"/>
                </a:cxn>
                <a:cxn ang="0">
                  <a:pos x="705" y="509"/>
                </a:cxn>
                <a:cxn ang="0">
                  <a:pos x="623" y="413"/>
                </a:cxn>
                <a:cxn ang="0">
                  <a:pos x="624" y="258"/>
                </a:cxn>
                <a:cxn ang="0">
                  <a:pos x="614" y="189"/>
                </a:cxn>
                <a:cxn ang="0">
                  <a:pos x="556" y="119"/>
                </a:cxn>
                <a:cxn ang="0">
                  <a:pos x="586" y="95"/>
                </a:cxn>
                <a:cxn ang="0">
                  <a:pos x="601" y="0"/>
                </a:cxn>
                <a:cxn ang="0">
                  <a:pos x="351" y="16"/>
                </a:cxn>
                <a:cxn ang="0">
                  <a:pos x="223" y="71"/>
                </a:cxn>
                <a:cxn ang="0">
                  <a:pos x="256" y="186"/>
                </a:cxn>
                <a:cxn ang="0">
                  <a:pos x="200" y="189"/>
                </a:cxn>
                <a:cxn ang="0">
                  <a:pos x="170" y="201"/>
                </a:cxn>
                <a:cxn ang="0">
                  <a:pos x="175" y="232"/>
                </a:cxn>
                <a:cxn ang="0">
                  <a:pos x="19" y="300"/>
                </a:cxn>
                <a:cxn ang="0">
                  <a:pos x="0" y="359"/>
                </a:cxn>
              </a:cxnLst>
              <a:rect l="0" t="0" r="r" b="b"/>
              <a:pathLst>
                <a:path w="705" h="672">
                  <a:moveTo>
                    <a:pt x="0" y="359"/>
                  </a:moveTo>
                  <a:lnTo>
                    <a:pt x="3" y="372"/>
                  </a:lnTo>
                  <a:lnTo>
                    <a:pt x="131" y="455"/>
                  </a:lnTo>
                  <a:lnTo>
                    <a:pt x="410" y="640"/>
                  </a:lnTo>
                  <a:lnTo>
                    <a:pt x="413" y="672"/>
                  </a:lnTo>
                  <a:lnTo>
                    <a:pt x="441" y="667"/>
                  </a:lnTo>
                  <a:lnTo>
                    <a:pt x="495" y="654"/>
                  </a:lnTo>
                  <a:lnTo>
                    <a:pt x="705" y="509"/>
                  </a:lnTo>
                  <a:lnTo>
                    <a:pt x="623" y="413"/>
                  </a:lnTo>
                  <a:lnTo>
                    <a:pt x="624" y="258"/>
                  </a:lnTo>
                  <a:lnTo>
                    <a:pt x="614" y="189"/>
                  </a:lnTo>
                  <a:lnTo>
                    <a:pt x="556" y="119"/>
                  </a:lnTo>
                  <a:lnTo>
                    <a:pt x="586" y="95"/>
                  </a:lnTo>
                  <a:lnTo>
                    <a:pt x="601" y="0"/>
                  </a:lnTo>
                  <a:lnTo>
                    <a:pt x="351" y="16"/>
                  </a:lnTo>
                  <a:lnTo>
                    <a:pt x="223" y="71"/>
                  </a:lnTo>
                  <a:lnTo>
                    <a:pt x="256" y="186"/>
                  </a:lnTo>
                  <a:lnTo>
                    <a:pt x="200" y="189"/>
                  </a:lnTo>
                  <a:lnTo>
                    <a:pt x="170" y="201"/>
                  </a:lnTo>
                  <a:lnTo>
                    <a:pt x="175" y="232"/>
                  </a:lnTo>
                  <a:lnTo>
                    <a:pt x="19" y="300"/>
                  </a:lnTo>
                  <a:lnTo>
                    <a:pt x="0" y="359"/>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3" name="Freeform 160"/>
            <p:cNvSpPr>
              <a:spLocks noChangeAspect="1"/>
            </p:cNvSpPr>
            <p:nvPr/>
          </p:nvSpPr>
          <p:spPr bwMode="gray">
            <a:xfrm>
              <a:off x="4310063" y="3475038"/>
              <a:ext cx="85725" cy="190500"/>
            </a:xfrm>
            <a:custGeom>
              <a:avLst/>
              <a:gdLst/>
              <a:ahLst/>
              <a:cxnLst>
                <a:cxn ang="0">
                  <a:pos x="0" y="122"/>
                </a:cxn>
                <a:cxn ang="0">
                  <a:pos x="30" y="98"/>
                </a:cxn>
                <a:cxn ang="0">
                  <a:pos x="45" y="3"/>
                </a:cxn>
                <a:cxn ang="0">
                  <a:pos x="128" y="0"/>
                </a:cxn>
                <a:cxn ang="0">
                  <a:pos x="107" y="32"/>
                </a:cxn>
                <a:cxn ang="0">
                  <a:pos x="132" y="72"/>
                </a:cxn>
                <a:cxn ang="0">
                  <a:pos x="83" y="122"/>
                </a:cxn>
                <a:cxn ang="0">
                  <a:pos x="137" y="153"/>
                </a:cxn>
                <a:cxn ang="0">
                  <a:pos x="68" y="261"/>
                </a:cxn>
                <a:cxn ang="0">
                  <a:pos x="58" y="192"/>
                </a:cxn>
                <a:cxn ang="0">
                  <a:pos x="0" y="122"/>
                </a:cxn>
              </a:cxnLst>
              <a:rect l="0" t="0" r="r" b="b"/>
              <a:pathLst>
                <a:path w="137" h="261">
                  <a:moveTo>
                    <a:pt x="0" y="122"/>
                  </a:moveTo>
                  <a:lnTo>
                    <a:pt x="30" y="98"/>
                  </a:lnTo>
                  <a:lnTo>
                    <a:pt x="45" y="3"/>
                  </a:lnTo>
                  <a:lnTo>
                    <a:pt x="128" y="0"/>
                  </a:lnTo>
                  <a:lnTo>
                    <a:pt x="107" y="32"/>
                  </a:lnTo>
                  <a:lnTo>
                    <a:pt x="132" y="72"/>
                  </a:lnTo>
                  <a:lnTo>
                    <a:pt x="83" y="122"/>
                  </a:lnTo>
                  <a:lnTo>
                    <a:pt x="137" y="153"/>
                  </a:lnTo>
                  <a:lnTo>
                    <a:pt x="68" y="261"/>
                  </a:lnTo>
                  <a:lnTo>
                    <a:pt x="58" y="192"/>
                  </a:lnTo>
                  <a:lnTo>
                    <a:pt x="0" y="12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4" name="Freeform 183"/>
            <p:cNvSpPr>
              <a:spLocks noChangeAspect="1"/>
            </p:cNvSpPr>
            <p:nvPr/>
          </p:nvSpPr>
          <p:spPr bwMode="gray">
            <a:xfrm>
              <a:off x="4397376" y="4605338"/>
              <a:ext cx="269875" cy="314325"/>
            </a:xfrm>
            <a:custGeom>
              <a:avLst/>
              <a:gdLst/>
              <a:ahLst/>
              <a:cxnLst>
                <a:cxn ang="0">
                  <a:pos x="0" y="402"/>
                </a:cxn>
                <a:cxn ang="0">
                  <a:pos x="58" y="388"/>
                </a:cxn>
                <a:cxn ang="0">
                  <a:pos x="340" y="429"/>
                </a:cxn>
                <a:cxn ang="0">
                  <a:pos x="405" y="411"/>
                </a:cxn>
                <a:cxn ang="0">
                  <a:pos x="362" y="378"/>
                </a:cxn>
                <a:cxn ang="0">
                  <a:pos x="362" y="248"/>
                </a:cxn>
                <a:cxn ang="0">
                  <a:pos x="439" y="248"/>
                </a:cxn>
                <a:cxn ang="0">
                  <a:pos x="433" y="176"/>
                </a:cxn>
                <a:cxn ang="0">
                  <a:pos x="362" y="183"/>
                </a:cxn>
                <a:cxn ang="0">
                  <a:pos x="355" y="60"/>
                </a:cxn>
                <a:cxn ang="0">
                  <a:pos x="322" y="37"/>
                </a:cxn>
                <a:cxn ang="0">
                  <a:pos x="278" y="39"/>
                </a:cxn>
                <a:cxn ang="0">
                  <a:pos x="267" y="76"/>
                </a:cxn>
                <a:cxn ang="0">
                  <a:pos x="218" y="80"/>
                </a:cxn>
                <a:cxn ang="0">
                  <a:pos x="160" y="0"/>
                </a:cxn>
                <a:cxn ang="0">
                  <a:pos x="28" y="17"/>
                </a:cxn>
                <a:cxn ang="0">
                  <a:pos x="76" y="180"/>
                </a:cxn>
                <a:cxn ang="0">
                  <a:pos x="0" y="402"/>
                </a:cxn>
              </a:cxnLst>
              <a:rect l="0" t="0" r="r" b="b"/>
              <a:pathLst>
                <a:path w="439" h="429">
                  <a:moveTo>
                    <a:pt x="0" y="402"/>
                  </a:moveTo>
                  <a:lnTo>
                    <a:pt x="58" y="388"/>
                  </a:lnTo>
                  <a:lnTo>
                    <a:pt x="340" y="429"/>
                  </a:lnTo>
                  <a:lnTo>
                    <a:pt x="405" y="411"/>
                  </a:lnTo>
                  <a:lnTo>
                    <a:pt x="362" y="378"/>
                  </a:lnTo>
                  <a:lnTo>
                    <a:pt x="362" y="248"/>
                  </a:lnTo>
                  <a:lnTo>
                    <a:pt x="439" y="248"/>
                  </a:lnTo>
                  <a:lnTo>
                    <a:pt x="433" y="176"/>
                  </a:lnTo>
                  <a:lnTo>
                    <a:pt x="362" y="183"/>
                  </a:lnTo>
                  <a:lnTo>
                    <a:pt x="355" y="60"/>
                  </a:lnTo>
                  <a:lnTo>
                    <a:pt x="322" y="37"/>
                  </a:lnTo>
                  <a:lnTo>
                    <a:pt x="278" y="39"/>
                  </a:lnTo>
                  <a:lnTo>
                    <a:pt x="267" y="76"/>
                  </a:lnTo>
                  <a:lnTo>
                    <a:pt x="218" y="80"/>
                  </a:lnTo>
                  <a:lnTo>
                    <a:pt x="160" y="0"/>
                  </a:lnTo>
                  <a:lnTo>
                    <a:pt x="28" y="17"/>
                  </a:lnTo>
                  <a:lnTo>
                    <a:pt x="76" y="180"/>
                  </a:lnTo>
                  <a:lnTo>
                    <a:pt x="0" y="40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5" name="Freeform 184"/>
            <p:cNvSpPr>
              <a:spLocks noChangeAspect="1"/>
            </p:cNvSpPr>
            <p:nvPr/>
          </p:nvSpPr>
          <p:spPr bwMode="gray">
            <a:xfrm>
              <a:off x="4408488" y="4576763"/>
              <a:ext cx="22225" cy="28575"/>
            </a:xfrm>
            <a:custGeom>
              <a:avLst/>
              <a:gdLst/>
              <a:ahLst/>
              <a:cxnLst>
                <a:cxn ang="0">
                  <a:pos x="0" y="12"/>
                </a:cxn>
                <a:cxn ang="0">
                  <a:pos x="12" y="38"/>
                </a:cxn>
                <a:cxn ang="0">
                  <a:pos x="35" y="0"/>
                </a:cxn>
                <a:cxn ang="0">
                  <a:pos x="0" y="12"/>
                </a:cxn>
              </a:cxnLst>
              <a:rect l="0" t="0" r="r" b="b"/>
              <a:pathLst>
                <a:path w="35" h="38">
                  <a:moveTo>
                    <a:pt x="0" y="12"/>
                  </a:moveTo>
                  <a:lnTo>
                    <a:pt x="12" y="38"/>
                  </a:lnTo>
                  <a:lnTo>
                    <a:pt x="35" y="0"/>
                  </a:lnTo>
                  <a:lnTo>
                    <a:pt x="0" y="1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6" name="Freeform 185"/>
            <p:cNvSpPr>
              <a:spLocks noChangeAspect="1"/>
            </p:cNvSpPr>
            <p:nvPr/>
          </p:nvSpPr>
          <p:spPr bwMode="gray">
            <a:xfrm>
              <a:off x="4576763" y="4913313"/>
              <a:ext cx="200025" cy="234950"/>
            </a:xfrm>
            <a:custGeom>
              <a:avLst/>
              <a:gdLst/>
              <a:ahLst/>
              <a:cxnLst>
                <a:cxn ang="0">
                  <a:pos x="0" y="248"/>
                </a:cxn>
                <a:cxn ang="0">
                  <a:pos x="0" y="151"/>
                </a:cxn>
                <a:cxn ang="0">
                  <a:pos x="36" y="150"/>
                </a:cxn>
                <a:cxn ang="0">
                  <a:pos x="36" y="25"/>
                </a:cxn>
                <a:cxn ang="0">
                  <a:pos x="102" y="10"/>
                </a:cxn>
                <a:cxn ang="0">
                  <a:pos x="124" y="32"/>
                </a:cxn>
                <a:cxn ang="0">
                  <a:pos x="182" y="0"/>
                </a:cxn>
                <a:cxn ang="0">
                  <a:pos x="279" y="134"/>
                </a:cxn>
                <a:cxn ang="0">
                  <a:pos x="326" y="157"/>
                </a:cxn>
                <a:cxn ang="0">
                  <a:pos x="194" y="278"/>
                </a:cxn>
                <a:cxn ang="0">
                  <a:pos x="118" y="278"/>
                </a:cxn>
                <a:cxn ang="0">
                  <a:pos x="77" y="321"/>
                </a:cxn>
                <a:cxn ang="0">
                  <a:pos x="29" y="322"/>
                </a:cxn>
                <a:cxn ang="0">
                  <a:pos x="30" y="284"/>
                </a:cxn>
                <a:cxn ang="0">
                  <a:pos x="0" y="248"/>
                </a:cxn>
              </a:cxnLst>
              <a:rect l="0" t="0" r="r" b="b"/>
              <a:pathLst>
                <a:path w="326" h="322">
                  <a:moveTo>
                    <a:pt x="0" y="248"/>
                  </a:moveTo>
                  <a:lnTo>
                    <a:pt x="0" y="151"/>
                  </a:lnTo>
                  <a:lnTo>
                    <a:pt x="36" y="150"/>
                  </a:lnTo>
                  <a:lnTo>
                    <a:pt x="36" y="25"/>
                  </a:lnTo>
                  <a:lnTo>
                    <a:pt x="102" y="10"/>
                  </a:lnTo>
                  <a:lnTo>
                    <a:pt x="124" y="32"/>
                  </a:lnTo>
                  <a:lnTo>
                    <a:pt x="182" y="0"/>
                  </a:lnTo>
                  <a:lnTo>
                    <a:pt x="279" y="134"/>
                  </a:lnTo>
                  <a:lnTo>
                    <a:pt x="326" y="157"/>
                  </a:lnTo>
                  <a:lnTo>
                    <a:pt x="194" y="278"/>
                  </a:lnTo>
                  <a:lnTo>
                    <a:pt x="118" y="278"/>
                  </a:lnTo>
                  <a:lnTo>
                    <a:pt x="77" y="321"/>
                  </a:lnTo>
                  <a:lnTo>
                    <a:pt x="29" y="322"/>
                  </a:lnTo>
                  <a:lnTo>
                    <a:pt x="30" y="284"/>
                  </a:lnTo>
                  <a:lnTo>
                    <a:pt x="0" y="24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7" name="Freeform 186"/>
            <p:cNvSpPr>
              <a:spLocks noChangeAspect="1"/>
            </p:cNvSpPr>
            <p:nvPr/>
          </p:nvSpPr>
          <p:spPr bwMode="gray">
            <a:xfrm>
              <a:off x="4772026" y="4516438"/>
              <a:ext cx="36513" cy="52388"/>
            </a:xfrm>
            <a:custGeom>
              <a:avLst/>
              <a:gdLst/>
              <a:ahLst/>
              <a:cxnLst>
                <a:cxn ang="0">
                  <a:pos x="0" y="10"/>
                </a:cxn>
                <a:cxn ang="0">
                  <a:pos x="7" y="36"/>
                </a:cxn>
                <a:cxn ang="0">
                  <a:pos x="22" y="69"/>
                </a:cxn>
                <a:cxn ang="0">
                  <a:pos x="60" y="29"/>
                </a:cxn>
                <a:cxn ang="0">
                  <a:pos x="58" y="0"/>
                </a:cxn>
                <a:cxn ang="0">
                  <a:pos x="0" y="10"/>
                </a:cxn>
              </a:cxnLst>
              <a:rect l="0" t="0" r="r" b="b"/>
              <a:pathLst>
                <a:path w="60" h="69">
                  <a:moveTo>
                    <a:pt x="0" y="10"/>
                  </a:moveTo>
                  <a:lnTo>
                    <a:pt x="7" y="36"/>
                  </a:lnTo>
                  <a:lnTo>
                    <a:pt x="22" y="69"/>
                  </a:lnTo>
                  <a:lnTo>
                    <a:pt x="60" y="29"/>
                  </a:lnTo>
                  <a:lnTo>
                    <a:pt x="58" y="0"/>
                  </a:lnTo>
                  <a:lnTo>
                    <a:pt x="0" y="1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8" name="Freeform 187"/>
            <p:cNvSpPr>
              <a:spLocks noChangeAspect="1"/>
            </p:cNvSpPr>
            <p:nvPr/>
          </p:nvSpPr>
          <p:spPr bwMode="gray">
            <a:xfrm>
              <a:off x="4333876" y="4132263"/>
              <a:ext cx="161925" cy="284163"/>
            </a:xfrm>
            <a:custGeom>
              <a:avLst/>
              <a:gdLst/>
              <a:ahLst/>
              <a:cxnLst>
                <a:cxn ang="0">
                  <a:pos x="0" y="278"/>
                </a:cxn>
                <a:cxn ang="0">
                  <a:pos x="38" y="204"/>
                </a:cxn>
                <a:cxn ang="0">
                  <a:pos x="103" y="214"/>
                </a:cxn>
                <a:cxn ang="0">
                  <a:pos x="175" y="63"/>
                </a:cxn>
                <a:cxn ang="0">
                  <a:pos x="210" y="36"/>
                </a:cxn>
                <a:cxn ang="0">
                  <a:pos x="196" y="6"/>
                </a:cxn>
                <a:cxn ang="0">
                  <a:pos x="213" y="0"/>
                </a:cxn>
                <a:cxn ang="0">
                  <a:pos x="238" y="94"/>
                </a:cxn>
                <a:cxn ang="0">
                  <a:pos x="196" y="111"/>
                </a:cxn>
                <a:cxn ang="0">
                  <a:pos x="245" y="186"/>
                </a:cxn>
                <a:cxn ang="0">
                  <a:pos x="213" y="274"/>
                </a:cxn>
                <a:cxn ang="0">
                  <a:pos x="268" y="341"/>
                </a:cxn>
                <a:cxn ang="0">
                  <a:pos x="262" y="389"/>
                </a:cxn>
                <a:cxn ang="0">
                  <a:pos x="170" y="367"/>
                </a:cxn>
                <a:cxn ang="0">
                  <a:pos x="100" y="366"/>
                </a:cxn>
                <a:cxn ang="0">
                  <a:pos x="43" y="367"/>
                </a:cxn>
                <a:cxn ang="0">
                  <a:pos x="42" y="303"/>
                </a:cxn>
                <a:cxn ang="0">
                  <a:pos x="0" y="278"/>
                </a:cxn>
              </a:cxnLst>
              <a:rect l="0" t="0" r="r" b="b"/>
              <a:pathLst>
                <a:path w="268" h="389">
                  <a:moveTo>
                    <a:pt x="0" y="278"/>
                  </a:moveTo>
                  <a:lnTo>
                    <a:pt x="38" y="204"/>
                  </a:lnTo>
                  <a:lnTo>
                    <a:pt x="103" y="214"/>
                  </a:lnTo>
                  <a:lnTo>
                    <a:pt x="175" y="63"/>
                  </a:lnTo>
                  <a:lnTo>
                    <a:pt x="210" y="36"/>
                  </a:lnTo>
                  <a:lnTo>
                    <a:pt x="196" y="6"/>
                  </a:lnTo>
                  <a:lnTo>
                    <a:pt x="213" y="0"/>
                  </a:lnTo>
                  <a:lnTo>
                    <a:pt x="238" y="94"/>
                  </a:lnTo>
                  <a:lnTo>
                    <a:pt x="196" y="111"/>
                  </a:lnTo>
                  <a:lnTo>
                    <a:pt x="245" y="186"/>
                  </a:lnTo>
                  <a:lnTo>
                    <a:pt x="213" y="274"/>
                  </a:lnTo>
                  <a:lnTo>
                    <a:pt x="268" y="341"/>
                  </a:lnTo>
                  <a:lnTo>
                    <a:pt x="262" y="389"/>
                  </a:lnTo>
                  <a:lnTo>
                    <a:pt x="170" y="367"/>
                  </a:lnTo>
                  <a:lnTo>
                    <a:pt x="100" y="366"/>
                  </a:lnTo>
                  <a:lnTo>
                    <a:pt x="43" y="367"/>
                  </a:lnTo>
                  <a:lnTo>
                    <a:pt x="42" y="303"/>
                  </a:lnTo>
                  <a:lnTo>
                    <a:pt x="0" y="27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39" name="Freeform 188"/>
            <p:cNvSpPr>
              <a:spLocks noChangeAspect="1"/>
            </p:cNvSpPr>
            <p:nvPr/>
          </p:nvSpPr>
          <p:spPr bwMode="gray">
            <a:xfrm>
              <a:off x="4460876" y="4178300"/>
              <a:ext cx="277813" cy="204788"/>
            </a:xfrm>
            <a:custGeom>
              <a:avLst/>
              <a:gdLst/>
              <a:ahLst/>
              <a:cxnLst>
                <a:cxn ang="0">
                  <a:pos x="0" y="213"/>
                </a:cxn>
                <a:cxn ang="0">
                  <a:pos x="32" y="125"/>
                </a:cxn>
                <a:cxn ang="0">
                  <a:pos x="144" y="102"/>
                </a:cxn>
                <a:cxn ang="0">
                  <a:pos x="156" y="74"/>
                </a:cxn>
                <a:cxn ang="0">
                  <a:pos x="208" y="64"/>
                </a:cxn>
                <a:cxn ang="0">
                  <a:pos x="285" y="0"/>
                </a:cxn>
                <a:cxn ang="0">
                  <a:pos x="310" y="75"/>
                </a:cxn>
                <a:cxn ang="0">
                  <a:pos x="369" y="102"/>
                </a:cxn>
                <a:cxn ang="0">
                  <a:pos x="454" y="203"/>
                </a:cxn>
                <a:cxn ang="0">
                  <a:pos x="243" y="233"/>
                </a:cxn>
                <a:cxn ang="0">
                  <a:pos x="175" y="203"/>
                </a:cxn>
                <a:cxn ang="0">
                  <a:pos x="144" y="253"/>
                </a:cxn>
                <a:cxn ang="0">
                  <a:pos x="84" y="253"/>
                </a:cxn>
                <a:cxn ang="0">
                  <a:pos x="55" y="280"/>
                </a:cxn>
                <a:cxn ang="0">
                  <a:pos x="0" y="213"/>
                </a:cxn>
              </a:cxnLst>
              <a:rect l="0" t="0" r="r" b="b"/>
              <a:pathLst>
                <a:path w="454" h="280">
                  <a:moveTo>
                    <a:pt x="0" y="213"/>
                  </a:moveTo>
                  <a:lnTo>
                    <a:pt x="32" y="125"/>
                  </a:lnTo>
                  <a:lnTo>
                    <a:pt x="144" y="102"/>
                  </a:lnTo>
                  <a:lnTo>
                    <a:pt x="156" y="74"/>
                  </a:lnTo>
                  <a:lnTo>
                    <a:pt x="208" y="64"/>
                  </a:lnTo>
                  <a:lnTo>
                    <a:pt x="285" y="0"/>
                  </a:lnTo>
                  <a:lnTo>
                    <a:pt x="310" y="75"/>
                  </a:lnTo>
                  <a:lnTo>
                    <a:pt x="369" y="102"/>
                  </a:lnTo>
                  <a:lnTo>
                    <a:pt x="454" y="203"/>
                  </a:lnTo>
                  <a:lnTo>
                    <a:pt x="243" y="233"/>
                  </a:lnTo>
                  <a:lnTo>
                    <a:pt x="175" y="203"/>
                  </a:lnTo>
                  <a:lnTo>
                    <a:pt x="144" y="253"/>
                  </a:lnTo>
                  <a:lnTo>
                    <a:pt x="84" y="253"/>
                  </a:lnTo>
                  <a:lnTo>
                    <a:pt x="55" y="280"/>
                  </a:lnTo>
                  <a:lnTo>
                    <a:pt x="0" y="21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0" name="Freeform 189"/>
            <p:cNvSpPr>
              <a:spLocks noChangeAspect="1"/>
            </p:cNvSpPr>
            <p:nvPr/>
          </p:nvSpPr>
          <p:spPr bwMode="gray">
            <a:xfrm>
              <a:off x="4438651" y="3852863"/>
              <a:ext cx="227013" cy="415925"/>
            </a:xfrm>
            <a:custGeom>
              <a:avLst/>
              <a:gdLst/>
              <a:ahLst/>
              <a:cxnLst>
                <a:cxn ang="0">
                  <a:pos x="0" y="324"/>
                </a:cxn>
                <a:cxn ang="0">
                  <a:pos x="53" y="353"/>
                </a:cxn>
                <a:cxn ang="0">
                  <a:pos x="39" y="381"/>
                </a:cxn>
                <a:cxn ang="0">
                  <a:pos x="64" y="475"/>
                </a:cxn>
                <a:cxn ang="0">
                  <a:pos x="22" y="492"/>
                </a:cxn>
                <a:cxn ang="0">
                  <a:pos x="71" y="567"/>
                </a:cxn>
                <a:cxn ang="0">
                  <a:pos x="183" y="544"/>
                </a:cxn>
                <a:cxn ang="0">
                  <a:pos x="195" y="516"/>
                </a:cxn>
                <a:cxn ang="0">
                  <a:pos x="247" y="506"/>
                </a:cxn>
                <a:cxn ang="0">
                  <a:pos x="324" y="442"/>
                </a:cxn>
                <a:cxn ang="0">
                  <a:pos x="297" y="374"/>
                </a:cxn>
                <a:cxn ang="0">
                  <a:pos x="334" y="281"/>
                </a:cxn>
                <a:cxn ang="0">
                  <a:pos x="369" y="274"/>
                </a:cxn>
                <a:cxn ang="0">
                  <a:pos x="371" y="143"/>
                </a:cxn>
                <a:cxn ang="0">
                  <a:pos x="93" y="0"/>
                </a:cxn>
                <a:cxn ang="0">
                  <a:pos x="56" y="14"/>
                </a:cxn>
                <a:cxn ang="0">
                  <a:pos x="56" y="69"/>
                </a:cxn>
                <a:cxn ang="0">
                  <a:pos x="93" y="108"/>
                </a:cxn>
                <a:cxn ang="0">
                  <a:pos x="71" y="233"/>
                </a:cxn>
                <a:cxn ang="0">
                  <a:pos x="0" y="324"/>
                </a:cxn>
              </a:cxnLst>
              <a:rect l="0" t="0" r="r" b="b"/>
              <a:pathLst>
                <a:path w="371" h="567">
                  <a:moveTo>
                    <a:pt x="0" y="324"/>
                  </a:moveTo>
                  <a:lnTo>
                    <a:pt x="53" y="353"/>
                  </a:lnTo>
                  <a:lnTo>
                    <a:pt x="39" y="381"/>
                  </a:lnTo>
                  <a:lnTo>
                    <a:pt x="64" y="475"/>
                  </a:lnTo>
                  <a:lnTo>
                    <a:pt x="22" y="492"/>
                  </a:lnTo>
                  <a:lnTo>
                    <a:pt x="71" y="567"/>
                  </a:lnTo>
                  <a:lnTo>
                    <a:pt x="183" y="544"/>
                  </a:lnTo>
                  <a:lnTo>
                    <a:pt x="195" y="516"/>
                  </a:lnTo>
                  <a:lnTo>
                    <a:pt x="247" y="506"/>
                  </a:lnTo>
                  <a:lnTo>
                    <a:pt x="324" y="442"/>
                  </a:lnTo>
                  <a:lnTo>
                    <a:pt x="297" y="374"/>
                  </a:lnTo>
                  <a:lnTo>
                    <a:pt x="334" y="281"/>
                  </a:lnTo>
                  <a:lnTo>
                    <a:pt x="369" y="274"/>
                  </a:lnTo>
                  <a:lnTo>
                    <a:pt x="371" y="143"/>
                  </a:lnTo>
                  <a:lnTo>
                    <a:pt x="93" y="0"/>
                  </a:lnTo>
                  <a:lnTo>
                    <a:pt x="56" y="14"/>
                  </a:lnTo>
                  <a:lnTo>
                    <a:pt x="56" y="69"/>
                  </a:lnTo>
                  <a:lnTo>
                    <a:pt x="93" y="108"/>
                  </a:lnTo>
                  <a:lnTo>
                    <a:pt x="71" y="233"/>
                  </a:lnTo>
                  <a:lnTo>
                    <a:pt x="0" y="32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1" name="Freeform 190"/>
            <p:cNvSpPr>
              <a:spLocks noChangeAspect="1"/>
            </p:cNvSpPr>
            <p:nvPr/>
          </p:nvSpPr>
          <p:spPr bwMode="gray">
            <a:xfrm>
              <a:off x="4391026" y="4364038"/>
              <a:ext cx="158750" cy="220663"/>
            </a:xfrm>
            <a:custGeom>
              <a:avLst/>
              <a:gdLst/>
              <a:ahLst/>
              <a:cxnLst>
                <a:cxn ang="0">
                  <a:pos x="0" y="263"/>
                </a:cxn>
                <a:cxn ang="0">
                  <a:pos x="27" y="301"/>
                </a:cxn>
                <a:cxn ang="0">
                  <a:pos x="62" y="289"/>
                </a:cxn>
                <a:cxn ang="0">
                  <a:pos x="115" y="293"/>
                </a:cxn>
                <a:cxn ang="0">
                  <a:pos x="163" y="261"/>
                </a:cxn>
                <a:cxn ang="0">
                  <a:pos x="177" y="201"/>
                </a:cxn>
                <a:cxn ang="0">
                  <a:pos x="228" y="151"/>
                </a:cxn>
                <a:cxn ang="0">
                  <a:pos x="260" y="0"/>
                </a:cxn>
                <a:cxn ang="0">
                  <a:pos x="200" y="0"/>
                </a:cxn>
                <a:cxn ang="0">
                  <a:pos x="171" y="27"/>
                </a:cxn>
                <a:cxn ang="0">
                  <a:pos x="165" y="75"/>
                </a:cxn>
                <a:cxn ang="0">
                  <a:pos x="73" y="53"/>
                </a:cxn>
                <a:cxn ang="0">
                  <a:pos x="71" y="85"/>
                </a:cxn>
                <a:cxn ang="0">
                  <a:pos x="107" y="87"/>
                </a:cxn>
                <a:cxn ang="0">
                  <a:pos x="96" y="206"/>
                </a:cxn>
                <a:cxn ang="0">
                  <a:pos x="51" y="192"/>
                </a:cxn>
                <a:cxn ang="0">
                  <a:pos x="0" y="263"/>
                </a:cxn>
              </a:cxnLst>
              <a:rect l="0" t="0" r="r" b="b"/>
              <a:pathLst>
                <a:path w="260" h="301">
                  <a:moveTo>
                    <a:pt x="0" y="263"/>
                  </a:moveTo>
                  <a:lnTo>
                    <a:pt x="27" y="301"/>
                  </a:lnTo>
                  <a:lnTo>
                    <a:pt x="62" y="289"/>
                  </a:lnTo>
                  <a:lnTo>
                    <a:pt x="115" y="293"/>
                  </a:lnTo>
                  <a:lnTo>
                    <a:pt x="163" y="261"/>
                  </a:lnTo>
                  <a:lnTo>
                    <a:pt x="177" y="201"/>
                  </a:lnTo>
                  <a:lnTo>
                    <a:pt x="228" y="151"/>
                  </a:lnTo>
                  <a:lnTo>
                    <a:pt x="260" y="0"/>
                  </a:lnTo>
                  <a:lnTo>
                    <a:pt x="200" y="0"/>
                  </a:lnTo>
                  <a:lnTo>
                    <a:pt x="171" y="27"/>
                  </a:lnTo>
                  <a:lnTo>
                    <a:pt x="165" y="75"/>
                  </a:lnTo>
                  <a:lnTo>
                    <a:pt x="73" y="53"/>
                  </a:lnTo>
                  <a:lnTo>
                    <a:pt x="71" y="85"/>
                  </a:lnTo>
                  <a:lnTo>
                    <a:pt x="107" y="87"/>
                  </a:lnTo>
                  <a:lnTo>
                    <a:pt x="96" y="206"/>
                  </a:lnTo>
                  <a:lnTo>
                    <a:pt x="51" y="192"/>
                  </a:lnTo>
                  <a:lnTo>
                    <a:pt x="0" y="26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2" name="Freeform 191"/>
            <p:cNvSpPr>
              <a:spLocks noChangeAspect="1"/>
            </p:cNvSpPr>
            <p:nvPr/>
          </p:nvSpPr>
          <p:spPr bwMode="gray">
            <a:xfrm>
              <a:off x="4414838" y="4325938"/>
              <a:ext cx="403225" cy="469900"/>
            </a:xfrm>
            <a:custGeom>
              <a:avLst/>
              <a:gdLst/>
              <a:ahLst/>
              <a:cxnLst>
                <a:cxn ang="0">
                  <a:pos x="0" y="377"/>
                </a:cxn>
                <a:cxn ang="0">
                  <a:pos x="2" y="394"/>
                </a:cxn>
                <a:cxn ang="0">
                  <a:pos x="134" y="377"/>
                </a:cxn>
                <a:cxn ang="0">
                  <a:pos x="192" y="457"/>
                </a:cxn>
                <a:cxn ang="0">
                  <a:pos x="241" y="453"/>
                </a:cxn>
                <a:cxn ang="0">
                  <a:pos x="252" y="416"/>
                </a:cxn>
                <a:cxn ang="0">
                  <a:pos x="296" y="414"/>
                </a:cxn>
                <a:cxn ang="0">
                  <a:pos x="329" y="437"/>
                </a:cxn>
                <a:cxn ang="0">
                  <a:pos x="336" y="560"/>
                </a:cxn>
                <a:cxn ang="0">
                  <a:pos x="407" y="553"/>
                </a:cxn>
                <a:cxn ang="0">
                  <a:pos x="606" y="635"/>
                </a:cxn>
                <a:cxn ang="0">
                  <a:pos x="605" y="598"/>
                </a:cxn>
                <a:cxn ang="0">
                  <a:pos x="566" y="581"/>
                </a:cxn>
                <a:cxn ang="0">
                  <a:pos x="573" y="491"/>
                </a:cxn>
                <a:cxn ang="0">
                  <a:pos x="636" y="459"/>
                </a:cxn>
                <a:cxn ang="0">
                  <a:pos x="597" y="398"/>
                </a:cxn>
                <a:cxn ang="0">
                  <a:pos x="590" y="294"/>
                </a:cxn>
                <a:cxn ang="0">
                  <a:pos x="583" y="268"/>
                </a:cxn>
                <a:cxn ang="0">
                  <a:pos x="606" y="222"/>
                </a:cxn>
                <a:cxn ang="0">
                  <a:pos x="636" y="135"/>
                </a:cxn>
                <a:cxn ang="0">
                  <a:pos x="659" y="102"/>
                </a:cxn>
                <a:cxn ang="0">
                  <a:pos x="646" y="52"/>
                </a:cxn>
                <a:cxn ang="0">
                  <a:pos x="531" y="0"/>
                </a:cxn>
                <a:cxn ang="0">
                  <a:pos x="320" y="30"/>
                </a:cxn>
                <a:cxn ang="0">
                  <a:pos x="252" y="0"/>
                </a:cxn>
                <a:cxn ang="0">
                  <a:pos x="221" y="50"/>
                </a:cxn>
                <a:cxn ang="0">
                  <a:pos x="189" y="201"/>
                </a:cxn>
                <a:cxn ang="0">
                  <a:pos x="138" y="251"/>
                </a:cxn>
                <a:cxn ang="0">
                  <a:pos x="124" y="311"/>
                </a:cxn>
                <a:cxn ang="0">
                  <a:pos x="76" y="343"/>
                </a:cxn>
                <a:cxn ang="0">
                  <a:pos x="23" y="339"/>
                </a:cxn>
                <a:cxn ang="0">
                  <a:pos x="0" y="377"/>
                </a:cxn>
              </a:cxnLst>
              <a:rect l="0" t="0" r="r" b="b"/>
              <a:pathLst>
                <a:path w="659" h="635">
                  <a:moveTo>
                    <a:pt x="0" y="377"/>
                  </a:moveTo>
                  <a:lnTo>
                    <a:pt x="2" y="394"/>
                  </a:lnTo>
                  <a:lnTo>
                    <a:pt x="134" y="377"/>
                  </a:lnTo>
                  <a:lnTo>
                    <a:pt x="192" y="457"/>
                  </a:lnTo>
                  <a:lnTo>
                    <a:pt x="241" y="453"/>
                  </a:lnTo>
                  <a:lnTo>
                    <a:pt x="252" y="416"/>
                  </a:lnTo>
                  <a:lnTo>
                    <a:pt x="296" y="414"/>
                  </a:lnTo>
                  <a:lnTo>
                    <a:pt x="329" y="437"/>
                  </a:lnTo>
                  <a:lnTo>
                    <a:pt x="336" y="560"/>
                  </a:lnTo>
                  <a:lnTo>
                    <a:pt x="407" y="553"/>
                  </a:lnTo>
                  <a:lnTo>
                    <a:pt x="606" y="635"/>
                  </a:lnTo>
                  <a:lnTo>
                    <a:pt x="605" y="598"/>
                  </a:lnTo>
                  <a:lnTo>
                    <a:pt x="566" y="581"/>
                  </a:lnTo>
                  <a:lnTo>
                    <a:pt x="573" y="491"/>
                  </a:lnTo>
                  <a:lnTo>
                    <a:pt x="636" y="459"/>
                  </a:lnTo>
                  <a:lnTo>
                    <a:pt x="597" y="398"/>
                  </a:lnTo>
                  <a:lnTo>
                    <a:pt x="590" y="294"/>
                  </a:lnTo>
                  <a:lnTo>
                    <a:pt x="583" y="268"/>
                  </a:lnTo>
                  <a:lnTo>
                    <a:pt x="606" y="222"/>
                  </a:lnTo>
                  <a:lnTo>
                    <a:pt x="636" y="135"/>
                  </a:lnTo>
                  <a:lnTo>
                    <a:pt x="659" y="102"/>
                  </a:lnTo>
                  <a:lnTo>
                    <a:pt x="646" y="52"/>
                  </a:lnTo>
                  <a:lnTo>
                    <a:pt x="531" y="0"/>
                  </a:lnTo>
                  <a:lnTo>
                    <a:pt x="320" y="30"/>
                  </a:lnTo>
                  <a:lnTo>
                    <a:pt x="252" y="0"/>
                  </a:lnTo>
                  <a:lnTo>
                    <a:pt x="221" y="50"/>
                  </a:lnTo>
                  <a:lnTo>
                    <a:pt x="189" y="201"/>
                  </a:lnTo>
                  <a:lnTo>
                    <a:pt x="138" y="251"/>
                  </a:lnTo>
                  <a:lnTo>
                    <a:pt x="124" y="311"/>
                  </a:lnTo>
                  <a:lnTo>
                    <a:pt x="76" y="343"/>
                  </a:lnTo>
                  <a:lnTo>
                    <a:pt x="23" y="339"/>
                  </a:lnTo>
                  <a:lnTo>
                    <a:pt x="0" y="377"/>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3" name="Freeform 193"/>
            <p:cNvSpPr>
              <a:spLocks noChangeAspect="1"/>
            </p:cNvSpPr>
            <p:nvPr/>
          </p:nvSpPr>
          <p:spPr bwMode="gray">
            <a:xfrm>
              <a:off x="4173538" y="4141788"/>
              <a:ext cx="58738" cy="153988"/>
            </a:xfrm>
            <a:custGeom>
              <a:avLst/>
              <a:gdLst/>
              <a:ahLst/>
              <a:cxnLst>
                <a:cxn ang="0">
                  <a:pos x="0" y="52"/>
                </a:cxn>
                <a:cxn ang="0">
                  <a:pos x="36" y="214"/>
                </a:cxn>
                <a:cxn ang="0">
                  <a:pos x="67" y="212"/>
                </a:cxn>
                <a:cxn ang="0">
                  <a:pos x="94" y="25"/>
                </a:cxn>
                <a:cxn ang="0">
                  <a:pos x="67" y="0"/>
                </a:cxn>
                <a:cxn ang="0">
                  <a:pos x="50" y="16"/>
                </a:cxn>
                <a:cxn ang="0">
                  <a:pos x="0" y="52"/>
                </a:cxn>
              </a:cxnLst>
              <a:rect l="0" t="0" r="r" b="b"/>
              <a:pathLst>
                <a:path w="94" h="214">
                  <a:moveTo>
                    <a:pt x="0" y="52"/>
                  </a:moveTo>
                  <a:lnTo>
                    <a:pt x="36" y="214"/>
                  </a:lnTo>
                  <a:lnTo>
                    <a:pt x="67" y="212"/>
                  </a:lnTo>
                  <a:lnTo>
                    <a:pt x="94" y="25"/>
                  </a:lnTo>
                  <a:lnTo>
                    <a:pt x="67" y="0"/>
                  </a:lnTo>
                  <a:lnTo>
                    <a:pt x="50" y="16"/>
                  </a:lnTo>
                  <a:lnTo>
                    <a:pt x="0" y="5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4" name="Freeform 194"/>
            <p:cNvSpPr>
              <a:spLocks noChangeAspect="1"/>
            </p:cNvSpPr>
            <p:nvPr/>
          </p:nvSpPr>
          <p:spPr bwMode="gray">
            <a:xfrm>
              <a:off x="4352926" y="4400550"/>
              <a:ext cx="41275" cy="34925"/>
            </a:xfrm>
            <a:custGeom>
              <a:avLst/>
              <a:gdLst/>
              <a:ahLst/>
              <a:cxnLst>
                <a:cxn ang="0">
                  <a:pos x="0" y="43"/>
                </a:cxn>
                <a:cxn ang="0">
                  <a:pos x="5" y="1"/>
                </a:cxn>
                <a:cxn ang="0">
                  <a:pos x="62" y="0"/>
                </a:cxn>
                <a:cxn ang="0">
                  <a:pos x="62" y="38"/>
                </a:cxn>
                <a:cxn ang="0">
                  <a:pos x="0" y="43"/>
                </a:cxn>
              </a:cxnLst>
              <a:rect l="0" t="0" r="r" b="b"/>
              <a:pathLst>
                <a:path w="62" h="43">
                  <a:moveTo>
                    <a:pt x="0" y="43"/>
                  </a:moveTo>
                  <a:lnTo>
                    <a:pt x="5" y="1"/>
                  </a:lnTo>
                  <a:lnTo>
                    <a:pt x="62" y="0"/>
                  </a:lnTo>
                  <a:lnTo>
                    <a:pt x="62" y="38"/>
                  </a:lnTo>
                  <a:lnTo>
                    <a:pt x="0" y="4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5" name="Freeform 195"/>
            <p:cNvSpPr>
              <a:spLocks noChangeAspect="1"/>
            </p:cNvSpPr>
            <p:nvPr/>
          </p:nvSpPr>
          <p:spPr bwMode="gray">
            <a:xfrm>
              <a:off x="4854576" y="3995738"/>
              <a:ext cx="320675" cy="374650"/>
            </a:xfrm>
            <a:custGeom>
              <a:avLst/>
              <a:gdLst/>
              <a:ahLst/>
              <a:cxnLst>
                <a:cxn ang="0">
                  <a:pos x="0" y="356"/>
                </a:cxn>
                <a:cxn ang="0">
                  <a:pos x="40" y="329"/>
                </a:cxn>
                <a:cxn ang="0">
                  <a:pos x="44" y="265"/>
                </a:cxn>
                <a:cxn ang="0">
                  <a:pos x="112" y="181"/>
                </a:cxn>
                <a:cxn ang="0">
                  <a:pos x="139" y="33"/>
                </a:cxn>
                <a:cxn ang="0">
                  <a:pos x="193" y="0"/>
                </a:cxn>
                <a:cxn ang="0">
                  <a:pos x="232" y="102"/>
                </a:cxn>
                <a:cxn ang="0">
                  <a:pos x="348" y="188"/>
                </a:cxn>
                <a:cxn ang="0">
                  <a:pos x="307" y="240"/>
                </a:cxn>
                <a:cxn ang="0">
                  <a:pos x="345" y="253"/>
                </a:cxn>
                <a:cxn ang="0">
                  <a:pos x="387" y="316"/>
                </a:cxn>
                <a:cxn ang="0">
                  <a:pos x="524" y="350"/>
                </a:cxn>
                <a:cxn ang="0">
                  <a:pos x="418" y="455"/>
                </a:cxn>
                <a:cxn ang="0">
                  <a:pos x="309" y="493"/>
                </a:cxn>
                <a:cxn ang="0">
                  <a:pos x="210" y="509"/>
                </a:cxn>
                <a:cxn ang="0">
                  <a:pos x="100" y="470"/>
                </a:cxn>
                <a:cxn ang="0">
                  <a:pos x="61" y="398"/>
                </a:cxn>
                <a:cxn ang="0">
                  <a:pos x="0" y="356"/>
                </a:cxn>
              </a:cxnLst>
              <a:rect l="0" t="0" r="r" b="b"/>
              <a:pathLst>
                <a:path w="524" h="509">
                  <a:moveTo>
                    <a:pt x="0" y="356"/>
                  </a:moveTo>
                  <a:lnTo>
                    <a:pt x="40" y="329"/>
                  </a:lnTo>
                  <a:lnTo>
                    <a:pt x="44" y="265"/>
                  </a:lnTo>
                  <a:lnTo>
                    <a:pt x="112" y="181"/>
                  </a:lnTo>
                  <a:lnTo>
                    <a:pt x="139" y="33"/>
                  </a:lnTo>
                  <a:lnTo>
                    <a:pt x="193" y="0"/>
                  </a:lnTo>
                  <a:lnTo>
                    <a:pt x="232" y="102"/>
                  </a:lnTo>
                  <a:lnTo>
                    <a:pt x="348" y="188"/>
                  </a:lnTo>
                  <a:lnTo>
                    <a:pt x="307" y="240"/>
                  </a:lnTo>
                  <a:lnTo>
                    <a:pt x="345" y="253"/>
                  </a:lnTo>
                  <a:lnTo>
                    <a:pt x="387" y="316"/>
                  </a:lnTo>
                  <a:lnTo>
                    <a:pt x="524" y="350"/>
                  </a:lnTo>
                  <a:lnTo>
                    <a:pt x="418" y="455"/>
                  </a:lnTo>
                  <a:lnTo>
                    <a:pt x="309" y="493"/>
                  </a:lnTo>
                  <a:lnTo>
                    <a:pt x="210" y="509"/>
                  </a:lnTo>
                  <a:lnTo>
                    <a:pt x="100" y="470"/>
                  </a:lnTo>
                  <a:lnTo>
                    <a:pt x="61" y="398"/>
                  </a:lnTo>
                  <a:lnTo>
                    <a:pt x="0" y="35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6" name="Freeform 196"/>
            <p:cNvSpPr>
              <a:spLocks noChangeAspect="1"/>
            </p:cNvSpPr>
            <p:nvPr/>
          </p:nvSpPr>
          <p:spPr bwMode="gray">
            <a:xfrm>
              <a:off x="5041901" y="4135438"/>
              <a:ext cx="34925" cy="46038"/>
            </a:xfrm>
            <a:custGeom>
              <a:avLst/>
              <a:gdLst/>
              <a:ahLst/>
              <a:cxnLst>
                <a:cxn ang="0">
                  <a:pos x="0" y="52"/>
                </a:cxn>
                <a:cxn ang="0">
                  <a:pos x="38" y="65"/>
                </a:cxn>
                <a:cxn ang="0">
                  <a:pos x="52" y="44"/>
                </a:cxn>
                <a:cxn ang="0">
                  <a:pos x="25" y="41"/>
                </a:cxn>
                <a:cxn ang="0">
                  <a:pos x="55" y="25"/>
                </a:cxn>
                <a:cxn ang="0">
                  <a:pos x="41" y="0"/>
                </a:cxn>
                <a:cxn ang="0">
                  <a:pos x="0" y="52"/>
                </a:cxn>
              </a:cxnLst>
              <a:rect l="0" t="0" r="r" b="b"/>
              <a:pathLst>
                <a:path w="55" h="65">
                  <a:moveTo>
                    <a:pt x="0" y="52"/>
                  </a:moveTo>
                  <a:lnTo>
                    <a:pt x="38" y="65"/>
                  </a:lnTo>
                  <a:lnTo>
                    <a:pt x="52" y="44"/>
                  </a:lnTo>
                  <a:lnTo>
                    <a:pt x="25" y="41"/>
                  </a:lnTo>
                  <a:lnTo>
                    <a:pt x="55" y="25"/>
                  </a:lnTo>
                  <a:lnTo>
                    <a:pt x="41" y="0"/>
                  </a:lnTo>
                  <a:lnTo>
                    <a:pt x="0" y="5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7" name="Freeform 197"/>
            <p:cNvSpPr>
              <a:spLocks noChangeAspect="1"/>
            </p:cNvSpPr>
            <p:nvPr/>
          </p:nvSpPr>
          <p:spPr bwMode="gray">
            <a:xfrm>
              <a:off x="4338638" y="4400550"/>
              <a:ext cx="119063" cy="157163"/>
            </a:xfrm>
            <a:custGeom>
              <a:avLst/>
              <a:gdLst/>
              <a:ahLst/>
              <a:cxnLst>
                <a:cxn ang="0">
                  <a:pos x="0" y="100"/>
                </a:cxn>
                <a:cxn ang="0">
                  <a:pos x="21" y="67"/>
                </a:cxn>
                <a:cxn ang="0">
                  <a:pos x="36" y="70"/>
                </a:cxn>
                <a:cxn ang="0">
                  <a:pos x="26" y="43"/>
                </a:cxn>
                <a:cxn ang="0">
                  <a:pos x="88" y="38"/>
                </a:cxn>
                <a:cxn ang="0">
                  <a:pos x="88" y="0"/>
                </a:cxn>
                <a:cxn ang="0">
                  <a:pos x="158" y="1"/>
                </a:cxn>
                <a:cxn ang="0">
                  <a:pos x="156" y="33"/>
                </a:cxn>
                <a:cxn ang="0">
                  <a:pos x="192" y="35"/>
                </a:cxn>
                <a:cxn ang="0">
                  <a:pos x="181" y="154"/>
                </a:cxn>
                <a:cxn ang="0">
                  <a:pos x="136" y="140"/>
                </a:cxn>
                <a:cxn ang="0">
                  <a:pos x="85" y="211"/>
                </a:cxn>
                <a:cxn ang="0">
                  <a:pos x="0" y="100"/>
                </a:cxn>
              </a:cxnLst>
              <a:rect l="0" t="0" r="r" b="b"/>
              <a:pathLst>
                <a:path w="192" h="211">
                  <a:moveTo>
                    <a:pt x="0" y="100"/>
                  </a:moveTo>
                  <a:lnTo>
                    <a:pt x="21" y="67"/>
                  </a:lnTo>
                  <a:lnTo>
                    <a:pt x="36" y="70"/>
                  </a:lnTo>
                  <a:lnTo>
                    <a:pt x="26" y="43"/>
                  </a:lnTo>
                  <a:lnTo>
                    <a:pt x="88" y="38"/>
                  </a:lnTo>
                  <a:lnTo>
                    <a:pt x="88" y="0"/>
                  </a:lnTo>
                  <a:lnTo>
                    <a:pt x="158" y="1"/>
                  </a:lnTo>
                  <a:lnTo>
                    <a:pt x="156" y="33"/>
                  </a:lnTo>
                  <a:lnTo>
                    <a:pt x="192" y="35"/>
                  </a:lnTo>
                  <a:lnTo>
                    <a:pt x="181" y="154"/>
                  </a:lnTo>
                  <a:lnTo>
                    <a:pt x="136" y="140"/>
                  </a:lnTo>
                  <a:lnTo>
                    <a:pt x="85" y="211"/>
                  </a:lnTo>
                  <a:lnTo>
                    <a:pt x="0" y="10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8" name="Freeform 198"/>
            <p:cNvSpPr>
              <a:spLocks noChangeAspect="1"/>
            </p:cNvSpPr>
            <p:nvPr/>
          </p:nvSpPr>
          <p:spPr bwMode="gray">
            <a:xfrm>
              <a:off x="3798888" y="4108450"/>
              <a:ext cx="65088" cy="17463"/>
            </a:xfrm>
            <a:custGeom>
              <a:avLst/>
              <a:gdLst/>
              <a:ahLst/>
              <a:cxnLst>
                <a:cxn ang="0">
                  <a:pos x="0" y="21"/>
                </a:cxn>
                <a:cxn ang="0">
                  <a:pos x="4" y="0"/>
                </a:cxn>
                <a:cxn ang="0">
                  <a:pos x="103" y="8"/>
                </a:cxn>
                <a:cxn ang="0">
                  <a:pos x="0" y="21"/>
                </a:cxn>
              </a:cxnLst>
              <a:rect l="0" t="0" r="r" b="b"/>
              <a:pathLst>
                <a:path w="103" h="21">
                  <a:moveTo>
                    <a:pt x="0" y="21"/>
                  </a:moveTo>
                  <a:lnTo>
                    <a:pt x="4" y="0"/>
                  </a:lnTo>
                  <a:lnTo>
                    <a:pt x="103" y="8"/>
                  </a:lnTo>
                  <a:lnTo>
                    <a:pt x="0" y="2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49" name="Freeform 199"/>
            <p:cNvSpPr>
              <a:spLocks noChangeAspect="1"/>
            </p:cNvSpPr>
            <p:nvPr/>
          </p:nvSpPr>
          <p:spPr bwMode="gray">
            <a:xfrm>
              <a:off x="4089401" y="4170363"/>
              <a:ext cx="90488" cy="165100"/>
            </a:xfrm>
            <a:custGeom>
              <a:avLst/>
              <a:gdLst/>
              <a:ahLst/>
              <a:cxnLst>
                <a:cxn ang="0">
                  <a:pos x="0" y="212"/>
                </a:cxn>
                <a:cxn ang="0">
                  <a:pos x="13" y="57"/>
                </a:cxn>
                <a:cxn ang="0">
                  <a:pos x="6" y="9"/>
                </a:cxn>
                <a:cxn ang="0">
                  <a:pos x="99" y="0"/>
                </a:cxn>
                <a:cxn ang="0">
                  <a:pos x="148" y="177"/>
                </a:cxn>
                <a:cxn ang="0">
                  <a:pos x="38" y="225"/>
                </a:cxn>
                <a:cxn ang="0">
                  <a:pos x="0" y="212"/>
                </a:cxn>
              </a:cxnLst>
              <a:rect l="0" t="0" r="r" b="b"/>
              <a:pathLst>
                <a:path w="148" h="225">
                  <a:moveTo>
                    <a:pt x="0" y="212"/>
                  </a:moveTo>
                  <a:lnTo>
                    <a:pt x="13" y="57"/>
                  </a:lnTo>
                  <a:lnTo>
                    <a:pt x="6" y="9"/>
                  </a:lnTo>
                  <a:lnTo>
                    <a:pt x="99" y="0"/>
                  </a:lnTo>
                  <a:lnTo>
                    <a:pt x="148" y="177"/>
                  </a:lnTo>
                  <a:lnTo>
                    <a:pt x="38" y="225"/>
                  </a:lnTo>
                  <a:lnTo>
                    <a:pt x="0" y="21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0" name="Freeform 200"/>
            <p:cNvSpPr>
              <a:spLocks noChangeAspect="1"/>
            </p:cNvSpPr>
            <p:nvPr/>
          </p:nvSpPr>
          <p:spPr bwMode="gray">
            <a:xfrm>
              <a:off x="3833813" y="4135438"/>
              <a:ext cx="157163" cy="134938"/>
            </a:xfrm>
            <a:custGeom>
              <a:avLst/>
              <a:gdLst/>
              <a:ahLst/>
              <a:cxnLst>
                <a:cxn ang="0">
                  <a:pos x="0" y="62"/>
                </a:cxn>
                <a:cxn ang="0">
                  <a:pos x="43" y="35"/>
                </a:cxn>
                <a:cxn ang="0">
                  <a:pos x="44" y="0"/>
                </a:cxn>
                <a:cxn ang="0">
                  <a:pos x="127" y="8"/>
                </a:cxn>
                <a:cxn ang="0">
                  <a:pos x="149" y="25"/>
                </a:cxn>
                <a:cxn ang="0">
                  <a:pos x="208" y="5"/>
                </a:cxn>
                <a:cxn ang="0">
                  <a:pos x="243" y="88"/>
                </a:cxn>
                <a:cxn ang="0">
                  <a:pos x="254" y="151"/>
                </a:cxn>
                <a:cxn ang="0">
                  <a:pos x="232" y="146"/>
                </a:cxn>
                <a:cxn ang="0">
                  <a:pos x="226" y="180"/>
                </a:cxn>
                <a:cxn ang="0">
                  <a:pos x="190" y="186"/>
                </a:cxn>
                <a:cxn ang="0">
                  <a:pos x="188" y="151"/>
                </a:cxn>
                <a:cxn ang="0">
                  <a:pos x="166" y="150"/>
                </a:cxn>
                <a:cxn ang="0">
                  <a:pos x="132" y="97"/>
                </a:cxn>
                <a:cxn ang="0">
                  <a:pos x="60" y="126"/>
                </a:cxn>
                <a:cxn ang="0">
                  <a:pos x="0" y="62"/>
                </a:cxn>
              </a:cxnLst>
              <a:rect l="0" t="0" r="r" b="b"/>
              <a:pathLst>
                <a:path w="254" h="186">
                  <a:moveTo>
                    <a:pt x="0" y="62"/>
                  </a:moveTo>
                  <a:lnTo>
                    <a:pt x="43" y="35"/>
                  </a:lnTo>
                  <a:lnTo>
                    <a:pt x="44" y="0"/>
                  </a:lnTo>
                  <a:lnTo>
                    <a:pt x="127" y="8"/>
                  </a:lnTo>
                  <a:lnTo>
                    <a:pt x="149" y="25"/>
                  </a:lnTo>
                  <a:lnTo>
                    <a:pt x="208" y="5"/>
                  </a:lnTo>
                  <a:lnTo>
                    <a:pt x="243" y="88"/>
                  </a:lnTo>
                  <a:lnTo>
                    <a:pt x="254" y="151"/>
                  </a:lnTo>
                  <a:lnTo>
                    <a:pt x="232" y="146"/>
                  </a:lnTo>
                  <a:lnTo>
                    <a:pt x="226" y="180"/>
                  </a:lnTo>
                  <a:lnTo>
                    <a:pt x="190" y="186"/>
                  </a:lnTo>
                  <a:lnTo>
                    <a:pt x="188" y="151"/>
                  </a:lnTo>
                  <a:lnTo>
                    <a:pt x="166" y="150"/>
                  </a:lnTo>
                  <a:lnTo>
                    <a:pt x="132" y="97"/>
                  </a:lnTo>
                  <a:lnTo>
                    <a:pt x="60" y="126"/>
                  </a:lnTo>
                  <a:lnTo>
                    <a:pt x="0" y="6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1" name="Freeform 203"/>
            <p:cNvSpPr>
              <a:spLocks noChangeAspect="1"/>
            </p:cNvSpPr>
            <p:nvPr/>
          </p:nvSpPr>
          <p:spPr bwMode="gray">
            <a:xfrm>
              <a:off x="3970338" y="4186238"/>
              <a:ext cx="127000" cy="158750"/>
            </a:xfrm>
            <a:custGeom>
              <a:avLst/>
              <a:gdLst/>
              <a:ahLst/>
              <a:cxnLst>
                <a:cxn ang="0">
                  <a:pos x="0" y="144"/>
                </a:cxn>
                <a:cxn ang="0">
                  <a:pos x="2" y="111"/>
                </a:cxn>
                <a:cxn ang="0">
                  <a:pos x="8" y="77"/>
                </a:cxn>
                <a:cxn ang="0">
                  <a:pos x="30" y="82"/>
                </a:cxn>
                <a:cxn ang="0">
                  <a:pos x="19" y="19"/>
                </a:cxn>
                <a:cxn ang="0">
                  <a:pos x="81" y="0"/>
                </a:cxn>
                <a:cxn ang="0">
                  <a:pos x="116" y="13"/>
                </a:cxn>
                <a:cxn ang="0">
                  <a:pos x="134" y="34"/>
                </a:cxn>
                <a:cxn ang="0">
                  <a:pos x="204" y="41"/>
                </a:cxn>
                <a:cxn ang="0">
                  <a:pos x="191" y="196"/>
                </a:cxn>
                <a:cxn ang="0">
                  <a:pos x="33" y="219"/>
                </a:cxn>
                <a:cxn ang="0">
                  <a:pos x="37" y="169"/>
                </a:cxn>
                <a:cxn ang="0">
                  <a:pos x="0" y="144"/>
                </a:cxn>
              </a:cxnLst>
              <a:rect l="0" t="0" r="r" b="b"/>
              <a:pathLst>
                <a:path w="204" h="219">
                  <a:moveTo>
                    <a:pt x="0" y="144"/>
                  </a:moveTo>
                  <a:lnTo>
                    <a:pt x="2" y="111"/>
                  </a:lnTo>
                  <a:lnTo>
                    <a:pt x="8" y="77"/>
                  </a:lnTo>
                  <a:lnTo>
                    <a:pt x="30" y="82"/>
                  </a:lnTo>
                  <a:lnTo>
                    <a:pt x="19" y="19"/>
                  </a:lnTo>
                  <a:lnTo>
                    <a:pt x="81" y="0"/>
                  </a:lnTo>
                  <a:lnTo>
                    <a:pt x="116" y="13"/>
                  </a:lnTo>
                  <a:lnTo>
                    <a:pt x="134" y="34"/>
                  </a:lnTo>
                  <a:lnTo>
                    <a:pt x="204" y="41"/>
                  </a:lnTo>
                  <a:lnTo>
                    <a:pt x="191" y="196"/>
                  </a:lnTo>
                  <a:lnTo>
                    <a:pt x="33" y="219"/>
                  </a:lnTo>
                  <a:lnTo>
                    <a:pt x="37" y="169"/>
                  </a:lnTo>
                  <a:lnTo>
                    <a:pt x="0" y="144"/>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a:p>
          </p:txBody>
        </p:sp>
        <p:sp>
          <p:nvSpPr>
            <p:cNvPr id="52" name="Freeform 205"/>
            <p:cNvSpPr>
              <a:spLocks noChangeAspect="1"/>
            </p:cNvSpPr>
            <p:nvPr/>
          </p:nvSpPr>
          <p:spPr bwMode="gray">
            <a:xfrm>
              <a:off x="4875213" y="4340225"/>
              <a:ext cx="166688" cy="236538"/>
            </a:xfrm>
            <a:custGeom>
              <a:avLst/>
              <a:gdLst/>
              <a:ahLst/>
              <a:cxnLst>
                <a:cxn ang="0">
                  <a:pos x="0" y="20"/>
                </a:cxn>
                <a:cxn ang="0">
                  <a:pos x="38" y="88"/>
                </a:cxn>
                <a:cxn ang="0">
                  <a:pos x="0" y="150"/>
                </a:cxn>
                <a:cxn ang="0">
                  <a:pos x="30" y="167"/>
                </a:cxn>
                <a:cxn ang="0">
                  <a:pos x="9" y="190"/>
                </a:cxn>
                <a:cxn ang="0">
                  <a:pos x="187" y="319"/>
                </a:cxn>
                <a:cxn ang="0">
                  <a:pos x="263" y="216"/>
                </a:cxn>
                <a:cxn ang="0">
                  <a:pos x="246" y="188"/>
                </a:cxn>
                <a:cxn ang="0">
                  <a:pos x="246" y="61"/>
                </a:cxn>
                <a:cxn ang="0">
                  <a:pos x="274" y="23"/>
                </a:cxn>
                <a:cxn ang="0">
                  <a:pos x="175" y="39"/>
                </a:cxn>
                <a:cxn ang="0">
                  <a:pos x="65" y="0"/>
                </a:cxn>
                <a:cxn ang="0">
                  <a:pos x="0" y="20"/>
                </a:cxn>
              </a:cxnLst>
              <a:rect l="0" t="0" r="r" b="b"/>
              <a:pathLst>
                <a:path w="274" h="319">
                  <a:moveTo>
                    <a:pt x="0" y="20"/>
                  </a:moveTo>
                  <a:lnTo>
                    <a:pt x="38" y="88"/>
                  </a:lnTo>
                  <a:lnTo>
                    <a:pt x="0" y="150"/>
                  </a:lnTo>
                  <a:lnTo>
                    <a:pt x="30" y="167"/>
                  </a:lnTo>
                  <a:lnTo>
                    <a:pt x="9" y="190"/>
                  </a:lnTo>
                  <a:lnTo>
                    <a:pt x="187" y="319"/>
                  </a:lnTo>
                  <a:lnTo>
                    <a:pt x="263" y="216"/>
                  </a:lnTo>
                  <a:lnTo>
                    <a:pt x="246" y="188"/>
                  </a:lnTo>
                  <a:lnTo>
                    <a:pt x="246" y="61"/>
                  </a:lnTo>
                  <a:lnTo>
                    <a:pt x="274" y="23"/>
                  </a:lnTo>
                  <a:lnTo>
                    <a:pt x="175" y="39"/>
                  </a:lnTo>
                  <a:lnTo>
                    <a:pt x="65" y="0"/>
                  </a:lnTo>
                  <a:lnTo>
                    <a:pt x="0" y="2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3" name="Freeform 208"/>
            <p:cNvSpPr>
              <a:spLocks noChangeAspect="1"/>
            </p:cNvSpPr>
            <p:nvPr/>
          </p:nvSpPr>
          <p:spPr bwMode="gray">
            <a:xfrm>
              <a:off x="3911601" y="4246563"/>
              <a:ext cx="84138" cy="98425"/>
            </a:xfrm>
            <a:custGeom>
              <a:avLst/>
              <a:gdLst/>
              <a:ahLst/>
              <a:cxnLst>
                <a:cxn ang="0">
                  <a:pos x="0" y="51"/>
                </a:cxn>
                <a:cxn ang="0">
                  <a:pos x="42" y="0"/>
                </a:cxn>
                <a:cxn ang="0">
                  <a:pos x="64" y="1"/>
                </a:cxn>
                <a:cxn ang="0">
                  <a:pos x="66" y="36"/>
                </a:cxn>
                <a:cxn ang="0">
                  <a:pos x="102" y="30"/>
                </a:cxn>
                <a:cxn ang="0">
                  <a:pos x="100" y="63"/>
                </a:cxn>
                <a:cxn ang="0">
                  <a:pos x="137" y="88"/>
                </a:cxn>
                <a:cxn ang="0">
                  <a:pos x="133" y="138"/>
                </a:cxn>
                <a:cxn ang="0">
                  <a:pos x="0" y="51"/>
                </a:cxn>
              </a:cxnLst>
              <a:rect l="0" t="0" r="r" b="b"/>
              <a:pathLst>
                <a:path w="137" h="138">
                  <a:moveTo>
                    <a:pt x="0" y="51"/>
                  </a:moveTo>
                  <a:lnTo>
                    <a:pt x="42" y="0"/>
                  </a:lnTo>
                  <a:lnTo>
                    <a:pt x="64" y="1"/>
                  </a:lnTo>
                  <a:lnTo>
                    <a:pt x="66" y="36"/>
                  </a:lnTo>
                  <a:lnTo>
                    <a:pt x="102" y="30"/>
                  </a:lnTo>
                  <a:lnTo>
                    <a:pt x="100" y="63"/>
                  </a:lnTo>
                  <a:lnTo>
                    <a:pt x="137" y="88"/>
                  </a:lnTo>
                  <a:lnTo>
                    <a:pt x="133" y="138"/>
                  </a:lnTo>
                  <a:lnTo>
                    <a:pt x="0" y="5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4" name="Freeform 209"/>
            <p:cNvSpPr>
              <a:spLocks noChangeAspect="1"/>
            </p:cNvSpPr>
            <p:nvPr/>
          </p:nvSpPr>
          <p:spPr bwMode="gray">
            <a:xfrm>
              <a:off x="4351338" y="3587750"/>
              <a:ext cx="333375" cy="369888"/>
            </a:xfrm>
            <a:custGeom>
              <a:avLst/>
              <a:gdLst/>
              <a:ahLst/>
              <a:cxnLst>
                <a:cxn ang="0">
                  <a:pos x="0" y="263"/>
                </a:cxn>
                <a:cxn ang="0">
                  <a:pos x="1" y="108"/>
                </a:cxn>
                <a:cxn ang="0">
                  <a:pos x="70" y="0"/>
                </a:cxn>
                <a:cxn ang="0">
                  <a:pos x="199" y="31"/>
                </a:cxn>
                <a:cxn ang="0">
                  <a:pos x="224" y="69"/>
                </a:cxn>
                <a:cxn ang="0">
                  <a:pos x="329" y="108"/>
                </a:cxn>
                <a:cxn ang="0">
                  <a:pos x="363" y="95"/>
                </a:cxn>
                <a:cxn ang="0">
                  <a:pos x="366" y="40"/>
                </a:cxn>
                <a:cxn ang="0">
                  <a:pos x="400" y="14"/>
                </a:cxn>
                <a:cxn ang="0">
                  <a:pos x="543" y="57"/>
                </a:cxn>
                <a:cxn ang="0">
                  <a:pos x="527" y="117"/>
                </a:cxn>
                <a:cxn ang="0">
                  <a:pos x="543" y="413"/>
                </a:cxn>
                <a:cxn ang="0">
                  <a:pos x="543" y="483"/>
                </a:cxn>
                <a:cxn ang="0">
                  <a:pos x="512" y="485"/>
                </a:cxn>
                <a:cxn ang="0">
                  <a:pos x="512" y="505"/>
                </a:cxn>
                <a:cxn ang="0">
                  <a:pos x="234" y="362"/>
                </a:cxn>
                <a:cxn ang="0">
                  <a:pos x="197" y="376"/>
                </a:cxn>
                <a:cxn ang="0">
                  <a:pos x="82" y="359"/>
                </a:cxn>
                <a:cxn ang="0">
                  <a:pos x="0" y="263"/>
                </a:cxn>
              </a:cxnLst>
              <a:rect l="0" t="0" r="r" b="b"/>
              <a:pathLst>
                <a:path w="543" h="505">
                  <a:moveTo>
                    <a:pt x="0" y="263"/>
                  </a:moveTo>
                  <a:lnTo>
                    <a:pt x="1" y="108"/>
                  </a:lnTo>
                  <a:lnTo>
                    <a:pt x="70" y="0"/>
                  </a:lnTo>
                  <a:lnTo>
                    <a:pt x="199" y="31"/>
                  </a:lnTo>
                  <a:lnTo>
                    <a:pt x="224" y="69"/>
                  </a:lnTo>
                  <a:lnTo>
                    <a:pt x="329" y="108"/>
                  </a:lnTo>
                  <a:lnTo>
                    <a:pt x="363" y="95"/>
                  </a:lnTo>
                  <a:lnTo>
                    <a:pt x="366" y="40"/>
                  </a:lnTo>
                  <a:lnTo>
                    <a:pt x="400" y="14"/>
                  </a:lnTo>
                  <a:lnTo>
                    <a:pt x="543" y="57"/>
                  </a:lnTo>
                  <a:lnTo>
                    <a:pt x="527" y="117"/>
                  </a:lnTo>
                  <a:lnTo>
                    <a:pt x="543" y="413"/>
                  </a:lnTo>
                  <a:lnTo>
                    <a:pt x="543" y="483"/>
                  </a:lnTo>
                  <a:lnTo>
                    <a:pt x="512" y="485"/>
                  </a:lnTo>
                  <a:lnTo>
                    <a:pt x="512" y="505"/>
                  </a:lnTo>
                  <a:lnTo>
                    <a:pt x="234" y="362"/>
                  </a:lnTo>
                  <a:lnTo>
                    <a:pt x="197" y="376"/>
                  </a:lnTo>
                  <a:lnTo>
                    <a:pt x="82" y="359"/>
                  </a:lnTo>
                  <a:lnTo>
                    <a:pt x="0" y="26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5" name="Freeform 210"/>
            <p:cNvSpPr>
              <a:spLocks noChangeAspect="1"/>
            </p:cNvSpPr>
            <p:nvPr/>
          </p:nvSpPr>
          <p:spPr bwMode="gray">
            <a:xfrm>
              <a:off x="5065713" y="4767263"/>
              <a:ext cx="153988" cy="354013"/>
            </a:xfrm>
            <a:custGeom>
              <a:avLst/>
              <a:gdLst/>
              <a:ahLst/>
              <a:cxnLst>
                <a:cxn ang="0">
                  <a:pos x="0" y="344"/>
                </a:cxn>
                <a:cxn ang="0">
                  <a:pos x="22" y="443"/>
                </a:cxn>
                <a:cxn ang="0">
                  <a:pos x="67" y="482"/>
                </a:cxn>
                <a:cxn ang="0">
                  <a:pos x="143" y="443"/>
                </a:cxn>
                <a:cxn ang="0">
                  <a:pos x="228" y="112"/>
                </a:cxn>
                <a:cxn ang="0">
                  <a:pos x="244" y="124"/>
                </a:cxn>
                <a:cxn ang="0">
                  <a:pos x="208" y="0"/>
                </a:cxn>
                <a:cxn ang="0">
                  <a:pos x="164" y="52"/>
                </a:cxn>
                <a:cxn ang="0">
                  <a:pos x="165" y="88"/>
                </a:cxn>
                <a:cxn ang="0">
                  <a:pos x="110" y="128"/>
                </a:cxn>
                <a:cxn ang="0">
                  <a:pos x="43" y="145"/>
                </a:cxn>
                <a:cxn ang="0">
                  <a:pos x="24" y="187"/>
                </a:cxn>
                <a:cxn ang="0">
                  <a:pos x="43" y="272"/>
                </a:cxn>
                <a:cxn ang="0">
                  <a:pos x="0" y="344"/>
                </a:cxn>
              </a:cxnLst>
              <a:rect l="0" t="0" r="r" b="b"/>
              <a:pathLst>
                <a:path w="244" h="482">
                  <a:moveTo>
                    <a:pt x="0" y="344"/>
                  </a:moveTo>
                  <a:lnTo>
                    <a:pt x="22" y="443"/>
                  </a:lnTo>
                  <a:lnTo>
                    <a:pt x="67" y="482"/>
                  </a:lnTo>
                  <a:lnTo>
                    <a:pt x="143" y="443"/>
                  </a:lnTo>
                  <a:lnTo>
                    <a:pt x="228" y="112"/>
                  </a:lnTo>
                  <a:lnTo>
                    <a:pt x="244" y="124"/>
                  </a:lnTo>
                  <a:lnTo>
                    <a:pt x="208" y="0"/>
                  </a:lnTo>
                  <a:lnTo>
                    <a:pt x="164" y="52"/>
                  </a:lnTo>
                  <a:lnTo>
                    <a:pt x="165" y="88"/>
                  </a:lnTo>
                  <a:lnTo>
                    <a:pt x="110" y="128"/>
                  </a:lnTo>
                  <a:lnTo>
                    <a:pt x="43" y="145"/>
                  </a:lnTo>
                  <a:lnTo>
                    <a:pt x="24" y="187"/>
                  </a:lnTo>
                  <a:lnTo>
                    <a:pt x="43" y="272"/>
                  </a:lnTo>
                  <a:lnTo>
                    <a:pt x="0" y="34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6" name="Freeform 211"/>
            <p:cNvSpPr>
              <a:spLocks noChangeAspect="1"/>
            </p:cNvSpPr>
            <p:nvPr/>
          </p:nvSpPr>
          <p:spPr bwMode="gray">
            <a:xfrm>
              <a:off x="4849813" y="4695825"/>
              <a:ext cx="66675" cy="198438"/>
            </a:xfrm>
            <a:custGeom>
              <a:avLst/>
              <a:gdLst/>
              <a:ahLst/>
              <a:cxnLst>
                <a:cxn ang="0">
                  <a:pos x="0" y="148"/>
                </a:cxn>
                <a:cxn ang="0">
                  <a:pos x="15" y="165"/>
                </a:cxn>
                <a:cxn ang="0">
                  <a:pos x="59" y="178"/>
                </a:cxn>
                <a:cxn ang="0">
                  <a:pos x="53" y="231"/>
                </a:cxn>
                <a:cxn ang="0">
                  <a:pos x="91" y="271"/>
                </a:cxn>
                <a:cxn ang="0">
                  <a:pos x="112" y="194"/>
                </a:cxn>
                <a:cxn ang="0">
                  <a:pos x="76" y="143"/>
                </a:cxn>
                <a:cxn ang="0">
                  <a:pos x="87" y="172"/>
                </a:cxn>
                <a:cxn ang="0">
                  <a:pos x="66" y="170"/>
                </a:cxn>
                <a:cxn ang="0">
                  <a:pos x="43" y="100"/>
                </a:cxn>
                <a:cxn ang="0">
                  <a:pos x="42" y="7"/>
                </a:cxn>
                <a:cxn ang="0">
                  <a:pos x="8" y="0"/>
                </a:cxn>
                <a:cxn ang="0">
                  <a:pos x="35" y="45"/>
                </a:cxn>
                <a:cxn ang="0">
                  <a:pos x="0" y="148"/>
                </a:cxn>
              </a:cxnLst>
              <a:rect l="0" t="0" r="r" b="b"/>
              <a:pathLst>
                <a:path w="112" h="271">
                  <a:moveTo>
                    <a:pt x="0" y="148"/>
                  </a:moveTo>
                  <a:lnTo>
                    <a:pt x="15" y="165"/>
                  </a:lnTo>
                  <a:lnTo>
                    <a:pt x="59" y="178"/>
                  </a:lnTo>
                  <a:lnTo>
                    <a:pt x="53" y="231"/>
                  </a:lnTo>
                  <a:lnTo>
                    <a:pt x="91" y="271"/>
                  </a:lnTo>
                  <a:lnTo>
                    <a:pt x="112" y="194"/>
                  </a:lnTo>
                  <a:lnTo>
                    <a:pt x="76" y="143"/>
                  </a:lnTo>
                  <a:lnTo>
                    <a:pt x="87" y="172"/>
                  </a:lnTo>
                  <a:lnTo>
                    <a:pt x="66" y="170"/>
                  </a:lnTo>
                  <a:lnTo>
                    <a:pt x="43" y="100"/>
                  </a:lnTo>
                  <a:lnTo>
                    <a:pt x="42" y="7"/>
                  </a:lnTo>
                  <a:lnTo>
                    <a:pt x="8" y="0"/>
                  </a:lnTo>
                  <a:lnTo>
                    <a:pt x="35" y="45"/>
                  </a:lnTo>
                  <a:lnTo>
                    <a:pt x="0" y="14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7" name="Freeform 212"/>
            <p:cNvSpPr>
              <a:spLocks noChangeAspect="1"/>
            </p:cNvSpPr>
            <p:nvPr/>
          </p:nvSpPr>
          <p:spPr bwMode="gray">
            <a:xfrm>
              <a:off x="3897313" y="3811588"/>
              <a:ext cx="344488" cy="385763"/>
            </a:xfrm>
            <a:custGeom>
              <a:avLst/>
              <a:gdLst/>
              <a:ahLst/>
              <a:cxnLst>
                <a:cxn ang="0">
                  <a:pos x="0" y="365"/>
                </a:cxn>
                <a:cxn ang="0">
                  <a:pos x="23" y="328"/>
                </a:cxn>
                <a:cxn ang="0">
                  <a:pos x="51" y="353"/>
                </a:cxn>
                <a:cxn ang="0">
                  <a:pos x="226" y="342"/>
                </a:cxn>
                <a:cxn ang="0">
                  <a:pos x="189" y="0"/>
                </a:cxn>
                <a:cxn ang="0">
                  <a:pos x="250" y="0"/>
                </a:cxn>
                <a:cxn ang="0">
                  <a:pos x="529" y="185"/>
                </a:cxn>
                <a:cxn ang="0">
                  <a:pos x="532" y="217"/>
                </a:cxn>
                <a:cxn ang="0">
                  <a:pos x="560" y="212"/>
                </a:cxn>
                <a:cxn ang="0">
                  <a:pos x="561" y="321"/>
                </a:cxn>
                <a:cxn ang="0">
                  <a:pos x="538" y="344"/>
                </a:cxn>
                <a:cxn ang="0">
                  <a:pos x="425" y="359"/>
                </a:cxn>
                <a:cxn ang="0">
                  <a:pos x="282" y="421"/>
                </a:cxn>
                <a:cxn ang="0">
                  <a:pos x="238" y="521"/>
                </a:cxn>
                <a:cxn ang="0">
                  <a:pos x="203" y="508"/>
                </a:cxn>
                <a:cxn ang="0">
                  <a:pos x="141" y="527"/>
                </a:cxn>
                <a:cxn ang="0">
                  <a:pos x="106" y="444"/>
                </a:cxn>
                <a:cxn ang="0">
                  <a:pos x="47" y="464"/>
                </a:cxn>
                <a:cxn ang="0">
                  <a:pos x="25" y="447"/>
                </a:cxn>
                <a:cxn ang="0">
                  <a:pos x="0" y="365"/>
                </a:cxn>
              </a:cxnLst>
              <a:rect l="0" t="0" r="r" b="b"/>
              <a:pathLst>
                <a:path w="561" h="527">
                  <a:moveTo>
                    <a:pt x="0" y="365"/>
                  </a:moveTo>
                  <a:lnTo>
                    <a:pt x="23" y="328"/>
                  </a:lnTo>
                  <a:lnTo>
                    <a:pt x="51" y="353"/>
                  </a:lnTo>
                  <a:lnTo>
                    <a:pt x="226" y="342"/>
                  </a:lnTo>
                  <a:lnTo>
                    <a:pt x="189" y="0"/>
                  </a:lnTo>
                  <a:lnTo>
                    <a:pt x="250" y="0"/>
                  </a:lnTo>
                  <a:lnTo>
                    <a:pt x="529" y="185"/>
                  </a:lnTo>
                  <a:lnTo>
                    <a:pt x="532" y="217"/>
                  </a:lnTo>
                  <a:lnTo>
                    <a:pt x="560" y="212"/>
                  </a:lnTo>
                  <a:lnTo>
                    <a:pt x="561" y="321"/>
                  </a:lnTo>
                  <a:lnTo>
                    <a:pt x="538" y="344"/>
                  </a:lnTo>
                  <a:lnTo>
                    <a:pt x="425" y="359"/>
                  </a:lnTo>
                  <a:lnTo>
                    <a:pt x="282" y="421"/>
                  </a:lnTo>
                  <a:lnTo>
                    <a:pt x="238" y="521"/>
                  </a:lnTo>
                  <a:lnTo>
                    <a:pt x="203" y="508"/>
                  </a:lnTo>
                  <a:lnTo>
                    <a:pt x="141" y="527"/>
                  </a:lnTo>
                  <a:lnTo>
                    <a:pt x="106" y="444"/>
                  </a:lnTo>
                  <a:lnTo>
                    <a:pt x="47" y="464"/>
                  </a:lnTo>
                  <a:lnTo>
                    <a:pt x="25" y="447"/>
                  </a:lnTo>
                  <a:lnTo>
                    <a:pt x="0" y="36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8" name="Freeform 213"/>
            <p:cNvSpPr>
              <a:spLocks noChangeAspect="1"/>
            </p:cNvSpPr>
            <p:nvPr/>
          </p:nvSpPr>
          <p:spPr bwMode="gray">
            <a:xfrm>
              <a:off x="3794126" y="3751263"/>
              <a:ext cx="257175" cy="327025"/>
            </a:xfrm>
            <a:custGeom>
              <a:avLst/>
              <a:gdLst/>
              <a:ahLst/>
              <a:cxnLst>
                <a:cxn ang="0">
                  <a:pos x="0" y="225"/>
                </a:cxn>
                <a:cxn ang="0">
                  <a:pos x="25" y="251"/>
                </a:cxn>
                <a:cxn ang="0">
                  <a:pos x="30" y="318"/>
                </a:cxn>
                <a:cxn ang="0">
                  <a:pos x="11" y="403"/>
                </a:cxn>
                <a:cxn ang="0">
                  <a:pos x="89" y="384"/>
                </a:cxn>
                <a:cxn ang="0">
                  <a:pos x="169" y="448"/>
                </a:cxn>
                <a:cxn ang="0">
                  <a:pos x="192" y="411"/>
                </a:cxn>
                <a:cxn ang="0">
                  <a:pos x="220" y="436"/>
                </a:cxn>
                <a:cxn ang="0">
                  <a:pos x="395" y="425"/>
                </a:cxn>
                <a:cxn ang="0">
                  <a:pos x="358" y="83"/>
                </a:cxn>
                <a:cxn ang="0">
                  <a:pos x="419" y="83"/>
                </a:cxn>
                <a:cxn ang="0">
                  <a:pos x="291" y="0"/>
                </a:cxn>
                <a:cxn ang="0">
                  <a:pos x="288" y="45"/>
                </a:cxn>
                <a:cxn ang="0">
                  <a:pos x="177" y="43"/>
                </a:cxn>
                <a:cxn ang="0">
                  <a:pos x="175" y="137"/>
                </a:cxn>
                <a:cxn ang="0">
                  <a:pos x="136" y="154"/>
                </a:cxn>
                <a:cxn ang="0">
                  <a:pos x="138" y="211"/>
                </a:cxn>
                <a:cxn ang="0">
                  <a:pos x="0" y="225"/>
                </a:cxn>
              </a:cxnLst>
              <a:rect l="0" t="0" r="r" b="b"/>
              <a:pathLst>
                <a:path w="419" h="448">
                  <a:moveTo>
                    <a:pt x="0" y="225"/>
                  </a:moveTo>
                  <a:lnTo>
                    <a:pt x="25" y="251"/>
                  </a:lnTo>
                  <a:lnTo>
                    <a:pt x="30" y="318"/>
                  </a:lnTo>
                  <a:lnTo>
                    <a:pt x="11" y="403"/>
                  </a:lnTo>
                  <a:lnTo>
                    <a:pt x="89" y="384"/>
                  </a:lnTo>
                  <a:lnTo>
                    <a:pt x="169" y="448"/>
                  </a:lnTo>
                  <a:lnTo>
                    <a:pt x="192" y="411"/>
                  </a:lnTo>
                  <a:lnTo>
                    <a:pt x="220" y="436"/>
                  </a:lnTo>
                  <a:lnTo>
                    <a:pt x="395" y="425"/>
                  </a:lnTo>
                  <a:lnTo>
                    <a:pt x="358" y="83"/>
                  </a:lnTo>
                  <a:lnTo>
                    <a:pt x="419" y="83"/>
                  </a:lnTo>
                  <a:lnTo>
                    <a:pt x="291" y="0"/>
                  </a:lnTo>
                  <a:lnTo>
                    <a:pt x="288" y="45"/>
                  </a:lnTo>
                  <a:lnTo>
                    <a:pt x="177" y="43"/>
                  </a:lnTo>
                  <a:lnTo>
                    <a:pt x="175" y="137"/>
                  </a:lnTo>
                  <a:lnTo>
                    <a:pt x="136" y="154"/>
                  </a:lnTo>
                  <a:lnTo>
                    <a:pt x="138" y="211"/>
                  </a:lnTo>
                  <a:lnTo>
                    <a:pt x="0" y="22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59" name="Freeform 214"/>
            <p:cNvSpPr>
              <a:spLocks noChangeAspect="1"/>
            </p:cNvSpPr>
            <p:nvPr/>
          </p:nvSpPr>
          <p:spPr bwMode="gray">
            <a:xfrm>
              <a:off x="3879851" y="3516313"/>
              <a:ext cx="246063" cy="222250"/>
            </a:xfrm>
            <a:custGeom>
              <a:avLst/>
              <a:gdLst/>
              <a:ahLst/>
              <a:cxnLst>
                <a:cxn ang="0">
                  <a:pos x="0" y="303"/>
                </a:cxn>
                <a:cxn ang="0">
                  <a:pos x="100" y="244"/>
                </a:cxn>
                <a:cxn ang="0">
                  <a:pos x="136" y="122"/>
                </a:cxn>
                <a:cxn ang="0">
                  <a:pos x="221" y="61"/>
                </a:cxn>
                <a:cxn ang="0">
                  <a:pos x="249" y="0"/>
                </a:cxn>
                <a:cxn ang="0">
                  <a:pos x="374" y="19"/>
                </a:cxn>
                <a:cxn ang="0">
                  <a:pos x="407" y="134"/>
                </a:cxn>
                <a:cxn ang="0">
                  <a:pos x="351" y="137"/>
                </a:cxn>
                <a:cxn ang="0">
                  <a:pos x="321" y="149"/>
                </a:cxn>
                <a:cxn ang="0">
                  <a:pos x="326" y="180"/>
                </a:cxn>
                <a:cxn ang="0">
                  <a:pos x="170" y="248"/>
                </a:cxn>
                <a:cxn ang="0">
                  <a:pos x="151" y="307"/>
                </a:cxn>
                <a:cxn ang="0">
                  <a:pos x="0" y="303"/>
                </a:cxn>
              </a:cxnLst>
              <a:rect l="0" t="0" r="r" b="b"/>
              <a:pathLst>
                <a:path w="407" h="307">
                  <a:moveTo>
                    <a:pt x="0" y="303"/>
                  </a:moveTo>
                  <a:lnTo>
                    <a:pt x="100" y="244"/>
                  </a:lnTo>
                  <a:lnTo>
                    <a:pt x="136" y="122"/>
                  </a:lnTo>
                  <a:lnTo>
                    <a:pt x="221" y="61"/>
                  </a:lnTo>
                  <a:lnTo>
                    <a:pt x="249" y="0"/>
                  </a:lnTo>
                  <a:lnTo>
                    <a:pt x="374" y="19"/>
                  </a:lnTo>
                  <a:lnTo>
                    <a:pt x="407" y="134"/>
                  </a:lnTo>
                  <a:lnTo>
                    <a:pt x="351" y="137"/>
                  </a:lnTo>
                  <a:lnTo>
                    <a:pt x="321" y="149"/>
                  </a:lnTo>
                  <a:lnTo>
                    <a:pt x="326" y="180"/>
                  </a:lnTo>
                  <a:lnTo>
                    <a:pt x="170" y="248"/>
                  </a:lnTo>
                  <a:lnTo>
                    <a:pt x="151" y="307"/>
                  </a:lnTo>
                  <a:lnTo>
                    <a:pt x="0" y="30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0" name="Freeform 215"/>
            <p:cNvSpPr>
              <a:spLocks noChangeAspect="1"/>
            </p:cNvSpPr>
            <p:nvPr/>
          </p:nvSpPr>
          <p:spPr bwMode="gray">
            <a:xfrm>
              <a:off x="4789488" y="4722813"/>
              <a:ext cx="223838" cy="425450"/>
            </a:xfrm>
            <a:custGeom>
              <a:avLst/>
              <a:gdLst/>
              <a:ahLst/>
              <a:cxnLst>
                <a:cxn ang="0">
                  <a:pos x="0" y="161"/>
                </a:cxn>
                <a:cxn ang="0">
                  <a:pos x="10" y="179"/>
                </a:cxn>
                <a:cxn ang="0">
                  <a:pos x="95" y="206"/>
                </a:cxn>
                <a:cxn ang="0">
                  <a:pos x="104" y="242"/>
                </a:cxn>
                <a:cxn ang="0">
                  <a:pos x="99" y="334"/>
                </a:cxn>
                <a:cxn ang="0">
                  <a:pos x="54" y="430"/>
                </a:cxn>
                <a:cxn ang="0">
                  <a:pos x="67" y="543"/>
                </a:cxn>
                <a:cxn ang="0">
                  <a:pos x="71" y="578"/>
                </a:cxn>
                <a:cxn ang="0">
                  <a:pos x="98" y="578"/>
                </a:cxn>
                <a:cxn ang="0">
                  <a:pos x="98" y="540"/>
                </a:cxn>
                <a:cxn ang="0">
                  <a:pos x="188" y="488"/>
                </a:cxn>
                <a:cxn ang="0">
                  <a:pos x="162" y="334"/>
                </a:cxn>
                <a:cxn ang="0">
                  <a:pos x="362" y="178"/>
                </a:cxn>
                <a:cxn ang="0">
                  <a:pos x="365" y="0"/>
                </a:cxn>
                <a:cxn ang="0">
                  <a:pos x="314" y="31"/>
                </a:cxn>
                <a:cxn ang="0">
                  <a:pos x="175" y="40"/>
                </a:cxn>
                <a:cxn ang="0">
                  <a:pos x="172" y="105"/>
                </a:cxn>
                <a:cxn ang="0">
                  <a:pos x="208" y="156"/>
                </a:cxn>
                <a:cxn ang="0">
                  <a:pos x="187" y="233"/>
                </a:cxn>
                <a:cxn ang="0">
                  <a:pos x="149" y="193"/>
                </a:cxn>
                <a:cxn ang="0">
                  <a:pos x="155" y="140"/>
                </a:cxn>
                <a:cxn ang="0">
                  <a:pos x="111" y="127"/>
                </a:cxn>
                <a:cxn ang="0">
                  <a:pos x="0" y="161"/>
                </a:cxn>
              </a:cxnLst>
              <a:rect l="0" t="0" r="r" b="b"/>
              <a:pathLst>
                <a:path w="365" h="578">
                  <a:moveTo>
                    <a:pt x="0" y="161"/>
                  </a:moveTo>
                  <a:lnTo>
                    <a:pt x="10" y="179"/>
                  </a:lnTo>
                  <a:lnTo>
                    <a:pt x="95" y="206"/>
                  </a:lnTo>
                  <a:lnTo>
                    <a:pt x="104" y="242"/>
                  </a:lnTo>
                  <a:lnTo>
                    <a:pt x="99" y="334"/>
                  </a:lnTo>
                  <a:lnTo>
                    <a:pt x="54" y="430"/>
                  </a:lnTo>
                  <a:lnTo>
                    <a:pt x="67" y="543"/>
                  </a:lnTo>
                  <a:lnTo>
                    <a:pt x="71" y="578"/>
                  </a:lnTo>
                  <a:lnTo>
                    <a:pt x="98" y="578"/>
                  </a:lnTo>
                  <a:lnTo>
                    <a:pt x="98" y="540"/>
                  </a:lnTo>
                  <a:lnTo>
                    <a:pt x="188" y="488"/>
                  </a:lnTo>
                  <a:lnTo>
                    <a:pt x="162" y="334"/>
                  </a:lnTo>
                  <a:lnTo>
                    <a:pt x="362" y="178"/>
                  </a:lnTo>
                  <a:lnTo>
                    <a:pt x="365" y="0"/>
                  </a:lnTo>
                  <a:lnTo>
                    <a:pt x="314" y="31"/>
                  </a:lnTo>
                  <a:lnTo>
                    <a:pt x="175" y="40"/>
                  </a:lnTo>
                  <a:lnTo>
                    <a:pt x="172" y="105"/>
                  </a:lnTo>
                  <a:lnTo>
                    <a:pt x="208" y="156"/>
                  </a:lnTo>
                  <a:lnTo>
                    <a:pt x="187" y="233"/>
                  </a:lnTo>
                  <a:lnTo>
                    <a:pt x="149" y="193"/>
                  </a:lnTo>
                  <a:lnTo>
                    <a:pt x="155" y="140"/>
                  </a:lnTo>
                  <a:lnTo>
                    <a:pt x="111" y="127"/>
                  </a:lnTo>
                  <a:lnTo>
                    <a:pt x="0" y="161"/>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a:p>
          </p:txBody>
        </p:sp>
        <p:sp>
          <p:nvSpPr>
            <p:cNvPr id="61" name="Freeform 216"/>
            <p:cNvSpPr>
              <a:spLocks noChangeAspect="1"/>
            </p:cNvSpPr>
            <p:nvPr/>
          </p:nvSpPr>
          <p:spPr bwMode="gray">
            <a:xfrm>
              <a:off x="4159251" y="3851275"/>
              <a:ext cx="336550" cy="307975"/>
            </a:xfrm>
            <a:custGeom>
              <a:avLst/>
              <a:gdLst/>
              <a:ahLst/>
              <a:cxnLst>
                <a:cxn ang="0">
                  <a:pos x="0" y="305"/>
                </a:cxn>
                <a:cxn ang="0">
                  <a:pos x="8" y="339"/>
                </a:cxn>
                <a:cxn ang="0">
                  <a:pos x="75" y="411"/>
                </a:cxn>
                <a:cxn ang="0">
                  <a:pos x="92" y="395"/>
                </a:cxn>
                <a:cxn ang="0">
                  <a:pos x="119" y="420"/>
                </a:cxn>
                <a:cxn ang="0">
                  <a:pos x="160" y="348"/>
                </a:cxn>
                <a:cxn ang="0">
                  <a:pos x="317" y="384"/>
                </a:cxn>
                <a:cxn ang="0">
                  <a:pos x="453" y="346"/>
                </a:cxn>
                <a:cxn ang="0">
                  <a:pos x="458" y="327"/>
                </a:cxn>
                <a:cxn ang="0">
                  <a:pos x="529" y="236"/>
                </a:cxn>
                <a:cxn ang="0">
                  <a:pos x="551" y="111"/>
                </a:cxn>
                <a:cxn ang="0">
                  <a:pos x="514" y="72"/>
                </a:cxn>
                <a:cxn ang="0">
                  <a:pos x="514" y="17"/>
                </a:cxn>
                <a:cxn ang="0">
                  <a:pos x="399" y="0"/>
                </a:cxn>
                <a:cxn ang="0">
                  <a:pos x="189" y="145"/>
                </a:cxn>
                <a:cxn ang="0">
                  <a:pos x="135" y="158"/>
                </a:cxn>
                <a:cxn ang="0">
                  <a:pos x="136" y="267"/>
                </a:cxn>
                <a:cxn ang="0">
                  <a:pos x="113" y="290"/>
                </a:cxn>
                <a:cxn ang="0">
                  <a:pos x="0" y="305"/>
                </a:cxn>
              </a:cxnLst>
              <a:rect l="0" t="0" r="r" b="b"/>
              <a:pathLst>
                <a:path w="551" h="420">
                  <a:moveTo>
                    <a:pt x="0" y="305"/>
                  </a:moveTo>
                  <a:lnTo>
                    <a:pt x="8" y="339"/>
                  </a:lnTo>
                  <a:lnTo>
                    <a:pt x="75" y="411"/>
                  </a:lnTo>
                  <a:lnTo>
                    <a:pt x="92" y="395"/>
                  </a:lnTo>
                  <a:lnTo>
                    <a:pt x="119" y="420"/>
                  </a:lnTo>
                  <a:lnTo>
                    <a:pt x="160" y="348"/>
                  </a:lnTo>
                  <a:lnTo>
                    <a:pt x="317" y="384"/>
                  </a:lnTo>
                  <a:lnTo>
                    <a:pt x="453" y="346"/>
                  </a:lnTo>
                  <a:lnTo>
                    <a:pt x="458" y="327"/>
                  </a:lnTo>
                  <a:lnTo>
                    <a:pt x="529" y="236"/>
                  </a:lnTo>
                  <a:lnTo>
                    <a:pt x="551" y="111"/>
                  </a:lnTo>
                  <a:lnTo>
                    <a:pt x="514" y="72"/>
                  </a:lnTo>
                  <a:lnTo>
                    <a:pt x="514" y="17"/>
                  </a:lnTo>
                  <a:lnTo>
                    <a:pt x="399" y="0"/>
                  </a:lnTo>
                  <a:lnTo>
                    <a:pt x="189" y="145"/>
                  </a:lnTo>
                  <a:lnTo>
                    <a:pt x="135" y="158"/>
                  </a:lnTo>
                  <a:lnTo>
                    <a:pt x="136" y="267"/>
                  </a:lnTo>
                  <a:lnTo>
                    <a:pt x="113" y="290"/>
                  </a:lnTo>
                  <a:lnTo>
                    <a:pt x="0" y="305"/>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2" name="Freeform 217"/>
            <p:cNvSpPr>
              <a:spLocks noChangeAspect="1"/>
            </p:cNvSpPr>
            <p:nvPr/>
          </p:nvSpPr>
          <p:spPr bwMode="gray">
            <a:xfrm>
              <a:off x="4216401" y="4103688"/>
              <a:ext cx="244475" cy="247650"/>
            </a:xfrm>
            <a:custGeom>
              <a:avLst/>
              <a:gdLst/>
              <a:ahLst/>
              <a:cxnLst>
                <a:cxn ang="0">
                  <a:pos x="0" y="261"/>
                </a:cxn>
                <a:cxn ang="0">
                  <a:pos x="27" y="74"/>
                </a:cxn>
                <a:cxn ang="0">
                  <a:pos x="68" y="2"/>
                </a:cxn>
                <a:cxn ang="0">
                  <a:pos x="225" y="38"/>
                </a:cxn>
                <a:cxn ang="0">
                  <a:pos x="361" y="0"/>
                </a:cxn>
                <a:cxn ang="0">
                  <a:pos x="388" y="44"/>
                </a:cxn>
                <a:cxn ang="0">
                  <a:pos x="402" y="74"/>
                </a:cxn>
                <a:cxn ang="0">
                  <a:pos x="367" y="101"/>
                </a:cxn>
                <a:cxn ang="0">
                  <a:pos x="295" y="252"/>
                </a:cxn>
                <a:cxn ang="0">
                  <a:pos x="230" y="242"/>
                </a:cxn>
                <a:cxn ang="0">
                  <a:pos x="192" y="316"/>
                </a:cxn>
                <a:cxn ang="0">
                  <a:pos x="115" y="335"/>
                </a:cxn>
                <a:cxn ang="0">
                  <a:pos x="68" y="269"/>
                </a:cxn>
                <a:cxn ang="0">
                  <a:pos x="0" y="261"/>
                </a:cxn>
              </a:cxnLst>
              <a:rect l="0" t="0" r="r" b="b"/>
              <a:pathLst>
                <a:path w="402" h="335">
                  <a:moveTo>
                    <a:pt x="0" y="261"/>
                  </a:moveTo>
                  <a:lnTo>
                    <a:pt x="27" y="74"/>
                  </a:lnTo>
                  <a:lnTo>
                    <a:pt x="68" y="2"/>
                  </a:lnTo>
                  <a:lnTo>
                    <a:pt x="225" y="38"/>
                  </a:lnTo>
                  <a:lnTo>
                    <a:pt x="361" y="0"/>
                  </a:lnTo>
                  <a:lnTo>
                    <a:pt x="388" y="44"/>
                  </a:lnTo>
                  <a:lnTo>
                    <a:pt x="402" y="74"/>
                  </a:lnTo>
                  <a:lnTo>
                    <a:pt x="367" y="101"/>
                  </a:lnTo>
                  <a:lnTo>
                    <a:pt x="295" y="252"/>
                  </a:lnTo>
                  <a:lnTo>
                    <a:pt x="230" y="242"/>
                  </a:lnTo>
                  <a:lnTo>
                    <a:pt x="192" y="316"/>
                  </a:lnTo>
                  <a:lnTo>
                    <a:pt x="115" y="335"/>
                  </a:lnTo>
                  <a:lnTo>
                    <a:pt x="68" y="269"/>
                  </a:lnTo>
                  <a:lnTo>
                    <a:pt x="0" y="26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3" name="Freeform 218"/>
            <p:cNvSpPr>
              <a:spLocks noChangeAspect="1"/>
            </p:cNvSpPr>
            <p:nvPr/>
          </p:nvSpPr>
          <p:spPr bwMode="gray">
            <a:xfrm>
              <a:off x="3798888" y="4135438"/>
              <a:ext cx="65088" cy="42863"/>
            </a:xfrm>
            <a:custGeom>
              <a:avLst/>
              <a:gdLst/>
              <a:ahLst/>
              <a:cxnLst>
                <a:cxn ang="0">
                  <a:pos x="0" y="8"/>
                </a:cxn>
                <a:cxn ang="0">
                  <a:pos x="29" y="35"/>
                </a:cxn>
                <a:cxn ang="0">
                  <a:pos x="64" y="26"/>
                </a:cxn>
                <a:cxn ang="0">
                  <a:pos x="44" y="35"/>
                </a:cxn>
                <a:cxn ang="0">
                  <a:pos x="60" y="62"/>
                </a:cxn>
                <a:cxn ang="0">
                  <a:pos x="103" y="35"/>
                </a:cxn>
                <a:cxn ang="0">
                  <a:pos x="104" y="0"/>
                </a:cxn>
                <a:cxn ang="0">
                  <a:pos x="0" y="8"/>
                </a:cxn>
              </a:cxnLst>
              <a:rect l="0" t="0" r="r" b="b"/>
              <a:pathLst>
                <a:path w="104" h="62">
                  <a:moveTo>
                    <a:pt x="0" y="8"/>
                  </a:moveTo>
                  <a:lnTo>
                    <a:pt x="29" y="35"/>
                  </a:lnTo>
                  <a:lnTo>
                    <a:pt x="64" y="26"/>
                  </a:lnTo>
                  <a:lnTo>
                    <a:pt x="44" y="35"/>
                  </a:lnTo>
                  <a:lnTo>
                    <a:pt x="60" y="62"/>
                  </a:lnTo>
                  <a:lnTo>
                    <a:pt x="103" y="35"/>
                  </a:lnTo>
                  <a:lnTo>
                    <a:pt x="104" y="0"/>
                  </a:lnTo>
                  <a:lnTo>
                    <a:pt x="0" y="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4" name="Freeform 220"/>
            <p:cNvSpPr>
              <a:spLocks noChangeAspect="1"/>
            </p:cNvSpPr>
            <p:nvPr/>
          </p:nvSpPr>
          <p:spPr bwMode="gray">
            <a:xfrm>
              <a:off x="4772026" y="4483100"/>
              <a:ext cx="36513" cy="41275"/>
            </a:xfrm>
            <a:custGeom>
              <a:avLst/>
              <a:gdLst/>
              <a:ahLst/>
              <a:cxnLst>
                <a:cxn ang="0">
                  <a:pos x="0" y="56"/>
                </a:cxn>
                <a:cxn ang="0">
                  <a:pos x="23" y="10"/>
                </a:cxn>
                <a:cxn ang="0">
                  <a:pos x="50" y="0"/>
                </a:cxn>
                <a:cxn ang="0">
                  <a:pos x="58" y="46"/>
                </a:cxn>
                <a:cxn ang="0">
                  <a:pos x="0" y="56"/>
                </a:cxn>
              </a:cxnLst>
              <a:rect l="0" t="0" r="r" b="b"/>
              <a:pathLst>
                <a:path w="58" h="56">
                  <a:moveTo>
                    <a:pt x="0" y="56"/>
                  </a:moveTo>
                  <a:lnTo>
                    <a:pt x="23" y="10"/>
                  </a:lnTo>
                  <a:lnTo>
                    <a:pt x="50" y="0"/>
                  </a:lnTo>
                  <a:lnTo>
                    <a:pt x="58" y="46"/>
                  </a:lnTo>
                  <a:lnTo>
                    <a:pt x="0" y="5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5" name="Freeform 221"/>
            <p:cNvSpPr>
              <a:spLocks noChangeAspect="1"/>
            </p:cNvSpPr>
            <p:nvPr/>
          </p:nvSpPr>
          <p:spPr bwMode="gray">
            <a:xfrm>
              <a:off x="3781426" y="4032250"/>
              <a:ext cx="133350" cy="107950"/>
            </a:xfrm>
            <a:custGeom>
              <a:avLst/>
              <a:gdLst/>
              <a:ahLst/>
              <a:cxnLst>
                <a:cxn ang="0">
                  <a:pos x="0" y="64"/>
                </a:cxn>
                <a:cxn ang="0">
                  <a:pos x="32" y="105"/>
                </a:cxn>
                <a:cxn ang="0">
                  <a:pos x="131" y="113"/>
                </a:cxn>
                <a:cxn ang="0">
                  <a:pos x="28" y="126"/>
                </a:cxn>
                <a:cxn ang="0">
                  <a:pos x="28" y="146"/>
                </a:cxn>
                <a:cxn ang="0">
                  <a:pos x="132" y="138"/>
                </a:cxn>
                <a:cxn ang="0">
                  <a:pos x="215" y="146"/>
                </a:cxn>
                <a:cxn ang="0">
                  <a:pos x="190" y="64"/>
                </a:cxn>
                <a:cxn ang="0">
                  <a:pos x="110" y="0"/>
                </a:cxn>
                <a:cxn ang="0">
                  <a:pos x="32" y="19"/>
                </a:cxn>
                <a:cxn ang="0">
                  <a:pos x="0" y="64"/>
                </a:cxn>
              </a:cxnLst>
              <a:rect l="0" t="0" r="r" b="b"/>
              <a:pathLst>
                <a:path w="215" h="146">
                  <a:moveTo>
                    <a:pt x="0" y="64"/>
                  </a:moveTo>
                  <a:lnTo>
                    <a:pt x="32" y="105"/>
                  </a:lnTo>
                  <a:lnTo>
                    <a:pt x="131" y="113"/>
                  </a:lnTo>
                  <a:lnTo>
                    <a:pt x="28" y="126"/>
                  </a:lnTo>
                  <a:lnTo>
                    <a:pt x="28" y="146"/>
                  </a:lnTo>
                  <a:lnTo>
                    <a:pt x="132" y="138"/>
                  </a:lnTo>
                  <a:lnTo>
                    <a:pt x="215" y="146"/>
                  </a:lnTo>
                  <a:lnTo>
                    <a:pt x="190" y="64"/>
                  </a:lnTo>
                  <a:lnTo>
                    <a:pt x="110" y="0"/>
                  </a:lnTo>
                  <a:lnTo>
                    <a:pt x="32" y="19"/>
                  </a:lnTo>
                  <a:lnTo>
                    <a:pt x="0" y="64"/>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6" name="Freeform 222"/>
            <p:cNvSpPr>
              <a:spLocks noChangeAspect="1"/>
            </p:cNvSpPr>
            <p:nvPr/>
          </p:nvSpPr>
          <p:spPr bwMode="gray">
            <a:xfrm>
              <a:off x="3871913" y="4205288"/>
              <a:ext cx="68263" cy="77788"/>
            </a:xfrm>
            <a:custGeom>
              <a:avLst/>
              <a:gdLst/>
              <a:ahLst/>
              <a:cxnLst>
                <a:cxn ang="0">
                  <a:pos x="0" y="29"/>
                </a:cxn>
                <a:cxn ang="0">
                  <a:pos x="11" y="71"/>
                </a:cxn>
                <a:cxn ang="0">
                  <a:pos x="64" y="104"/>
                </a:cxn>
                <a:cxn ang="0">
                  <a:pos x="106" y="53"/>
                </a:cxn>
                <a:cxn ang="0">
                  <a:pos x="72" y="0"/>
                </a:cxn>
                <a:cxn ang="0">
                  <a:pos x="0" y="29"/>
                </a:cxn>
              </a:cxnLst>
              <a:rect l="0" t="0" r="r" b="b"/>
              <a:pathLst>
                <a:path w="106" h="104">
                  <a:moveTo>
                    <a:pt x="0" y="29"/>
                  </a:moveTo>
                  <a:lnTo>
                    <a:pt x="11" y="71"/>
                  </a:lnTo>
                  <a:lnTo>
                    <a:pt x="64" y="104"/>
                  </a:lnTo>
                  <a:lnTo>
                    <a:pt x="106" y="53"/>
                  </a:lnTo>
                  <a:lnTo>
                    <a:pt x="72" y="0"/>
                  </a:lnTo>
                  <a:lnTo>
                    <a:pt x="0" y="29"/>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7" name="Freeform 223"/>
            <p:cNvSpPr>
              <a:spLocks noChangeAspect="1"/>
            </p:cNvSpPr>
            <p:nvPr/>
          </p:nvSpPr>
          <p:spPr bwMode="gray">
            <a:xfrm>
              <a:off x="5026026" y="4154488"/>
              <a:ext cx="215900" cy="347663"/>
            </a:xfrm>
            <a:custGeom>
              <a:avLst/>
              <a:gdLst/>
              <a:ahLst/>
              <a:cxnLst>
                <a:cxn ang="0">
                  <a:pos x="0" y="443"/>
                </a:cxn>
                <a:cxn ang="0">
                  <a:pos x="0" y="316"/>
                </a:cxn>
                <a:cxn ang="0">
                  <a:pos x="28" y="278"/>
                </a:cxn>
                <a:cxn ang="0">
                  <a:pos x="137" y="240"/>
                </a:cxn>
                <a:cxn ang="0">
                  <a:pos x="243" y="135"/>
                </a:cxn>
                <a:cxn ang="0">
                  <a:pos x="106" y="101"/>
                </a:cxn>
                <a:cxn ang="0">
                  <a:pos x="64" y="38"/>
                </a:cxn>
                <a:cxn ang="0">
                  <a:pos x="78" y="17"/>
                </a:cxn>
                <a:cxn ang="0">
                  <a:pos x="133" y="55"/>
                </a:cxn>
                <a:cxn ang="0">
                  <a:pos x="339" y="0"/>
                </a:cxn>
                <a:cxn ang="0">
                  <a:pos x="355" y="55"/>
                </a:cxn>
                <a:cxn ang="0">
                  <a:pos x="230" y="275"/>
                </a:cxn>
                <a:cxn ang="0">
                  <a:pos x="17" y="471"/>
                </a:cxn>
                <a:cxn ang="0">
                  <a:pos x="0" y="443"/>
                </a:cxn>
              </a:cxnLst>
              <a:rect l="0" t="0" r="r" b="b"/>
              <a:pathLst>
                <a:path w="355" h="471">
                  <a:moveTo>
                    <a:pt x="0" y="443"/>
                  </a:moveTo>
                  <a:lnTo>
                    <a:pt x="0" y="316"/>
                  </a:lnTo>
                  <a:lnTo>
                    <a:pt x="28" y="278"/>
                  </a:lnTo>
                  <a:lnTo>
                    <a:pt x="137" y="240"/>
                  </a:lnTo>
                  <a:lnTo>
                    <a:pt x="243" y="135"/>
                  </a:lnTo>
                  <a:lnTo>
                    <a:pt x="106" y="101"/>
                  </a:lnTo>
                  <a:lnTo>
                    <a:pt x="64" y="38"/>
                  </a:lnTo>
                  <a:lnTo>
                    <a:pt x="78" y="17"/>
                  </a:lnTo>
                  <a:lnTo>
                    <a:pt x="133" y="55"/>
                  </a:lnTo>
                  <a:lnTo>
                    <a:pt x="339" y="0"/>
                  </a:lnTo>
                  <a:lnTo>
                    <a:pt x="355" y="55"/>
                  </a:lnTo>
                  <a:lnTo>
                    <a:pt x="230" y="275"/>
                  </a:lnTo>
                  <a:lnTo>
                    <a:pt x="17" y="471"/>
                  </a:lnTo>
                  <a:lnTo>
                    <a:pt x="0" y="443"/>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8" name="Freeform 224"/>
            <p:cNvSpPr>
              <a:spLocks noChangeAspect="1"/>
            </p:cNvSpPr>
            <p:nvPr/>
          </p:nvSpPr>
          <p:spPr bwMode="gray">
            <a:xfrm>
              <a:off x="4686301" y="4856163"/>
              <a:ext cx="168275" cy="185738"/>
            </a:xfrm>
            <a:custGeom>
              <a:avLst/>
              <a:gdLst/>
              <a:ahLst/>
              <a:cxnLst>
                <a:cxn ang="0">
                  <a:pos x="0" y="77"/>
                </a:cxn>
                <a:cxn ang="0">
                  <a:pos x="61" y="79"/>
                </a:cxn>
                <a:cxn ang="0">
                  <a:pos x="122" y="33"/>
                </a:cxn>
                <a:cxn ang="0">
                  <a:pos x="126" y="14"/>
                </a:cxn>
                <a:cxn ang="0">
                  <a:pos x="179" y="0"/>
                </a:cxn>
                <a:cxn ang="0">
                  <a:pos x="264" y="27"/>
                </a:cxn>
                <a:cxn ang="0">
                  <a:pos x="273" y="63"/>
                </a:cxn>
                <a:cxn ang="0">
                  <a:pos x="268" y="155"/>
                </a:cxn>
                <a:cxn ang="0">
                  <a:pos x="223" y="251"/>
                </a:cxn>
                <a:cxn ang="0">
                  <a:pos x="144" y="234"/>
                </a:cxn>
                <a:cxn ang="0">
                  <a:pos x="97" y="211"/>
                </a:cxn>
                <a:cxn ang="0">
                  <a:pos x="0" y="77"/>
                </a:cxn>
              </a:cxnLst>
              <a:rect l="0" t="0" r="r" b="b"/>
              <a:pathLst>
                <a:path w="273" h="251">
                  <a:moveTo>
                    <a:pt x="0" y="77"/>
                  </a:moveTo>
                  <a:lnTo>
                    <a:pt x="61" y="79"/>
                  </a:lnTo>
                  <a:lnTo>
                    <a:pt x="122" y="33"/>
                  </a:lnTo>
                  <a:lnTo>
                    <a:pt x="126" y="14"/>
                  </a:lnTo>
                  <a:lnTo>
                    <a:pt x="179" y="0"/>
                  </a:lnTo>
                  <a:lnTo>
                    <a:pt x="264" y="27"/>
                  </a:lnTo>
                  <a:lnTo>
                    <a:pt x="273" y="63"/>
                  </a:lnTo>
                  <a:lnTo>
                    <a:pt x="268" y="155"/>
                  </a:lnTo>
                  <a:lnTo>
                    <a:pt x="223" y="251"/>
                  </a:lnTo>
                  <a:lnTo>
                    <a:pt x="144" y="234"/>
                  </a:lnTo>
                  <a:lnTo>
                    <a:pt x="97" y="211"/>
                  </a:lnTo>
                  <a:lnTo>
                    <a:pt x="0" y="77"/>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69" name="Freeform 225"/>
            <p:cNvSpPr>
              <a:spLocks noChangeAspect="1"/>
            </p:cNvSpPr>
            <p:nvPr/>
          </p:nvSpPr>
          <p:spPr bwMode="gray">
            <a:xfrm>
              <a:off x="4397376" y="4889500"/>
              <a:ext cx="288925" cy="327025"/>
            </a:xfrm>
            <a:custGeom>
              <a:avLst/>
              <a:gdLst/>
              <a:ahLst/>
              <a:cxnLst>
                <a:cxn ang="0">
                  <a:pos x="0" y="14"/>
                </a:cxn>
                <a:cxn ang="0">
                  <a:pos x="58" y="0"/>
                </a:cxn>
                <a:cxn ang="0">
                  <a:pos x="340" y="41"/>
                </a:cxn>
                <a:cxn ang="0">
                  <a:pos x="405" y="23"/>
                </a:cxn>
                <a:cxn ang="0">
                  <a:pos x="471" y="31"/>
                </a:cxn>
                <a:cxn ang="0">
                  <a:pos x="413" y="63"/>
                </a:cxn>
                <a:cxn ang="0">
                  <a:pos x="391" y="41"/>
                </a:cxn>
                <a:cxn ang="0">
                  <a:pos x="325" y="56"/>
                </a:cxn>
                <a:cxn ang="0">
                  <a:pos x="325" y="181"/>
                </a:cxn>
                <a:cxn ang="0">
                  <a:pos x="289" y="182"/>
                </a:cxn>
                <a:cxn ang="0">
                  <a:pos x="289" y="279"/>
                </a:cxn>
                <a:cxn ang="0">
                  <a:pos x="289" y="420"/>
                </a:cxn>
                <a:cxn ang="0">
                  <a:pos x="259" y="442"/>
                </a:cxn>
                <a:cxn ang="0">
                  <a:pos x="215" y="442"/>
                </a:cxn>
                <a:cxn ang="0">
                  <a:pos x="191" y="412"/>
                </a:cxn>
                <a:cxn ang="0">
                  <a:pos x="170" y="428"/>
                </a:cxn>
                <a:cxn ang="0">
                  <a:pos x="125" y="379"/>
                </a:cxn>
                <a:cxn ang="0">
                  <a:pos x="100" y="225"/>
                </a:cxn>
                <a:cxn ang="0">
                  <a:pos x="100" y="206"/>
                </a:cxn>
                <a:cxn ang="0">
                  <a:pos x="0" y="14"/>
                </a:cxn>
              </a:cxnLst>
              <a:rect l="0" t="0" r="r" b="b"/>
              <a:pathLst>
                <a:path w="471" h="442">
                  <a:moveTo>
                    <a:pt x="0" y="14"/>
                  </a:moveTo>
                  <a:lnTo>
                    <a:pt x="58" y="0"/>
                  </a:lnTo>
                  <a:lnTo>
                    <a:pt x="340" y="41"/>
                  </a:lnTo>
                  <a:lnTo>
                    <a:pt x="405" y="23"/>
                  </a:lnTo>
                  <a:lnTo>
                    <a:pt x="471" y="31"/>
                  </a:lnTo>
                  <a:lnTo>
                    <a:pt x="413" y="63"/>
                  </a:lnTo>
                  <a:lnTo>
                    <a:pt x="391" y="41"/>
                  </a:lnTo>
                  <a:lnTo>
                    <a:pt x="325" y="56"/>
                  </a:lnTo>
                  <a:lnTo>
                    <a:pt x="325" y="181"/>
                  </a:lnTo>
                  <a:lnTo>
                    <a:pt x="289" y="182"/>
                  </a:lnTo>
                  <a:lnTo>
                    <a:pt x="289" y="279"/>
                  </a:lnTo>
                  <a:lnTo>
                    <a:pt x="289" y="420"/>
                  </a:lnTo>
                  <a:lnTo>
                    <a:pt x="259" y="442"/>
                  </a:lnTo>
                  <a:lnTo>
                    <a:pt x="215" y="442"/>
                  </a:lnTo>
                  <a:lnTo>
                    <a:pt x="191" y="412"/>
                  </a:lnTo>
                  <a:lnTo>
                    <a:pt x="170" y="428"/>
                  </a:lnTo>
                  <a:lnTo>
                    <a:pt x="125" y="379"/>
                  </a:lnTo>
                  <a:lnTo>
                    <a:pt x="100" y="225"/>
                  </a:lnTo>
                  <a:lnTo>
                    <a:pt x="100" y="206"/>
                  </a:lnTo>
                  <a:lnTo>
                    <a:pt x="0" y="14"/>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a:p>
          </p:txBody>
        </p:sp>
        <p:sp>
          <p:nvSpPr>
            <p:cNvPr id="70" name="Freeform 226"/>
            <p:cNvSpPr>
              <a:spLocks noChangeAspect="1"/>
            </p:cNvSpPr>
            <p:nvPr/>
          </p:nvSpPr>
          <p:spPr bwMode="gray">
            <a:xfrm>
              <a:off x="3794126" y="3736975"/>
              <a:ext cx="176213" cy="179388"/>
            </a:xfrm>
            <a:custGeom>
              <a:avLst/>
              <a:gdLst/>
              <a:ahLst/>
              <a:cxnLst>
                <a:cxn ang="0">
                  <a:pos x="0" y="242"/>
                </a:cxn>
                <a:cxn ang="0">
                  <a:pos x="137" y="0"/>
                </a:cxn>
                <a:cxn ang="0">
                  <a:pos x="288" y="4"/>
                </a:cxn>
                <a:cxn ang="0">
                  <a:pos x="291" y="17"/>
                </a:cxn>
                <a:cxn ang="0">
                  <a:pos x="288" y="62"/>
                </a:cxn>
                <a:cxn ang="0">
                  <a:pos x="177" y="60"/>
                </a:cxn>
                <a:cxn ang="0">
                  <a:pos x="175" y="154"/>
                </a:cxn>
                <a:cxn ang="0">
                  <a:pos x="136" y="171"/>
                </a:cxn>
                <a:cxn ang="0">
                  <a:pos x="138" y="228"/>
                </a:cxn>
                <a:cxn ang="0">
                  <a:pos x="0" y="242"/>
                </a:cxn>
              </a:cxnLst>
              <a:rect l="0" t="0" r="r" b="b"/>
              <a:pathLst>
                <a:path w="291" h="242">
                  <a:moveTo>
                    <a:pt x="0" y="242"/>
                  </a:moveTo>
                  <a:lnTo>
                    <a:pt x="137" y="0"/>
                  </a:lnTo>
                  <a:lnTo>
                    <a:pt x="288" y="4"/>
                  </a:lnTo>
                  <a:lnTo>
                    <a:pt x="291" y="17"/>
                  </a:lnTo>
                  <a:lnTo>
                    <a:pt x="288" y="62"/>
                  </a:lnTo>
                  <a:lnTo>
                    <a:pt x="177" y="60"/>
                  </a:lnTo>
                  <a:lnTo>
                    <a:pt x="175" y="154"/>
                  </a:lnTo>
                  <a:lnTo>
                    <a:pt x="136" y="171"/>
                  </a:lnTo>
                  <a:lnTo>
                    <a:pt x="138" y="228"/>
                  </a:lnTo>
                  <a:lnTo>
                    <a:pt x="0" y="24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1" name="Freeform 227"/>
            <p:cNvSpPr>
              <a:spLocks noChangeAspect="1"/>
            </p:cNvSpPr>
            <p:nvPr/>
          </p:nvSpPr>
          <p:spPr bwMode="gray">
            <a:xfrm>
              <a:off x="4619626" y="3865563"/>
              <a:ext cx="354013" cy="501650"/>
            </a:xfrm>
            <a:custGeom>
              <a:avLst/>
              <a:gdLst/>
              <a:ahLst/>
              <a:cxnLst>
                <a:cxn ang="0">
                  <a:pos x="0" y="361"/>
                </a:cxn>
                <a:cxn ang="0">
                  <a:pos x="27" y="429"/>
                </a:cxn>
                <a:cxn ang="0">
                  <a:pos x="52" y="504"/>
                </a:cxn>
                <a:cxn ang="0">
                  <a:pos x="111" y="531"/>
                </a:cxn>
                <a:cxn ang="0">
                  <a:pos x="196" y="632"/>
                </a:cxn>
                <a:cxn ang="0">
                  <a:pos x="311" y="684"/>
                </a:cxn>
                <a:cxn ang="0">
                  <a:pos x="418" y="671"/>
                </a:cxn>
                <a:cxn ang="0">
                  <a:pos x="483" y="651"/>
                </a:cxn>
                <a:cxn ang="0">
                  <a:pos x="444" y="579"/>
                </a:cxn>
                <a:cxn ang="0">
                  <a:pos x="383" y="537"/>
                </a:cxn>
                <a:cxn ang="0">
                  <a:pos x="423" y="510"/>
                </a:cxn>
                <a:cxn ang="0">
                  <a:pos x="427" y="446"/>
                </a:cxn>
                <a:cxn ang="0">
                  <a:pos x="495" y="362"/>
                </a:cxn>
                <a:cxn ang="0">
                  <a:pos x="522" y="214"/>
                </a:cxn>
                <a:cxn ang="0">
                  <a:pos x="576" y="181"/>
                </a:cxn>
                <a:cxn ang="0">
                  <a:pos x="534" y="149"/>
                </a:cxn>
                <a:cxn ang="0">
                  <a:pos x="518" y="39"/>
                </a:cxn>
                <a:cxn ang="0">
                  <a:pos x="473" y="0"/>
                </a:cxn>
                <a:cxn ang="0">
                  <a:pos x="418" y="47"/>
                </a:cxn>
                <a:cxn ang="0">
                  <a:pos x="105" y="38"/>
                </a:cxn>
                <a:cxn ang="0">
                  <a:pos x="105" y="108"/>
                </a:cxn>
                <a:cxn ang="0">
                  <a:pos x="74" y="110"/>
                </a:cxn>
                <a:cxn ang="0">
                  <a:pos x="74" y="130"/>
                </a:cxn>
                <a:cxn ang="0">
                  <a:pos x="72" y="261"/>
                </a:cxn>
                <a:cxn ang="0">
                  <a:pos x="37" y="268"/>
                </a:cxn>
                <a:cxn ang="0">
                  <a:pos x="0" y="361"/>
                </a:cxn>
              </a:cxnLst>
              <a:rect l="0" t="0" r="r" b="b"/>
              <a:pathLst>
                <a:path w="576" h="684">
                  <a:moveTo>
                    <a:pt x="0" y="361"/>
                  </a:moveTo>
                  <a:lnTo>
                    <a:pt x="27" y="429"/>
                  </a:lnTo>
                  <a:lnTo>
                    <a:pt x="52" y="504"/>
                  </a:lnTo>
                  <a:lnTo>
                    <a:pt x="111" y="531"/>
                  </a:lnTo>
                  <a:lnTo>
                    <a:pt x="196" y="632"/>
                  </a:lnTo>
                  <a:lnTo>
                    <a:pt x="311" y="684"/>
                  </a:lnTo>
                  <a:lnTo>
                    <a:pt x="418" y="671"/>
                  </a:lnTo>
                  <a:lnTo>
                    <a:pt x="483" y="651"/>
                  </a:lnTo>
                  <a:lnTo>
                    <a:pt x="444" y="579"/>
                  </a:lnTo>
                  <a:lnTo>
                    <a:pt x="383" y="537"/>
                  </a:lnTo>
                  <a:lnTo>
                    <a:pt x="423" y="510"/>
                  </a:lnTo>
                  <a:lnTo>
                    <a:pt x="427" y="446"/>
                  </a:lnTo>
                  <a:lnTo>
                    <a:pt x="495" y="362"/>
                  </a:lnTo>
                  <a:lnTo>
                    <a:pt x="522" y="214"/>
                  </a:lnTo>
                  <a:lnTo>
                    <a:pt x="576" y="181"/>
                  </a:lnTo>
                  <a:lnTo>
                    <a:pt x="534" y="149"/>
                  </a:lnTo>
                  <a:lnTo>
                    <a:pt x="518" y="39"/>
                  </a:lnTo>
                  <a:lnTo>
                    <a:pt x="473" y="0"/>
                  </a:lnTo>
                  <a:lnTo>
                    <a:pt x="418" y="47"/>
                  </a:lnTo>
                  <a:lnTo>
                    <a:pt x="105" y="38"/>
                  </a:lnTo>
                  <a:lnTo>
                    <a:pt x="105" y="108"/>
                  </a:lnTo>
                  <a:lnTo>
                    <a:pt x="74" y="110"/>
                  </a:lnTo>
                  <a:lnTo>
                    <a:pt x="74" y="130"/>
                  </a:lnTo>
                  <a:lnTo>
                    <a:pt x="72" y="261"/>
                  </a:lnTo>
                  <a:lnTo>
                    <a:pt x="37" y="268"/>
                  </a:lnTo>
                  <a:lnTo>
                    <a:pt x="0" y="36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2" name="Freeform 228"/>
            <p:cNvSpPr>
              <a:spLocks noChangeAspect="1"/>
            </p:cNvSpPr>
            <p:nvPr/>
          </p:nvSpPr>
          <p:spPr bwMode="gray">
            <a:xfrm>
              <a:off x="4808538" y="5122863"/>
              <a:ext cx="26988" cy="44450"/>
            </a:xfrm>
            <a:custGeom>
              <a:avLst/>
              <a:gdLst/>
              <a:ahLst/>
              <a:cxnLst>
                <a:cxn ang="0">
                  <a:pos x="0" y="31"/>
                </a:cxn>
                <a:cxn ang="0">
                  <a:pos x="23" y="55"/>
                </a:cxn>
                <a:cxn ang="0">
                  <a:pos x="42" y="35"/>
                </a:cxn>
                <a:cxn ang="0">
                  <a:pos x="38" y="0"/>
                </a:cxn>
                <a:cxn ang="0">
                  <a:pos x="0" y="31"/>
                </a:cxn>
              </a:cxnLst>
              <a:rect l="0" t="0" r="r" b="b"/>
              <a:pathLst>
                <a:path w="42" h="55">
                  <a:moveTo>
                    <a:pt x="0" y="31"/>
                  </a:moveTo>
                  <a:lnTo>
                    <a:pt x="23" y="55"/>
                  </a:lnTo>
                  <a:lnTo>
                    <a:pt x="42" y="35"/>
                  </a:lnTo>
                  <a:lnTo>
                    <a:pt x="38" y="0"/>
                  </a:lnTo>
                  <a:lnTo>
                    <a:pt x="0" y="3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3" name="Freeform 229"/>
            <p:cNvSpPr>
              <a:spLocks noChangeAspect="1"/>
            </p:cNvSpPr>
            <p:nvPr/>
          </p:nvSpPr>
          <p:spPr bwMode="gray">
            <a:xfrm>
              <a:off x="4786313" y="4478338"/>
              <a:ext cx="227013" cy="276225"/>
            </a:xfrm>
            <a:custGeom>
              <a:avLst/>
              <a:gdLst/>
              <a:ahLst/>
              <a:cxnLst>
                <a:cxn ang="0">
                  <a:pos x="0" y="118"/>
                </a:cxn>
                <a:cxn ang="0">
                  <a:pos x="3" y="189"/>
                </a:cxn>
                <a:cxn ang="0">
                  <a:pos x="48" y="262"/>
                </a:cxn>
                <a:cxn ang="0">
                  <a:pos x="113" y="293"/>
                </a:cxn>
                <a:cxn ang="0">
                  <a:pos x="147" y="300"/>
                </a:cxn>
                <a:cxn ang="0">
                  <a:pos x="184" y="371"/>
                </a:cxn>
                <a:cxn ang="0">
                  <a:pos x="323" y="362"/>
                </a:cxn>
                <a:cxn ang="0">
                  <a:pos x="374" y="331"/>
                </a:cxn>
                <a:cxn ang="0">
                  <a:pos x="322" y="185"/>
                </a:cxn>
                <a:cxn ang="0">
                  <a:pos x="335" y="129"/>
                </a:cxn>
                <a:cxn ang="0">
                  <a:pos x="157" y="0"/>
                </a:cxn>
                <a:cxn ang="0">
                  <a:pos x="110" y="64"/>
                </a:cxn>
                <a:cxn ang="0">
                  <a:pos x="89" y="47"/>
                </a:cxn>
                <a:cxn ang="0">
                  <a:pos x="76" y="62"/>
                </a:cxn>
                <a:cxn ang="0">
                  <a:pos x="74" y="0"/>
                </a:cxn>
                <a:cxn ang="0">
                  <a:pos x="28" y="3"/>
                </a:cxn>
                <a:cxn ang="0">
                  <a:pos x="36" y="49"/>
                </a:cxn>
                <a:cxn ang="0">
                  <a:pos x="38" y="78"/>
                </a:cxn>
                <a:cxn ang="0">
                  <a:pos x="0" y="118"/>
                </a:cxn>
              </a:cxnLst>
              <a:rect l="0" t="0" r="r" b="b"/>
              <a:pathLst>
                <a:path w="374" h="371">
                  <a:moveTo>
                    <a:pt x="0" y="118"/>
                  </a:moveTo>
                  <a:lnTo>
                    <a:pt x="3" y="189"/>
                  </a:lnTo>
                  <a:lnTo>
                    <a:pt x="48" y="262"/>
                  </a:lnTo>
                  <a:lnTo>
                    <a:pt x="113" y="293"/>
                  </a:lnTo>
                  <a:lnTo>
                    <a:pt x="147" y="300"/>
                  </a:lnTo>
                  <a:lnTo>
                    <a:pt x="184" y="371"/>
                  </a:lnTo>
                  <a:lnTo>
                    <a:pt x="323" y="362"/>
                  </a:lnTo>
                  <a:lnTo>
                    <a:pt x="374" y="331"/>
                  </a:lnTo>
                  <a:lnTo>
                    <a:pt x="322" y="185"/>
                  </a:lnTo>
                  <a:lnTo>
                    <a:pt x="335" y="129"/>
                  </a:lnTo>
                  <a:lnTo>
                    <a:pt x="157" y="0"/>
                  </a:lnTo>
                  <a:lnTo>
                    <a:pt x="110" y="64"/>
                  </a:lnTo>
                  <a:lnTo>
                    <a:pt x="89" y="47"/>
                  </a:lnTo>
                  <a:lnTo>
                    <a:pt x="76" y="62"/>
                  </a:lnTo>
                  <a:lnTo>
                    <a:pt x="74" y="0"/>
                  </a:lnTo>
                  <a:lnTo>
                    <a:pt x="28" y="3"/>
                  </a:lnTo>
                  <a:lnTo>
                    <a:pt x="36" y="49"/>
                  </a:lnTo>
                  <a:lnTo>
                    <a:pt x="38" y="78"/>
                  </a:lnTo>
                  <a:lnTo>
                    <a:pt x="0" y="118"/>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4" name="Freeform 230"/>
            <p:cNvSpPr>
              <a:spLocks noChangeAspect="1"/>
            </p:cNvSpPr>
            <p:nvPr/>
          </p:nvSpPr>
          <p:spPr bwMode="gray">
            <a:xfrm>
              <a:off x="4149726" y="4170363"/>
              <a:ext cx="44450" cy="133350"/>
            </a:xfrm>
            <a:custGeom>
              <a:avLst/>
              <a:gdLst/>
              <a:ahLst/>
              <a:cxnLst>
                <a:cxn ang="0">
                  <a:pos x="0" y="0"/>
                </a:cxn>
                <a:cxn ang="0">
                  <a:pos x="38" y="9"/>
                </a:cxn>
                <a:cxn ang="0">
                  <a:pos x="74" y="171"/>
                </a:cxn>
                <a:cxn ang="0">
                  <a:pos x="49" y="177"/>
                </a:cxn>
                <a:cxn ang="0">
                  <a:pos x="0" y="0"/>
                </a:cxn>
              </a:cxnLst>
              <a:rect l="0" t="0" r="r" b="b"/>
              <a:pathLst>
                <a:path w="74" h="177">
                  <a:moveTo>
                    <a:pt x="0" y="0"/>
                  </a:moveTo>
                  <a:lnTo>
                    <a:pt x="38" y="9"/>
                  </a:lnTo>
                  <a:lnTo>
                    <a:pt x="74" y="171"/>
                  </a:lnTo>
                  <a:lnTo>
                    <a:pt x="49" y="177"/>
                  </a:lnTo>
                  <a:lnTo>
                    <a:pt x="0" y="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5" name="Freeform 231"/>
            <p:cNvSpPr>
              <a:spLocks noChangeAspect="1"/>
            </p:cNvSpPr>
            <p:nvPr/>
          </p:nvSpPr>
          <p:spPr bwMode="gray">
            <a:xfrm>
              <a:off x="4786313" y="4354513"/>
              <a:ext cx="114300" cy="134938"/>
            </a:xfrm>
            <a:custGeom>
              <a:avLst/>
              <a:gdLst/>
              <a:ahLst/>
              <a:cxnLst>
                <a:cxn ang="0">
                  <a:pos x="0" y="183"/>
                </a:cxn>
                <a:cxn ang="0">
                  <a:pos x="27" y="173"/>
                </a:cxn>
                <a:cxn ang="0">
                  <a:pos x="73" y="170"/>
                </a:cxn>
                <a:cxn ang="0">
                  <a:pos x="75" y="145"/>
                </a:cxn>
                <a:cxn ang="0">
                  <a:pos x="147" y="130"/>
                </a:cxn>
                <a:cxn ang="0">
                  <a:pos x="185" y="68"/>
                </a:cxn>
                <a:cxn ang="0">
                  <a:pos x="147" y="0"/>
                </a:cxn>
                <a:cxn ang="0">
                  <a:pos x="40" y="13"/>
                </a:cxn>
                <a:cxn ang="0">
                  <a:pos x="53" y="63"/>
                </a:cxn>
                <a:cxn ang="0">
                  <a:pos x="30" y="96"/>
                </a:cxn>
                <a:cxn ang="0">
                  <a:pos x="0" y="183"/>
                </a:cxn>
              </a:cxnLst>
              <a:rect l="0" t="0" r="r" b="b"/>
              <a:pathLst>
                <a:path w="185" h="183">
                  <a:moveTo>
                    <a:pt x="0" y="183"/>
                  </a:moveTo>
                  <a:lnTo>
                    <a:pt x="27" y="173"/>
                  </a:lnTo>
                  <a:lnTo>
                    <a:pt x="73" y="170"/>
                  </a:lnTo>
                  <a:lnTo>
                    <a:pt x="75" y="145"/>
                  </a:lnTo>
                  <a:lnTo>
                    <a:pt x="147" y="130"/>
                  </a:lnTo>
                  <a:lnTo>
                    <a:pt x="185" y="68"/>
                  </a:lnTo>
                  <a:lnTo>
                    <a:pt x="147" y="0"/>
                  </a:lnTo>
                  <a:lnTo>
                    <a:pt x="40" y="13"/>
                  </a:lnTo>
                  <a:lnTo>
                    <a:pt x="53" y="63"/>
                  </a:lnTo>
                  <a:lnTo>
                    <a:pt x="30" y="96"/>
                  </a:lnTo>
                  <a:lnTo>
                    <a:pt x="0" y="183"/>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a:p>
          </p:txBody>
        </p:sp>
        <p:sp>
          <p:nvSpPr>
            <p:cNvPr id="76" name="Freeform 232"/>
            <p:cNvSpPr>
              <a:spLocks noChangeAspect="1"/>
            </p:cNvSpPr>
            <p:nvPr/>
          </p:nvSpPr>
          <p:spPr bwMode="gray">
            <a:xfrm>
              <a:off x="4673601" y="3629025"/>
              <a:ext cx="238125" cy="266700"/>
            </a:xfrm>
            <a:custGeom>
              <a:avLst/>
              <a:gdLst/>
              <a:ahLst/>
              <a:cxnLst>
                <a:cxn ang="0">
                  <a:pos x="0" y="60"/>
                </a:cxn>
                <a:cxn ang="0">
                  <a:pos x="16" y="356"/>
                </a:cxn>
                <a:cxn ang="0">
                  <a:pos x="329" y="365"/>
                </a:cxn>
                <a:cxn ang="0">
                  <a:pos x="384" y="318"/>
                </a:cxn>
                <a:cxn ang="0">
                  <a:pos x="389" y="286"/>
                </a:cxn>
                <a:cxn ang="0">
                  <a:pos x="272" y="77"/>
                </a:cxn>
                <a:cxn ang="0">
                  <a:pos x="329" y="144"/>
                </a:cxn>
                <a:cxn ang="0">
                  <a:pos x="359" y="87"/>
                </a:cxn>
                <a:cxn ang="0">
                  <a:pos x="329" y="14"/>
                </a:cxn>
                <a:cxn ang="0">
                  <a:pos x="257" y="25"/>
                </a:cxn>
                <a:cxn ang="0">
                  <a:pos x="255" y="5"/>
                </a:cxn>
                <a:cxn ang="0">
                  <a:pos x="217" y="5"/>
                </a:cxn>
                <a:cxn ang="0">
                  <a:pos x="152" y="32"/>
                </a:cxn>
                <a:cxn ang="0">
                  <a:pos x="16" y="0"/>
                </a:cxn>
                <a:cxn ang="0">
                  <a:pos x="0" y="60"/>
                </a:cxn>
              </a:cxnLst>
              <a:rect l="0" t="0" r="r" b="b"/>
              <a:pathLst>
                <a:path w="389" h="365">
                  <a:moveTo>
                    <a:pt x="0" y="60"/>
                  </a:moveTo>
                  <a:lnTo>
                    <a:pt x="16" y="356"/>
                  </a:lnTo>
                  <a:lnTo>
                    <a:pt x="329" y="365"/>
                  </a:lnTo>
                  <a:lnTo>
                    <a:pt x="384" y="318"/>
                  </a:lnTo>
                  <a:lnTo>
                    <a:pt x="389" y="286"/>
                  </a:lnTo>
                  <a:lnTo>
                    <a:pt x="272" y="77"/>
                  </a:lnTo>
                  <a:lnTo>
                    <a:pt x="329" y="144"/>
                  </a:lnTo>
                  <a:lnTo>
                    <a:pt x="359" y="87"/>
                  </a:lnTo>
                  <a:lnTo>
                    <a:pt x="329" y="14"/>
                  </a:lnTo>
                  <a:lnTo>
                    <a:pt x="257" y="25"/>
                  </a:lnTo>
                  <a:lnTo>
                    <a:pt x="255" y="5"/>
                  </a:lnTo>
                  <a:lnTo>
                    <a:pt x="217" y="5"/>
                  </a:lnTo>
                  <a:lnTo>
                    <a:pt x="152" y="32"/>
                  </a:lnTo>
                  <a:lnTo>
                    <a:pt x="16" y="0"/>
                  </a:lnTo>
                  <a:lnTo>
                    <a:pt x="0" y="60"/>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7" name="Freeform 233"/>
            <p:cNvSpPr>
              <a:spLocks noChangeAspect="1"/>
            </p:cNvSpPr>
            <p:nvPr/>
          </p:nvSpPr>
          <p:spPr bwMode="gray">
            <a:xfrm>
              <a:off x="4044951" y="4076700"/>
              <a:ext cx="158750" cy="138113"/>
            </a:xfrm>
            <a:custGeom>
              <a:avLst/>
              <a:gdLst/>
              <a:ahLst/>
              <a:cxnLst>
                <a:cxn ang="0">
                  <a:pos x="0" y="162"/>
                </a:cxn>
                <a:cxn ang="0">
                  <a:pos x="18" y="183"/>
                </a:cxn>
                <a:cxn ang="0">
                  <a:pos x="88" y="190"/>
                </a:cxn>
                <a:cxn ang="0">
                  <a:pos x="81" y="142"/>
                </a:cxn>
                <a:cxn ang="0">
                  <a:pos x="174" y="133"/>
                </a:cxn>
                <a:cxn ang="0">
                  <a:pos x="212" y="142"/>
                </a:cxn>
                <a:cxn ang="0">
                  <a:pos x="262" y="106"/>
                </a:cxn>
                <a:cxn ang="0">
                  <a:pos x="195" y="34"/>
                </a:cxn>
                <a:cxn ang="0">
                  <a:pos x="187" y="0"/>
                </a:cxn>
                <a:cxn ang="0">
                  <a:pos x="44" y="62"/>
                </a:cxn>
                <a:cxn ang="0">
                  <a:pos x="0" y="162"/>
                </a:cxn>
              </a:cxnLst>
              <a:rect l="0" t="0" r="r" b="b"/>
              <a:pathLst>
                <a:path w="262" h="190">
                  <a:moveTo>
                    <a:pt x="0" y="162"/>
                  </a:moveTo>
                  <a:lnTo>
                    <a:pt x="18" y="183"/>
                  </a:lnTo>
                  <a:lnTo>
                    <a:pt x="88" y="190"/>
                  </a:lnTo>
                  <a:lnTo>
                    <a:pt x="81" y="142"/>
                  </a:lnTo>
                  <a:lnTo>
                    <a:pt x="174" y="133"/>
                  </a:lnTo>
                  <a:lnTo>
                    <a:pt x="212" y="142"/>
                  </a:lnTo>
                  <a:lnTo>
                    <a:pt x="262" y="106"/>
                  </a:lnTo>
                  <a:lnTo>
                    <a:pt x="195" y="34"/>
                  </a:lnTo>
                  <a:lnTo>
                    <a:pt x="187" y="0"/>
                  </a:lnTo>
                  <a:lnTo>
                    <a:pt x="44" y="62"/>
                  </a:lnTo>
                  <a:lnTo>
                    <a:pt x="0" y="162"/>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8" name="Freeform 234"/>
            <p:cNvSpPr>
              <a:spLocks noChangeAspect="1"/>
            </p:cNvSpPr>
            <p:nvPr/>
          </p:nvSpPr>
          <p:spPr bwMode="gray">
            <a:xfrm>
              <a:off x="4619626" y="4662488"/>
              <a:ext cx="250825" cy="250825"/>
            </a:xfrm>
            <a:custGeom>
              <a:avLst/>
              <a:gdLst/>
              <a:ahLst/>
              <a:cxnLst>
                <a:cxn ang="0">
                  <a:pos x="0" y="166"/>
                </a:cxn>
                <a:cxn ang="0">
                  <a:pos x="0" y="296"/>
                </a:cxn>
                <a:cxn ang="0">
                  <a:pos x="43" y="329"/>
                </a:cxn>
                <a:cxn ang="0">
                  <a:pos x="109" y="337"/>
                </a:cxn>
                <a:cxn ang="0">
                  <a:pos x="170" y="339"/>
                </a:cxn>
                <a:cxn ang="0">
                  <a:pos x="231" y="293"/>
                </a:cxn>
                <a:cxn ang="0">
                  <a:pos x="235" y="274"/>
                </a:cxn>
                <a:cxn ang="0">
                  <a:pos x="288" y="260"/>
                </a:cxn>
                <a:cxn ang="0">
                  <a:pos x="278" y="242"/>
                </a:cxn>
                <a:cxn ang="0">
                  <a:pos x="389" y="208"/>
                </a:cxn>
                <a:cxn ang="0">
                  <a:pos x="374" y="191"/>
                </a:cxn>
                <a:cxn ang="0">
                  <a:pos x="409" y="88"/>
                </a:cxn>
                <a:cxn ang="0">
                  <a:pos x="382" y="43"/>
                </a:cxn>
                <a:cxn ang="0">
                  <a:pos x="317" y="12"/>
                </a:cxn>
                <a:cxn ang="0">
                  <a:pos x="300" y="0"/>
                </a:cxn>
                <a:cxn ang="0">
                  <a:pos x="237" y="32"/>
                </a:cxn>
                <a:cxn ang="0">
                  <a:pos x="230" y="122"/>
                </a:cxn>
                <a:cxn ang="0">
                  <a:pos x="269" y="139"/>
                </a:cxn>
                <a:cxn ang="0">
                  <a:pos x="270" y="176"/>
                </a:cxn>
                <a:cxn ang="0">
                  <a:pos x="71" y="94"/>
                </a:cxn>
                <a:cxn ang="0">
                  <a:pos x="77" y="166"/>
                </a:cxn>
                <a:cxn ang="0">
                  <a:pos x="0" y="166"/>
                </a:cxn>
              </a:cxnLst>
              <a:rect l="0" t="0" r="r" b="b"/>
              <a:pathLst>
                <a:path w="409" h="339">
                  <a:moveTo>
                    <a:pt x="0" y="166"/>
                  </a:moveTo>
                  <a:lnTo>
                    <a:pt x="0" y="296"/>
                  </a:lnTo>
                  <a:lnTo>
                    <a:pt x="43" y="329"/>
                  </a:lnTo>
                  <a:lnTo>
                    <a:pt x="109" y="337"/>
                  </a:lnTo>
                  <a:lnTo>
                    <a:pt x="170" y="339"/>
                  </a:lnTo>
                  <a:lnTo>
                    <a:pt x="231" y="293"/>
                  </a:lnTo>
                  <a:lnTo>
                    <a:pt x="235" y="274"/>
                  </a:lnTo>
                  <a:lnTo>
                    <a:pt x="288" y="260"/>
                  </a:lnTo>
                  <a:lnTo>
                    <a:pt x="278" y="242"/>
                  </a:lnTo>
                  <a:lnTo>
                    <a:pt x="389" y="208"/>
                  </a:lnTo>
                  <a:lnTo>
                    <a:pt x="374" y="191"/>
                  </a:lnTo>
                  <a:lnTo>
                    <a:pt x="409" y="88"/>
                  </a:lnTo>
                  <a:lnTo>
                    <a:pt x="382" y="43"/>
                  </a:lnTo>
                  <a:lnTo>
                    <a:pt x="317" y="12"/>
                  </a:lnTo>
                  <a:lnTo>
                    <a:pt x="300" y="0"/>
                  </a:lnTo>
                  <a:lnTo>
                    <a:pt x="237" y="32"/>
                  </a:lnTo>
                  <a:lnTo>
                    <a:pt x="230" y="122"/>
                  </a:lnTo>
                  <a:lnTo>
                    <a:pt x="269" y="139"/>
                  </a:lnTo>
                  <a:lnTo>
                    <a:pt x="270" y="176"/>
                  </a:lnTo>
                  <a:lnTo>
                    <a:pt x="71" y="94"/>
                  </a:lnTo>
                  <a:lnTo>
                    <a:pt x="77" y="166"/>
                  </a:lnTo>
                  <a:lnTo>
                    <a:pt x="0" y="166"/>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sp>
          <p:nvSpPr>
            <p:cNvPr id="79" name="Freeform 235"/>
            <p:cNvSpPr>
              <a:spLocks noChangeAspect="1"/>
            </p:cNvSpPr>
            <p:nvPr/>
          </p:nvSpPr>
          <p:spPr bwMode="gray">
            <a:xfrm>
              <a:off x="4505326" y="5026025"/>
              <a:ext cx="344488" cy="336550"/>
            </a:xfrm>
            <a:custGeom>
              <a:avLst/>
              <a:gdLst/>
              <a:ahLst/>
              <a:cxnLst>
                <a:cxn ang="0">
                  <a:pos x="0" y="240"/>
                </a:cxn>
                <a:cxn ang="0">
                  <a:pos x="21" y="224"/>
                </a:cxn>
                <a:cxn ang="0">
                  <a:pos x="45" y="254"/>
                </a:cxn>
                <a:cxn ang="0">
                  <a:pos x="89" y="254"/>
                </a:cxn>
                <a:cxn ang="0">
                  <a:pos x="119" y="232"/>
                </a:cxn>
                <a:cxn ang="0">
                  <a:pos x="119" y="91"/>
                </a:cxn>
                <a:cxn ang="0">
                  <a:pos x="149" y="127"/>
                </a:cxn>
                <a:cxn ang="0">
                  <a:pos x="148" y="165"/>
                </a:cxn>
                <a:cxn ang="0">
                  <a:pos x="196" y="164"/>
                </a:cxn>
                <a:cxn ang="0">
                  <a:pos x="237" y="121"/>
                </a:cxn>
                <a:cxn ang="0">
                  <a:pos x="313" y="121"/>
                </a:cxn>
                <a:cxn ang="0">
                  <a:pos x="445" y="0"/>
                </a:cxn>
                <a:cxn ang="0">
                  <a:pos x="524" y="17"/>
                </a:cxn>
                <a:cxn ang="0">
                  <a:pos x="537" y="130"/>
                </a:cxn>
                <a:cxn ang="0">
                  <a:pos x="499" y="161"/>
                </a:cxn>
                <a:cxn ang="0">
                  <a:pos x="522" y="185"/>
                </a:cxn>
                <a:cxn ang="0">
                  <a:pos x="541" y="165"/>
                </a:cxn>
                <a:cxn ang="0">
                  <a:pos x="568" y="165"/>
                </a:cxn>
                <a:cxn ang="0">
                  <a:pos x="554" y="232"/>
                </a:cxn>
                <a:cxn ang="0">
                  <a:pos x="471" y="335"/>
                </a:cxn>
                <a:cxn ang="0">
                  <a:pos x="368" y="424"/>
                </a:cxn>
                <a:cxn ang="0">
                  <a:pos x="291" y="454"/>
                </a:cxn>
                <a:cxn ang="0">
                  <a:pos x="67" y="455"/>
                </a:cxn>
                <a:cxn ang="0">
                  <a:pos x="49" y="404"/>
                </a:cxn>
                <a:cxn ang="0">
                  <a:pos x="58" y="363"/>
                </a:cxn>
                <a:cxn ang="0">
                  <a:pos x="0" y="240"/>
                </a:cxn>
              </a:cxnLst>
              <a:rect l="0" t="0" r="r" b="b"/>
              <a:pathLst>
                <a:path w="568" h="455">
                  <a:moveTo>
                    <a:pt x="0" y="240"/>
                  </a:moveTo>
                  <a:lnTo>
                    <a:pt x="21" y="224"/>
                  </a:lnTo>
                  <a:lnTo>
                    <a:pt x="45" y="254"/>
                  </a:lnTo>
                  <a:lnTo>
                    <a:pt x="89" y="254"/>
                  </a:lnTo>
                  <a:lnTo>
                    <a:pt x="119" y="232"/>
                  </a:lnTo>
                  <a:lnTo>
                    <a:pt x="119" y="91"/>
                  </a:lnTo>
                  <a:lnTo>
                    <a:pt x="149" y="127"/>
                  </a:lnTo>
                  <a:lnTo>
                    <a:pt x="148" y="165"/>
                  </a:lnTo>
                  <a:lnTo>
                    <a:pt x="196" y="164"/>
                  </a:lnTo>
                  <a:lnTo>
                    <a:pt x="237" y="121"/>
                  </a:lnTo>
                  <a:lnTo>
                    <a:pt x="313" y="121"/>
                  </a:lnTo>
                  <a:lnTo>
                    <a:pt x="445" y="0"/>
                  </a:lnTo>
                  <a:lnTo>
                    <a:pt x="524" y="17"/>
                  </a:lnTo>
                  <a:lnTo>
                    <a:pt x="537" y="130"/>
                  </a:lnTo>
                  <a:lnTo>
                    <a:pt x="499" y="161"/>
                  </a:lnTo>
                  <a:lnTo>
                    <a:pt x="522" y="185"/>
                  </a:lnTo>
                  <a:lnTo>
                    <a:pt x="541" y="165"/>
                  </a:lnTo>
                  <a:lnTo>
                    <a:pt x="568" y="165"/>
                  </a:lnTo>
                  <a:lnTo>
                    <a:pt x="554" y="232"/>
                  </a:lnTo>
                  <a:lnTo>
                    <a:pt x="471" y="335"/>
                  </a:lnTo>
                  <a:lnTo>
                    <a:pt x="368" y="424"/>
                  </a:lnTo>
                  <a:lnTo>
                    <a:pt x="291" y="454"/>
                  </a:lnTo>
                  <a:lnTo>
                    <a:pt x="67" y="455"/>
                  </a:lnTo>
                  <a:lnTo>
                    <a:pt x="49" y="404"/>
                  </a:lnTo>
                  <a:lnTo>
                    <a:pt x="58" y="363"/>
                  </a:lnTo>
                  <a:lnTo>
                    <a:pt x="0" y="240"/>
                  </a:lnTo>
                  <a:close/>
                </a:path>
              </a:pathLst>
            </a:custGeom>
            <a:solidFill>
              <a:schemeClr val="tx2"/>
            </a:solidFill>
            <a:ln w="1588" cap="flat" cmpd="sng">
              <a:solidFill>
                <a:schemeClr val="bg1"/>
              </a:solidFill>
              <a:prstDash val="solid"/>
              <a:round/>
              <a:headEnd type="none" w="med" len="med"/>
              <a:tailEnd type="none" w="med" len="med"/>
            </a:ln>
            <a:effectLst/>
          </p:spPr>
          <p:txBody>
            <a:bodyPr/>
            <a:lstStyle/>
            <a:p>
              <a:endParaRPr lang="en-GB"/>
            </a:p>
          </p:txBody>
        </p:sp>
        <p:sp>
          <p:nvSpPr>
            <p:cNvPr id="80" name="Freeform 236"/>
            <p:cNvSpPr>
              <a:spLocks noChangeAspect="1"/>
            </p:cNvSpPr>
            <p:nvPr/>
          </p:nvSpPr>
          <p:spPr bwMode="gray">
            <a:xfrm>
              <a:off x="4727576" y="5205413"/>
              <a:ext cx="50800" cy="61913"/>
            </a:xfrm>
            <a:custGeom>
              <a:avLst/>
              <a:gdLst/>
              <a:ahLst/>
              <a:cxnLst>
                <a:cxn ang="0">
                  <a:pos x="0" y="41"/>
                </a:cxn>
                <a:cxn ang="0">
                  <a:pos x="30" y="84"/>
                </a:cxn>
                <a:cxn ang="0">
                  <a:pos x="80" y="41"/>
                </a:cxn>
                <a:cxn ang="0">
                  <a:pos x="57" y="0"/>
                </a:cxn>
                <a:cxn ang="0">
                  <a:pos x="0" y="41"/>
                </a:cxn>
              </a:cxnLst>
              <a:rect l="0" t="0" r="r" b="b"/>
              <a:pathLst>
                <a:path w="80" h="84">
                  <a:moveTo>
                    <a:pt x="0" y="41"/>
                  </a:moveTo>
                  <a:lnTo>
                    <a:pt x="30" y="84"/>
                  </a:lnTo>
                  <a:lnTo>
                    <a:pt x="80" y="41"/>
                  </a:lnTo>
                  <a:lnTo>
                    <a:pt x="57" y="0"/>
                  </a:lnTo>
                  <a:lnTo>
                    <a:pt x="0" y="41"/>
                  </a:lnTo>
                  <a:close/>
                </a:path>
              </a:pathLst>
            </a:custGeom>
            <a:solidFill>
              <a:srgbClr val="E7EBEF"/>
            </a:solidFill>
            <a:ln w="1588" cap="flat" cmpd="sng">
              <a:solidFill>
                <a:srgbClr val="091D5D"/>
              </a:solidFill>
              <a:prstDash val="solid"/>
              <a:round/>
              <a:headEnd type="none" w="med" len="med"/>
              <a:tailEnd type="none" w="med" len="med"/>
            </a:ln>
            <a:effectLst/>
          </p:spPr>
          <p:txBody>
            <a:bodyPr/>
            <a:lstStyle/>
            <a:p>
              <a:endParaRPr lang="en-GB"/>
            </a:p>
          </p:txBody>
        </p:sp>
      </p:grpSp>
      <p:cxnSp>
        <p:nvCxnSpPr>
          <p:cNvPr id="84" name="Straight Arrow Connector 83"/>
          <p:cNvCxnSpPr/>
          <p:nvPr/>
        </p:nvCxnSpPr>
        <p:spPr>
          <a:xfrm flipV="1">
            <a:off x="5853812" y="3898281"/>
            <a:ext cx="1543727" cy="278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Content Placeholder 30"/>
          <p:cNvSpPr>
            <a:spLocks noGrp="1"/>
          </p:cNvSpPr>
          <p:nvPr>
            <p:ph sz="quarter" idx="4294967295"/>
          </p:nvPr>
        </p:nvSpPr>
        <p:spPr>
          <a:xfrm>
            <a:off x="572438" y="2027617"/>
            <a:ext cx="2816700" cy="2707202"/>
          </a:xfrm>
          <a:prstGeom prst="rect">
            <a:avLst/>
          </a:prstGeom>
        </p:spPr>
        <p:txBody>
          <a:bodyPr/>
          <a:lstStyle/>
          <a:p>
            <a:pPr>
              <a:spcBef>
                <a:spcPts val="0"/>
              </a:spcBef>
              <a:spcAft>
                <a:spcPts val="600"/>
              </a:spcAft>
            </a:pPr>
            <a:r>
              <a:rPr lang="en-GB" b="1" dirty="0"/>
              <a:t>Cote d’Ivoire</a:t>
            </a:r>
          </a:p>
          <a:p>
            <a:pPr algn="l">
              <a:spcBef>
                <a:spcPts val="0"/>
              </a:spcBef>
              <a:spcAft>
                <a:spcPts val="600"/>
              </a:spcAft>
            </a:pPr>
            <a:r>
              <a:rPr lang="en-GB" dirty="0"/>
              <a:t>Project A</a:t>
            </a:r>
          </a:p>
          <a:p>
            <a:pPr algn="l">
              <a:spcBef>
                <a:spcPts val="0"/>
              </a:spcBef>
              <a:spcAft>
                <a:spcPts val="600"/>
              </a:spcAft>
            </a:pPr>
            <a:r>
              <a:rPr lang="en-GB" dirty="0"/>
              <a:t>Estimated capex: $1.4bn</a:t>
            </a:r>
          </a:p>
          <a:p>
            <a:pPr algn="l">
              <a:spcBef>
                <a:spcPts val="0"/>
              </a:spcBef>
              <a:spcAft>
                <a:spcPts val="600"/>
              </a:spcAft>
            </a:pPr>
            <a:r>
              <a:rPr lang="en-GB" dirty="0"/>
              <a:t>Siemens:</a:t>
            </a:r>
          </a:p>
          <a:p>
            <a:pPr marL="534988" lvl="2" indent="-169863" algn="l"/>
            <a:r>
              <a:rPr lang="en-GB" dirty="0"/>
              <a:t>Equity participation (TBD)</a:t>
            </a:r>
          </a:p>
          <a:p>
            <a:pPr marL="534988" lvl="2" indent="-169863" algn="l"/>
            <a:r>
              <a:rPr lang="en-GB" dirty="0"/>
              <a:t>Turbine supply contract</a:t>
            </a:r>
          </a:p>
          <a:p>
            <a:pPr marL="179388" lvl="2" indent="-179388" algn="l">
              <a:spcBef>
                <a:spcPts val="0"/>
              </a:spcBef>
              <a:spcAft>
                <a:spcPts val="600"/>
              </a:spcAft>
              <a:buFont typeface="Wingdings" pitchFamily="2" charset="2"/>
              <a:buChar char="n"/>
            </a:pPr>
            <a:r>
              <a:rPr lang="en-GB" dirty="0">
                <a:ea typeface="+mn-ea"/>
                <a:cs typeface="+mn-cs"/>
              </a:rPr>
              <a:t>Opportunity</a:t>
            </a:r>
          </a:p>
          <a:p>
            <a:pPr marL="534988" lvl="2" indent="-169863" algn="l"/>
            <a:r>
              <a:rPr lang="en-GB" dirty="0"/>
              <a:t>Performance guarantee? (</a:t>
            </a:r>
            <a:r>
              <a:rPr lang="en-GB" dirty="0" err="1"/>
              <a:t>SocGen’s</a:t>
            </a:r>
            <a:r>
              <a:rPr lang="en-GB" dirty="0"/>
              <a:t> likely competition)</a:t>
            </a:r>
          </a:p>
        </p:txBody>
      </p:sp>
      <p:sp>
        <p:nvSpPr>
          <p:cNvPr id="87" name="Content Placeholder 30"/>
          <p:cNvSpPr>
            <a:spLocks noGrp="1"/>
          </p:cNvSpPr>
          <p:nvPr>
            <p:ph sz="quarter" idx="4294967295"/>
          </p:nvPr>
        </p:nvSpPr>
        <p:spPr>
          <a:xfrm>
            <a:off x="7740604" y="1303123"/>
            <a:ext cx="2165396" cy="1948020"/>
          </a:xfrm>
          <a:prstGeom prst="rect">
            <a:avLst/>
          </a:prstGeom>
        </p:spPr>
        <p:txBody>
          <a:bodyPr/>
          <a:lstStyle/>
          <a:p>
            <a:pPr lvl="0">
              <a:spcBef>
                <a:spcPts val="0"/>
              </a:spcBef>
              <a:spcAft>
                <a:spcPts val="600"/>
              </a:spcAft>
            </a:pPr>
            <a:r>
              <a:rPr lang="en-GB" b="1" dirty="0">
                <a:solidFill>
                  <a:srgbClr val="02367A"/>
                </a:solidFill>
              </a:rPr>
              <a:t>Uganda</a:t>
            </a:r>
          </a:p>
          <a:p>
            <a:pPr lvl="0" algn="l">
              <a:spcBef>
                <a:spcPts val="0"/>
              </a:spcBef>
              <a:spcAft>
                <a:spcPts val="600"/>
              </a:spcAft>
            </a:pPr>
            <a:r>
              <a:rPr lang="en-GB" dirty="0">
                <a:solidFill>
                  <a:srgbClr val="02367A"/>
                </a:solidFill>
              </a:rPr>
              <a:t>Project E</a:t>
            </a:r>
          </a:p>
          <a:p>
            <a:pPr lvl="0" algn="l">
              <a:spcBef>
                <a:spcPts val="0"/>
              </a:spcBef>
              <a:spcAft>
                <a:spcPts val="600"/>
              </a:spcAft>
            </a:pPr>
            <a:r>
              <a:rPr lang="en-GB" dirty="0">
                <a:solidFill>
                  <a:srgbClr val="02367A"/>
                </a:solidFill>
              </a:rPr>
              <a:t>Estimated capex: $4m</a:t>
            </a:r>
          </a:p>
          <a:p>
            <a:pPr lvl="0" algn="l">
              <a:spcBef>
                <a:spcPts val="0"/>
              </a:spcBef>
              <a:spcAft>
                <a:spcPts val="600"/>
              </a:spcAft>
            </a:pPr>
            <a:r>
              <a:rPr lang="en-GB" dirty="0">
                <a:solidFill>
                  <a:srgbClr val="02367A"/>
                </a:solidFill>
              </a:rPr>
              <a:t>Opportunity: </a:t>
            </a:r>
          </a:p>
          <a:p>
            <a:pPr marL="534988" lvl="2" indent="-169863"/>
            <a:r>
              <a:rPr lang="en-GB" dirty="0"/>
              <a:t>MLA (Proposal submitted)</a:t>
            </a:r>
          </a:p>
          <a:p>
            <a:pPr marL="534988" lvl="2" indent="-169863"/>
            <a:r>
              <a:rPr lang="en-GB" dirty="0"/>
              <a:t>Account opening</a:t>
            </a:r>
          </a:p>
        </p:txBody>
      </p:sp>
      <p:sp>
        <p:nvSpPr>
          <p:cNvPr id="90" name="Oval 89"/>
          <p:cNvSpPr/>
          <p:nvPr/>
        </p:nvSpPr>
        <p:spPr>
          <a:xfrm>
            <a:off x="551379" y="2139225"/>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1</a:t>
            </a:r>
            <a:endParaRPr lang="en-ZA" sz="900" b="1" dirty="0"/>
          </a:p>
        </p:txBody>
      </p:sp>
      <p:cxnSp>
        <p:nvCxnSpPr>
          <p:cNvPr id="94" name="Straight Arrow Connector 93"/>
          <p:cNvCxnSpPr/>
          <p:nvPr/>
        </p:nvCxnSpPr>
        <p:spPr>
          <a:xfrm flipV="1">
            <a:off x="4758767" y="4853687"/>
            <a:ext cx="388227" cy="42309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95" name="Content Placeholder 30"/>
          <p:cNvSpPr>
            <a:spLocks noGrp="1"/>
          </p:cNvSpPr>
          <p:nvPr>
            <p:ph sz="quarter" idx="4294967295"/>
          </p:nvPr>
        </p:nvSpPr>
        <p:spPr>
          <a:xfrm>
            <a:off x="3424173" y="4974027"/>
            <a:ext cx="6377856" cy="1814650"/>
          </a:xfrm>
          <a:prstGeom prst="rect">
            <a:avLst/>
          </a:prstGeom>
        </p:spPr>
        <p:txBody>
          <a:bodyPr/>
          <a:lstStyle/>
          <a:p>
            <a:pPr lvl="0">
              <a:spcBef>
                <a:spcPts val="0"/>
              </a:spcBef>
              <a:spcAft>
                <a:spcPts val="600"/>
              </a:spcAft>
            </a:pPr>
            <a:r>
              <a:rPr lang="en-GB" b="1" dirty="0">
                <a:solidFill>
                  <a:srgbClr val="02367A"/>
                </a:solidFill>
              </a:rPr>
              <a:t>South Africa</a:t>
            </a:r>
          </a:p>
          <a:p>
            <a:pPr lvl="0" algn="l">
              <a:spcBef>
                <a:spcPts val="0"/>
              </a:spcBef>
              <a:spcAft>
                <a:spcPts val="600"/>
              </a:spcAft>
            </a:pPr>
            <a:r>
              <a:rPr lang="en-ZA" dirty="0">
                <a:solidFill>
                  <a:srgbClr val="02367A"/>
                </a:solidFill>
              </a:rPr>
              <a:t>Crabtree South Africa (Pty) Ltd</a:t>
            </a:r>
          </a:p>
          <a:p>
            <a:pPr marL="534988" lvl="2" indent="-169863" algn="l"/>
            <a:r>
              <a:rPr lang="en-ZA" dirty="0"/>
              <a:t>Account opening – Being completed</a:t>
            </a:r>
          </a:p>
          <a:p>
            <a:pPr marL="534988" lvl="2" indent="-169863" algn="l"/>
            <a:r>
              <a:rPr lang="en-US" dirty="0"/>
              <a:t>$4.8m working capital facility – Proposal discussions to start in November 2017</a:t>
            </a:r>
          </a:p>
          <a:p>
            <a:pPr marL="179388" lvl="2" indent="-179388" algn="l">
              <a:spcBef>
                <a:spcPts val="0"/>
              </a:spcBef>
              <a:spcAft>
                <a:spcPts val="600"/>
              </a:spcAft>
              <a:buFont typeface="Wingdings" pitchFamily="2" charset="2"/>
              <a:buChar char="n"/>
            </a:pPr>
            <a:r>
              <a:rPr lang="en-US" dirty="0">
                <a:ea typeface="+mn-ea"/>
                <a:cs typeface="+mn-cs"/>
              </a:rPr>
              <a:t>Healthineers</a:t>
            </a:r>
          </a:p>
          <a:p>
            <a:pPr marL="534988" lvl="2" indent="-169863" algn="l"/>
            <a:r>
              <a:rPr lang="en-US" dirty="0"/>
              <a:t>Project C &amp; D (Credit discussions)</a:t>
            </a:r>
            <a:endParaRPr lang="en-ZA" dirty="0"/>
          </a:p>
        </p:txBody>
      </p:sp>
      <p:sp>
        <p:nvSpPr>
          <p:cNvPr id="96" name="Oval 95"/>
          <p:cNvSpPr/>
          <p:nvPr/>
        </p:nvSpPr>
        <p:spPr>
          <a:xfrm>
            <a:off x="3403950" y="5067841"/>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a:t>
            </a:r>
            <a:endParaRPr lang="en-ZA" sz="900" b="1" dirty="0"/>
          </a:p>
        </p:txBody>
      </p:sp>
      <p:sp>
        <p:nvSpPr>
          <p:cNvPr id="102" name="Content Placeholder 30"/>
          <p:cNvSpPr>
            <a:spLocks noGrp="1"/>
          </p:cNvSpPr>
          <p:nvPr>
            <p:ph sz="quarter" idx="4294967295"/>
          </p:nvPr>
        </p:nvSpPr>
        <p:spPr>
          <a:xfrm>
            <a:off x="7403183" y="3749735"/>
            <a:ext cx="2532385" cy="1781307"/>
          </a:xfrm>
          <a:prstGeom prst="rect">
            <a:avLst/>
          </a:prstGeom>
        </p:spPr>
        <p:txBody>
          <a:bodyPr/>
          <a:lstStyle/>
          <a:p>
            <a:pPr marL="228600" lvl="0" indent="-228600">
              <a:spcBef>
                <a:spcPts val="100"/>
              </a:spcBef>
              <a:spcAft>
                <a:spcPts val="100"/>
              </a:spcAft>
              <a:buFont typeface="+mj-lt"/>
              <a:buAutoNum type="arabicPeriod"/>
            </a:pPr>
            <a:r>
              <a:rPr lang="en-GB" b="1" dirty="0">
                <a:solidFill>
                  <a:srgbClr val="02367A"/>
                </a:solidFill>
              </a:rPr>
              <a:t>Mozambique</a:t>
            </a:r>
          </a:p>
          <a:p>
            <a:pPr algn="l">
              <a:spcBef>
                <a:spcPts val="100"/>
              </a:spcBef>
              <a:spcAft>
                <a:spcPts val="100"/>
              </a:spcAft>
            </a:pPr>
            <a:r>
              <a:rPr lang="en-ZA" dirty="0">
                <a:solidFill>
                  <a:srgbClr val="02367A"/>
                </a:solidFill>
              </a:rPr>
              <a:t>Overdraft facility</a:t>
            </a:r>
          </a:p>
          <a:p>
            <a:pPr marL="534988" lvl="2" indent="-169863" algn="l"/>
            <a:r>
              <a:rPr lang="en-ZA" dirty="0"/>
              <a:t>MZN 100m (or $1.6m) </a:t>
            </a:r>
          </a:p>
          <a:p>
            <a:pPr algn="l">
              <a:spcBef>
                <a:spcPts val="100"/>
              </a:spcBef>
              <a:spcAft>
                <a:spcPts val="100"/>
              </a:spcAft>
            </a:pPr>
            <a:r>
              <a:rPr lang="en-ZA" dirty="0">
                <a:solidFill>
                  <a:srgbClr val="02367A"/>
                </a:solidFill>
              </a:rPr>
              <a:t>GBB</a:t>
            </a:r>
          </a:p>
          <a:p>
            <a:pPr marL="534988" lvl="2" indent="-169863" algn="l"/>
            <a:r>
              <a:rPr lang="en-ZA" dirty="0"/>
              <a:t>MZN 158m (or $2.6m)</a:t>
            </a:r>
          </a:p>
          <a:p>
            <a:pPr algn="l">
              <a:spcBef>
                <a:spcPts val="100"/>
              </a:spcBef>
              <a:spcAft>
                <a:spcPts val="100"/>
              </a:spcAft>
            </a:pPr>
            <a:r>
              <a:rPr lang="en-ZA" dirty="0">
                <a:solidFill>
                  <a:srgbClr val="02367A"/>
                </a:solidFill>
              </a:rPr>
              <a:t>Status: Recently secured (Oct. 2017)</a:t>
            </a:r>
            <a:endParaRPr lang="en-GB" b="1" dirty="0">
              <a:solidFill>
                <a:srgbClr val="C00000"/>
              </a:solidFill>
            </a:endParaRPr>
          </a:p>
        </p:txBody>
      </p:sp>
      <p:cxnSp>
        <p:nvCxnSpPr>
          <p:cNvPr id="96327" name="Straight Arrow Connector 96326"/>
          <p:cNvCxnSpPr/>
          <p:nvPr/>
        </p:nvCxnSpPr>
        <p:spPr>
          <a:xfrm>
            <a:off x="1858963" y="2274999"/>
            <a:ext cx="1565210" cy="5781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397539" y="3805363"/>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4</a:t>
            </a:r>
            <a:endParaRPr lang="en-ZA" sz="900" b="1" dirty="0"/>
          </a:p>
        </p:txBody>
      </p:sp>
      <p:sp>
        <p:nvSpPr>
          <p:cNvPr id="115" name="Oval 114"/>
          <p:cNvSpPr/>
          <p:nvPr/>
        </p:nvSpPr>
        <p:spPr>
          <a:xfrm>
            <a:off x="7718848" y="1421241"/>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5</a:t>
            </a:r>
            <a:endParaRPr lang="en-ZA" sz="900" b="1" dirty="0"/>
          </a:p>
        </p:txBody>
      </p:sp>
      <p:cxnSp>
        <p:nvCxnSpPr>
          <p:cNvPr id="116" name="Straight Arrow Connector 115"/>
          <p:cNvCxnSpPr/>
          <p:nvPr/>
        </p:nvCxnSpPr>
        <p:spPr>
          <a:xfrm flipV="1">
            <a:off x="5770410" y="1613047"/>
            <a:ext cx="1954223" cy="148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328071" y="4335360"/>
            <a:ext cx="3495028" cy="51832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Content Placeholder 30"/>
          <p:cNvSpPr>
            <a:spLocks noGrp="1"/>
          </p:cNvSpPr>
          <p:nvPr>
            <p:ph sz="quarter" idx="4294967295"/>
          </p:nvPr>
        </p:nvSpPr>
        <p:spPr>
          <a:xfrm>
            <a:off x="366631" y="4653287"/>
            <a:ext cx="2971960" cy="1450448"/>
          </a:xfrm>
          <a:prstGeom prst="rect">
            <a:avLst/>
          </a:prstGeom>
        </p:spPr>
        <p:txBody>
          <a:bodyPr/>
          <a:lstStyle/>
          <a:p>
            <a:pPr>
              <a:spcBef>
                <a:spcPts val="0"/>
              </a:spcBef>
              <a:spcAft>
                <a:spcPts val="600"/>
              </a:spcAft>
            </a:pPr>
            <a:r>
              <a:rPr lang="en-GB" b="1" dirty="0"/>
              <a:t>Namibia</a:t>
            </a:r>
          </a:p>
          <a:p>
            <a:pPr algn="l">
              <a:spcBef>
                <a:spcPts val="0"/>
              </a:spcBef>
              <a:spcAft>
                <a:spcPts val="600"/>
              </a:spcAft>
            </a:pPr>
            <a:r>
              <a:rPr lang="en-GB" dirty="0"/>
              <a:t>Project B</a:t>
            </a:r>
          </a:p>
          <a:p>
            <a:pPr algn="l">
              <a:spcBef>
                <a:spcPts val="0"/>
              </a:spcBef>
              <a:spcAft>
                <a:spcPts val="600"/>
              </a:spcAft>
            </a:pPr>
            <a:r>
              <a:rPr lang="en-GB" dirty="0"/>
              <a:t>Estimated capex: $80.3m</a:t>
            </a:r>
          </a:p>
          <a:p>
            <a:pPr algn="l">
              <a:spcBef>
                <a:spcPts val="0"/>
              </a:spcBef>
              <a:spcAft>
                <a:spcPts val="600"/>
              </a:spcAft>
            </a:pPr>
            <a:r>
              <a:rPr lang="en-GB" dirty="0"/>
              <a:t>Opportunity</a:t>
            </a:r>
          </a:p>
          <a:p>
            <a:pPr marL="534988" lvl="2" indent="-169863" algn="l"/>
            <a:r>
              <a:rPr lang="en-GB" dirty="0"/>
              <a:t>MLA (ECA) (Proposal submitted)</a:t>
            </a:r>
          </a:p>
        </p:txBody>
      </p:sp>
      <p:sp>
        <p:nvSpPr>
          <p:cNvPr id="85" name="Oval 84"/>
          <p:cNvSpPr/>
          <p:nvPr/>
        </p:nvSpPr>
        <p:spPr>
          <a:xfrm>
            <a:off x="343807" y="4692993"/>
            <a:ext cx="258869" cy="209851"/>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2</a:t>
            </a:r>
            <a:endParaRPr lang="en-ZA" sz="9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946218"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TPS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CST Client Strategy</a:t>
            </a:r>
          </a:p>
        </p:txBody>
      </p:sp>
      <p:sp>
        <p:nvSpPr>
          <p:cNvPr id="2" name="Oval 1"/>
          <p:cNvSpPr/>
          <p:nvPr/>
        </p:nvSpPr>
        <p:spPr>
          <a:xfrm>
            <a:off x="1398494" y="728663"/>
            <a:ext cx="336176" cy="3496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00"/>
                </a:solidFill>
              </a:rPr>
              <a:t>1</a:t>
            </a:r>
            <a:endParaRPr lang="en-ZA" sz="1050" b="1" dirty="0">
              <a:solidFill>
                <a:srgbClr val="FFFF00"/>
              </a:solidFill>
            </a:endParaRPr>
          </a:p>
        </p:txBody>
      </p:sp>
      <p:sp>
        <p:nvSpPr>
          <p:cNvPr id="83" name="Rectangle 90"/>
          <p:cNvSpPr>
            <a:spLocks noGrp="1"/>
          </p:cNvSpPr>
          <p:nvPr>
            <p:ph idx="1"/>
          </p:nvPr>
        </p:nvSpPr>
        <p:spPr>
          <a:xfrm>
            <a:off x="1860550" y="1098550"/>
            <a:ext cx="7772400" cy="4248649"/>
          </a:xfrm>
        </p:spPr>
        <p:txBody>
          <a:bodyPr/>
          <a:lstStyle/>
          <a:p>
            <a:pPr lvl="0">
              <a:spcBef>
                <a:spcPts val="300"/>
              </a:spcBef>
              <a:spcAft>
                <a:spcPts val="300"/>
              </a:spcAft>
            </a:pPr>
            <a:r>
              <a:rPr lang="en-ZA" dirty="0"/>
              <a:t>Support Siemens with solutions from inception at the business development stage on projects in presence markets</a:t>
            </a:r>
          </a:p>
          <a:p>
            <a:pPr lvl="1">
              <a:spcBef>
                <a:spcPts val="300"/>
              </a:spcBef>
              <a:spcAft>
                <a:spcPts val="300"/>
              </a:spcAft>
            </a:pPr>
            <a:r>
              <a:rPr lang="en-ZA" dirty="0"/>
              <a:t>From the bidding process and throughout the lifecycle of each project (e.g. Bid bonds etc.)</a:t>
            </a:r>
          </a:p>
          <a:p>
            <a:pPr lvl="0">
              <a:spcBef>
                <a:spcPts val="300"/>
              </a:spcBef>
              <a:spcAft>
                <a:spcPts val="300"/>
              </a:spcAft>
            </a:pPr>
            <a:r>
              <a:rPr lang="en-ZA" dirty="0"/>
              <a:t>Review any offshore issuances of guarantees from competitor banks and facilitate utilization of our lines via SBSA or direct issuance in country where applicable</a:t>
            </a:r>
          </a:p>
          <a:p>
            <a:pPr lvl="0">
              <a:spcBef>
                <a:spcPts val="300"/>
              </a:spcBef>
              <a:spcAft>
                <a:spcPts val="300"/>
              </a:spcAft>
            </a:pPr>
            <a:r>
              <a:rPr lang="en-ZA" dirty="0"/>
              <a:t>Ensure appropriate working capital limits are in place to support their plans and growth in each market based on projects being targeted</a:t>
            </a:r>
          </a:p>
          <a:p>
            <a:pPr lvl="1">
              <a:spcBef>
                <a:spcPts val="300"/>
              </a:spcBef>
              <a:spcAft>
                <a:spcPts val="300"/>
              </a:spcAft>
            </a:pPr>
            <a:r>
              <a:rPr lang="en-ZA" dirty="0"/>
              <a:t>Get insight into these project from an early stage where possible</a:t>
            </a:r>
          </a:p>
          <a:p>
            <a:pPr lvl="0">
              <a:spcBef>
                <a:spcPts val="300"/>
              </a:spcBef>
              <a:spcAft>
                <a:spcPts val="300"/>
              </a:spcAft>
            </a:pPr>
            <a:r>
              <a:rPr lang="en-ZA" dirty="0"/>
              <a:t>Lock in the flows from each project and ensure we are listed as collecting/receiving bank and also subsequently process all payments in country</a:t>
            </a:r>
          </a:p>
          <a:p>
            <a:pPr lvl="0">
              <a:spcBef>
                <a:spcPts val="300"/>
              </a:spcBef>
              <a:spcAft>
                <a:spcPts val="300"/>
              </a:spcAft>
            </a:pPr>
            <a:r>
              <a:rPr lang="en-ZA" dirty="0"/>
              <a:t>Ensure TPS flows are captured on any term facilities provided </a:t>
            </a:r>
          </a:p>
          <a:p>
            <a:pPr lvl="0">
              <a:spcBef>
                <a:spcPts val="300"/>
              </a:spcBef>
              <a:spcAft>
                <a:spcPts val="300"/>
              </a:spcAft>
            </a:pPr>
            <a:r>
              <a:rPr lang="en-ZA" dirty="0"/>
              <a:t>Support Siemens with their centralization of payment initiative via the EBICS protocol</a:t>
            </a:r>
          </a:p>
          <a:p>
            <a:pPr lvl="0">
              <a:spcBef>
                <a:spcPts val="300"/>
              </a:spcBef>
              <a:spcAft>
                <a:spcPts val="300"/>
              </a:spcAft>
            </a:pPr>
            <a:r>
              <a:rPr lang="en-ZA" dirty="0"/>
              <a:t>Given Siemens’ drive to adopt global standards for reporting, support internally closure on the TWIST Billing capability for fee reporting</a:t>
            </a:r>
          </a:p>
          <a:p>
            <a:pPr lvl="0">
              <a:spcBef>
                <a:spcPts val="300"/>
              </a:spcBef>
              <a:spcAft>
                <a:spcPts val="300"/>
              </a:spcAft>
            </a:pPr>
            <a:r>
              <a:rPr lang="en-ZA" dirty="0"/>
              <a:t>Continuous focus on key relationship hubs (South Africa) and (Portugal), which are key decision makers in addition to the central team in Germany</a:t>
            </a:r>
          </a:p>
          <a:p>
            <a:pPr lvl="0">
              <a:spcBef>
                <a:spcPts val="300"/>
              </a:spcBef>
              <a:spcAft>
                <a:spcPts val="300"/>
              </a:spcAft>
            </a:pPr>
            <a:r>
              <a:rPr lang="en-ZA" dirty="0"/>
              <a:t>Ensure all stakeholders understand the support policy of the group and effectively adopt the framework agreement to facilitate seamless allocation of lines</a:t>
            </a:r>
          </a:p>
        </p:txBody>
      </p:sp>
      <p:grpSp>
        <p:nvGrpSpPr>
          <p:cNvPr id="8" name="Group 31"/>
          <p:cNvGrpSpPr>
            <a:grpSpLocks/>
          </p:cNvGrpSpPr>
          <p:nvPr/>
        </p:nvGrpSpPr>
        <p:grpSpPr bwMode="auto">
          <a:xfrm>
            <a:off x="1868750" y="5427901"/>
            <a:ext cx="7946218" cy="360362"/>
            <a:chOff x="1170" y="391"/>
            <a:chExt cx="4897" cy="227"/>
          </a:xfrm>
        </p:grpSpPr>
        <p:sp>
          <p:nvSpPr>
            <p:cNvPr id="9"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Project Finance</a:t>
              </a:r>
            </a:p>
          </p:txBody>
        </p:sp>
        <p:sp>
          <p:nvSpPr>
            <p:cNvPr id="10"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11" name="Oval 10"/>
          <p:cNvSpPr/>
          <p:nvPr/>
        </p:nvSpPr>
        <p:spPr>
          <a:xfrm>
            <a:off x="1408281" y="5427901"/>
            <a:ext cx="336176" cy="3496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00"/>
                </a:solidFill>
              </a:rPr>
              <a:t>2</a:t>
            </a:r>
            <a:endParaRPr lang="en-ZA" sz="1050" b="1" dirty="0">
              <a:solidFill>
                <a:srgbClr val="FFFF00"/>
              </a:solidFill>
            </a:endParaRPr>
          </a:p>
        </p:txBody>
      </p:sp>
      <p:sp>
        <p:nvSpPr>
          <p:cNvPr id="12" name="Rectangle 90"/>
          <p:cNvSpPr txBox="1">
            <a:spLocks/>
          </p:cNvSpPr>
          <p:nvPr/>
        </p:nvSpPr>
        <p:spPr bwMode="auto">
          <a:xfrm>
            <a:off x="1861948" y="5772621"/>
            <a:ext cx="7772400" cy="1047773"/>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79388" indent="-179388" algn="just" rtl="0" eaLnBrk="1" fontAlgn="base" hangingPunct="1">
              <a:spcBef>
                <a:spcPts val="500"/>
              </a:spcBef>
              <a:spcAft>
                <a:spcPts val="500"/>
              </a:spcAft>
              <a:buClr>
                <a:srgbClr val="969696"/>
              </a:buClr>
              <a:buSzPct val="80000"/>
              <a:buFont typeface="Wingdings" pitchFamily="2" charset="2"/>
              <a:buChar char="n"/>
              <a:defRPr sz="1200">
                <a:solidFill>
                  <a:schemeClr val="tx1"/>
                </a:solidFill>
                <a:latin typeface="+mn-lt"/>
                <a:ea typeface="+mn-ea"/>
                <a:cs typeface="+mn-cs"/>
              </a:defRPr>
            </a:lvl1pPr>
            <a:lvl2pPr marL="536575" indent="-177800" algn="just" rtl="0" eaLnBrk="1" fontAlgn="base" hangingPunct="1">
              <a:spcBef>
                <a:spcPts val="500"/>
              </a:spcBef>
              <a:spcAft>
                <a:spcPts val="500"/>
              </a:spcAft>
              <a:buClr>
                <a:srgbClr val="969696"/>
              </a:buClr>
              <a:buSzPct val="120000"/>
              <a:buFont typeface="Arial" charset="0"/>
              <a:buChar char="–"/>
              <a:defRPr sz="1200">
                <a:solidFill>
                  <a:schemeClr val="tx1"/>
                </a:solidFill>
                <a:latin typeface="+mn-lt"/>
              </a:defRPr>
            </a:lvl2pPr>
            <a:lvl3pPr marL="893763" indent="-177800" algn="just" rtl="0" eaLnBrk="1" fontAlgn="base" hangingPunct="1">
              <a:spcBef>
                <a:spcPts val="500"/>
              </a:spcBef>
              <a:spcAft>
                <a:spcPts val="500"/>
              </a:spcAft>
              <a:buClr>
                <a:srgbClr val="969696"/>
              </a:buClr>
              <a:buSzPct val="80000"/>
              <a:buFont typeface="Arial" charset="0"/>
              <a:buChar char="►"/>
              <a:defRPr sz="1200">
                <a:solidFill>
                  <a:schemeClr val="tx1"/>
                </a:solidFill>
                <a:latin typeface="+mn-lt"/>
              </a:defRPr>
            </a:lvl3pPr>
            <a:lvl4pPr marL="1250950" indent="-177800" algn="just" rtl="0" eaLnBrk="1" fontAlgn="base" hangingPunct="1">
              <a:spcBef>
                <a:spcPts val="500"/>
              </a:spcBef>
              <a:spcAft>
                <a:spcPts val="500"/>
              </a:spcAft>
              <a:buClr>
                <a:srgbClr val="969696"/>
              </a:buClr>
              <a:buSzPct val="80000"/>
              <a:buFont typeface="Wingdings" pitchFamily="2" charset="2"/>
              <a:buChar char="n"/>
              <a:defRPr sz="1200">
                <a:solidFill>
                  <a:schemeClr val="tx1"/>
                </a:solidFill>
                <a:latin typeface="+mn-lt"/>
              </a:defRPr>
            </a:lvl4pPr>
            <a:lvl5pPr marL="1619250" indent="-188913" algn="just" rtl="0" eaLnBrk="1" fontAlgn="base" hangingPunct="1">
              <a:spcBef>
                <a:spcPts val="500"/>
              </a:spcBef>
              <a:spcAft>
                <a:spcPts val="500"/>
              </a:spcAft>
              <a:buClr>
                <a:srgbClr val="969696"/>
              </a:buClr>
              <a:buSzPct val="120000"/>
              <a:buFont typeface="Arial" charset="0"/>
              <a:buChar char="–"/>
              <a:defRPr sz="1200">
                <a:solidFill>
                  <a:schemeClr val="tx1"/>
                </a:solidFill>
                <a:latin typeface="+mn-lt"/>
              </a:defRPr>
            </a:lvl5pPr>
            <a:lvl6pPr marL="20764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6pPr>
            <a:lvl7pPr marL="25336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7pPr>
            <a:lvl8pPr marL="29908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8pPr>
            <a:lvl9pPr marL="3448050" indent="-188913" algn="l" rtl="0" eaLnBrk="1" fontAlgn="base" hangingPunct="1">
              <a:spcBef>
                <a:spcPts val="300"/>
              </a:spcBef>
              <a:spcAft>
                <a:spcPts val="300"/>
              </a:spcAft>
              <a:buClr>
                <a:srgbClr val="999999"/>
              </a:buClr>
              <a:buSzPct val="120000"/>
              <a:buFont typeface="Arial" charset="0"/>
              <a:buChar char="–"/>
              <a:defRPr sz="1200">
                <a:solidFill>
                  <a:schemeClr val="tx1"/>
                </a:solidFill>
                <a:latin typeface="+mn-lt"/>
              </a:defRPr>
            </a:lvl9pPr>
          </a:lstStyle>
          <a:p>
            <a:pPr>
              <a:spcBef>
                <a:spcPts val="300"/>
              </a:spcBef>
              <a:spcAft>
                <a:spcPts val="300"/>
              </a:spcAft>
            </a:pPr>
            <a:r>
              <a:rPr lang="en-ZA" kern="0" dirty="0"/>
              <a:t>MLA + Hedging roles (depending on risk appetite for counter-parties)</a:t>
            </a:r>
          </a:p>
          <a:p>
            <a:pPr>
              <a:spcBef>
                <a:spcPts val="300"/>
              </a:spcBef>
              <a:spcAft>
                <a:spcPts val="300"/>
              </a:spcAft>
            </a:pPr>
            <a:r>
              <a:rPr lang="en-ZA" kern="0" dirty="0"/>
              <a:t>ECA-backed financing structure (to help provide competitive offerings in respect of required quantum of debt, tenor etc.) </a:t>
            </a:r>
          </a:p>
          <a:p>
            <a:pPr>
              <a:spcBef>
                <a:spcPts val="300"/>
              </a:spcBef>
              <a:spcAft>
                <a:spcPts val="300"/>
              </a:spcAft>
            </a:pPr>
            <a:r>
              <a:rPr lang="en-ZA" kern="0" dirty="0"/>
              <a:t>Financing of the contract value’s Advance P</a:t>
            </a:r>
            <a:r>
              <a:rPr lang="en-US" kern="0" dirty="0"/>
              <a:t>ayment (if required)</a:t>
            </a:r>
            <a:endParaRPr lang="en-ZA" kern="0" dirty="0"/>
          </a:p>
        </p:txBody>
      </p:sp>
    </p:spTree>
    <p:extLst>
      <p:ext uri="{BB962C8B-B14F-4D97-AF65-F5344CB8AC3E}">
        <p14:creationId xmlns:p14="http://schemas.microsoft.com/office/powerpoint/2010/main" val="269781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946218"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Global Markets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CST Client Strategy (</a:t>
            </a:r>
            <a:r>
              <a:rPr lang="en-GB" dirty="0" err="1">
                <a:latin typeface="Arial" charset="0"/>
              </a:rPr>
              <a:t>Contd</a:t>
            </a:r>
            <a:r>
              <a:rPr lang="en-GB" dirty="0">
                <a:latin typeface="Arial" charset="0"/>
              </a:rPr>
              <a:t>…)</a:t>
            </a:r>
          </a:p>
        </p:txBody>
      </p:sp>
      <p:sp>
        <p:nvSpPr>
          <p:cNvPr id="2" name="Oval 1"/>
          <p:cNvSpPr/>
          <p:nvPr/>
        </p:nvSpPr>
        <p:spPr>
          <a:xfrm>
            <a:off x="1398494" y="728663"/>
            <a:ext cx="336176" cy="3496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00"/>
                </a:solidFill>
              </a:rPr>
              <a:t>3</a:t>
            </a:r>
            <a:endParaRPr lang="en-ZA" sz="1050" b="1" dirty="0">
              <a:solidFill>
                <a:srgbClr val="FFFF00"/>
              </a:solidFill>
            </a:endParaRPr>
          </a:p>
        </p:txBody>
      </p:sp>
      <p:sp>
        <p:nvSpPr>
          <p:cNvPr id="83" name="Rectangle 90"/>
          <p:cNvSpPr>
            <a:spLocks noGrp="1"/>
          </p:cNvSpPr>
          <p:nvPr>
            <p:ph idx="1"/>
          </p:nvPr>
        </p:nvSpPr>
        <p:spPr>
          <a:xfrm>
            <a:off x="1860550" y="1098551"/>
            <a:ext cx="7772400" cy="5725977"/>
          </a:xfrm>
        </p:spPr>
        <p:txBody>
          <a:bodyPr/>
          <a:lstStyle/>
          <a:p>
            <a:pPr lvl="0">
              <a:spcBef>
                <a:spcPts val="300"/>
              </a:spcBef>
              <a:spcAft>
                <a:spcPts val="300"/>
              </a:spcAft>
            </a:pPr>
            <a:r>
              <a:rPr lang="en-US" dirty="0">
                <a:solidFill>
                  <a:srgbClr val="02367A"/>
                </a:solidFill>
              </a:rPr>
              <a:t>A key priority for the GM team will be to finalize the long-outstanding ISDA for South Africa, which will then be followed up with those for all other African markets required. The ISDA has been in negotiation for &gt;4 years and we need to put closure on this soonest! </a:t>
            </a:r>
          </a:p>
          <a:p>
            <a:pPr lvl="0">
              <a:spcBef>
                <a:spcPts val="300"/>
              </a:spcBef>
              <a:spcAft>
                <a:spcPts val="300"/>
              </a:spcAft>
            </a:pPr>
            <a:r>
              <a:rPr lang="en-US" dirty="0">
                <a:solidFill>
                  <a:srgbClr val="02367A"/>
                </a:solidFill>
              </a:rPr>
              <a:t>We have made good progress on dealings in Ghana, Namibia, Malawi and see potential in Botswana, Mozambique, Nigeria and Angola as well. It will be crucial to get closer to centers managing the non-SA related Treasury flows (Belgium, Portugal and Germany).</a:t>
            </a:r>
          </a:p>
          <a:p>
            <a:pPr lvl="0">
              <a:spcBef>
                <a:spcPts val="300"/>
              </a:spcBef>
              <a:spcAft>
                <a:spcPts val="300"/>
              </a:spcAft>
            </a:pPr>
            <a:r>
              <a:rPr lang="en-US" dirty="0">
                <a:solidFill>
                  <a:srgbClr val="02367A"/>
                </a:solidFill>
              </a:rPr>
              <a:t>360T has become a real threat given that they are keen to adopt this system and mirror Siemens AG’s use of it going forward resulting in SBG losing ALL flows. There is a strong discussion that is required around the access to liquidity and fact that 360T does NOT equate to a better price – most often it will actually result in a worse price! This has been positioned with Siemens but not as clearly to its </a:t>
            </a:r>
            <a:r>
              <a:rPr lang="en-ZA" dirty="0">
                <a:solidFill>
                  <a:srgbClr val="02367A"/>
                </a:solidFill>
              </a:rPr>
              <a:t>Head of Treasury Hub SA</a:t>
            </a:r>
            <a:r>
              <a:rPr lang="en-US" dirty="0">
                <a:solidFill>
                  <a:srgbClr val="02367A"/>
                </a:solidFill>
              </a:rPr>
              <a:t>! A call to discuss this with Melinda Godden was scheduled but she never joined the meeting although we clearly outlined the pitfalls of pricing on this venue. We have invited further discussions on the same topic.</a:t>
            </a:r>
          </a:p>
          <a:p>
            <a:pPr lvl="0" algn="l">
              <a:spcBef>
                <a:spcPts val="300"/>
              </a:spcBef>
              <a:spcAft>
                <a:spcPts val="300"/>
              </a:spcAft>
            </a:pPr>
            <a:r>
              <a:rPr lang="en-US" dirty="0">
                <a:solidFill>
                  <a:srgbClr val="02367A"/>
                </a:solidFill>
              </a:rPr>
              <a:t>There is a potential solution to offering 360T to Siemens AG in order to get a shot at pricing their ZAR invoiced flows which are also substantial. </a:t>
            </a:r>
          </a:p>
          <a:p>
            <a:pPr lvl="0" algn="l">
              <a:spcBef>
                <a:spcPts val="300"/>
              </a:spcBef>
              <a:spcAft>
                <a:spcPts val="300"/>
              </a:spcAft>
            </a:pPr>
            <a:r>
              <a:rPr lang="en-US" dirty="0">
                <a:solidFill>
                  <a:srgbClr val="02367A"/>
                </a:solidFill>
              </a:rPr>
              <a:t>We aim to build a strong relationship with Eileen Bole (Graham), who is known to us from many years working at Sasol – introductions have been made to the dealers.</a:t>
            </a:r>
          </a:p>
          <a:p>
            <a:pPr lvl="0" algn="l">
              <a:spcBef>
                <a:spcPts val="300"/>
              </a:spcBef>
              <a:spcAft>
                <a:spcPts val="300"/>
              </a:spcAft>
            </a:pPr>
            <a:r>
              <a:rPr lang="en-US" dirty="0">
                <a:solidFill>
                  <a:srgbClr val="02367A"/>
                </a:solidFill>
              </a:rPr>
              <a:t>Siemens has always been very competitive and, as a result, margins are typically very tight. As such, SBG will need to push for both volume as well as flows from markets (Africa) where margins are more meaningful.</a:t>
            </a:r>
          </a:p>
          <a:p>
            <a:pPr lvl="0" algn="l">
              <a:spcBef>
                <a:spcPts val="300"/>
              </a:spcBef>
              <a:spcAft>
                <a:spcPts val="300"/>
              </a:spcAft>
            </a:pPr>
            <a:r>
              <a:rPr lang="en-US" dirty="0">
                <a:solidFill>
                  <a:srgbClr val="02367A"/>
                </a:solidFill>
              </a:rPr>
              <a:t>Where possible, business needs to be expanded to other Siemens businesses and a relationship with AG needs to be strengthened from an execution perspective. With Michele </a:t>
            </a:r>
            <a:r>
              <a:rPr lang="en-US" dirty="0" err="1">
                <a:solidFill>
                  <a:srgbClr val="02367A"/>
                </a:solidFill>
              </a:rPr>
              <a:t>Maffei</a:t>
            </a:r>
            <a:r>
              <a:rPr lang="en-US" dirty="0">
                <a:solidFill>
                  <a:srgbClr val="02367A"/>
                </a:solidFill>
              </a:rPr>
              <a:t> and Gareth Hockey now involved in our GM sales effort for MNCs, we MUST push this agenda more aggressively in 2018!</a:t>
            </a:r>
          </a:p>
          <a:p>
            <a:pPr lvl="0" algn="l">
              <a:spcBef>
                <a:spcPts val="300"/>
              </a:spcBef>
              <a:spcAft>
                <a:spcPts val="300"/>
              </a:spcAft>
            </a:pPr>
            <a:r>
              <a:rPr lang="en-US" dirty="0">
                <a:solidFill>
                  <a:srgbClr val="02367A"/>
                </a:solidFill>
              </a:rPr>
              <a:t>The local treasury in SA may not be as bold and creative as it could be. No structuring thus far but we need to be ready for any large transactions where we can make use of Structures FX and Interest Rate solutions</a:t>
            </a:r>
          </a:p>
          <a:p>
            <a:pPr lvl="0" algn="l">
              <a:spcBef>
                <a:spcPts val="300"/>
              </a:spcBef>
              <a:spcAft>
                <a:spcPts val="300"/>
              </a:spcAft>
            </a:pPr>
            <a:r>
              <a:rPr lang="en-US" dirty="0">
                <a:solidFill>
                  <a:srgbClr val="02367A"/>
                </a:solidFill>
              </a:rPr>
              <a:t>At any one time, Siemens (Pty) Ltd are typically fully borrowed with Standard Bank and they have been happy with our rates as they are typically the best in the market. We make a decent </a:t>
            </a:r>
            <a:r>
              <a:rPr lang="en-US" dirty="0" err="1">
                <a:solidFill>
                  <a:srgbClr val="02367A"/>
                </a:solidFill>
              </a:rPr>
              <a:t>RoE</a:t>
            </a:r>
            <a:r>
              <a:rPr lang="en-US" dirty="0">
                <a:solidFill>
                  <a:srgbClr val="02367A"/>
                </a:solidFill>
              </a:rPr>
              <a:t> on these borrowings. Both Siemens Healthineers and Siemens Wind Power place significant deposits with us</a:t>
            </a:r>
          </a:p>
        </p:txBody>
      </p:sp>
    </p:spTree>
    <p:extLst>
      <p:ext uri="{BB962C8B-B14F-4D97-AF65-F5344CB8AC3E}">
        <p14:creationId xmlns:p14="http://schemas.microsoft.com/office/powerpoint/2010/main" val="10891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719093"/>
              </p:ext>
            </p:extLst>
          </p:nvPr>
        </p:nvGraphicFramePr>
        <p:xfrm>
          <a:off x="1861823" y="1144281"/>
          <a:ext cx="7776210" cy="5528867"/>
        </p:xfrm>
        <a:graphic>
          <a:graphicData uri="http://schemas.openxmlformats.org/drawingml/2006/table">
            <a:tbl>
              <a:tblPr firstRow="1" bandRow="1">
                <a:tableStyleId>{5C22544A-7EE6-4342-B048-85BDC9FD1C3A}</a:tableStyleId>
              </a:tblPr>
              <a:tblGrid>
                <a:gridCol w="589320">
                  <a:extLst>
                    <a:ext uri="{9D8B030D-6E8A-4147-A177-3AD203B41FA5}">
                      <a16:colId xmlns:a16="http://schemas.microsoft.com/office/drawing/2014/main" val="20000"/>
                    </a:ext>
                  </a:extLst>
                </a:gridCol>
                <a:gridCol w="6411403">
                  <a:extLst>
                    <a:ext uri="{9D8B030D-6E8A-4147-A177-3AD203B41FA5}">
                      <a16:colId xmlns:a16="http://schemas.microsoft.com/office/drawing/2014/main" val="20001"/>
                    </a:ext>
                  </a:extLst>
                </a:gridCol>
                <a:gridCol w="775487">
                  <a:extLst>
                    <a:ext uri="{9D8B030D-6E8A-4147-A177-3AD203B41FA5}">
                      <a16:colId xmlns:a16="http://schemas.microsoft.com/office/drawing/2014/main" val="20002"/>
                    </a:ext>
                  </a:extLst>
                </a:gridCol>
              </a:tblGrid>
              <a:tr h="732739">
                <a:tc gridSpan="2">
                  <a:txBody>
                    <a:bodyPr/>
                    <a:lstStyle/>
                    <a:p>
                      <a:r>
                        <a:rPr kumimoji="0" lang="en-ZA" sz="1600" b="1" i="0" u="none" strike="noStrike" kern="1200" cap="none" normalizeH="0" baseline="0" dirty="0">
                          <a:ln>
                            <a:noFill/>
                          </a:ln>
                          <a:solidFill>
                            <a:schemeClr val="tx1"/>
                          </a:solidFill>
                          <a:effectLst/>
                          <a:latin typeface="Arial" charset="0"/>
                          <a:ea typeface="+mn-ea"/>
                          <a:cs typeface="+mn-cs"/>
                        </a:rPr>
                        <a:t>Section</a:t>
                      </a:r>
                      <a:endParaRPr kumimoji="0" lang="en-US" sz="1600" b="1" i="0" u="none" strike="noStrike" kern="1200" cap="none" normalizeH="0" baseline="0" dirty="0">
                        <a:ln>
                          <a:noFill/>
                        </a:ln>
                        <a:solidFill>
                          <a:schemeClr val="tx1"/>
                        </a:solidFill>
                        <a:effectLst/>
                        <a:latin typeface="Arial" charset="0"/>
                        <a:ea typeface="+mn-ea"/>
                        <a:cs typeface="+mn-cs"/>
                      </a:endParaRPr>
                    </a:p>
                  </a:txBody>
                  <a:tcPr>
                    <a:lnB w="1905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US" dirty="0"/>
                    </a:p>
                  </a:txBody>
                  <a:tcPr/>
                </a:tc>
                <a:tc>
                  <a:txBody>
                    <a:bodyPr/>
                    <a:lstStyle/>
                    <a:p>
                      <a:r>
                        <a:rPr kumimoji="0" lang="en-ZA" sz="1600" b="1" i="0" u="none" strike="noStrike" kern="1200" cap="none" normalizeH="0" baseline="0" dirty="0">
                          <a:ln>
                            <a:noFill/>
                          </a:ln>
                          <a:solidFill>
                            <a:schemeClr val="tx1"/>
                          </a:solidFill>
                          <a:effectLst/>
                          <a:latin typeface="Arial" charset="0"/>
                          <a:ea typeface="+mn-ea"/>
                          <a:cs typeface="+mn-cs"/>
                        </a:rPr>
                        <a:t>Page</a:t>
                      </a:r>
                      <a:endParaRPr kumimoji="0" lang="en-US" sz="1600" b="1" i="0" u="none" strike="noStrike" kern="1200" cap="none" normalizeH="0" baseline="0" dirty="0">
                        <a:ln>
                          <a:noFill/>
                        </a:ln>
                        <a:solidFill>
                          <a:schemeClr val="tx1"/>
                        </a:solidFill>
                        <a:effectLst/>
                        <a:latin typeface="Arial" charset="0"/>
                        <a:ea typeface="+mn-ea"/>
                        <a:cs typeface="+mn-cs"/>
                      </a:endParaRPr>
                    </a:p>
                  </a:txBody>
                  <a:tcPr>
                    <a:lnB w="190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ZA" sz="1200" b="1" i="0" u="none" strike="noStrike" kern="1200" cap="none" normalizeH="0" baseline="0" dirty="0">
                          <a:ln>
                            <a:noFill/>
                          </a:ln>
                          <a:solidFill>
                            <a:schemeClr val="tx1"/>
                          </a:solidFill>
                          <a:effectLst/>
                          <a:latin typeface="Arial" pitchFamily="34" charset="0"/>
                          <a:ea typeface="+mn-ea"/>
                          <a:cs typeface="Arial" pitchFamily="34" charset="0"/>
                        </a:rPr>
                        <a:t>1.</a:t>
                      </a:r>
                      <a:endParaRPr kumimoji="0" lang="en-US"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19050" cap="flat" cmpd="sng" algn="ctr">
                      <a:solidFill>
                        <a:schemeClr val="bg1">
                          <a:lumMod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Why Siemens AG?</a:t>
                      </a:r>
                      <a:endParaRPr kumimoji="0" lang="en-GB"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19050" cap="flat" cmpd="sng" algn="ctr">
                      <a:solidFill>
                        <a:schemeClr val="bg1">
                          <a:lumMod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ZA" sz="1200" b="1" i="0" u="none" strike="noStrike" kern="1200" cap="none" normalizeH="0" baseline="0" dirty="0">
                          <a:ln>
                            <a:noFill/>
                          </a:ln>
                          <a:solidFill>
                            <a:schemeClr val="tx1"/>
                          </a:solidFill>
                          <a:effectLst/>
                          <a:latin typeface="Arial" pitchFamily="34" charset="0"/>
                          <a:ea typeface="+mn-ea"/>
                          <a:cs typeface="Arial" pitchFamily="34" charset="0"/>
                        </a:rPr>
                        <a:t>          2</a:t>
                      </a:r>
                      <a:endParaRPr kumimoji="0" lang="en-US"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19050" cap="flat" cmpd="sng" algn="ctr">
                      <a:solidFill>
                        <a:schemeClr val="bg1">
                          <a:lumMod val="50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2. </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noProof="0" dirty="0">
                          <a:ln>
                            <a:noFill/>
                          </a:ln>
                          <a:solidFill>
                            <a:schemeClr val="tx1"/>
                          </a:solidFill>
                          <a:effectLst/>
                          <a:latin typeface="Arial" pitchFamily="34" charset="0"/>
                          <a:ea typeface="+mn-ea"/>
                          <a:cs typeface="Arial" pitchFamily="34" charset="0"/>
                        </a:rPr>
                        <a:t>Detailed Company Analysis</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6</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3.</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Income Outlook</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13</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4.</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GB" sz="1200" b="1" i="0" u="none" strike="noStrike" kern="1200" cap="none" normalizeH="0" baseline="0" dirty="0">
                          <a:ln>
                            <a:noFill/>
                          </a:ln>
                          <a:solidFill>
                            <a:schemeClr val="tx1"/>
                          </a:solidFill>
                          <a:effectLst/>
                          <a:latin typeface="Arial" pitchFamily="34" charset="0"/>
                          <a:ea typeface="+mn-ea"/>
                          <a:cs typeface="Arial" pitchFamily="34" charset="0"/>
                        </a:rPr>
                        <a:t>Facility Analysis</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14</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ZA" sz="1200" b="1" i="0" u="none" strike="noStrike" kern="1200" cap="none" normalizeH="0" baseline="0" dirty="0">
                          <a:ln>
                            <a:noFill/>
                          </a:ln>
                          <a:solidFill>
                            <a:schemeClr val="tx1"/>
                          </a:solidFill>
                          <a:effectLst/>
                          <a:latin typeface="Arial" pitchFamily="34" charset="0"/>
                          <a:ea typeface="+mn-ea"/>
                          <a:cs typeface="Arial" pitchFamily="34" charset="0"/>
                        </a:rPr>
                        <a:t>5.</a:t>
                      </a:r>
                      <a:endParaRPr kumimoji="0" lang="en-US"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GB" sz="1200" b="1" i="0" u="none" strike="noStrike" kern="1200" cap="none" normalizeH="0" baseline="0" dirty="0">
                          <a:ln>
                            <a:noFill/>
                          </a:ln>
                          <a:solidFill>
                            <a:schemeClr val="tx1"/>
                          </a:solidFill>
                          <a:effectLst/>
                          <a:latin typeface="Arial" pitchFamily="34" charset="0"/>
                          <a:ea typeface="+mn-ea"/>
                          <a:cs typeface="Arial" pitchFamily="34" charset="0"/>
                        </a:rPr>
                        <a:t>What are We Doing Well?</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15</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5"/>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6.</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Opportunity Outlook</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16</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6"/>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7.</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CST Client Strategy</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17</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7"/>
                  </a:ext>
                </a:extLst>
              </a:tr>
              <a:tr h="599516">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ZA" sz="1200" b="1" i="0" u="none" strike="noStrike" kern="1200" cap="none" normalizeH="0" baseline="0" dirty="0">
                          <a:ln>
                            <a:noFill/>
                          </a:ln>
                          <a:solidFill>
                            <a:schemeClr val="tx1"/>
                          </a:solidFill>
                          <a:effectLst/>
                          <a:latin typeface="Arial" pitchFamily="34" charset="0"/>
                          <a:ea typeface="+mn-ea"/>
                          <a:cs typeface="Arial" pitchFamily="34" charset="0"/>
                        </a:rPr>
                        <a:t>8.</a:t>
                      </a:r>
                      <a:endParaRPr kumimoji="0" lang="en-US"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ZA" sz="1200" b="1" i="0" u="none" strike="noStrike" kern="1200" cap="none" normalizeH="0" baseline="0" dirty="0">
                          <a:ln>
                            <a:noFill/>
                          </a:ln>
                          <a:solidFill>
                            <a:schemeClr val="tx1"/>
                          </a:solidFill>
                          <a:effectLst/>
                          <a:latin typeface="Arial" pitchFamily="34" charset="0"/>
                          <a:ea typeface="+mn-ea"/>
                          <a:cs typeface="Arial" pitchFamily="34" charset="0"/>
                        </a:rPr>
                        <a:t>Conclusion</a:t>
                      </a:r>
                      <a:endParaRPr kumimoji="0" lang="en-US" sz="1200" b="1" i="0" u="none" strike="noStrike" kern="1200" cap="none" normalizeH="0" baseline="0" dirty="0">
                        <a:ln>
                          <a:noFill/>
                        </a:ln>
                        <a:solidFill>
                          <a:schemeClr val="tx1"/>
                        </a:solidFill>
                        <a:effectLst/>
                        <a:latin typeface="Arial" pitchFamily="34" charset="0"/>
                        <a:ea typeface="+mn-ea"/>
                        <a:cs typeface="Arial" pitchFamily="34" charset="0"/>
                      </a:endParaRP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ts val="300"/>
                        </a:spcBef>
                        <a:spcAft>
                          <a:spcPts val="300"/>
                        </a:spcAft>
                        <a:buClr>
                          <a:srgbClr val="999999"/>
                        </a:buClr>
                        <a:buSzPct val="80000"/>
                        <a:buFont typeface="Wingdings" pitchFamily="2" charset="2"/>
                        <a:buNone/>
                        <a:tabLst>
                          <a:tab pos="361950" algn="l"/>
                        </a:tabLst>
                        <a:defRPr/>
                      </a:pPr>
                      <a:r>
                        <a:rPr kumimoji="0" lang="en-US" sz="1200" b="1" i="0" u="none" strike="noStrike" kern="1200" cap="none" normalizeH="0" baseline="0" dirty="0">
                          <a:ln>
                            <a:noFill/>
                          </a:ln>
                          <a:solidFill>
                            <a:schemeClr val="tx1"/>
                          </a:solidFill>
                          <a:effectLst/>
                          <a:latin typeface="Arial" pitchFamily="34" charset="0"/>
                          <a:ea typeface="+mn-ea"/>
                          <a:cs typeface="Arial" pitchFamily="34" charset="0"/>
                        </a:rPr>
                        <a:t>         21</a:t>
                      </a:r>
                    </a:p>
                  </a:txBody>
                  <a:tcPr anchor="ct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angle 49"/>
          <p:cNvSpPr txBox="1">
            <a:spLocks/>
          </p:cNvSpPr>
          <p:nvPr/>
        </p:nvSpPr>
        <p:spPr bwMode="auto">
          <a:xfrm>
            <a:off x="234955" y="111968"/>
            <a:ext cx="9398000" cy="532558"/>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lvl1pPr algn="l" rtl="0" eaLnBrk="1" fontAlgn="base" hangingPunct="1">
              <a:spcBef>
                <a:spcPct val="0"/>
              </a:spcBef>
              <a:spcAft>
                <a:spcPct val="0"/>
              </a:spcAft>
              <a:defRPr sz="2000" b="1">
                <a:solidFill>
                  <a:srgbClr val="02367A"/>
                </a:solidFill>
                <a:latin typeface="+mj-lt"/>
                <a:ea typeface="+mj-ea"/>
                <a:cs typeface="+mj-cs"/>
              </a:defRPr>
            </a:lvl1pPr>
            <a:lvl2pPr algn="l" rtl="0" eaLnBrk="1" fontAlgn="base" hangingPunct="1">
              <a:spcBef>
                <a:spcPct val="0"/>
              </a:spcBef>
              <a:spcAft>
                <a:spcPct val="0"/>
              </a:spcAft>
              <a:defRPr sz="2000" b="1">
                <a:solidFill>
                  <a:srgbClr val="02367A"/>
                </a:solidFill>
                <a:latin typeface="Arial" charset="0"/>
              </a:defRPr>
            </a:lvl2pPr>
            <a:lvl3pPr algn="l" rtl="0" eaLnBrk="1" fontAlgn="base" hangingPunct="1">
              <a:spcBef>
                <a:spcPct val="0"/>
              </a:spcBef>
              <a:spcAft>
                <a:spcPct val="0"/>
              </a:spcAft>
              <a:defRPr sz="2000" b="1">
                <a:solidFill>
                  <a:srgbClr val="02367A"/>
                </a:solidFill>
                <a:latin typeface="Arial" charset="0"/>
              </a:defRPr>
            </a:lvl3pPr>
            <a:lvl4pPr algn="l" rtl="0" eaLnBrk="1" fontAlgn="base" hangingPunct="1">
              <a:spcBef>
                <a:spcPct val="0"/>
              </a:spcBef>
              <a:spcAft>
                <a:spcPct val="0"/>
              </a:spcAft>
              <a:defRPr sz="2000" b="1">
                <a:solidFill>
                  <a:srgbClr val="02367A"/>
                </a:solidFill>
                <a:latin typeface="Arial" charset="0"/>
              </a:defRPr>
            </a:lvl4pPr>
            <a:lvl5pPr algn="l" rtl="0" eaLnBrk="1" fontAlgn="base" hangingPunct="1">
              <a:spcBef>
                <a:spcPct val="0"/>
              </a:spcBef>
              <a:spcAft>
                <a:spcPct val="0"/>
              </a:spcAft>
              <a:defRPr sz="2000" b="1">
                <a:solidFill>
                  <a:srgbClr val="02367A"/>
                </a:solidFill>
                <a:latin typeface="Arial" charset="0"/>
              </a:defRPr>
            </a:lvl5pPr>
            <a:lvl6pPr marL="457200" algn="l" rtl="0" eaLnBrk="1" fontAlgn="base" hangingPunct="1">
              <a:spcBef>
                <a:spcPct val="0"/>
              </a:spcBef>
              <a:spcAft>
                <a:spcPct val="0"/>
              </a:spcAft>
              <a:defRPr sz="2000" b="1">
                <a:solidFill>
                  <a:srgbClr val="02367A"/>
                </a:solidFill>
                <a:latin typeface="Arial" charset="0"/>
              </a:defRPr>
            </a:lvl6pPr>
            <a:lvl7pPr marL="914400" algn="l" rtl="0" eaLnBrk="1" fontAlgn="base" hangingPunct="1">
              <a:spcBef>
                <a:spcPct val="0"/>
              </a:spcBef>
              <a:spcAft>
                <a:spcPct val="0"/>
              </a:spcAft>
              <a:defRPr sz="2000" b="1">
                <a:solidFill>
                  <a:srgbClr val="02367A"/>
                </a:solidFill>
                <a:latin typeface="Arial" charset="0"/>
              </a:defRPr>
            </a:lvl7pPr>
            <a:lvl8pPr marL="1371600" algn="l" rtl="0" eaLnBrk="1" fontAlgn="base" hangingPunct="1">
              <a:spcBef>
                <a:spcPct val="0"/>
              </a:spcBef>
              <a:spcAft>
                <a:spcPct val="0"/>
              </a:spcAft>
              <a:defRPr sz="2000" b="1">
                <a:solidFill>
                  <a:srgbClr val="02367A"/>
                </a:solidFill>
                <a:latin typeface="Arial" charset="0"/>
              </a:defRPr>
            </a:lvl8pPr>
            <a:lvl9pPr marL="1828800" algn="l" rtl="0" eaLnBrk="1" fontAlgn="base" hangingPunct="1">
              <a:spcBef>
                <a:spcPct val="0"/>
              </a:spcBef>
              <a:spcAft>
                <a:spcPct val="0"/>
              </a:spcAft>
              <a:defRPr sz="2000" b="1">
                <a:solidFill>
                  <a:srgbClr val="02367A"/>
                </a:solidFill>
                <a:latin typeface="Arial" charset="0"/>
              </a:defRPr>
            </a:lvl9pPr>
          </a:lstStyle>
          <a:p>
            <a:r>
              <a:rPr lang="en-GB" sz="1800" dirty="0">
                <a:latin typeface="Arial" charset="0"/>
              </a:rPr>
              <a:t>Contents</a:t>
            </a:r>
          </a:p>
        </p:txBody>
      </p:sp>
      <p:pic>
        <p:nvPicPr>
          <p:cNvPr id="7" name="Picture 6"/>
          <p:cNvPicPr>
            <a:picLocks noChangeAspect="1"/>
          </p:cNvPicPr>
          <p:nvPr/>
        </p:nvPicPr>
        <p:blipFill>
          <a:blip r:embed="rId3"/>
          <a:stretch>
            <a:fillRect/>
          </a:stretch>
        </p:blipFill>
        <p:spPr>
          <a:xfrm>
            <a:off x="234950" y="6560024"/>
            <a:ext cx="1110761" cy="204077"/>
          </a:xfrm>
          <a:prstGeom prst="rect">
            <a:avLst/>
          </a:prstGeom>
        </p:spPr>
      </p:pic>
    </p:spTree>
    <p:extLst>
      <p:ext uri="{BB962C8B-B14F-4D97-AF65-F5344CB8AC3E}">
        <p14:creationId xmlns:p14="http://schemas.microsoft.com/office/powerpoint/2010/main" val="276592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a:extLst>
              <a:ext uri="{FF2B5EF4-FFF2-40B4-BE49-F238E27FC236}">
                <a16:creationId xmlns:a16="http://schemas.microsoft.com/office/drawing/2014/main" id="{FA8BDCBD-DF94-476D-9C9F-ED49B8CBE688}"/>
              </a:ext>
            </a:extLst>
          </p:cNvPr>
          <p:cNvSpPr txBox="1"/>
          <p:nvPr/>
        </p:nvSpPr>
        <p:spPr>
          <a:xfrm>
            <a:off x="1512749" y="4515436"/>
            <a:ext cx="6985745" cy="617541"/>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a:lstStyle>
          <a:p>
            <a:r>
              <a:rPr lang="en-ZA" sz="1463" dirty="0">
                <a:solidFill>
                  <a:srgbClr val="02367A"/>
                </a:solidFill>
              </a:rPr>
              <a:t> </a:t>
            </a:r>
          </a:p>
          <a:p>
            <a:endParaRPr lang="en-ZA" sz="1950" dirty="0">
              <a:solidFill>
                <a:srgbClr val="02367A"/>
              </a:solidFill>
            </a:endParaRPr>
          </a:p>
        </p:txBody>
      </p:sp>
      <p:sp>
        <p:nvSpPr>
          <p:cNvPr id="9" name="Donut 4">
            <a:extLst>
              <a:ext uri="{FF2B5EF4-FFF2-40B4-BE49-F238E27FC236}">
                <a16:creationId xmlns:a16="http://schemas.microsoft.com/office/drawing/2014/main" id="{A785C42A-15D7-488E-A032-ED77B8B82964}"/>
              </a:ext>
            </a:extLst>
          </p:cNvPr>
          <p:cNvSpPr/>
          <p:nvPr/>
        </p:nvSpPr>
        <p:spPr>
          <a:xfrm>
            <a:off x="4876613" y="2144488"/>
            <a:ext cx="1313899" cy="1252801"/>
          </a:xfrm>
          <a:prstGeom prst="donut">
            <a:avLst>
              <a:gd name="adj" fmla="val 2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813" dirty="0">
                <a:solidFill>
                  <a:srgbClr val="02367A"/>
                </a:solidFill>
              </a:rPr>
              <a:t>SBSA</a:t>
            </a:r>
          </a:p>
        </p:txBody>
      </p:sp>
      <p:sp>
        <p:nvSpPr>
          <p:cNvPr id="10" name="Donut 5">
            <a:extLst>
              <a:ext uri="{FF2B5EF4-FFF2-40B4-BE49-F238E27FC236}">
                <a16:creationId xmlns:a16="http://schemas.microsoft.com/office/drawing/2014/main" id="{E121B032-0D22-4CB4-8F57-29D21ADBD739}"/>
              </a:ext>
            </a:extLst>
          </p:cNvPr>
          <p:cNvSpPr/>
          <p:nvPr/>
        </p:nvSpPr>
        <p:spPr>
          <a:xfrm>
            <a:off x="3885106" y="2144487"/>
            <a:ext cx="1313899" cy="1252801"/>
          </a:xfrm>
          <a:prstGeom prst="donut">
            <a:avLst>
              <a:gd name="adj" fmla="val 2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r>
              <a:rPr lang="en-ZA" sz="813" dirty="0">
                <a:solidFill>
                  <a:srgbClr val="02367A"/>
                </a:solidFill>
              </a:rPr>
              <a:t>       Siemens</a:t>
            </a:r>
          </a:p>
        </p:txBody>
      </p:sp>
      <p:sp>
        <p:nvSpPr>
          <p:cNvPr id="11" name="Rounded Rectangle 6">
            <a:extLst>
              <a:ext uri="{FF2B5EF4-FFF2-40B4-BE49-F238E27FC236}">
                <a16:creationId xmlns:a16="http://schemas.microsoft.com/office/drawing/2014/main" id="{98014F36-81B6-4501-951F-E933F97ECED0}"/>
              </a:ext>
            </a:extLst>
          </p:cNvPr>
          <p:cNvSpPr/>
          <p:nvPr/>
        </p:nvSpPr>
        <p:spPr>
          <a:xfrm>
            <a:off x="1512749" y="2151763"/>
            <a:ext cx="1650716" cy="104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1138" b="1" dirty="0">
                <a:solidFill>
                  <a:srgbClr val="FFFFFF"/>
                </a:solidFill>
              </a:rPr>
              <a:t>Traditional Finance Partner </a:t>
            </a:r>
          </a:p>
        </p:txBody>
      </p:sp>
      <p:sp>
        <p:nvSpPr>
          <p:cNvPr id="12" name="Rounded Rectangle 7">
            <a:extLst>
              <a:ext uri="{FF2B5EF4-FFF2-40B4-BE49-F238E27FC236}">
                <a16:creationId xmlns:a16="http://schemas.microsoft.com/office/drawing/2014/main" id="{EE988702-2B4A-4EC0-A9AB-30E20EF987DB}"/>
              </a:ext>
            </a:extLst>
          </p:cNvPr>
          <p:cNvSpPr/>
          <p:nvPr/>
        </p:nvSpPr>
        <p:spPr>
          <a:xfrm>
            <a:off x="6866960" y="3784001"/>
            <a:ext cx="1575251" cy="103151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1138" b="1" dirty="0">
                <a:solidFill>
                  <a:srgbClr val="FFFFFF"/>
                </a:solidFill>
              </a:rPr>
              <a:t>Full-Recourse Discounting </a:t>
            </a:r>
          </a:p>
        </p:txBody>
      </p:sp>
      <p:sp>
        <p:nvSpPr>
          <p:cNvPr id="13" name="Rounded Rectangle 8">
            <a:extLst>
              <a:ext uri="{FF2B5EF4-FFF2-40B4-BE49-F238E27FC236}">
                <a16:creationId xmlns:a16="http://schemas.microsoft.com/office/drawing/2014/main" id="{7994D4C3-9F33-4059-B84D-395EC7200257}"/>
              </a:ext>
            </a:extLst>
          </p:cNvPr>
          <p:cNvSpPr/>
          <p:nvPr/>
        </p:nvSpPr>
        <p:spPr>
          <a:xfrm>
            <a:off x="1512749" y="3784002"/>
            <a:ext cx="1650716" cy="103151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1138" b="1" dirty="0">
                <a:solidFill>
                  <a:srgbClr val="FFFFFF"/>
                </a:solidFill>
              </a:rPr>
              <a:t>Agency Arrangement</a:t>
            </a:r>
          </a:p>
        </p:txBody>
      </p:sp>
      <p:sp>
        <p:nvSpPr>
          <p:cNvPr id="14" name="Rounded Rectangle 9">
            <a:extLst>
              <a:ext uri="{FF2B5EF4-FFF2-40B4-BE49-F238E27FC236}">
                <a16:creationId xmlns:a16="http://schemas.microsoft.com/office/drawing/2014/main" id="{6FB3871B-EDB2-4943-82CF-1172827044A9}"/>
              </a:ext>
            </a:extLst>
          </p:cNvPr>
          <p:cNvSpPr/>
          <p:nvPr/>
        </p:nvSpPr>
        <p:spPr>
          <a:xfrm>
            <a:off x="4187837" y="4515436"/>
            <a:ext cx="1812347" cy="1097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1138" b="1" dirty="0">
                <a:solidFill>
                  <a:srgbClr val="FFFFFF"/>
                </a:solidFill>
              </a:rPr>
              <a:t>Subvention Offerings</a:t>
            </a:r>
          </a:p>
        </p:txBody>
      </p:sp>
      <p:sp>
        <p:nvSpPr>
          <p:cNvPr id="15" name="Rounded Rectangle 10">
            <a:extLst>
              <a:ext uri="{FF2B5EF4-FFF2-40B4-BE49-F238E27FC236}">
                <a16:creationId xmlns:a16="http://schemas.microsoft.com/office/drawing/2014/main" id="{C2EF1F0C-24E8-4412-B37D-04A4CF2D58F3}"/>
              </a:ext>
            </a:extLst>
          </p:cNvPr>
          <p:cNvSpPr/>
          <p:nvPr/>
        </p:nvSpPr>
        <p:spPr>
          <a:xfrm>
            <a:off x="6866960" y="2151763"/>
            <a:ext cx="1575250" cy="104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r>
              <a:rPr lang="en-ZA" sz="1138" b="1" dirty="0">
                <a:solidFill>
                  <a:srgbClr val="FFFFFF"/>
                </a:solidFill>
              </a:rPr>
              <a:t>Shared Risk by Guarantee</a:t>
            </a:r>
          </a:p>
        </p:txBody>
      </p:sp>
      <p:sp>
        <p:nvSpPr>
          <p:cNvPr id="16" name="Down Arrow 11">
            <a:extLst>
              <a:ext uri="{FF2B5EF4-FFF2-40B4-BE49-F238E27FC236}">
                <a16:creationId xmlns:a16="http://schemas.microsoft.com/office/drawing/2014/main" id="{13F9E02F-1D92-4402-BD36-010011DCEA53}"/>
              </a:ext>
            </a:extLst>
          </p:cNvPr>
          <p:cNvSpPr/>
          <p:nvPr/>
        </p:nvSpPr>
        <p:spPr>
          <a:xfrm rot="5400000">
            <a:off x="3388602" y="2274384"/>
            <a:ext cx="361421" cy="631585"/>
          </a:xfrm>
          <a:prstGeom prst="downArrow">
            <a:avLst>
              <a:gd name="adj1" fmla="val 43605"/>
              <a:gd name="adj2" fmla="val 655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ZA" sz="1950" dirty="0">
              <a:solidFill>
                <a:srgbClr val="FFFFFF"/>
              </a:solidFill>
            </a:endParaRPr>
          </a:p>
        </p:txBody>
      </p:sp>
      <p:sp>
        <p:nvSpPr>
          <p:cNvPr id="17" name="Down Arrow 12">
            <a:extLst>
              <a:ext uri="{FF2B5EF4-FFF2-40B4-BE49-F238E27FC236}">
                <a16:creationId xmlns:a16="http://schemas.microsoft.com/office/drawing/2014/main" id="{4060B612-42B6-462C-960B-8A4E3D3133AB}"/>
              </a:ext>
            </a:extLst>
          </p:cNvPr>
          <p:cNvSpPr/>
          <p:nvPr/>
        </p:nvSpPr>
        <p:spPr>
          <a:xfrm rot="18025570">
            <a:off x="6183292" y="3287035"/>
            <a:ext cx="361421" cy="631585"/>
          </a:xfrm>
          <a:prstGeom prst="downArrow">
            <a:avLst>
              <a:gd name="adj1" fmla="val 43605"/>
              <a:gd name="adj2" fmla="val 655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ZA" sz="1950" dirty="0">
              <a:solidFill>
                <a:srgbClr val="FFFFFF"/>
              </a:solidFill>
            </a:endParaRPr>
          </a:p>
        </p:txBody>
      </p:sp>
      <p:sp>
        <p:nvSpPr>
          <p:cNvPr id="18" name="Down Arrow 13">
            <a:extLst>
              <a:ext uri="{FF2B5EF4-FFF2-40B4-BE49-F238E27FC236}">
                <a16:creationId xmlns:a16="http://schemas.microsoft.com/office/drawing/2014/main" id="{48526BAB-BFCD-4ECB-A07A-F7820CF9A0EC}"/>
              </a:ext>
            </a:extLst>
          </p:cNvPr>
          <p:cNvSpPr/>
          <p:nvPr/>
        </p:nvSpPr>
        <p:spPr>
          <a:xfrm rot="16200000">
            <a:off x="6325595" y="2274384"/>
            <a:ext cx="361421" cy="631585"/>
          </a:xfrm>
          <a:prstGeom prst="downArrow">
            <a:avLst>
              <a:gd name="adj1" fmla="val 43605"/>
              <a:gd name="adj2" fmla="val 655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ZA" sz="1950" dirty="0">
              <a:solidFill>
                <a:srgbClr val="FFFFFF"/>
              </a:solidFill>
            </a:endParaRPr>
          </a:p>
        </p:txBody>
      </p:sp>
      <p:sp>
        <p:nvSpPr>
          <p:cNvPr id="19" name="Down Arrow 14">
            <a:extLst>
              <a:ext uri="{FF2B5EF4-FFF2-40B4-BE49-F238E27FC236}">
                <a16:creationId xmlns:a16="http://schemas.microsoft.com/office/drawing/2014/main" id="{20738D64-EE85-4391-A01A-B0C2DEF896C3}"/>
              </a:ext>
            </a:extLst>
          </p:cNvPr>
          <p:cNvSpPr/>
          <p:nvPr/>
        </p:nvSpPr>
        <p:spPr>
          <a:xfrm rot="3796385">
            <a:off x="3454240" y="3299357"/>
            <a:ext cx="361421" cy="631585"/>
          </a:xfrm>
          <a:prstGeom prst="downArrow">
            <a:avLst>
              <a:gd name="adj1" fmla="val 43605"/>
              <a:gd name="adj2" fmla="val 655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ZA" sz="1950" dirty="0">
              <a:solidFill>
                <a:srgbClr val="FFFFFF"/>
              </a:solidFill>
            </a:endParaRPr>
          </a:p>
        </p:txBody>
      </p:sp>
      <p:sp>
        <p:nvSpPr>
          <p:cNvPr id="20" name="Down Arrow 15">
            <a:extLst>
              <a:ext uri="{FF2B5EF4-FFF2-40B4-BE49-F238E27FC236}">
                <a16:creationId xmlns:a16="http://schemas.microsoft.com/office/drawing/2014/main" id="{A6BC7D8F-A400-45B5-9199-0BF5B4669564}"/>
              </a:ext>
            </a:extLst>
          </p:cNvPr>
          <p:cNvSpPr/>
          <p:nvPr/>
        </p:nvSpPr>
        <p:spPr>
          <a:xfrm>
            <a:off x="4824910" y="3468209"/>
            <a:ext cx="361421" cy="631585"/>
          </a:xfrm>
          <a:prstGeom prst="downArrow">
            <a:avLst>
              <a:gd name="adj1" fmla="val 43605"/>
              <a:gd name="adj2" fmla="val 655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endParaRPr lang="en-ZA" sz="1950" dirty="0">
              <a:solidFill>
                <a:srgbClr val="FFFFFF"/>
              </a:solidFill>
            </a:endParaRPr>
          </a:p>
        </p:txBody>
      </p:sp>
      <p:sp>
        <p:nvSpPr>
          <p:cNvPr id="22" name="Rectangle 89"/>
          <p:cNvSpPr>
            <a:spLocks noGrp="1"/>
          </p:cNvSpPr>
          <p:nvPr>
            <p:ph type="title"/>
          </p:nvPr>
        </p:nvSpPr>
        <p:spPr>
          <a:xfrm>
            <a:off x="234950" y="111968"/>
            <a:ext cx="9398000" cy="532558"/>
          </a:xfrm>
        </p:spPr>
        <p:txBody>
          <a:bodyPr/>
          <a:lstStyle/>
          <a:p>
            <a:r>
              <a:rPr lang="en-GB" sz="2000" dirty="0">
                <a:latin typeface="Arial" charset="0"/>
              </a:rPr>
              <a:t>CST Client Strategy (</a:t>
            </a:r>
            <a:r>
              <a:rPr lang="en-GB" sz="2000" dirty="0" err="1">
                <a:latin typeface="Arial" charset="0"/>
              </a:rPr>
              <a:t>Contd</a:t>
            </a:r>
            <a:r>
              <a:rPr lang="en-GB" sz="2000" dirty="0">
                <a:latin typeface="Arial" charset="0"/>
              </a:rPr>
              <a:t>…)</a:t>
            </a:r>
          </a:p>
        </p:txBody>
      </p:sp>
      <p:grpSp>
        <p:nvGrpSpPr>
          <p:cNvPr id="23" name="Group 31"/>
          <p:cNvGrpSpPr>
            <a:grpSpLocks/>
          </p:cNvGrpSpPr>
          <p:nvPr/>
        </p:nvGrpSpPr>
        <p:grpSpPr bwMode="auto">
          <a:xfrm>
            <a:off x="1858963" y="728663"/>
            <a:ext cx="7946218" cy="360362"/>
            <a:chOff x="1170" y="391"/>
            <a:chExt cx="4897" cy="227"/>
          </a:xfrm>
        </p:grpSpPr>
        <p:sp>
          <p:nvSpPr>
            <p:cNvPr id="24"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VAF – Healthineers </a:t>
              </a:r>
            </a:p>
          </p:txBody>
        </p:sp>
        <p:sp>
          <p:nvSpPr>
            <p:cNvPr id="25"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26" name="Oval 25"/>
          <p:cNvSpPr/>
          <p:nvPr/>
        </p:nvSpPr>
        <p:spPr>
          <a:xfrm>
            <a:off x="1398494" y="728663"/>
            <a:ext cx="336176" cy="3496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00"/>
                </a:solidFill>
              </a:rPr>
              <a:t>4</a:t>
            </a:r>
            <a:endParaRPr lang="en-ZA" sz="1050" b="1" dirty="0">
              <a:solidFill>
                <a:srgbClr val="FFFF00"/>
              </a:solidFill>
            </a:endParaRPr>
          </a:p>
        </p:txBody>
      </p:sp>
      <p:sp>
        <p:nvSpPr>
          <p:cNvPr id="27" name="Rectangle 90"/>
          <p:cNvSpPr txBox="1">
            <a:spLocks/>
          </p:cNvSpPr>
          <p:nvPr/>
        </p:nvSpPr>
        <p:spPr bwMode="auto">
          <a:xfrm>
            <a:off x="1860550" y="1098551"/>
            <a:ext cx="7772400" cy="863107"/>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kern="0" dirty="0"/>
              <a:t>VAF formalised its alliance with Siemens in July 2017</a:t>
            </a:r>
          </a:p>
          <a:p>
            <a:pPr>
              <a:spcBef>
                <a:spcPts val="300"/>
              </a:spcBef>
              <a:spcAft>
                <a:spcPts val="300"/>
              </a:spcAft>
            </a:pPr>
            <a:r>
              <a:rPr lang="en-ZA" sz="1200" kern="0" dirty="0"/>
              <a:t>We have presented the following solutions to Siemens:</a:t>
            </a:r>
          </a:p>
          <a:p>
            <a:pPr marL="0" indent="0">
              <a:spcBef>
                <a:spcPts val="300"/>
              </a:spcBef>
              <a:spcAft>
                <a:spcPts val="300"/>
              </a:spcAft>
              <a:buNone/>
            </a:pPr>
            <a:endParaRPr lang="en-ZA" sz="1200" kern="0" dirty="0"/>
          </a:p>
        </p:txBody>
      </p:sp>
    </p:spTree>
    <p:extLst>
      <p:ext uri="{BB962C8B-B14F-4D97-AF65-F5344CB8AC3E}">
        <p14:creationId xmlns:p14="http://schemas.microsoft.com/office/powerpoint/2010/main" val="3733460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45" name="Rectangle 89"/>
          <p:cNvSpPr>
            <a:spLocks noGrp="1"/>
          </p:cNvSpPr>
          <p:nvPr>
            <p:ph type="title"/>
          </p:nvPr>
        </p:nvSpPr>
        <p:spPr/>
        <p:txBody>
          <a:bodyPr/>
          <a:lstStyle/>
          <a:p>
            <a:r>
              <a:rPr lang="en-GB" sz="2000" dirty="0">
                <a:latin typeface="Arial" charset="0"/>
              </a:rPr>
              <a:t>CST Client Strategy (</a:t>
            </a:r>
            <a:r>
              <a:rPr lang="en-GB" sz="2000" dirty="0" err="1">
                <a:latin typeface="Arial" charset="0"/>
              </a:rPr>
              <a:t>Contd</a:t>
            </a:r>
            <a:r>
              <a:rPr lang="en-GB" sz="2000" dirty="0">
                <a:latin typeface="Arial" charset="0"/>
              </a:rPr>
              <a:t>…)</a:t>
            </a:r>
          </a:p>
        </p:txBody>
      </p:sp>
      <p:grpSp>
        <p:nvGrpSpPr>
          <p:cNvPr id="14" name="Group 31"/>
          <p:cNvGrpSpPr>
            <a:grpSpLocks/>
          </p:cNvGrpSpPr>
          <p:nvPr/>
        </p:nvGrpSpPr>
        <p:grpSpPr bwMode="auto">
          <a:xfrm>
            <a:off x="1858963" y="728663"/>
            <a:ext cx="7946218" cy="360362"/>
            <a:chOff x="1170" y="391"/>
            <a:chExt cx="4897" cy="227"/>
          </a:xfrm>
        </p:grpSpPr>
        <p:sp>
          <p:nvSpPr>
            <p:cNvPr id="15"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VAF – Healthineers (</a:t>
              </a:r>
              <a:r>
                <a:rPr lang="en-GB" sz="1600" b="1" dirty="0" err="1">
                  <a:solidFill>
                    <a:srgbClr val="02367A"/>
                  </a:solidFill>
                </a:rPr>
                <a:t>Contd</a:t>
              </a:r>
              <a:r>
                <a:rPr lang="en-GB" sz="1600" b="1" dirty="0">
                  <a:solidFill>
                    <a:srgbClr val="02367A"/>
                  </a:solidFill>
                </a:rPr>
                <a:t>…) </a:t>
              </a:r>
            </a:p>
          </p:txBody>
        </p:sp>
        <p:sp>
          <p:nvSpPr>
            <p:cNvPr id="16"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17" name="Oval 16"/>
          <p:cNvSpPr/>
          <p:nvPr/>
        </p:nvSpPr>
        <p:spPr>
          <a:xfrm>
            <a:off x="1398494" y="728663"/>
            <a:ext cx="336176" cy="3496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rgbClr val="FFFF00"/>
                </a:solidFill>
              </a:rPr>
              <a:t>4</a:t>
            </a:r>
            <a:endParaRPr lang="en-ZA" sz="1050" b="1" dirty="0">
              <a:solidFill>
                <a:srgbClr val="FFFF00"/>
              </a:solidFill>
            </a:endParaRPr>
          </a:p>
        </p:txBody>
      </p:sp>
      <p:sp>
        <p:nvSpPr>
          <p:cNvPr id="18" name="Rectangle 90"/>
          <p:cNvSpPr txBox="1">
            <a:spLocks/>
          </p:cNvSpPr>
          <p:nvPr/>
        </p:nvSpPr>
        <p:spPr bwMode="auto">
          <a:xfrm>
            <a:off x="1860550" y="1098551"/>
            <a:ext cx="3575516" cy="339887"/>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b="1" kern="0" dirty="0"/>
              <a:t>Traditional Finance Partner</a:t>
            </a:r>
          </a:p>
        </p:txBody>
      </p:sp>
      <p:sp>
        <p:nvSpPr>
          <p:cNvPr id="20" name="Rectangle 90"/>
          <p:cNvSpPr txBox="1">
            <a:spLocks/>
          </p:cNvSpPr>
          <p:nvPr/>
        </p:nvSpPr>
        <p:spPr bwMode="auto">
          <a:xfrm>
            <a:off x="794313" y="3081130"/>
            <a:ext cx="3667795" cy="801552"/>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kern="0" dirty="0"/>
              <a:t>Benefits</a:t>
            </a:r>
          </a:p>
          <a:p>
            <a:pPr lvl="1">
              <a:spcBef>
                <a:spcPts val="300"/>
              </a:spcBef>
              <a:spcAft>
                <a:spcPts val="300"/>
              </a:spcAft>
            </a:pPr>
            <a:r>
              <a:rPr lang="en-ZA" sz="1000" kern="0" dirty="0"/>
              <a:t>Centralised credit set up for Siemens transactions</a:t>
            </a:r>
          </a:p>
          <a:p>
            <a:pPr lvl="1">
              <a:spcBef>
                <a:spcPts val="300"/>
              </a:spcBef>
              <a:spcAft>
                <a:spcPts val="300"/>
              </a:spcAft>
            </a:pPr>
            <a:r>
              <a:rPr lang="en-ZA" sz="1000" kern="0" dirty="0"/>
              <a:t>Dedicated resources within the bank</a:t>
            </a:r>
          </a:p>
        </p:txBody>
      </p:sp>
      <p:cxnSp>
        <p:nvCxnSpPr>
          <p:cNvPr id="5" name="Straight Connector 4"/>
          <p:cNvCxnSpPr/>
          <p:nvPr/>
        </p:nvCxnSpPr>
        <p:spPr>
          <a:xfrm>
            <a:off x="4790113" y="1317072"/>
            <a:ext cx="0" cy="5293453"/>
          </a:xfrm>
          <a:prstGeom prst="line">
            <a:avLst/>
          </a:prstGeom>
          <a:ln w="2222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4" name="Rectangle 90"/>
          <p:cNvSpPr txBox="1">
            <a:spLocks/>
          </p:cNvSpPr>
          <p:nvPr/>
        </p:nvSpPr>
        <p:spPr bwMode="auto">
          <a:xfrm>
            <a:off x="5821556" y="1099949"/>
            <a:ext cx="3575516" cy="339887"/>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b="1" kern="0" dirty="0"/>
              <a:t>Agency Agreement</a:t>
            </a:r>
          </a:p>
        </p:txBody>
      </p:sp>
      <p:pic>
        <p:nvPicPr>
          <p:cNvPr id="7" name="Picture 6"/>
          <p:cNvPicPr>
            <a:picLocks noChangeAspect="1"/>
          </p:cNvPicPr>
          <p:nvPr/>
        </p:nvPicPr>
        <p:blipFill>
          <a:blip r:embed="rId3"/>
          <a:stretch>
            <a:fillRect/>
          </a:stretch>
        </p:blipFill>
        <p:spPr>
          <a:xfrm>
            <a:off x="5150839" y="1551790"/>
            <a:ext cx="4289164" cy="1058529"/>
          </a:xfrm>
          <a:prstGeom prst="rect">
            <a:avLst/>
          </a:prstGeom>
        </p:spPr>
      </p:pic>
      <p:pic>
        <p:nvPicPr>
          <p:cNvPr id="8" name="Picture 7"/>
          <p:cNvPicPr>
            <a:picLocks noChangeAspect="1"/>
          </p:cNvPicPr>
          <p:nvPr/>
        </p:nvPicPr>
        <p:blipFill>
          <a:blip r:embed="rId4"/>
          <a:stretch>
            <a:fillRect/>
          </a:stretch>
        </p:blipFill>
        <p:spPr>
          <a:xfrm>
            <a:off x="1573656" y="1447964"/>
            <a:ext cx="2679562" cy="1533308"/>
          </a:xfrm>
          <a:prstGeom prst="rect">
            <a:avLst/>
          </a:prstGeom>
        </p:spPr>
      </p:pic>
      <p:sp>
        <p:nvSpPr>
          <p:cNvPr id="31" name="Rectangle 90"/>
          <p:cNvSpPr txBox="1">
            <a:spLocks/>
          </p:cNvSpPr>
          <p:nvPr/>
        </p:nvSpPr>
        <p:spPr bwMode="auto">
          <a:xfrm>
            <a:off x="5116880" y="2710638"/>
            <a:ext cx="4062078" cy="1032384"/>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kern="0" dirty="0"/>
              <a:t>Benefits</a:t>
            </a:r>
          </a:p>
          <a:p>
            <a:pPr lvl="1">
              <a:spcBef>
                <a:spcPts val="300"/>
              </a:spcBef>
              <a:spcAft>
                <a:spcPts val="300"/>
              </a:spcAft>
            </a:pPr>
            <a:r>
              <a:rPr lang="en-ZA" sz="1000" kern="0" dirty="0"/>
              <a:t>Siemens is able to earn the rate spread for facilitating</a:t>
            </a:r>
          </a:p>
          <a:p>
            <a:pPr lvl="1">
              <a:spcBef>
                <a:spcPts val="300"/>
              </a:spcBef>
              <a:spcAft>
                <a:spcPts val="300"/>
              </a:spcAft>
            </a:pPr>
            <a:r>
              <a:rPr lang="en-ZA" sz="1000" kern="0" dirty="0"/>
              <a:t>Centralised credit set up for Siemens transactions</a:t>
            </a:r>
          </a:p>
          <a:p>
            <a:pPr lvl="1">
              <a:spcBef>
                <a:spcPts val="300"/>
              </a:spcBef>
              <a:spcAft>
                <a:spcPts val="300"/>
              </a:spcAft>
            </a:pPr>
            <a:r>
              <a:rPr lang="en-ZA" sz="1000" kern="0" dirty="0"/>
              <a:t>Dedicated resources within the bank</a:t>
            </a:r>
          </a:p>
        </p:txBody>
      </p:sp>
      <p:cxnSp>
        <p:nvCxnSpPr>
          <p:cNvPr id="32" name="Straight Connector 31"/>
          <p:cNvCxnSpPr/>
          <p:nvPr/>
        </p:nvCxnSpPr>
        <p:spPr>
          <a:xfrm flipV="1">
            <a:off x="595618" y="3926047"/>
            <a:ext cx="8942665" cy="8389"/>
          </a:xfrm>
          <a:prstGeom prst="line">
            <a:avLst/>
          </a:prstGeom>
          <a:ln w="2222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90"/>
          <p:cNvSpPr txBox="1">
            <a:spLocks/>
          </p:cNvSpPr>
          <p:nvPr/>
        </p:nvSpPr>
        <p:spPr bwMode="auto">
          <a:xfrm>
            <a:off x="1861948" y="3960598"/>
            <a:ext cx="3575516" cy="339887"/>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b="1" kern="0" dirty="0"/>
              <a:t>Shared Risk</a:t>
            </a:r>
          </a:p>
        </p:txBody>
      </p:sp>
      <p:pic>
        <p:nvPicPr>
          <p:cNvPr id="11" name="Picture 10"/>
          <p:cNvPicPr>
            <a:picLocks noChangeAspect="1"/>
          </p:cNvPicPr>
          <p:nvPr/>
        </p:nvPicPr>
        <p:blipFill>
          <a:blip r:embed="rId5"/>
          <a:stretch>
            <a:fillRect/>
          </a:stretch>
        </p:blipFill>
        <p:spPr>
          <a:xfrm>
            <a:off x="478053" y="4454437"/>
            <a:ext cx="2929871" cy="1447746"/>
          </a:xfrm>
          <a:prstGeom prst="rect">
            <a:avLst/>
          </a:prstGeom>
        </p:spPr>
      </p:pic>
      <p:sp>
        <p:nvSpPr>
          <p:cNvPr id="34" name="Rectangle 90"/>
          <p:cNvSpPr txBox="1">
            <a:spLocks/>
          </p:cNvSpPr>
          <p:nvPr/>
        </p:nvSpPr>
        <p:spPr bwMode="auto">
          <a:xfrm>
            <a:off x="3162649" y="3963369"/>
            <a:ext cx="1526798" cy="2263491"/>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kern="0" dirty="0"/>
              <a:t>Benefits</a:t>
            </a:r>
          </a:p>
          <a:p>
            <a:pPr lvl="1" algn="l">
              <a:spcBef>
                <a:spcPts val="300"/>
              </a:spcBef>
              <a:spcAft>
                <a:spcPts val="300"/>
              </a:spcAft>
            </a:pPr>
            <a:r>
              <a:rPr lang="en-ZA" sz="1000" kern="0" dirty="0"/>
              <a:t>The bank is enabled to assist with marginal deals</a:t>
            </a:r>
          </a:p>
          <a:p>
            <a:pPr lvl="1" algn="l">
              <a:spcBef>
                <a:spcPts val="300"/>
              </a:spcBef>
              <a:spcAft>
                <a:spcPts val="300"/>
              </a:spcAft>
            </a:pPr>
            <a:r>
              <a:rPr lang="en-ZA" sz="1000" kern="0" dirty="0"/>
              <a:t>Centralised credit set up for Siemens transactions</a:t>
            </a:r>
          </a:p>
          <a:p>
            <a:pPr lvl="1" algn="l">
              <a:spcBef>
                <a:spcPts val="300"/>
              </a:spcBef>
              <a:spcAft>
                <a:spcPts val="300"/>
              </a:spcAft>
            </a:pPr>
            <a:r>
              <a:rPr lang="en-ZA" sz="1000" kern="0" dirty="0"/>
              <a:t>Dedicated resources within the bank</a:t>
            </a:r>
          </a:p>
        </p:txBody>
      </p:sp>
      <p:sp>
        <p:nvSpPr>
          <p:cNvPr id="35" name="Rectangle 90"/>
          <p:cNvSpPr txBox="1">
            <a:spLocks/>
          </p:cNvSpPr>
          <p:nvPr/>
        </p:nvSpPr>
        <p:spPr bwMode="auto">
          <a:xfrm>
            <a:off x="5821556" y="3893638"/>
            <a:ext cx="3575516" cy="339887"/>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b="1" kern="0" dirty="0"/>
              <a:t>FULL Recourse Discounting </a:t>
            </a:r>
          </a:p>
        </p:txBody>
      </p:sp>
      <p:pic>
        <p:nvPicPr>
          <p:cNvPr id="12" name="Picture 11"/>
          <p:cNvPicPr>
            <a:picLocks noChangeAspect="1"/>
          </p:cNvPicPr>
          <p:nvPr/>
        </p:nvPicPr>
        <p:blipFill>
          <a:blip r:embed="rId6"/>
          <a:stretch>
            <a:fillRect/>
          </a:stretch>
        </p:blipFill>
        <p:spPr>
          <a:xfrm>
            <a:off x="5116880" y="4281158"/>
            <a:ext cx="4670688" cy="969847"/>
          </a:xfrm>
          <a:prstGeom prst="rect">
            <a:avLst/>
          </a:prstGeom>
        </p:spPr>
      </p:pic>
      <p:sp>
        <p:nvSpPr>
          <p:cNvPr id="41" name="Rectangle 90"/>
          <p:cNvSpPr txBox="1">
            <a:spLocks/>
          </p:cNvSpPr>
          <p:nvPr/>
        </p:nvSpPr>
        <p:spPr bwMode="auto">
          <a:xfrm>
            <a:off x="4957488" y="5219001"/>
            <a:ext cx="4948511" cy="1632549"/>
          </a:xfrm>
          <a:prstGeom prst="rect">
            <a:avLst/>
          </a:prstGeom>
          <a:noFill/>
          <a:ln w="9525">
            <a:noFill/>
            <a:miter lim="800000"/>
            <a:headEnd/>
            <a:tailEnd/>
          </a:ln>
        </p:spPr>
        <p:txBody>
          <a:bodyPr vert="horz" wrap="square" lIns="91440" tIns="108000" rIns="91440" bIns="45720" numCol="1" anchor="t" anchorCtr="0" compatLnSpc="1">
            <a:prstTxWarp prst="textNoShape">
              <a:avLst/>
            </a:prstTxWarp>
            <a:spAutoFit/>
          </a:bodyPr>
          <a:lstStyle>
            <a:lvl1pPr marL="145753" indent="-14575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ea typeface="+mn-ea"/>
                <a:cs typeface="+mn-cs"/>
              </a:defRPr>
            </a:lvl1pPr>
            <a:lvl2pPr marL="435967" indent="-144463"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2pPr>
            <a:lvl3pPr marL="726182" indent="-144463" algn="just" rtl="0" eaLnBrk="1" fontAlgn="base" hangingPunct="1">
              <a:spcBef>
                <a:spcPts val="406"/>
              </a:spcBef>
              <a:spcAft>
                <a:spcPts val="406"/>
              </a:spcAft>
              <a:buClr>
                <a:srgbClr val="969696"/>
              </a:buClr>
              <a:buSzPct val="80000"/>
              <a:buFont typeface="Arial" charset="0"/>
              <a:buChar char="►"/>
              <a:defRPr sz="975">
                <a:solidFill>
                  <a:schemeClr val="tx1"/>
                </a:solidFill>
                <a:latin typeface="+mn-lt"/>
              </a:defRPr>
            </a:lvl3pPr>
            <a:lvl4pPr marL="1016397" indent="-144463" algn="just" rtl="0" eaLnBrk="1" fontAlgn="base" hangingPunct="1">
              <a:spcBef>
                <a:spcPts val="406"/>
              </a:spcBef>
              <a:spcAft>
                <a:spcPts val="406"/>
              </a:spcAft>
              <a:buClr>
                <a:srgbClr val="969696"/>
              </a:buClr>
              <a:buSzPct val="80000"/>
              <a:buFont typeface="Wingdings" pitchFamily="2" charset="2"/>
              <a:buChar char="n"/>
              <a:defRPr sz="975">
                <a:solidFill>
                  <a:schemeClr val="tx1"/>
                </a:solidFill>
                <a:latin typeface="+mn-lt"/>
              </a:defRPr>
            </a:lvl4pPr>
            <a:lvl5pPr marL="1315641" indent="-153492" algn="just" rtl="0" eaLnBrk="1" fontAlgn="base" hangingPunct="1">
              <a:spcBef>
                <a:spcPts val="406"/>
              </a:spcBef>
              <a:spcAft>
                <a:spcPts val="406"/>
              </a:spcAft>
              <a:buClr>
                <a:srgbClr val="969696"/>
              </a:buClr>
              <a:buSzPct val="120000"/>
              <a:buFont typeface="Arial" charset="0"/>
              <a:buChar char="–"/>
              <a:defRPr sz="975">
                <a:solidFill>
                  <a:schemeClr val="tx1"/>
                </a:solidFill>
                <a:latin typeface="+mn-lt"/>
              </a:defRPr>
            </a:lvl5pPr>
            <a:lvl6pPr marL="168711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6pPr>
            <a:lvl7pPr marL="205859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7pPr>
            <a:lvl8pPr marL="2430066"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8pPr>
            <a:lvl9pPr marL="2801541" indent="-153492" algn="l" rtl="0" eaLnBrk="1" fontAlgn="base" hangingPunct="1">
              <a:spcBef>
                <a:spcPts val="244"/>
              </a:spcBef>
              <a:spcAft>
                <a:spcPts val="244"/>
              </a:spcAft>
              <a:buClr>
                <a:srgbClr val="999999"/>
              </a:buClr>
              <a:buSzPct val="120000"/>
              <a:buFont typeface="Arial" charset="0"/>
              <a:buChar char="–"/>
              <a:defRPr sz="975">
                <a:solidFill>
                  <a:schemeClr val="tx1"/>
                </a:solidFill>
                <a:latin typeface="+mn-lt"/>
              </a:defRPr>
            </a:lvl9pPr>
          </a:lstStyle>
          <a:p>
            <a:pPr>
              <a:spcBef>
                <a:spcPts val="300"/>
              </a:spcBef>
              <a:spcAft>
                <a:spcPts val="300"/>
              </a:spcAft>
            </a:pPr>
            <a:r>
              <a:rPr lang="en-ZA" sz="1200" kern="0" dirty="0"/>
              <a:t>Benefits</a:t>
            </a:r>
          </a:p>
          <a:p>
            <a:pPr>
              <a:spcBef>
                <a:spcPts val="300"/>
              </a:spcBef>
              <a:spcAft>
                <a:spcPts val="300"/>
              </a:spcAft>
            </a:pPr>
            <a:r>
              <a:rPr lang="en-ZA" sz="900" kern="0" dirty="0"/>
              <a:t>Siemens makes the call on risk which enables  fastest facilitation of sales</a:t>
            </a:r>
          </a:p>
          <a:p>
            <a:pPr>
              <a:spcBef>
                <a:spcPts val="300"/>
              </a:spcBef>
              <a:spcAft>
                <a:spcPts val="300"/>
              </a:spcAft>
            </a:pPr>
            <a:r>
              <a:rPr lang="en-ZA" sz="900" kern="0" dirty="0"/>
              <a:t>Siemens is quoted a rate on its individual risk grade which allows it earning a larger spread</a:t>
            </a:r>
          </a:p>
          <a:p>
            <a:pPr>
              <a:spcBef>
                <a:spcPts val="300"/>
              </a:spcBef>
              <a:spcAft>
                <a:spcPts val="300"/>
              </a:spcAft>
            </a:pPr>
            <a:r>
              <a:rPr lang="en-ZA" sz="900" kern="0" dirty="0"/>
              <a:t>This spread is paid upfront by the bank</a:t>
            </a:r>
          </a:p>
          <a:p>
            <a:pPr>
              <a:spcBef>
                <a:spcPts val="300"/>
              </a:spcBef>
              <a:spcAft>
                <a:spcPts val="300"/>
              </a:spcAft>
            </a:pPr>
            <a:r>
              <a:rPr lang="en-ZA" sz="900" kern="0" dirty="0"/>
              <a:t>This structure and facility will need to be approved for Siemens</a:t>
            </a:r>
          </a:p>
          <a:p>
            <a:pPr>
              <a:spcBef>
                <a:spcPts val="300"/>
              </a:spcBef>
              <a:spcAft>
                <a:spcPts val="300"/>
              </a:spcAft>
            </a:pPr>
            <a:r>
              <a:rPr lang="en-ZA" sz="900" kern="0" dirty="0"/>
              <a:t>Centralised credit set up for Siemens transactions</a:t>
            </a:r>
          </a:p>
          <a:p>
            <a:pPr>
              <a:spcBef>
                <a:spcPts val="300"/>
              </a:spcBef>
              <a:spcAft>
                <a:spcPts val="300"/>
              </a:spcAft>
            </a:pPr>
            <a:r>
              <a:rPr lang="en-ZA" sz="900" kern="0" dirty="0"/>
              <a:t>Dedicated resources within the bank</a:t>
            </a:r>
          </a:p>
        </p:txBody>
      </p:sp>
    </p:spTree>
    <p:extLst>
      <p:ext uri="{BB962C8B-B14F-4D97-AF65-F5344CB8AC3E}">
        <p14:creationId xmlns:p14="http://schemas.microsoft.com/office/powerpoint/2010/main" val="111075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Relationship outlook</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pPr>
              <a:spcBef>
                <a:spcPct val="50000"/>
              </a:spcBef>
            </a:pPr>
            <a:r>
              <a:rPr lang="en-GB" dirty="0"/>
              <a:t>Conclusion</a:t>
            </a:r>
          </a:p>
        </p:txBody>
      </p:sp>
      <p:sp>
        <p:nvSpPr>
          <p:cNvPr id="96332" name="Rectangle 76"/>
          <p:cNvSpPr>
            <a:spLocks noChangeArrowheads="1"/>
          </p:cNvSpPr>
          <p:nvPr/>
        </p:nvSpPr>
        <p:spPr bwMode="auto">
          <a:xfrm>
            <a:off x="262800" y="1253509"/>
            <a:ext cx="1596163" cy="533305"/>
          </a:xfrm>
          <a:prstGeom prst="rect">
            <a:avLst/>
          </a:prstGeom>
          <a:noFill/>
          <a:ln w="9525">
            <a:noFill/>
            <a:miter lim="800000"/>
            <a:headEnd/>
            <a:tailEnd/>
          </a:ln>
          <a:effectLst/>
        </p:spPr>
        <p:txBody>
          <a:bodyPr/>
          <a:lstStyle/>
          <a:p>
            <a:r>
              <a:rPr lang="en-ZA" sz="1200" b="1" i="1" dirty="0">
                <a:solidFill>
                  <a:srgbClr val="969696"/>
                </a:solidFill>
              </a:rPr>
              <a:t>Standard Bank remains the main transactional and cash management Bank…</a:t>
            </a:r>
            <a:endParaRPr lang="en-GB" sz="1200" b="1" i="1" dirty="0">
              <a:solidFill>
                <a:srgbClr val="969696"/>
              </a:solidFill>
            </a:endParaRPr>
          </a:p>
        </p:txBody>
      </p:sp>
      <p:sp>
        <p:nvSpPr>
          <p:cNvPr id="8" name="Rectangle 76"/>
          <p:cNvSpPr>
            <a:spLocks noChangeArrowheads="1"/>
          </p:cNvSpPr>
          <p:nvPr/>
        </p:nvSpPr>
        <p:spPr bwMode="auto">
          <a:xfrm>
            <a:off x="251424" y="3166501"/>
            <a:ext cx="1518653" cy="1066610"/>
          </a:xfrm>
          <a:prstGeom prst="rect">
            <a:avLst/>
          </a:prstGeom>
          <a:noFill/>
          <a:ln w="9525">
            <a:noFill/>
            <a:miter lim="800000"/>
            <a:headEnd/>
            <a:tailEnd/>
          </a:ln>
          <a:effectLst/>
        </p:spPr>
        <p:txBody>
          <a:bodyPr/>
          <a:lstStyle/>
          <a:p>
            <a:r>
              <a:rPr lang="en-ZA" sz="1200" b="1" i="1" dirty="0">
                <a:solidFill>
                  <a:srgbClr val="969696"/>
                </a:solidFill>
              </a:rPr>
              <a:t>…Good growth in revenues on the back of increased transactional banking volumes and foreign exchange flows… </a:t>
            </a:r>
          </a:p>
        </p:txBody>
      </p:sp>
      <p:sp>
        <p:nvSpPr>
          <p:cNvPr id="9" name="Rectangle 76"/>
          <p:cNvSpPr>
            <a:spLocks noChangeArrowheads="1"/>
          </p:cNvSpPr>
          <p:nvPr/>
        </p:nvSpPr>
        <p:spPr bwMode="auto">
          <a:xfrm>
            <a:off x="240048" y="5065845"/>
            <a:ext cx="1438275" cy="1066610"/>
          </a:xfrm>
          <a:prstGeom prst="rect">
            <a:avLst/>
          </a:prstGeom>
          <a:noFill/>
          <a:ln w="9525">
            <a:noFill/>
            <a:miter lim="800000"/>
            <a:headEnd/>
            <a:tailEnd/>
          </a:ln>
          <a:effectLst/>
        </p:spPr>
        <p:txBody>
          <a:bodyPr/>
          <a:lstStyle/>
          <a:p>
            <a:r>
              <a:rPr lang="en-ZA" sz="1200" b="1" i="1" dirty="0">
                <a:solidFill>
                  <a:srgbClr val="969696"/>
                </a:solidFill>
              </a:rPr>
              <a:t>…Siemens relationship has been assigned a dedicated dual client service team in Europe and South Africa</a:t>
            </a:r>
            <a:endParaRPr lang="en-GB" sz="1200" b="1" i="1" dirty="0">
              <a:solidFill>
                <a:srgbClr val="969696"/>
              </a:solidFill>
            </a:endParaRPr>
          </a:p>
        </p:txBody>
      </p:sp>
      <p:sp>
        <p:nvSpPr>
          <p:cNvPr id="10" name="Rectangle 9"/>
          <p:cNvSpPr/>
          <p:nvPr/>
        </p:nvSpPr>
        <p:spPr>
          <a:xfrm>
            <a:off x="8052179" y="6368245"/>
            <a:ext cx="169232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FFFFFF"/>
              </a:solidFill>
            </a:endParaRPr>
          </a:p>
        </p:txBody>
      </p:sp>
      <p:sp>
        <p:nvSpPr>
          <p:cNvPr id="12" name="Rectangle 90"/>
          <p:cNvSpPr>
            <a:spLocks noGrp="1"/>
          </p:cNvSpPr>
          <p:nvPr>
            <p:ph idx="1"/>
          </p:nvPr>
        </p:nvSpPr>
        <p:spPr>
          <a:xfrm>
            <a:off x="1860550" y="1089026"/>
            <a:ext cx="7772400" cy="5580715"/>
          </a:xfrm>
        </p:spPr>
        <p:txBody>
          <a:bodyPr/>
          <a:lstStyle/>
          <a:p>
            <a:pPr marL="182563" lvl="0" indent="-182563" eaLnBrk="0" hangingPunct="0">
              <a:spcBef>
                <a:spcPct val="20000"/>
              </a:spcBef>
              <a:spcAft>
                <a:spcPct val="20000"/>
              </a:spcAft>
              <a:buClr>
                <a:srgbClr val="808080"/>
              </a:buClr>
            </a:pPr>
            <a:r>
              <a:rPr lang="en-US" dirty="0">
                <a:solidFill>
                  <a:srgbClr val="02367A"/>
                </a:solidFill>
                <a:ea typeface="MS PGothic"/>
              </a:rPr>
              <a:t>Standard Bank remains the main transactional and cash management Bank for Siemens in South Africa and other African regions with a treasury reporting line to South Africa</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Other regions include Angola, Ghana, Kenya, Malawi, Mozambique, Namibia, Tanzania, Zambia, Zimbabwe</a:t>
            </a:r>
          </a:p>
          <a:p>
            <a:pPr marL="182563" lvl="0" indent="-182563" eaLnBrk="0" hangingPunct="0">
              <a:spcBef>
                <a:spcPct val="20000"/>
              </a:spcBef>
              <a:spcAft>
                <a:spcPct val="20000"/>
              </a:spcAft>
              <a:buClr>
                <a:srgbClr val="808080"/>
              </a:buClr>
            </a:pPr>
            <a:r>
              <a:rPr lang="en-US" dirty="0">
                <a:solidFill>
                  <a:srgbClr val="02367A"/>
                </a:solidFill>
                <a:ea typeface="MS PGothic"/>
              </a:rPr>
              <a:t>We have continued to support the client with their operations in Africa and have seen good growth in revenues on the back of increased transactional banking volumes and foreign exchange flows across the regions. Over the years, facilities availed to the Group have also increased steadily</a:t>
            </a:r>
          </a:p>
          <a:p>
            <a:pPr marL="182563" lvl="0" indent="-182563" eaLnBrk="0" hangingPunct="0">
              <a:spcBef>
                <a:spcPct val="20000"/>
              </a:spcBef>
              <a:spcAft>
                <a:spcPct val="20000"/>
              </a:spcAft>
              <a:buClr>
                <a:srgbClr val="808080"/>
              </a:buClr>
            </a:pPr>
            <a:r>
              <a:rPr lang="en-US" dirty="0">
                <a:solidFill>
                  <a:srgbClr val="02367A"/>
                </a:solidFill>
                <a:ea typeface="MS PGothic"/>
              </a:rPr>
              <a:t>Over the past few years, Siemens has undergone a wave of structural changes, which have resulted in a split of African operations as follows:</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Siemens SA treasury team now has the added responsibility of managing additional regional offices from a governance and treasury perspective;</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Angola and Mozambique now report into Siemens Portugal with Nigeria and other West African operations (except Ghana) reporting to the UK;</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Egypt and neighboring operations report to Dubai while Cote d’Ivoire reports to Belgium.</a:t>
            </a:r>
          </a:p>
          <a:p>
            <a:pPr marL="182563" lvl="0" indent="-182563" eaLnBrk="0" hangingPunct="0">
              <a:spcBef>
                <a:spcPct val="20000"/>
              </a:spcBef>
              <a:spcAft>
                <a:spcPct val="20000"/>
              </a:spcAft>
              <a:buClr>
                <a:srgbClr val="808080"/>
              </a:buClr>
            </a:pPr>
            <a:r>
              <a:rPr lang="en-US" dirty="0">
                <a:solidFill>
                  <a:srgbClr val="02367A"/>
                </a:solidFill>
                <a:ea typeface="MS PGothic"/>
              </a:rPr>
              <a:t>The reorganization has brought about four resulting developments:</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Increased pressure and workload on the Siemens SA treasury team;</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New territories, and regulations for the Siemens SA team;</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Increased volumes and facility requirements;</a:t>
            </a:r>
          </a:p>
          <a:p>
            <a:pPr marL="381000" lvl="1" indent="-196850" eaLnBrk="0" hangingPunct="0">
              <a:spcBef>
                <a:spcPct val="20000"/>
              </a:spcBef>
              <a:spcAft>
                <a:spcPct val="20000"/>
              </a:spcAft>
              <a:buClr>
                <a:srgbClr val="808080"/>
              </a:buClr>
              <a:buFont typeface="Arial" pitchFamily="34" charset="0"/>
              <a:buChar char="–"/>
            </a:pPr>
            <a:r>
              <a:rPr lang="en-US" dirty="0">
                <a:solidFill>
                  <a:srgbClr val="02367A"/>
                </a:solidFill>
                <a:ea typeface="MS PGothic"/>
              </a:rPr>
              <a:t>The need for fast turnaround and coordination from SBSA across the regions.</a:t>
            </a:r>
          </a:p>
          <a:p>
            <a:pPr marL="182563" lvl="0" indent="-182563" eaLnBrk="0" hangingPunct="0">
              <a:spcBef>
                <a:spcPct val="20000"/>
              </a:spcBef>
              <a:spcAft>
                <a:spcPct val="20000"/>
              </a:spcAft>
              <a:buClr>
                <a:srgbClr val="808080"/>
              </a:buClr>
            </a:pPr>
            <a:r>
              <a:rPr lang="en-US" dirty="0">
                <a:solidFill>
                  <a:srgbClr val="02367A"/>
                </a:solidFill>
                <a:ea typeface="MS PGothic"/>
              </a:rPr>
              <a:t>As a tier 1 client for the Power and Infrastructure sector, the Siemens relationship has been assigned a dedicated dual client service team in Europe (Udo-led) and South Africa (Jeannot-led), supported by the TPS Champions under the Global Transactional Banker model. </a:t>
            </a:r>
          </a:p>
          <a:p>
            <a:pPr marL="182563" lvl="0" indent="-182563" eaLnBrk="0" hangingPunct="0">
              <a:spcBef>
                <a:spcPct val="20000"/>
              </a:spcBef>
              <a:spcAft>
                <a:spcPct val="20000"/>
              </a:spcAft>
              <a:buClr>
                <a:srgbClr val="808080"/>
              </a:buClr>
            </a:pPr>
            <a:r>
              <a:rPr lang="en-US" dirty="0">
                <a:solidFill>
                  <a:srgbClr val="02367A"/>
                </a:solidFill>
                <a:ea typeface="MS PGothic"/>
              </a:rPr>
              <a:t>We are also </a:t>
            </a:r>
            <a:r>
              <a:rPr lang="en-ZA" dirty="0">
                <a:solidFill>
                  <a:srgbClr val="02367A"/>
                </a:solidFill>
                <a:ea typeface="MS PGothic"/>
              </a:rPr>
              <a:t>trying to close the lag on IB opportunities with potential transactions in Uganda, Cote d’Ivoire and Namibia.</a:t>
            </a:r>
          </a:p>
          <a:p>
            <a:pPr marL="182563" lvl="0" indent="-182563" eaLnBrk="0" hangingPunct="0">
              <a:spcBef>
                <a:spcPct val="20000"/>
              </a:spcBef>
              <a:spcAft>
                <a:spcPct val="20000"/>
              </a:spcAft>
              <a:buClr>
                <a:srgbClr val="808080"/>
              </a:buClr>
            </a:pPr>
            <a:r>
              <a:rPr lang="en-US" dirty="0">
                <a:solidFill>
                  <a:srgbClr val="02367A"/>
                </a:solidFill>
                <a:ea typeface="MS PGothic"/>
              </a:rPr>
              <a:t>We are confident that we have the right teams and approach to retain our position as Siemens’ main banker    </a:t>
            </a:r>
            <a:endParaRPr lang="en-ZA" dirty="0">
              <a:solidFill>
                <a:srgbClr val="02367A"/>
              </a:solidFill>
              <a:ea typeface="MS PGothic"/>
            </a:endParaRPr>
          </a:p>
        </p:txBody>
      </p:sp>
    </p:spTree>
    <p:extLst>
      <p:ext uri="{BB962C8B-B14F-4D97-AF65-F5344CB8AC3E}">
        <p14:creationId xmlns:p14="http://schemas.microsoft.com/office/powerpoint/2010/main" val="324033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lstStyle/>
          <a:p>
            <a:r>
              <a:rPr lang="en-GB" dirty="0">
                <a:latin typeface="Arial" charset="0"/>
              </a:rPr>
              <a:t>Disclaimer</a:t>
            </a:r>
          </a:p>
        </p:txBody>
      </p:sp>
      <p:sp>
        <p:nvSpPr>
          <p:cNvPr id="270340" name="Rectangle 4"/>
          <p:cNvSpPr>
            <a:spLocks noChangeArrowheads="1"/>
          </p:cNvSpPr>
          <p:nvPr/>
        </p:nvSpPr>
        <p:spPr bwMode="auto">
          <a:xfrm>
            <a:off x="254000" y="1098550"/>
            <a:ext cx="9378950" cy="3693319"/>
          </a:xfrm>
          <a:prstGeom prst="rect">
            <a:avLst/>
          </a:prstGeom>
          <a:noFill/>
          <a:ln w="9525" algn="ctr">
            <a:noFill/>
            <a:miter lim="800000"/>
            <a:headEnd/>
            <a:tailEnd/>
          </a:ln>
          <a:effectLst/>
        </p:spPr>
        <p:txBody>
          <a:bodyPr lIns="0" tIns="0" rIns="0" bIns="0">
            <a:spAutoFit/>
          </a:bodyPr>
          <a:lstStyle/>
          <a:p>
            <a:pPr algn="just"/>
            <a:r>
              <a:rPr lang="en-GB" sz="800" b="1" dirty="0"/>
              <a:t>If you received this document in error, please immediately return the document and other related documents to Standard Bank. </a:t>
            </a:r>
            <a:endParaRPr lang="en-ZA" sz="800" dirty="0"/>
          </a:p>
          <a:p>
            <a:pPr algn="just"/>
            <a:r>
              <a:rPr lang="en-GB" sz="800" b="1" dirty="0"/>
              <a:t>On receipt of this document, you agree to be bound and are deemed to understand that:  </a:t>
            </a:r>
          </a:p>
          <a:p>
            <a:pPr algn="just"/>
            <a:endParaRPr lang="en-ZA" sz="800" dirty="0"/>
          </a:p>
          <a:p>
            <a:pPr algn="just"/>
            <a:r>
              <a:rPr lang="en-GB" sz="800" dirty="0"/>
              <a:t>This presentation is provided for information purposes only on the express understanding that the information contained herein will be regarded as strictly confidential. It is not to be delivered nor shall its contents be disclosed to anyone other than the entity to which it is being provided and its employees and shall not be reproduced or used, in whole or in part, for any purpose other than for the consideration of the financing or transaction described herein. If this presentation has been received in error it must be returned immediately to The Standard Bank of South Africa Limited (“Standard Bank”). This is a commercial communication. The information does not include a personal recommendation and does not constitute an offer, or the solicitation of an offer for the sale or purchase of any financial product, service, investment or security. The information, investments and/or strategies discussed here may not be suitable for all investors; if you have any doubts you should consult your investment advisor. </a:t>
            </a:r>
          </a:p>
          <a:p>
            <a:pPr algn="just"/>
            <a:endParaRPr lang="en-ZA" sz="800" dirty="0"/>
          </a:p>
          <a:p>
            <a:pPr algn="just"/>
            <a:r>
              <a:rPr lang="en-GB" sz="800" dirty="0"/>
              <a:t>No liability is accepted by Standard Bank and/or any affiliate, subsidiary or branch thereof (the “Standard Bank Group”) whatsoever for any direct or consequential loss arising out of reliance upon all or any part of the information contained in this presentation. You are not relying on any communication (written or oral) from any member of the Standard Bank Group as investment advice or as a recommendation to enter into any transaction; it being understood that information and explanations related to the terms and conditions of a transaction shall not be considered investment advice or a recommendation to enter into that transaction. No communication (written or oral) received from any member of the Standard Bank Group shall be deemed to be an assurance or guarantee as to the expected results of that transaction. The investments discussed may fluctuate in price or value. Whilst every care has been taken in preparing this presentation, no member of the Standard Bank Group gives any representation, warranty or undertaking, express or implied, and accepts no responsibility or liability as to the accuracy, or completeness, of the information, statement, assumption or projection contained in this presentation. Past performance is not indicative of future results. </a:t>
            </a:r>
          </a:p>
          <a:p>
            <a:pPr algn="just"/>
            <a:endParaRPr lang="en-ZA" sz="800" dirty="0"/>
          </a:p>
          <a:p>
            <a:pPr algn="just"/>
            <a:r>
              <a:rPr lang="en-GB" sz="800" dirty="0"/>
              <a:t>For the avoidance of doubt, our duties and responsibilities shall not include tax advisory, legal, regulatory accounting or other specialist or technical advice or services.  You are to rely on your own independent appraisal of and investigations into all matters and things contemplated by this presentation.  By accepting this presentation, you agree to be bound by the foregoing limitations. Kindly note that this presentation does not represent an offer of funding since any facility to be granted in terms of this presentation would be subject to the Standard Bank Group obtaining the requisite internal and external approvals. </a:t>
            </a:r>
          </a:p>
          <a:p>
            <a:pPr algn="just"/>
            <a:endParaRPr lang="en-GB" sz="800" dirty="0"/>
          </a:p>
          <a:p>
            <a:pPr algn="just"/>
            <a:r>
              <a:rPr lang="en-US" sz="800" dirty="0"/>
              <a:t>This information is not intended for the use of retail clients and must not be acted on or relied on by persons who are retail clients. Any investment or investment activity to which this information relates is only available to persons other than retail clients and will be engaged in only with such persons. Standard Advisory London Limited (“Standard London”) is </a:t>
            </a:r>
            <a:r>
              <a:rPr lang="en-US" sz="800" dirty="0" err="1"/>
              <a:t>authorised</a:t>
            </a:r>
            <a:r>
              <a:rPr lang="en-US" sz="800" dirty="0"/>
              <a:t> and regulated by the UK Financial Conduct Authority. This presentation is for distribution in the UK only to, and is only intended to be directed at, persons within paragraphs 19(5) or 49(2) (a) to (d) of the Financial Services and Markets Act 2000 (Financial Promotion) Order 2005 (as amended).  Persons into whose possession this information comes are required by Standard London to inform them about and to observe these restrictions.  Telephone calls may be recorded for quality and regulatory purposes.  Standard Advisory London Limited, 20 Gresham Street, London, EC2V 7JE. </a:t>
            </a:r>
          </a:p>
          <a:p>
            <a:pPr algn="just"/>
            <a:endParaRPr lang="en-GB" sz="800" dirty="0"/>
          </a:p>
          <a:p>
            <a:pPr algn="just"/>
            <a:endParaRPr lang="en-ZA" sz="800" dirty="0"/>
          </a:p>
          <a:p>
            <a:pPr algn="just"/>
            <a:r>
              <a:rPr lang="en-GB" sz="800" dirty="0"/>
              <a:t>Copyright 2015 Standard Bank Group.  All rights reserved.</a:t>
            </a:r>
            <a:endParaRPr lang="en-ZA"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804703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Siemens AG’s strategic alignment with SBSA’s competencies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sz="1600" dirty="0">
                <a:solidFill>
                  <a:srgbClr val="02367A"/>
                </a:solidFill>
              </a:endParaRPr>
            </a:p>
          </p:txBody>
        </p:sp>
      </p:grpSp>
      <p:sp>
        <p:nvSpPr>
          <p:cNvPr id="96345" name="Rectangle 89"/>
          <p:cNvSpPr>
            <a:spLocks noGrp="1"/>
          </p:cNvSpPr>
          <p:nvPr>
            <p:ph type="title"/>
          </p:nvPr>
        </p:nvSpPr>
        <p:spPr>
          <a:xfrm>
            <a:off x="234950" y="111968"/>
            <a:ext cx="9671050" cy="532558"/>
          </a:xfrm>
        </p:spPr>
        <p:txBody>
          <a:bodyPr/>
          <a:lstStyle/>
          <a:p>
            <a:r>
              <a:rPr lang="en-ZA" dirty="0">
                <a:latin typeface="Arial" charset="0"/>
              </a:rPr>
              <a:t>Why Siemens AG?</a:t>
            </a:r>
            <a:endParaRPr lang="en-GB" dirty="0">
              <a:latin typeface="Arial" charset="0"/>
            </a:endParaRPr>
          </a:p>
        </p:txBody>
      </p:sp>
      <p:sp>
        <p:nvSpPr>
          <p:cNvPr id="27" name="Freeform 10"/>
          <p:cNvSpPr>
            <a:spLocks/>
          </p:cNvSpPr>
          <p:nvPr/>
        </p:nvSpPr>
        <p:spPr bwMode="auto">
          <a:xfrm>
            <a:off x="4707510" y="2353157"/>
            <a:ext cx="431800" cy="3814763"/>
          </a:xfrm>
          <a:custGeom>
            <a:avLst/>
            <a:gdLst/>
            <a:ahLst/>
            <a:cxnLst>
              <a:cxn ang="0">
                <a:pos x="157" y="0"/>
              </a:cxn>
              <a:cxn ang="0">
                <a:pos x="204" y="77"/>
              </a:cxn>
              <a:cxn ang="0">
                <a:pos x="172" y="167"/>
              </a:cxn>
              <a:cxn ang="0">
                <a:pos x="78" y="206"/>
              </a:cxn>
              <a:cxn ang="0">
                <a:pos x="109" y="258"/>
              </a:cxn>
              <a:cxn ang="0">
                <a:pos x="204" y="284"/>
              </a:cxn>
              <a:cxn ang="0">
                <a:pos x="172" y="335"/>
              </a:cxn>
              <a:cxn ang="0">
                <a:pos x="31" y="348"/>
              </a:cxn>
              <a:cxn ang="0">
                <a:pos x="0" y="439"/>
              </a:cxn>
              <a:cxn ang="0">
                <a:pos x="109" y="439"/>
              </a:cxn>
              <a:cxn ang="0">
                <a:pos x="204" y="465"/>
              </a:cxn>
              <a:cxn ang="0">
                <a:pos x="157" y="542"/>
              </a:cxn>
              <a:cxn ang="0">
                <a:pos x="63" y="568"/>
              </a:cxn>
              <a:cxn ang="0">
                <a:pos x="157" y="632"/>
              </a:cxn>
              <a:cxn ang="0">
                <a:pos x="236" y="671"/>
              </a:cxn>
              <a:cxn ang="0">
                <a:pos x="157" y="723"/>
              </a:cxn>
              <a:cxn ang="0">
                <a:pos x="63" y="723"/>
              </a:cxn>
              <a:cxn ang="0">
                <a:pos x="31" y="813"/>
              </a:cxn>
              <a:cxn ang="0">
                <a:pos x="126" y="826"/>
              </a:cxn>
              <a:cxn ang="0">
                <a:pos x="204" y="878"/>
              </a:cxn>
              <a:cxn ang="0">
                <a:pos x="172" y="930"/>
              </a:cxn>
              <a:cxn ang="0">
                <a:pos x="78" y="930"/>
              </a:cxn>
              <a:cxn ang="0">
                <a:pos x="46" y="1007"/>
              </a:cxn>
              <a:cxn ang="0">
                <a:pos x="141" y="1033"/>
              </a:cxn>
              <a:cxn ang="0">
                <a:pos x="220" y="1097"/>
              </a:cxn>
              <a:cxn ang="0">
                <a:pos x="157" y="1136"/>
              </a:cxn>
              <a:cxn ang="0">
                <a:pos x="63" y="1136"/>
              </a:cxn>
              <a:cxn ang="0">
                <a:pos x="15" y="1214"/>
              </a:cxn>
              <a:cxn ang="0">
                <a:pos x="204" y="1240"/>
              </a:cxn>
              <a:cxn ang="0">
                <a:pos x="284" y="1291"/>
              </a:cxn>
              <a:cxn ang="0">
                <a:pos x="220" y="1330"/>
              </a:cxn>
              <a:cxn ang="0">
                <a:pos x="78" y="1330"/>
              </a:cxn>
              <a:cxn ang="0">
                <a:pos x="0" y="1369"/>
              </a:cxn>
              <a:cxn ang="0">
                <a:pos x="63" y="1433"/>
              </a:cxn>
              <a:cxn ang="0">
                <a:pos x="157" y="1472"/>
              </a:cxn>
              <a:cxn ang="0">
                <a:pos x="141" y="1536"/>
              </a:cxn>
              <a:cxn ang="0">
                <a:pos x="46" y="1575"/>
              </a:cxn>
              <a:cxn ang="0">
                <a:pos x="78" y="1652"/>
              </a:cxn>
              <a:cxn ang="0">
                <a:pos x="172" y="1678"/>
              </a:cxn>
              <a:cxn ang="0">
                <a:pos x="141" y="1756"/>
              </a:cxn>
              <a:cxn ang="0">
                <a:pos x="46" y="1756"/>
              </a:cxn>
              <a:cxn ang="0">
                <a:pos x="0" y="1833"/>
              </a:cxn>
              <a:cxn ang="0">
                <a:pos x="126" y="1885"/>
              </a:cxn>
              <a:cxn ang="0">
                <a:pos x="220" y="1885"/>
              </a:cxn>
              <a:cxn ang="0">
                <a:pos x="220" y="1962"/>
              </a:cxn>
              <a:cxn ang="0">
                <a:pos x="109" y="1988"/>
              </a:cxn>
              <a:cxn ang="0">
                <a:pos x="15" y="2014"/>
              </a:cxn>
              <a:cxn ang="0">
                <a:pos x="0" y="2157"/>
              </a:cxn>
              <a:cxn ang="0">
                <a:pos x="126" y="2157"/>
              </a:cxn>
              <a:cxn ang="0">
                <a:pos x="204" y="2195"/>
              </a:cxn>
              <a:cxn ang="0">
                <a:pos x="157" y="2234"/>
              </a:cxn>
              <a:cxn ang="0">
                <a:pos x="31" y="2234"/>
              </a:cxn>
              <a:cxn ang="0">
                <a:pos x="117" y="2402"/>
              </a:cxn>
            </a:cxnLst>
            <a:rect l="0" t="0" r="r" b="b"/>
            <a:pathLst>
              <a:path w="285" h="2403">
                <a:moveTo>
                  <a:pt x="94" y="0"/>
                </a:moveTo>
                <a:lnTo>
                  <a:pt x="157" y="0"/>
                </a:lnTo>
                <a:lnTo>
                  <a:pt x="204" y="25"/>
                </a:lnTo>
                <a:lnTo>
                  <a:pt x="204" y="77"/>
                </a:lnTo>
                <a:lnTo>
                  <a:pt x="204" y="129"/>
                </a:lnTo>
                <a:lnTo>
                  <a:pt x="172" y="167"/>
                </a:lnTo>
                <a:lnTo>
                  <a:pt x="126" y="180"/>
                </a:lnTo>
                <a:lnTo>
                  <a:pt x="78" y="206"/>
                </a:lnTo>
                <a:lnTo>
                  <a:pt x="63" y="244"/>
                </a:lnTo>
                <a:lnTo>
                  <a:pt x="109" y="258"/>
                </a:lnTo>
                <a:lnTo>
                  <a:pt x="157" y="258"/>
                </a:lnTo>
                <a:lnTo>
                  <a:pt x="204" y="284"/>
                </a:lnTo>
                <a:lnTo>
                  <a:pt x="220" y="322"/>
                </a:lnTo>
                <a:lnTo>
                  <a:pt x="172" y="335"/>
                </a:lnTo>
                <a:lnTo>
                  <a:pt x="78" y="348"/>
                </a:lnTo>
                <a:lnTo>
                  <a:pt x="31" y="348"/>
                </a:lnTo>
                <a:lnTo>
                  <a:pt x="0" y="387"/>
                </a:lnTo>
                <a:lnTo>
                  <a:pt x="0" y="439"/>
                </a:lnTo>
                <a:lnTo>
                  <a:pt x="46" y="439"/>
                </a:lnTo>
                <a:lnTo>
                  <a:pt x="109" y="439"/>
                </a:lnTo>
                <a:lnTo>
                  <a:pt x="157" y="439"/>
                </a:lnTo>
                <a:lnTo>
                  <a:pt x="204" y="465"/>
                </a:lnTo>
                <a:lnTo>
                  <a:pt x="204" y="516"/>
                </a:lnTo>
                <a:lnTo>
                  <a:pt x="157" y="542"/>
                </a:lnTo>
                <a:lnTo>
                  <a:pt x="109" y="542"/>
                </a:lnTo>
                <a:lnTo>
                  <a:pt x="63" y="568"/>
                </a:lnTo>
                <a:lnTo>
                  <a:pt x="63" y="620"/>
                </a:lnTo>
                <a:lnTo>
                  <a:pt x="157" y="632"/>
                </a:lnTo>
                <a:lnTo>
                  <a:pt x="204" y="632"/>
                </a:lnTo>
                <a:lnTo>
                  <a:pt x="236" y="671"/>
                </a:lnTo>
                <a:lnTo>
                  <a:pt x="220" y="723"/>
                </a:lnTo>
                <a:lnTo>
                  <a:pt x="157" y="723"/>
                </a:lnTo>
                <a:lnTo>
                  <a:pt x="109" y="723"/>
                </a:lnTo>
                <a:lnTo>
                  <a:pt x="63" y="723"/>
                </a:lnTo>
                <a:lnTo>
                  <a:pt x="31" y="775"/>
                </a:lnTo>
                <a:lnTo>
                  <a:pt x="31" y="813"/>
                </a:lnTo>
                <a:lnTo>
                  <a:pt x="78" y="826"/>
                </a:lnTo>
                <a:lnTo>
                  <a:pt x="126" y="826"/>
                </a:lnTo>
                <a:lnTo>
                  <a:pt x="172" y="826"/>
                </a:lnTo>
                <a:lnTo>
                  <a:pt x="204" y="878"/>
                </a:lnTo>
                <a:lnTo>
                  <a:pt x="220" y="916"/>
                </a:lnTo>
                <a:lnTo>
                  <a:pt x="172" y="930"/>
                </a:lnTo>
                <a:lnTo>
                  <a:pt x="126" y="930"/>
                </a:lnTo>
                <a:lnTo>
                  <a:pt x="78" y="930"/>
                </a:lnTo>
                <a:lnTo>
                  <a:pt x="46" y="968"/>
                </a:lnTo>
                <a:lnTo>
                  <a:pt x="46" y="1007"/>
                </a:lnTo>
                <a:lnTo>
                  <a:pt x="94" y="1033"/>
                </a:lnTo>
                <a:lnTo>
                  <a:pt x="141" y="1033"/>
                </a:lnTo>
                <a:lnTo>
                  <a:pt x="189" y="1059"/>
                </a:lnTo>
                <a:lnTo>
                  <a:pt x="220" y="1097"/>
                </a:lnTo>
                <a:lnTo>
                  <a:pt x="220" y="1136"/>
                </a:lnTo>
                <a:lnTo>
                  <a:pt x="157" y="1136"/>
                </a:lnTo>
                <a:lnTo>
                  <a:pt x="109" y="1136"/>
                </a:lnTo>
                <a:lnTo>
                  <a:pt x="63" y="1136"/>
                </a:lnTo>
                <a:lnTo>
                  <a:pt x="15" y="1162"/>
                </a:lnTo>
                <a:lnTo>
                  <a:pt x="15" y="1214"/>
                </a:lnTo>
                <a:lnTo>
                  <a:pt x="109" y="1240"/>
                </a:lnTo>
                <a:lnTo>
                  <a:pt x="204" y="1240"/>
                </a:lnTo>
                <a:lnTo>
                  <a:pt x="252" y="1240"/>
                </a:lnTo>
                <a:lnTo>
                  <a:pt x="284" y="1291"/>
                </a:lnTo>
                <a:lnTo>
                  <a:pt x="267" y="1330"/>
                </a:lnTo>
                <a:lnTo>
                  <a:pt x="220" y="1330"/>
                </a:lnTo>
                <a:lnTo>
                  <a:pt x="126" y="1330"/>
                </a:lnTo>
                <a:lnTo>
                  <a:pt x="78" y="1330"/>
                </a:lnTo>
                <a:lnTo>
                  <a:pt x="31" y="1330"/>
                </a:lnTo>
                <a:lnTo>
                  <a:pt x="0" y="1369"/>
                </a:lnTo>
                <a:lnTo>
                  <a:pt x="15" y="1407"/>
                </a:lnTo>
                <a:lnTo>
                  <a:pt x="63" y="1433"/>
                </a:lnTo>
                <a:lnTo>
                  <a:pt x="109" y="1459"/>
                </a:lnTo>
                <a:lnTo>
                  <a:pt x="157" y="1472"/>
                </a:lnTo>
                <a:lnTo>
                  <a:pt x="189" y="1523"/>
                </a:lnTo>
                <a:lnTo>
                  <a:pt x="141" y="1536"/>
                </a:lnTo>
                <a:lnTo>
                  <a:pt x="94" y="1549"/>
                </a:lnTo>
                <a:lnTo>
                  <a:pt x="46" y="1575"/>
                </a:lnTo>
                <a:lnTo>
                  <a:pt x="46" y="1614"/>
                </a:lnTo>
                <a:lnTo>
                  <a:pt x="78" y="1652"/>
                </a:lnTo>
                <a:lnTo>
                  <a:pt x="126" y="1652"/>
                </a:lnTo>
                <a:lnTo>
                  <a:pt x="172" y="1678"/>
                </a:lnTo>
                <a:lnTo>
                  <a:pt x="189" y="1717"/>
                </a:lnTo>
                <a:lnTo>
                  <a:pt x="141" y="1756"/>
                </a:lnTo>
                <a:lnTo>
                  <a:pt x="94" y="1756"/>
                </a:lnTo>
                <a:lnTo>
                  <a:pt x="46" y="1756"/>
                </a:lnTo>
                <a:lnTo>
                  <a:pt x="0" y="1781"/>
                </a:lnTo>
                <a:lnTo>
                  <a:pt x="0" y="1833"/>
                </a:lnTo>
                <a:lnTo>
                  <a:pt x="15" y="1872"/>
                </a:lnTo>
                <a:lnTo>
                  <a:pt x="126" y="1885"/>
                </a:lnTo>
                <a:lnTo>
                  <a:pt x="172" y="1885"/>
                </a:lnTo>
                <a:lnTo>
                  <a:pt x="220" y="1885"/>
                </a:lnTo>
                <a:lnTo>
                  <a:pt x="236" y="1924"/>
                </a:lnTo>
                <a:lnTo>
                  <a:pt x="220" y="1962"/>
                </a:lnTo>
                <a:lnTo>
                  <a:pt x="157" y="1988"/>
                </a:lnTo>
                <a:lnTo>
                  <a:pt x="109" y="1988"/>
                </a:lnTo>
                <a:lnTo>
                  <a:pt x="63" y="1988"/>
                </a:lnTo>
                <a:lnTo>
                  <a:pt x="15" y="2014"/>
                </a:lnTo>
                <a:lnTo>
                  <a:pt x="0" y="2117"/>
                </a:lnTo>
                <a:lnTo>
                  <a:pt x="0" y="2157"/>
                </a:lnTo>
                <a:lnTo>
                  <a:pt x="63" y="2157"/>
                </a:lnTo>
                <a:lnTo>
                  <a:pt x="126" y="2157"/>
                </a:lnTo>
                <a:lnTo>
                  <a:pt x="172" y="2157"/>
                </a:lnTo>
                <a:lnTo>
                  <a:pt x="204" y="2195"/>
                </a:lnTo>
                <a:lnTo>
                  <a:pt x="204" y="2234"/>
                </a:lnTo>
                <a:lnTo>
                  <a:pt x="157" y="2234"/>
                </a:lnTo>
                <a:lnTo>
                  <a:pt x="94" y="2234"/>
                </a:lnTo>
                <a:lnTo>
                  <a:pt x="31" y="2234"/>
                </a:lnTo>
                <a:lnTo>
                  <a:pt x="220" y="2375"/>
                </a:lnTo>
                <a:lnTo>
                  <a:pt x="117" y="2402"/>
                </a:lnTo>
                <a:lnTo>
                  <a:pt x="27" y="2374"/>
                </a:lnTo>
              </a:path>
            </a:pathLst>
          </a:custGeom>
          <a:noFill/>
          <a:ln w="12700" cap="rnd" cmpd="sng">
            <a:solidFill>
              <a:schemeClr val="tx1"/>
            </a:solidFill>
            <a:prstDash val="solid"/>
            <a:round/>
            <a:headEnd type="none" w="sm" len="sm"/>
            <a:tailEnd type="none" w="sm" len="sm"/>
          </a:ln>
          <a:effectLst/>
        </p:spPr>
        <p:txBody>
          <a:bodyPr/>
          <a:lstStyle/>
          <a:p>
            <a:endParaRPr lang="en-GB"/>
          </a:p>
        </p:txBody>
      </p:sp>
      <p:sp>
        <p:nvSpPr>
          <p:cNvPr id="28" name="Freeform 11"/>
          <p:cNvSpPr>
            <a:spLocks/>
          </p:cNvSpPr>
          <p:nvPr/>
        </p:nvSpPr>
        <p:spPr bwMode="auto">
          <a:xfrm>
            <a:off x="2130997" y="3788257"/>
            <a:ext cx="5921375" cy="452438"/>
          </a:xfrm>
          <a:custGeom>
            <a:avLst/>
            <a:gdLst/>
            <a:ahLst/>
            <a:cxnLst>
              <a:cxn ang="0">
                <a:pos x="0" y="127"/>
              </a:cxn>
              <a:cxn ang="0">
                <a:pos x="126" y="80"/>
              </a:cxn>
              <a:cxn ang="0">
                <a:pos x="271" y="111"/>
              </a:cxn>
              <a:cxn ang="0">
                <a:pos x="336" y="206"/>
              </a:cxn>
              <a:cxn ang="0">
                <a:pos x="419" y="175"/>
              </a:cxn>
              <a:cxn ang="0">
                <a:pos x="462" y="80"/>
              </a:cxn>
              <a:cxn ang="0">
                <a:pos x="546" y="111"/>
              </a:cxn>
              <a:cxn ang="0">
                <a:pos x="566" y="253"/>
              </a:cxn>
              <a:cxn ang="0">
                <a:pos x="714" y="284"/>
              </a:cxn>
              <a:cxn ang="0">
                <a:pos x="714" y="175"/>
              </a:cxn>
              <a:cxn ang="0">
                <a:pos x="756" y="80"/>
              </a:cxn>
              <a:cxn ang="0">
                <a:pos x="883" y="127"/>
              </a:cxn>
              <a:cxn ang="0">
                <a:pos x="924" y="221"/>
              </a:cxn>
              <a:cxn ang="0">
                <a:pos x="1030" y="127"/>
              </a:cxn>
              <a:cxn ang="0">
                <a:pos x="1093" y="48"/>
              </a:cxn>
              <a:cxn ang="0">
                <a:pos x="1176" y="127"/>
              </a:cxn>
              <a:cxn ang="0">
                <a:pos x="1176" y="221"/>
              </a:cxn>
              <a:cxn ang="0">
                <a:pos x="1323" y="253"/>
              </a:cxn>
              <a:cxn ang="0">
                <a:pos x="1345" y="158"/>
              </a:cxn>
              <a:cxn ang="0">
                <a:pos x="1430" y="80"/>
              </a:cxn>
              <a:cxn ang="0">
                <a:pos x="1513" y="111"/>
              </a:cxn>
              <a:cxn ang="0">
                <a:pos x="1513" y="206"/>
              </a:cxn>
              <a:cxn ang="0">
                <a:pos x="1640" y="238"/>
              </a:cxn>
              <a:cxn ang="0">
                <a:pos x="1682" y="143"/>
              </a:cxn>
              <a:cxn ang="0">
                <a:pos x="1786" y="63"/>
              </a:cxn>
              <a:cxn ang="0">
                <a:pos x="1850" y="127"/>
              </a:cxn>
              <a:cxn ang="0">
                <a:pos x="1850" y="221"/>
              </a:cxn>
              <a:cxn ang="0">
                <a:pos x="1975" y="269"/>
              </a:cxn>
              <a:cxn ang="0">
                <a:pos x="2017" y="80"/>
              </a:cxn>
              <a:cxn ang="0">
                <a:pos x="2102" y="0"/>
              </a:cxn>
              <a:cxn ang="0">
                <a:pos x="2164" y="63"/>
              </a:cxn>
              <a:cxn ang="0">
                <a:pos x="2164" y="206"/>
              </a:cxn>
              <a:cxn ang="0">
                <a:pos x="2227" y="284"/>
              </a:cxn>
              <a:cxn ang="0">
                <a:pos x="2333" y="221"/>
              </a:cxn>
              <a:cxn ang="0">
                <a:pos x="2397" y="127"/>
              </a:cxn>
              <a:cxn ang="0">
                <a:pos x="2501" y="143"/>
              </a:cxn>
              <a:cxn ang="0">
                <a:pos x="2563" y="238"/>
              </a:cxn>
              <a:cxn ang="0">
                <a:pos x="2690" y="206"/>
              </a:cxn>
              <a:cxn ang="0">
                <a:pos x="2732" y="111"/>
              </a:cxn>
              <a:cxn ang="0">
                <a:pos x="2857" y="143"/>
              </a:cxn>
              <a:cxn ang="0">
                <a:pos x="2857" y="238"/>
              </a:cxn>
              <a:cxn ang="0">
                <a:pos x="2984" y="284"/>
              </a:cxn>
              <a:cxn ang="0">
                <a:pos x="3067" y="158"/>
              </a:cxn>
              <a:cxn ang="0">
                <a:pos x="3067" y="63"/>
              </a:cxn>
              <a:cxn ang="0">
                <a:pos x="3194" y="63"/>
              </a:cxn>
              <a:cxn ang="0">
                <a:pos x="3236" y="175"/>
              </a:cxn>
              <a:cxn ang="0">
                <a:pos x="3277" y="269"/>
              </a:cxn>
              <a:cxn ang="0">
                <a:pos x="3510" y="284"/>
              </a:cxn>
              <a:cxn ang="0">
                <a:pos x="3510" y="158"/>
              </a:cxn>
              <a:cxn ang="0">
                <a:pos x="3572" y="80"/>
              </a:cxn>
              <a:cxn ang="0">
                <a:pos x="3637" y="127"/>
              </a:cxn>
              <a:cxn ang="0">
                <a:pos x="3637" y="253"/>
              </a:cxn>
              <a:cxn ang="0">
                <a:pos x="3909" y="167"/>
              </a:cxn>
            </a:cxnLst>
            <a:rect l="0" t="0" r="r" b="b"/>
            <a:pathLst>
              <a:path w="3910" h="285">
                <a:moveTo>
                  <a:pt x="0" y="190"/>
                </a:moveTo>
                <a:lnTo>
                  <a:pt x="0" y="127"/>
                </a:lnTo>
                <a:lnTo>
                  <a:pt x="42" y="80"/>
                </a:lnTo>
                <a:lnTo>
                  <a:pt x="126" y="80"/>
                </a:lnTo>
                <a:lnTo>
                  <a:pt x="209" y="80"/>
                </a:lnTo>
                <a:lnTo>
                  <a:pt x="271" y="111"/>
                </a:lnTo>
                <a:lnTo>
                  <a:pt x="294" y="158"/>
                </a:lnTo>
                <a:lnTo>
                  <a:pt x="336" y="206"/>
                </a:lnTo>
                <a:lnTo>
                  <a:pt x="398" y="221"/>
                </a:lnTo>
                <a:lnTo>
                  <a:pt x="419" y="175"/>
                </a:lnTo>
                <a:lnTo>
                  <a:pt x="419" y="127"/>
                </a:lnTo>
                <a:lnTo>
                  <a:pt x="462" y="80"/>
                </a:lnTo>
                <a:lnTo>
                  <a:pt x="524" y="63"/>
                </a:lnTo>
                <a:lnTo>
                  <a:pt x="546" y="111"/>
                </a:lnTo>
                <a:lnTo>
                  <a:pt x="566" y="206"/>
                </a:lnTo>
                <a:lnTo>
                  <a:pt x="566" y="253"/>
                </a:lnTo>
                <a:lnTo>
                  <a:pt x="631" y="284"/>
                </a:lnTo>
                <a:lnTo>
                  <a:pt x="714" y="284"/>
                </a:lnTo>
                <a:lnTo>
                  <a:pt x="714" y="238"/>
                </a:lnTo>
                <a:lnTo>
                  <a:pt x="714" y="175"/>
                </a:lnTo>
                <a:lnTo>
                  <a:pt x="714" y="127"/>
                </a:lnTo>
                <a:lnTo>
                  <a:pt x="756" y="80"/>
                </a:lnTo>
                <a:lnTo>
                  <a:pt x="841" y="80"/>
                </a:lnTo>
                <a:lnTo>
                  <a:pt x="883" y="127"/>
                </a:lnTo>
                <a:lnTo>
                  <a:pt x="883" y="175"/>
                </a:lnTo>
                <a:lnTo>
                  <a:pt x="924" y="221"/>
                </a:lnTo>
                <a:lnTo>
                  <a:pt x="1008" y="221"/>
                </a:lnTo>
                <a:lnTo>
                  <a:pt x="1030" y="127"/>
                </a:lnTo>
                <a:lnTo>
                  <a:pt x="1030" y="80"/>
                </a:lnTo>
                <a:lnTo>
                  <a:pt x="1093" y="48"/>
                </a:lnTo>
                <a:lnTo>
                  <a:pt x="1176" y="63"/>
                </a:lnTo>
                <a:lnTo>
                  <a:pt x="1176" y="127"/>
                </a:lnTo>
                <a:lnTo>
                  <a:pt x="1176" y="175"/>
                </a:lnTo>
                <a:lnTo>
                  <a:pt x="1176" y="221"/>
                </a:lnTo>
                <a:lnTo>
                  <a:pt x="1261" y="253"/>
                </a:lnTo>
                <a:lnTo>
                  <a:pt x="1323" y="253"/>
                </a:lnTo>
                <a:lnTo>
                  <a:pt x="1345" y="206"/>
                </a:lnTo>
                <a:lnTo>
                  <a:pt x="1345" y="158"/>
                </a:lnTo>
                <a:lnTo>
                  <a:pt x="1345" y="111"/>
                </a:lnTo>
                <a:lnTo>
                  <a:pt x="1430" y="80"/>
                </a:lnTo>
                <a:lnTo>
                  <a:pt x="1492" y="63"/>
                </a:lnTo>
                <a:lnTo>
                  <a:pt x="1513" y="111"/>
                </a:lnTo>
                <a:lnTo>
                  <a:pt x="1513" y="158"/>
                </a:lnTo>
                <a:lnTo>
                  <a:pt x="1513" y="206"/>
                </a:lnTo>
                <a:lnTo>
                  <a:pt x="1575" y="238"/>
                </a:lnTo>
                <a:lnTo>
                  <a:pt x="1640" y="238"/>
                </a:lnTo>
                <a:lnTo>
                  <a:pt x="1682" y="190"/>
                </a:lnTo>
                <a:lnTo>
                  <a:pt x="1682" y="143"/>
                </a:lnTo>
                <a:lnTo>
                  <a:pt x="1723" y="95"/>
                </a:lnTo>
                <a:lnTo>
                  <a:pt x="1786" y="63"/>
                </a:lnTo>
                <a:lnTo>
                  <a:pt x="1850" y="63"/>
                </a:lnTo>
                <a:lnTo>
                  <a:pt x="1850" y="127"/>
                </a:lnTo>
                <a:lnTo>
                  <a:pt x="1850" y="175"/>
                </a:lnTo>
                <a:lnTo>
                  <a:pt x="1850" y="221"/>
                </a:lnTo>
                <a:lnTo>
                  <a:pt x="1892" y="269"/>
                </a:lnTo>
                <a:lnTo>
                  <a:pt x="1975" y="269"/>
                </a:lnTo>
                <a:lnTo>
                  <a:pt x="2017" y="175"/>
                </a:lnTo>
                <a:lnTo>
                  <a:pt x="2017" y="80"/>
                </a:lnTo>
                <a:lnTo>
                  <a:pt x="2017" y="32"/>
                </a:lnTo>
                <a:lnTo>
                  <a:pt x="2102" y="0"/>
                </a:lnTo>
                <a:lnTo>
                  <a:pt x="2164" y="17"/>
                </a:lnTo>
                <a:lnTo>
                  <a:pt x="2164" y="63"/>
                </a:lnTo>
                <a:lnTo>
                  <a:pt x="2164" y="158"/>
                </a:lnTo>
                <a:lnTo>
                  <a:pt x="2164" y="206"/>
                </a:lnTo>
                <a:lnTo>
                  <a:pt x="2164" y="253"/>
                </a:lnTo>
                <a:lnTo>
                  <a:pt x="2227" y="284"/>
                </a:lnTo>
                <a:lnTo>
                  <a:pt x="2291" y="269"/>
                </a:lnTo>
                <a:lnTo>
                  <a:pt x="2333" y="221"/>
                </a:lnTo>
                <a:lnTo>
                  <a:pt x="2374" y="175"/>
                </a:lnTo>
                <a:lnTo>
                  <a:pt x="2397" y="127"/>
                </a:lnTo>
                <a:lnTo>
                  <a:pt x="2478" y="95"/>
                </a:lnTo>
                <a:lnTo>
                  <a:pt x="2501" y="143"/>
                </a:lnTo>
                <a:lnTo>
                  <a:pt x="2520" y="190"/>
                </a:lnTo>
                <a:lnTo>
                  <a:pt x="2563" y="238"/>
                </a:lnTo>
                <a:lnTo>
                  <a:pt x="2626" y="238"/>
                </a:lnTo>
                <a:lnTo>
                  <a:pt x="2690" y="206"/>
                </a:lnTo>
                <a:lnTo>
                  <a:pt x="2690" y="158"/>
                </a:lnTo>
                <a:lnTo>
                  <a:pt x="2732" y="111"/>
                </a:lnTo>
                <a:lnTo>
                  <a:pt x="2795" y="95"/>
                </a:lnTo>
                <a:lnTo>
                  <a:pt x="2857" y="143"/>
                </a:lnTo>
                <a:lnTo>
                  <a:pt x="2857" y="190"/>
                </a:lnTo>
                <a:lnTo>
                  <a:pt x="2857" y="238"/>
                </a:lnTo>
                <a:lnTo>
                  <a:pt x="2900" y="284"/>
                </a:lnTo>
                <a:lnTo>
                  <a:pt x="2984" y="284"/>
                </a:lnTo>
                <a:lnTo>
                  <a:pt x="3048" y="269"/>
                </a:lnTo>
                <a:lnTo>
                  <a:pt x="3067" y="158"/>
                </a:lnTo>
                <a:lnTo>
                  <a:pt x="3067" y="111"/>
                </a:lnTo>
                <a:lnTo>
                  <a:pt x="3067" y="63"/>
                </a:lnTo>
                <a:lnTo>
                  <a:pt x="3131" y="48"/>
                </a:lnTo>
                <a:lnTo>
                  <a:pt x="3194" y="63"/>
                </a:lnTo>
                <a:lnTo>
                  <a:pt x="3236" y="127"/>
                </a:lnTo>
                <a:lnTo>
                  <a:pt x="3236" y="175"/>
                </a:lnTo>
                <a:lnTo>
                  <a:pt x="3236" y="221"/>
                </a:lnTo>
                <a:lnTo>
                  <a:pt x="3277" y="269"/>
                </a:lnTo>
                <a:lnTo>
                  <a:pt x="3446" y="284"/>
                </a:lnTo>
                <a:lnTo>
                  <a:pt x="3510" y="284"/>
                </a:lnTo>
                <a:lnTo>
                  <a:pt x="3510" y="221"/>
                </a:lnTo>
                <a:lnTo>
                  <a:pt x="3510" y="158"/>
                </a:lnTo>
                <a:lnTo>
                  <a:pt x="3510" y="111"/>
                </a:lnTo>
                <a:lnTo>
                  <a:pt x="3572" y="80"/>
                </a:lnTo>
                <a:lnTo>
                  <a:pt x="3637" y="80"/>
                </a:lnTo>
                <a:lnTo>
                  <a:pt x="3637" y="127"/>
                </a:lnTo>
                <a:lnTo>
                  <a:pt x="3637" y="190"/>
                </a:lnTo>
                <a:lnTo>
                  <a:pt x="3637" y="253"/>
                </a:lnTo>
                <a:lnTo>
                  <a:pt x="3865" y="63"/>
                </a:lnTo>
                <a:lnTo>
                  <a:pt x="3909" y="167"/>
                </a:lnTo>
                <a:lnTo>
                  <a:pt x="3863" y="257"/>
                </a:lnTo>
              </a:path>
            </a:pathLst>
          </a:custGeom>
          <a:noFill/>
          <a:ln w="12700" cap="rnd" cmpd="sng">
            <a:solidFill>
              <a:schemeClr val="tx1"/>
            </a:solidFill>
            <a:prstDash val="solid"/>
            <a:round/>
            <a:headEnd type="none" w="sm" len="sm"/>
            <a:tailEnd type="none" w="sm" len="sm"/>
          </a:ln>
          <a:effectLst/>
        </p:spPr>
        <p:txBody>
          <a:bodyPr/>
          <a:lstStyle/>
          <a:p>
            <a:endParaRPr lang="en-GB"/>
          </a:p>
        </p:txBody>
      </p:sp>
      <p:sp>
        <p:nvSpPr>
          <p:cNvPr id="29" name="Freeform 12"/>
          <p:cNvSpPr>
            <a:spLocks/>
          </p:cNvSpPr>
          <p:nvPr/>
        </p:nvSpPr>
        <p:spPr bwMode="auto">
          <a:xfrm>
            <a:off x="2978722" y="2524837"/>
            <a:ext cx="4201512" cy="3166834"/>
          </a:xfrm>
          <a:custGeom>
            <a:avLst/>
            <a:gdLst/>
            <a:ahLst/>
            <a:cxnLst>
              <a:cxn ang="0">
                <a:pos x="2416" y="53"/>
              </a:cxn>
              <a:cxn ang="0">
                <a:pos x="2380" y="153"/>
              </a:cxn>
              <a:cxn ang="0">
                <a:pos x="2267" y="193"/>
              </a:cxn>
              <a:cxn ang="0">
                <a:pos x="2149" y="140"/>
              </a:cxn>
              <a:cxn ang="0">
                <a:pos x="2125" y="206"/>
              </a:cxn>
              <a:cxn ang="0">
                <a:pos x="2179" y="307"/>
              </a:cxn>
              <a:cxn ang="0">
                <a:pos x="2103" y="319"/>
              </a:cxn>
              <a:cxn ang="0">
                <a:pos x="1971" y="206"/>
              </a:cxn>
              <a:cxn ang="0">
                <a:pos x="1856" y="248"/>
              </a:cxn>
              <a:cxn ang="0">
                <a:pos x="1949" y="341"/>
              </a:cxn>
              <a:cxn ang="0">
                <a:pos x="2004" y="443"/>
              </a:cxn>
              <a:cxn ang="0">
                <a:pos x="1890" y="460"/>
              </a:cxn>
              <a:cxn ang="0">
                <a:pos x="1784" y="399"/>
              </a:cxn>
              <a:cxn ang="0">
                <a:pos x="1802" y="528"/>
              </a:cxn>
              <a:cxn ang="0">
                <a:pos x="1829" y="625"/>
              </a:cxn>
              <a:cxn ang="0">
                <a:pos x="1713" y="596"/>
              </a:cxn>
              <a:cxn ang="0">
                <a:pos x="1633" y="515"/>
              </a:cxn>
              <a:cxn ang="0">
                <a:pos x="1519" y="555"/>
              </a:cxn>
              <a:cxn ang="0">
                <a:pos x="1586" y="647"/>
              </a:cxn>
              <a:cxn ang="0">
                <a:pos x="1603" y="753"/>
              </a:cxn>
              <a:cxn ang="0">
                <a:pos x="1525" y="764"/>
              </a:cxn>
              <a:cxn ang="0">
                <a:pos x="1445" y="683"/>
              </a:cxn>
              <a:cxn ang="0">
                <a:pos x="1344" y="714"/>
              </a:cxn>
              <a:cxn ang="0">
                <a:pos x="1398" y="815"/>
              </a:cxn>
              <a:cxn ang="0">
                <a:pos x="1403" y="931"/>
              </a:cxn>
              <a:cxn ang="0">
                <a:pos x="1312" y="906"/>
              </a:cxn>
              <a:cxn ang="0">
                <a:pos x="1232" y="825"/>
              </a:cxn>
              <a:cxn ang="0">
                <a:pos x="1116" y="842"/>
              </a:cxn>
              <a:cxn ang="0">
                <a:pos x="1251" y="1024"/>
              </a:cxn>
              <a:cxn ang="0">
                <a:pos x="1268" y="1131"/>
              </a:cxn>
              <a:cxn ang="0">
                <a:pos x="1178" y="1106"/>
              </a:cxn>
              <a:cxn ang="0">
                <a:pos x="1057" y="983"/>
              </a:cxn>
              <a:cxn ang="0">
                <a:pos x="952" y="945"/>
              </a:cxn>
              <a:cxn ang="0">
                <a:pos x="943" y="1048"/>
              </a:cxn>
              <a:cxn ang="0">
                <a:pos x="986" y="1159"/>
              </a:cxn>
              <a:cxn ang="0">
                <a:pos x="909" y="1192"/>
              </a:cxn>
              <a:cxn ang="0">
                <a:pos x="793" y="1139"/>
              </a:cxn>
              <a:cxn ang="0">
                <a:pos x="744" y="1225"/>
              </a:cxn>
              <a:cxn ang="0">
                <a:pos x="798" y="1326"/>
              </a:cxn>
              <a:cxn ang="0">
                <a:pos x="696" y="1357"/>
              </a:cxn>
              <a:cxn ang="0">
                <a:pos x="616" y="1276"/>
              </a:cxn>
              <a:cxn ang="0">
                <a:pos x="502" y="1293"/>
              </a:cxn>
              <a:cxn ang="0">
                <a:pos x="558" y="1440"/>
              </a:cxn>
              <a:cxn ang="0">
                <a:pos x="638" y="1522"/>
              </a:cxn>
              <a:cxn ang="0">
                <a:pos x="562" y="1581"/>
              </a:cxn>
              <a:cxn ang="0">
                <a:pos x="444" y="1504"/>
              </a:cxn>
              <a:cxn ang="0">
                <a:pos x="338" y="1441"/>
              </a:cxn>
              <a:cxn ang="0">
                <a:pos x="187" y="1536"/>
              </a:cxn>
              <a:cxn ang="0">
                <a:pos x="294" y="1645"/>
              </a:cxn>
              <a:cxn ang="0">
                <a:pos x="323" y="1741"/>
              </a:cxn>
              <a:cxn ang="0">
                <a:pos x="245" y="1729"/>
              </a:cxn>
              <a:cxn ang="0">
                <a:pos x="139" y="1621"/>
              </a:cxn>
              <a:cxn ang="0">
                <a:pos x="48" y="1821"/>
              </a:cxn>
            </a:cxnLst>
            <a:rect l="0" t="0" r="r" b="b"/>
            <a:pathLst>
              <a:path w="2432" h="1891">
                <a:moveTo>
                  <a:pt x="2364" y="0"/>
                </a:moveTo>
                <a:lnTo>
                  <a:pt x="2416" y="53"/>
                </a:lnTo>
                <a:lnTo>
                  <a:pt x="2431" y="114"/>
                </a:lnTo>
                <a:lnTo>
                  <a:pt x="2380" y="153"/>
                </a:lnTo>
                <a:lnTo>
                  <a:pt x="2330" y="190"/>
                </a:lnTo>
                <a:lnTo>
                  <a:pt x="2267" y="193"/>
                </a:lnTo>
                <a:lnTo>
                  <a:pt x="2214" y="162"/>
                </a:lnTo>
                <a:lnTo>
                  <a:pt x="2149" y="140"/>
                </a:lnTo>
                <a:lnTo>
                  <a:pt x="2098" y="156"/>
                </a:lnTo>
                <a:lnTo>
                  <a:pt x="2125" y="206"/>
                </a:lnTo>
                <a:lnTo>
                  <a:pt x="2165" y="248"/>
                </a:lnTo>
                <a:lnTo>
                  <a:pt x="2179" y="307"/>
                </a:lnTo>
                <a:lnTo>
                  <a:pt x="2156" y="351"/>
                </a:lnTo>
                <a:lnTo>
                  <a:pt x="2103" y="319"/>
                </a:lnTo>
                <a:lnTo>
                  <a:pt x="2011" y="246"/>
                </a:lnTo>
                <a:lnTo>
                  <a:pt x="1971" y="206"/>
                </a:lnTo>
                <a:lnTo>
                  <a:pt x="1906" y="209"/>
                </a:lnTo>
                <a:lnTo>
                  <a:pt x="1856" y="248"/>
                </a:lnTo>
                <a:lnTo>
                  <a:pt x="1896" y="288"/>
                </a:lnTo>
                <a:lnTo>
                  <a:pt x="1949" y="341"/>
                </a:lnTo>
                <a:lnTo>
                  <a:pt x="1990" y="384"/>
                </a:lnTo>
                <a:lnTo>
                  <a:pt x="2004" y="443"/>
                </a:lnTo>
                <a:lnTo>
                  <a:pt x="1954" y="482"/>
                </a:lnTo>
                <a:lnTo>
                  <a:pt x="1890" y="460"/>
                </a:lnTo>
                <a:lnTo>
                  <a:pt x="1849" y="419"/>
                </a:lnTo>
                <a:lnTo>
                  <a:pt x="1784" y="399"/>
                </a:lnTo>
                <a:lnTo>
                  <a:pt x="1734" y="437"/>
                </a:lnTo>
                <a:lnTo>
                  <a:pt x="1802" y="528"/>
                </a:lnTo>
                <a:lnTo>
                  <a:pt x="1841" y="569"/>
                </a:lnTo>
                <a:lnTo>
                  <a:pt x="1829" y="625"/>
                </a:lnTo>
                <a:lnTo>
                  <a:pt x="1767" y="651"/>
                </a:lnTo>
                <a:lnTo>
                  <a:pt x="1713" y="596"/>
                </a:lnTo>
                <a:lnTo>
                  <a:pt x="1673" y="555"/>
                </a:lnTo>
                <a:lnTo>
                  <a:pt x="1633" y="515"/>
                </a:lnTo>
                <a:lnTo>
                  <a:pt x="1556" y="527"/>
                </a:lnTo>
                <a:lnTo>
                  <a:pt x="1519" y="555"/>
                </a:lnTo>
                <a:lnTo>
                  <a:pt x="1546" y="605"/>
                </a:lnTo>
                <a:lnTo>
                  <a:pt x="1586" y="647"/>
                </a:lnTo>
                <a:lnTo>
                  <a:pt x="1626" y="687"/>
                </a:lnTo>
                <a:lnTo>
                  <a:pt x="1603" y="753"/>
                </a:lnTo>
                <a:lnTo>
                  <a:pt x="1579" y="796"/>
                </a:lnTo>
                <a:lnTo>
                  <a:pt x="1525" y="764"/>
                </a:lnTo>
                <a:lnTo>
                  <a:pt x="1485" y="724"/>
                </a:lnTo>
                <a:lnTo>
                  <a:pt x="1445" y="683"/>
                </a:lnTo>
                <a:lnTo>
                  <a:pt x="1381" y="684"/>
                </a:lnTo>
                <a:lnTo>
                  <a:pt x="1344" y="714"/>
                </a:lnTo>
                <a:lnTo>
                  <a:pt x="1359" y="775"/>
                </a:lnTo>
                <a:lnTo>
                  <a:pt x="1398" y="815"/>
                </a:lnTo>
                <a:lnTo>
                  <a:pt x="1413" y="875"/>
                </a:lnTo>
                <a:lnTo>
                  <a:pt x="1403" y="931"/>
                </a:lnTo>
                <a:lnTo>
                  <a:pt x="1366" y="961"/>
                </a:lnTo>
                <a:lnTo>
                  <a:pt x="1312" y="906"/>
                </a:lnTo>
                <a:lnTo>
                  <a:pt x="1272" y="865"/>
                </a:lnTo>
                <a:lnTo>
                  <a:pt x="1232" y="825"/>
                </a:lnTo>
                <a:lnTo>
                  <a:pt x="1166" y="803"/>
                </a:lnTo>
                <a:lnTo>
                  <a:pt x="1116" y="842"/>
                </a:lnTo>
                <a:lnTo>
                  <a:pt x="1171" y="943"/>
                </a:lnTo>
                <a:lnTo>
                  <a:pt x="1251" y="1024"/>
                </a:lnTo>
                <a:lnTo>
                  <a:pt x="1291" y="1066"/>
                </a:lnTo>
                <a:lnTo>
                  <a:pt x="1268" y="1131"/>
                </a:lnTo>
                <a:lnTo>
                  <a:pt x="1216" y="1146"/>
                </a:lnTo>
                <a:lnTo>
                  <a:pt x="1178" y="1106"/>
                </a:lnTo>
                <a:lnTo>
                  <a:pt x="1098" y="1024"/>
                </a:lnTo>
                <a:lnTo>
                  <a:pt x="1057" y="983"/>
                </a:lnTo>
                <a:lnTo>
                  <a:pt x="1017" y="943"/>
                </a:lnTo>
                <a:lnTo>
                  <a:pt x="952" y="945"/>
                </a:lnTo>
                <a:lnTo>
                  <a:pt x="928" y="986"/>
                </a:lnTo>
                <a:lnTo>
                  <a:pt x="943" y="1048"/>
                </a:lnTo>
                <a:lnTo>
                  <a:pt x="957" y="1107"/>
                </a:lnTo>
                <a:lnTo>
                  <a:pt x="986" y="1159"/>
                </a:lnTo>
                <a:lnTo>
                  <a:pt x="963" y="1224"/>
                </a:lnTo>
                <a:lnTo>
                  <a:pt x="909" y="1192"/>
                </a:lnTo>
                <a:lnTo>
                  <a:pt x="857" y="1161"/>
                </a:lnTo>
                <a:lnTo>
                  <a:pt x="793" y="1139"/>
                </a:lnTo>
                <a:lnTo>
                  <a:pt x="754" y="1169"/>
                </a:lnTo>
                <a:lnTo>
                  <a:pt x="744" y="1225"/>
                </a:lnTo>
                <a:lnTo>
                  <a:pt x="784" y="1266"/>
                </a:lnTo>
                <a:lnTo>
                  <a:pt x="798" y="1326"/>
                </a:lnTo>
                <a:lnTo>
                  <a:pt x="773" y="1369"/>
                </a:lnTo>
                <a:lnTo>
                  <a:pt x="696" y="1357"/>
                </a:lnTo>
                <a:lnTo>
                  <a:pt x="656" y="1317"/>
                </a:lnTo>
                <a:lnTo>
                  <a:pt x="616" y="1276"/>
                </a:lnTo>
                <a:lnTo>
                  <a:pt x="552" y="1254"/>
                </a:lnTo>
                <a:lnTo>
                  <a:pt x="502" y="1293"/>
                </a:lnTo>
                <a:lnTo>
                  <a:pt x="476" y="1335"/>
                </a:lnTo>
                <a:lnTo>
                  <a:pt x="558" y="1440"/>
                </a:lnTo>
                <a:lnTo>
                  <a:pt x="597" y="1481"/>
                </a:lnTo>
                <a:lnTo>
                  <a:pt x="638" y="1522"/>
                </a:lnTo>
                <a:lnTo>
                  <a:pt x="612" y="1565"/>
                </a:lnTo>
                <a:lnTo>
                  <a:pt x="562" y="1581"/>
                </a:lnTo>
                <a:lnTo>
                  <a:pt x="484" y="1545"/>
                </a:lnTo>
                <a:lnTo>
                  <a:pt x="444" y="1504"/>
                </a:lnTo>
                <a:lnTo>
                  <a:pt x="404" y="1464"/>
                </a:lnTo>
                <a:lnTo>
                  <a:pt x="338" y="1441"/>
                </a:lnTo>
                <a:lnTo>
                  <a:pt x="225" y="1506"/>
                </a:lnTo>
                <a:lnTo>
                  <a:pt x="187" y="1536"/>
                </a:lnTo>
                <a:lnTo>
                  <a:pt x="240" y="1590"/>
                </a:lnTo>
                <a:lnTo>
                  <a:pt x="294" y="1645"/>
                </a:lnTo>
                <a:lnTo>
                  <a:pt x="333" y="1685"/>
                </a:lnTo>
                <a:lnTo>
                  <a:pt x="323" y="1741"/>
                </a:lnTo>
                <a:lnTo>
                  <a:pt x="284" y="1771"/>
                </a:lnTo>
                <a:lnTo>
                  <a:pt x="245" y="1729"/>
                </a:lnTo>
                <a:lnTo>
                  <a:pt x="191" y="1676"/>
                </a:lnTo>
                <a:lnTo>
                  <a:pt x="139" y="1621"/>
                </a:lnTo>
                <a:lnTo>
                  <a:pt x="162" y="1890"/>
                </a:lnTo>
                <a:lnTo>
                  <a:pt x="48" y="1821"/>
                </a:lnTo>
                <a:lnTo>
                  <a:pt x="0" y="1723"/>
                </a:lnTo>
              </a:path>
            </a:pathLst>
          </a:custGeom>
          <a:noFill/>
          <a:ln w="12700" cap="rnd" cmpd="sng">
            <a:solidFill>
              <a:schemeClr val="tx1"/>
            </a:solidFill>
            <a:prstDash val="solid"/>
            <a:round/>
            <a:headEnd type="none" w="sm" len="sm"/>
            <a:tailEnd type="none" w="sm" len="sm"/>
          </a:ln>
          <a:effectLst/>
        </p:spPr>
        <p:txBody>
          <a:bodyPr/>
          <a:lstStyle/>
          <a:p>
            <a:endParaRPr lang="en-GB"/>
          </a:p>
        </p:txBody>
      </p:sp>
      <p:sp>
        <p:nvSpPr>
          <p:cNvPr id="30" name="Freeform 13"/>
          <p:cNvSpPr>
            <a:spLocks/>
          </p:cNvSpPr>
          <p:nvPr/>
        </p:nvSpPr>
        <p:spPr bwMode="auto">
          <a:xfrm>
            <a:off x="2852383" y="2846632"/>
            <a:ext cx="3899828" cy="2702163"/>
          </a:xfrm>
          <a:custGeom>
            <a:avLst/>
            <a:gdLst/>
            <a:ahLst/>
            <a:cxnLst>
              <a:cxn ang="0">
                <a:pos x="44" y="25"/>
              </a:cxn>
              <a:cxn ang="0">
                <a:pos x="151" y="34"/>
              </a:cxn>
              <a:cxn ang="0">
                <a:pos x="216" y="120"/>
              </a:cxn>
              <a:cxn ang="0">
                <a:pos x="188" y="230"/>
              </a:cxn>
              <a:cxn ang="0">
                <a:pos x="260" y="236"/>
              </a:cxn>
              <a:cxn ang="0">
                <a:pos x="351" y="167"/>
              </a:cxn>
              <a:cxn ang="0">
                <a:pos x="379" y="229"/>
              </a:cxn>
              <a:cxn ang="0">
                <a:pos x="292" y="364"/>
              </a:cxn>
              <a:cxn ang="0">
                <a:pos x="358" y="451"/>
              </a:cxn>
              <a:cxn ang="0">
                <a:pos x="434" y="353"/>
              </a:cxn>
              <a:cxn ang="0">
                <a:pos x="526" y="284"/>
              </a:cxn>
              <a:cxn ang="0">
                <a:pos x="568" y="377"/>
              </a:cxn>
              <a:cxn ang="0">
                <a:pos x="526" y="479"/>
              </a:cxn>
              <a:cxn ang="0">
                <a:pos x="655" y="436"/>
              </a:cxn>
              <a:cxn ang="0">
                <a:pos x="748" y="390"/>
              </a:cxn>
              <a:cxn ang="0">
                <a:pos x="742" y="494"/>
              </a:cxn>
              <a:cxn ang="0">
                <a:pos x="676" y="579"/>
              </a:cxn>
              <a:cxn ang="0">
                <a:pos x="741" y="665"/>
              </a:cxn>
              <a:cxn ang="0">
                <a:pos x="820" y="589"/>
              </a:cxn>
              <a:cxn ang="0">
                <a:pos x="925" y="553"/>
              </a:cxn>
              <a:cxn ang="0">
                <a:pos x="952" y="615"/>
              </a:cxn>
              <a:cxn ang="0">
                <a:pos x="887" y="700"/>
              </a:cxn>
              <a:cxn ang="0">
                <a:pos x="939" y="778"/>
              </a:cxn>
              <a:cxn ang="0">
                <a:pos x="1031" y="711"/>
              </a:cxn>
              <a:cxn ang="0">
                <a:pos x="1148" y="681"/>
              </a:cxn>
              <a:cxn ang="0">
                <a:pos x="1142" y="763"/>
              </a:cxn>
              <a:cxn ang="0">
                <a:pos x="1075" y="848"/>
              </a:cxn>
              <a:cxn ang="0">
                <a:pos x="1117" y="940"/>
              </a:cxn>
              <a:cxn ang="0">
                <a:pos x="1275" y="788"/>
              </a:cxn>
              <a:cxn ang="0">
                <a:pos x="1380" y="750"/>
              </a:cxn>
              <a:cxn ang="0">
                <a:pos x="1372" y="832"/>
              </a:cxn>
              <a:cxn ang="0">
                <a:pos x="1272" y="959"/>
              </a:cxn>
              <a:cxn ang="0">
                <a:pos x="1255" y="1054"/>
              </a:cxn>
              <a:cxn ang="0">
                <a:pos x="1362" y="1040"/>
              </a:cxn>
              <a:cxn ang="0">
                <a:pos x="1467" y="980"/>
              </a:cxn>
              <a:cxn ang="0">
                <a:pos x="1517" y="1037"/>
              </a:cxn>
              <a:cxn ang="0">
                <a:pos x="1487" y="1146"/>
              </a:cxn>
              <a:cxn ang="0">
                <a:pos x="1584" y="1169"/>
              </a:cxn>
              <a:cxn ang="0">
                <a:pos x="1676" y="1101"/>
              </a:cxn>
              <a:cxn ang="0">
                <a:pos x="1728" y="1179"/>
              </a:cxn>
              <a:cxn ang="0">
                <a:pos x="1661" y="1264"/>
              </a:cxn>
              <a:cxn ang="0">
                <a:pos x="1704" y="1356"/>
              </a:cxn>
              <a:cxn ang="0">
                <a:pos x="1843" y="1276"/>
              </a:cxn>
              <a:cxn ang="0">
                <a:pos x="1909" y="1192"/>
              </a:cxn>
              <a:cxn ang="0">
                <a:pos x="1984" y="1242"/>
              </a:cxn>
              <a:cxn ang="0">
                <a:pos x="1931" y="1358"/>
              </a:cxn>
              <a:cxn ang="0">
                <a:pos x="1889" y="1460"/>
              </a:cxn>
              <a:cxn ang="0">
                <a:pos x="2016" y="1566"/>
              </a:cxn>
              <a:cxn ang="0">
                <a:pos x="2106" y="1453"/>
              </a:cxn>
              <a:cxn ang="0">
                <a:pos x="2196" y="1408"/>
              </a:cxn>
              <a:cxn ang="0">
                <a:pos x="2202" y="1475"/>
              </a:cxn>
              <a:cxn ang="0">
                <a:pos x="2114" y="1588"/>
              </a:cxn>
              <a:cxn ang="0">
                <a:pos x="2336" y="1620"/>
              </a:cxn>
            </a:cxnLst>
            <a:rect l="0" t="0" r="r" b="b"/>
            <a:pathLst>
              <a:path w="2384" h="1683">
                <a:moveTo>
                  <a:pt x="0" y="81"/>
                </a:moveTo>
                <a:lnTo>
                  <a:pt x="44" y="25"/>
                </a:lnTo>
                <a:lnTo>
                  <a:pt x="101" y="0"/>
                </a:lnTo>
                <a:lnTo>
                  <a:pt x="151" y="34"/>
                </a:lnTo>
                <a:lnTo>
                  <a:pt x="201" y="67"/>
                </a:lnTo>
                <a:lnTo>
                  <a:pt x="216" y="120"/>
                </a:lnTo>
                <a:lnTo>
                  <a:pt x="196" y="171"/>
                </a:lnTo>
                <a:lnTo>
                  <a:pt x="188" y="230"/>
                </a:lnTo>
                <a:lnTo>
                  <a:pt x="214" y="268"/>
                </a:lnTo>
                <a:lnTo>
                  <a:pt x="260" y="236"/>
                </a:lnTo>
                <a:lnTo>
                  <a:pt x="293" y="193"/>
                </a:lnTo>
                <a:lnTo>
                  <a:pt x="351" y="167"/>
                </a:lnTo>
                <a:lnTo>
                  <a:pt x="399" y="177"/>
                </a:lnTo>
                <a:lnTo>
                  <a:pt x="379" y="229"/>
                </a:lnTo>
                <a:lnTo>
                  <a:pt x="324" y="322"/>
                </a:lnTo>
                <a:lnTo>
                  <a:pt x="292" y="364"/>
                </a:lnTo>
                <a:lnTo>
                  <a:pt x="308" y="417"/>
                </a:lnTo>
                <a:lnTo>
                  <a:pt x="358" y="451"/>
                </a:lnTo>
                <a:lnTo>
                  <a:pt x="390" y="409"/>
                </a:lnTo>
                <a:lnTo>
                  <a:pt x="434" y="353"/>
                </a:lnTo>
                <a:lnTo>
                  <a:pt x="468" y="310"/>
                </a:lnTo>
                <a:lnTo>
                  <a:pt x="526" y="284"/>
                </a:lnTo>
                <a:lnTo>
                  <a:pt x="576" y="319"/>
                </a:lnTo>
                <a:lnTo>
                  <a:pt x="568" y="377"/>
                </a:lnTo>
                <a:lnTo>
                  <a:pt x="534" y="420"/>
                </a:lnTo>
                <a:lnTo>
                  <a:pt x="526" y="479"/>
                </a:lnTo>
                <a:lnTo>
                  <a:pt x="576" y="512"/>
                </a:lnTo>
                <a:lnTo>
                  <a:pt x="655" y="436"/>
                </a:lnTo>
                <a:lnTo>
                  <a:pt x="687" y="394"/>
                </a:lnTo>
                <a:lnTo>
                  <a:pt x="748" y="390"/>
                </a:lnTo>
                <a:lnTo>
                  <a:pt x="786" y="438"/>
                </a:lnTo>
                <a:lnTo>
                  <a:pt x="742" y="494"/>
                </a:lnTo>
                <a:lnTo>
                  <a:pt x="709" y="537"/>
                </a:lnTo>
                <a:lnTo>
                  <a:pt x="676" y="579"/>
                </a:lnTo>
                <a:lnTo>
                  <a:pt x="704" y="641"/>
                </a:lnTo>
                <a:lnTo>
                  <a:pt x="741" y="665"/>
                </a:lnTo>
                <a:lnTo>
                  <a:pt x="786" y="632"/>
                </a:lnTo>
                <a:lnTo>
                  <a:pt x="820" y="589"/>
                </a:lnTo>
                <a:lnTo>
                  <a:pt x="853" y="548"/>
                </a:lnTo>
                <a:lnTo>
                  <a:pt x="925" y="553"/>
                </a:lnTo>
                <a:lnTo>
                  <a:pt x="974" y="564"/>
                </a:lnTo>
                <a:lnTo>
                  <a:pt x="952" y="615"/>
                </a:lnTo>
                <a:lnTo>
                  <a:pt x="920" y="657"/>
                </a:lnTo>
                <a:lnTo>
                  <a:pt x="887" y="700"/>
                </a:lnTo>
                <a:lnTo>
                  <a:pt x="901" y="753"/>
                </a:lnTo>
                <a:lnTo>
                  <a:pt x="939" y="778"/>
                </a:lnTo>
                <a:lnTo>
                  <a:pt x="998" y="752"/>
                </a:lnTo>
                <a:lnTo>
                  <a:pt x="1031" y="711"/>
                </a:lnTo>
                <a:lnTo>
                  <a:pt x="1090" y="684"/>
                </a:lnTo>
                <a:lnTo>
                  <a:pt x="1148" y="681"/>
                </a:lnTo>
                <a:lnTo>
                  <a:pt x="1186" y="706"/>
                </a:lnTo>
                <a:lnTo>
                  <a:pt x="1142" y="763"/>
                </a:lnTo>
                <a:lnTo>
                  <a:pt x="1109" y="806"/>
                </a:lnTo>
                <a:lnTo>
                  <a:pt x="1075" y="848"/>
                </a:lnTo>
                <a:lnTo>
                  <a:pt x="1067" y="907"/>
                </a:lnTo>
                <a:lnTo>
                  <a:pt x="1117" y="940"/>
                </a:lnTo>
                <a:lnTo>
                  <a:pt x="1208" y="873"/>
                </a:lnTo>
                <a:lnTo>
                  <a:pt x="1275" y="788"/>
                </a:lnTo>
                <a:lnTo>
                  <a:pt x="1308" y="745"/>
                </a:lnTo>
                <a:lnTo>
                  <a:pt x="1380" y="750"/>
                </a:lnTo>
                <a:lnTo>
                  <a:pt x="1406" y="790"/>
                </a:lnTo>
                <a:lnTo>
                  <a:pt x="1372" y="832"/>
                </a:lnTo>
                <a:lnTo>
                  <a:pt x="1307" y="916"/>
                </a:lnTo>
                <a:lnTo>
                  <a:pt x="1272" y="959"/>
                </a:lnTo>
                <a:lnTo>
                  <a:pt x="1240" y="1001"/>
                </a:lnTo>
                <a:lnTo>
                  <a:pt x="1255" y="1054"/>
                </a:lnTo>
                <a:lnTo>
                  <a:pt x="1303" y="1066"/>
                </a:lnTo>
                <a:lnTo>
                  <a:pt x="1362" y="1040"/>
                </a:lnTo>
                <a:lnTo>
                  <a:pt x="1419" y="1014"/>
                </a:lnTo>
                <a:lnTo>
                  <a:pt x="1467" y="980"/>
                </a:lnTo>
                <a:lnTo>
                  <a:pt x="1537" y="986"/>
                </a:lnTo>
                <a:lnTo>
                  <a:pt x="1517" y="1037"/>
                </a:lnTo>
                <a:lnTo>
                  <a:pt x="1495" y="1087"/>
                </a:lnTo>
                <a:lnTo>
                  <a:pt x="1487" y="1146"/>
                </a:lnTo>
                <a:lnTo>
                  <a:pt x="1525" y="1172"/>
                </a:lnTo>
                <a:lnTo>
                  <a:pt x="1584" y="1169"/>
                </a:lnTo>
                <a:lnTo>
                  <a:pt x="1617" y="1126"/>
                </a:lnTo>
                <a:lnTo>
                  <a:pt x="1676" y="1101"/>
                </a:lnTo>
                <a:lnTo>
                  <a:pt x="1725" y="1112"/>
                </a:lnTo>
                <a:lnTo>
                  <a:pt x="1728" y="1179"/>
                </a:lnTo>
                <a:lnTo>
                  <a:pt x="1696" y="1221"/>
                </a:lnTo>
                <a:lnTo>
                  <a:pt x="1661" y="1264"/>
                </a:lnTo>
                <a:lnTo>
                  <a:pt x="1654" y="1323"/>
                </a:lnTo>
                <a:lnTo>
                  <a:pt x="1704" y="1356"/>
                </a:lnTo>
                <a:lnTo>
                  <a:pt x="1752" y="1368"/>
                </a:lnTo>
                <a:lnTo>
                  <a:pt x="1843" y="1276"/>
                </a:lnTo>
                <a:lnTo>
                  <a:pt x="1875" y="1235"/>
                </a:lnTo>
                <a:lnTo>
                  <a:pt x="1909" y="1192"/>
                </a:lnTo>
                <a:lnTo>
                  <a:pt x="1957" y="1204"/>
                </a:lnTo>
                <a:lnTo>
                  <a:pt x="1984" y="1242"/>
                </a:lnTo>
                <a:lnTo>
                  <a:pt x="1965" y="1316"/>
                </a:lnTo>
                <a:lnTo>
                  <a:pt x="1931" y="1358"/>
                </a:lnTo>
                <a:lnTo>
                  <a:pt x="1898" y="1400"/>
                </a:lnTo>
                <a:lnTo>
                  <a:pt x="1889" y="1460"/>
                </a:lnTo>
                <a:lnTo>
                  <a:pt x="1979" y="1540"/>
                </a:lnTo>
                <a:lnTo>
                  <a:pt x="2016" y="1566"/>
                </a:lnTo>
                <a:lnTo>
                  <a:pt x="2060" y="1509"/>
                </a:lnTo>
                <a:lnTo>
                  <a:pt x="2106" y="1453"/>
                </a:lnTo>
                <a:lnTo>
                  <a:pt x="2138" y="1411"/>
                </a:lnTo>
                <a:lnTo>
                  <a:pt x="2196" y="1408"/>
                </a:lnTo>
                <a:lnTo>
                  <a:pt x="2234" y="1433"/>
                </a:lnTo>
                <a:lnTo>
                  <a:pt x="2202" y="1475"/>
                </a:lnTo>
                <a:lnTo>
                  <a:pt x="2158" y="1531"/>
                </a:lnTo>
                <a:lnTo>
                  <a:pt x="2114" y="1588"/>
                </a:lnTo>
                <a:lnTo>
                  <a:pt x="2383" y="1510"/>
                </a:lnTo>
                <a:lnTo>
                  <a:pt x="2336" y="1620"/>
                </a:lnTo>
                <a:lnTo>
                  <a:pt x="2245" y="1682"/>
                </a:lnTo>
              </a:path>
            </a:pathLst>
          </a:custGeom>
          <a:noFill/>
          <a:ln w="12700" cap="rnd" cmpd="sng">
            <a:solidFill>
              <a:schemeClr val="tx1"/>
            </a:solidFill>
            <a:prstDash val="solid"/>
            <a:round/>
            <a:headEnd type="none" w="sm" len="sm"/>
            <a:tailEnd type="none" w="sm" len="sm"/>
          </a:ln>
          <a:effectLst/>
        </p:spPr>
        <p:txBody>
          <a:bodyPr/>
          <a:lstStyle/>
          <a:p>
            <a:endParaRPr lang="en-GB"/>
          </a:p>
        </p:txBody>
      </p:sp>
      <p:sp>
        <p:nvSpPr>
          <p:cNvPr id="2" name="Oval 1"/>
          <p:cNvSpPr/>
          <p:nvPr/>
        </p:nvSpPr>
        <p:spPr>
          <a:xfrm>
            <a:off x="1146618" y="1144588"/>
            <a:ext cx="2209985" cy="2106127"/>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Solid business fundamentals for SBG: </a:t>
            </a:r>
            <a:r>
              <a:rPr lang="en-US" b="1" dirty="0">
                <a:solidFill>
                  <a:srgbClr val="FFFF00"/>
                </a:solidFill>
              </a:rPr>
              <a:t>ROE</a:t>
            </a:r>
            <a:r>
              <a:rPr lang="en-US" sz="1200" b="1" dirty="0">
                <a:solidFill>
                  <a:schemeClr val="bg1"/>
                </a:solidFill>
              </a:rPr>
              <a:t> of </a:t>
            </a:r>
            <a:r>
              <a:rPr lang="en-US" b="1" dirty="0">
                <a:solidFill>
                  <a:srgbClr val="FFFF00"/>
                </a:solidFill>
              </a:rPr>
              <a:t>148% </a:t>
            </a:r>
            <a:r>
              <a:rPr lang="en-US" sz="1200" b="1" dirty="0">
                <a:solidFill>
                  <a:schemeClr val="bg1"/>
                </a:solidFill>
              </a:rPr>
              <a:t>and </a:t>
            </a:r>
            <a:r>
              <a:rPr lang="en-US" b="1" dirty="0">
                <a:solidFill>
                  <a:srgbClr val="FFFF00"/>
                </a:solidFill>
              </a:rPr>
              <a:t>CROC </a:t>
            </a:r>
            <a:r>
              <a:rPr lang="en-US" sz="1200" b="1" dirty="0">
                <a:solidFill>
                  <a:schemeClr val="bg1"/>
                </a:solidFill>
              </a:rPr>
              <a:t>of</a:t>
            </a:r>
            <a:r>
              <a:rPr lang="en-US" b="1" dirty="0">
                <a:solidFill>
                  <a:srgbClr val="FFFF00"/>
                </a:solidFill>
              </a:rPr>
              <a:t> 371%</a:t>
            </a:r>
            <a:endParaRPr lang="en-ZA" sz="1200" b="1" dirty="0">
              <a:solidFill>
                <a:schemeClr val="bg1"/>
              </a:solidFill>
            </a:endParaRPr>
          </a:p>
        </p:txBody>
      </p:sp>
      <p:sp>
        <p:nvSpPr>
          <p:cNvPr id="33" name="Oval 32"/>
          <p:cNvSpPr/>
          <p:nvPr/>
        </p:nvSpPr>
        <p:spPr>
          <a:xfrm>
            <a:off x="3384418" y="1164909"/>
            <a:ext cx="3367793" cy="1543848"/>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One of  the largest technology companies in the world, with a market capitalization of: </a:t>
            </a:r>
            <a:r>
              <a:rPr lang="en-US" b="1" dirty="0">
                <a:solidFill>
                  <a:srgbClr val="FFFF00"/>
                </a:solidFill>
              </a:rPr>
              <a:t>€105bn </a:t>
            </a:r>
            <a:r>
              <a:rPr lang="en-US" sz="1200" b="1" dirty="0">
                <a:solidFill>
                  <a:schemeClr val="bg1"/>
                </a:solidFill>
              </a:rPr>
              <a:t>and revenue of </a:t>
            </a:r>
            <a:r>
              <a:rPr lang="en-US" b="1" dirty="0">
                <a:solidFill>
                  <a:srgbClr val="FFFF00"/>
                </a:solidFill>
              </a:rPr>
              <a:t>€83bn</a:t>
            </a:r>
            <a:endParaRPr lang="en-ZA" b="1" dirty="0">
              <a:solidFill>
                <a:srgbClr val="FFFF00"/>
              </a:solidFill>
            </a:endParaRPr>
          </a:p>
        </p:txBody>
      </p:sp>
      <p:sp>
        <p:nvSpPr>
          <p:cNvPr id="34" name="Oval 33"/>
          <p:cNvSpPr/>
          <p:nvPr/>
        </p:nvSpPr>
        <p:spPr>
          <a:xfrm>
            <a:off x="6786474" y="1166908"/>
            <a:ext cx="2210938" cy="1938675"/>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Sound financials: ROE of </a:t>
            </a:r>
            <a:r>
              <a:rPr lang="en-US" b="1" dirty="0">
                <a:solidFill>
                  <a:srgbClr val="FFFF00"/>
                </a:solidFill>
              </a:rPr>
              <a:t>2.2 </a:t>
            </a:r>
            <a:br>
              <a:rPr lang="en-US" b="1" dirty="0">
                <a:solidFill>
                  <a:schemeClr val="bg1"/>
                </a:solidFill>
              </a:rPr>
            </a:br>
            <a:r>
              <a:rPr lang="en-US" sz="1200" b="1" dirty="0">
                <a:solidFill>
                  <a:schemeClr val="bg1"/>
                </a:solidFill>
              </a:rPr>
              <a:t>(av.), EBITDA of </a:t>
            </a:r>
            <a:r>
              <a:rPr lang="en-US" b="1" dirty="0">
                <a:solidFill>
                  <a:srgbClr val="FFFF00"/>
                </a:solidFill>
              </a:rPr>
              <a:t>€10.2bn</a:t>
            </a:r>
            <a:endParaRPr lang="en-ZA" sz="1200" b="1" dirty="0">
              <a:solidFill>
                <a:schemeClr val="bg1"/>
              </a:solidFill>
            </a:endParaRPr>
          </a:p>
        </p:txBody>
      </p:sp>
      <p:sp>
        <p:nvSpPr>
          <p:cNvPr id="35" name="Oval 34"/>
          <p:cNvSpPr/>
          <p:nvPr/>
        </p:nvSpPr>
        <p:spPr>
          <a:xfrm>
            <a:off x="7597401" y="3105583"/>
            <a:ext cx="2201693" cy="1869048"/>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SBG is Siemens’ Transactional bank in </a:t>
            </a:r>
            <a:r>
              <a:rPr lang="en-US" b="1" dirty="0">
                <a:solidFill>
                  <a:srgbClr val="FFFF00"/>
                </a:solidFill>
              </a:rPr>
              <a:t>9 SSA countries</a:t>
            </a:r>
            <a:endParaRPr lang="en-ZA" b="1" dirty="0">
              <a:solidFill>
                <a:srgbClr val="FFFF00"/>
              </a:solidFill>
            </a:endParaRPr>
          </a:p>
        </p:txBody>
      </p:sp>
      <p:sp>
        <p:nvSpPr>
          <p:cNvPr id="36" name="Oval 35"/>
          <p:cNvSpPr/>
          <p:nvPr/>
        </p:nvSpPr>
        <p:spPr>
          <a:xfrm>
            <a:off x="6212435" y="4863189"/>
            <a:ext cx="2453391" cy="1975991"/>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Expected significant </a:t>
            </a:r>
            <a:r>
              <a:rPr lang="en-US" b="1" dirty="0">
                <a:solidFill>
                  <a:schemeClr val="tx1">
                    <a:lumMod val="75000"/>
                  </a:schemeClr>
                </a:solidFill>
              </a:rPr>
              <a:t>income </a:t>
            </a:r>
            <a:r>
              <a:rPr lang="en-US" sz="1200" b="1" dirty="0">
                <a:solidFill>
                  <a:schemeClr val="bg1"/>
                </a:solidFill>
              </a:rPr>
              <a:t>growth rate of </a:t>
            </a:r>
            <a:r>
              <a:rPr lang="en-US" b="1" dirty="0">
                <a:solidFill>
                  <a:schemeClr val="tx1">
                    <a:lumMod val="75000"/>
                  </a:schemeClr>
                </a:solidFill>
              </a:rPr>
              <a:t>min. 69% </a:t>
            </a:r>
            <a:r>
              <a:rPr lang="en-US" sz="1200" b="1" dirty="0">
                <a:solidFill>
                  <a:schemeClr val="bg1"/>
                </a:solidFill>
              </a:rPr>
              <a:t>for </a:t>
            </a:r>
            <a:r>
              <a:rPr lang="en-US" b="1" dirty="0">
                <a:solidFill>
                  <a:schemeClr val="tx1">
                    <a:lumMod val="75000"/>
                  </a:schemeClr>
                </a:solidFill>
              </a:rPr>
              <a:t>SBG </a:t>
            </a:r>
            <a:r>
              <a:rPr lang="en-US" sz="1200" b="1" dirty="0">
                <a:solidFill>
                  <a:schemeClr val="bg1"/>
                </a:solidFill>
              </a:rPr>
              <a:t>in 2017</a:t>
            </a:r>
            <a:endParaRPr lang="en-ZA" sz="1200" b="1" dirty="0">
              <a:solidFill>
                <a:schemeClr val="bg1"/>
              </a:solidFill>
            </a:endParaRPr>
          </a:p>
        </p:txBody>
      </p:sp>
      <p:sp>
        <p:nvSpPr>
          <p:cNvPr id="37" name="Oval 36"/>
          <p:cNvSpPr/>
          <p:nvPr/>
        </p:nvSpPr>
        <p:spPr>
          <a:xfrm>
            <a:off x="4035104" y="5151920"/>
            <a:ext cx="1979802" cy="1693863"/>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2017 annualized revenue of </a:t>
            </a:r>
            <a:r>
              <a:rPr lang="en-US" b="1" dirty="0">
                <a:solidFill>
                  <a:schemeClr val="tx1">
                    <a:lumMod val="75000"/>
                  </a:schemeClr>
                </a:solidFill>
              </a:rPr>
              <a:t>R71.6m </a:t>
            </a:r>
            <a:r>
              <a:rPr lang="en-US" sz="1200" b="1" dirty="0">
                <a:solidFill>
                  <a:schemeClr val="bg1"/>
                </a:solidFill>
              </a:rPr>
              <a:t>vs. 2017 Budget of </a:t>
            </a:r>
            <a:r>
              <a:rPr lang="en-US" b="1" dirty="0">
                <a:solidFill>
                  <a:schemeClr val="tx1">
                    <a:lumMod val="75000"/>
                  </a:schemeClr>
                </a:solidFill>
              </a:rPr>
              <a:t>R40.6m</a:t>
            </a:r>
            <a:endParaRPr lang="en-ZA" sz="1200" b="1" dirty="0">
              <a:solidFill>
                <a:schemeClr val="bg1"/>
              </a:solidFill>
            </a:endParaRPr>
          </a:p>
        </p:txBody>
      </p:sp>
      <p:sp>
        <p:nvSpPr>
          <p:cNvPr id="38" name="Oval 37"/>
          <p:cNvSpPr/>
          <p:nvPr/>
        </p:nvSpPr>
        <p:spPr>
          <a:xfrm>
            <a:off x="1858962" y="4974631"/>
            <a:ext cx="1978613" cy="158994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chemeClr val="tx1">
                    <a:lumMod val="75000"/>
                  </a:schemeClr>
                </a:solidFill>
              </a:rPr>
              <a:t>Listed </a:t>
            </a:r>
            <a:r>
              <a:rPr lang="en-ZA" sz="1200" b="1" dirty="0">
                <a:solidFill>
                  <a:schemeClr val="tx1">
                    <a:lumMod val="75000"/>
                  </a:schemeClr>
                </a:solidFill>
              </a:rPr>
              <a:t>on Germany’s </a:t>
            </a:r>
            <a:r>
              <a:rPr lang="de-DE" sz="1200" b="1" dirty="0">
                <a:solidFill>
                  <a:schemeClr val="tx1">
                    <a:lumMod val="75000"/>
                  </a:schemeClr>
                </a:solidFill>
              </a:rPr>
              <a:t>Frankfurt am Main and Xetra </a:t>
            </a:r>
            <a:r>
              <a:rPr lang="en-ZA" sz="1200" b="1" dirty="0">
                <a:solidFill>
                  <a:schemeClr val="tx1">
                    <a:lumMod val="75000"/>
                  </a:schemeClr>
                </a:solidFill>
              </a:rPr>
              <a:t>= Meeting rigorous listing requirements</a:t>
            </a:r>
          </a:p>
        </p:txBody>
      </p:sp>
      <p:sp>
        <p:nvSpPr>
          <p:cNvPr id="39" name="Oval 38"/>
          <p:cNvSpPr/>
          <p:nvPr/>
        </p:nvSpPr>
        <p:spPr>
          <a:xfrm>
            <a:off x="84185" y="3305759"/>
            <a:ext cx="2276238" cy="2047164"/>
          </a:xfrm>
          <a:prstGeom prst="ellipse">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b="1" dirty="0">
                <a:solidFill>
                  <a:srgbClr val="FFFF00"/>
                </a:solidFill>
              </a:rPr>
              <a:t>Perfect fit </a:t>
            </a:r>
            <a:r>
              <a:rPr lang="en-ZA" sz="1200" b="1" dirty="0">
                <a:solidFill>
                  <a:schemeClr val="tx1"/>
                </a:solidFill>
              </a:rPr>
              <a:t>with SBG’s strategy of supporting global companies into Africa (presence in </a:t>
            </a:r>
            <a:r>
              <a:rPr lang="en-ZA" b="1" dirty="0">
                <a:solidFill>
                  <a:srgbClr val="FFFF00"/>
                </a:solidFill>
              </a:rPr>
              <a:t>13 </a:t>
            </a:r>
            <a:r>
              <a:rPr lang="en-ZA" sz="1200" b="1" dirty="0">
                <a:solidFill>
                  <a:schemeClr val="tx1"/>
                </a:solidFill>
              </a:rPr>
              <a:t>African countries)</a:t>
            </a:r>
          </a:p>
        </p:txBody>
      </p:sp>
      <p:sp>
        <p:nvSpPr>
          <p:cNvPr id="40" name="Oval 39"/>
          <p:cNvSpPr/>
          <p:nvPr/>
        </p:nvSpPr>
        <p:spPr>
          <a:xfrm>
            <a:off x="4355925" y="3453927"/>
            <a:ext cx="1110937" cy="10706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200" b="1" dirty="0">
              <a:solidFill>
                <a:schemeClr val="bg1"/>
              </a:solidFill>
            </a:endParaRPr>
          </a:p>
        </p:txBody>
      </p:sp>
      <p:pic>
        <p:nvPicPr>
          <p:cNvPr id="3" name="Picture 2"/>
          <p:cNvPicPr>
            <a:picLocks noChangeAspect="1"/>
          </p:cNvPicPr>
          <p:nvPr/>
        </p:nvPicPr>
        <p:blipFill>
          <a:blip r:embed="rId3"/>
          <a:stretch>
            <a:fillRect/>
          </a:stretch>
        </p:blipFill>
        <p:spPr>
          <a:xfrm>
            <a:off x="3384418" y="3686279"/>
            <a:ext cx="3125608" cy="574259"/>
          </a:xfrm>
          <a:prstGeom prst="rect">
            <a:avLst/>
          </a:prstGeom>
        </p:spPr>
      </p:pic>
    </p:spTree>
    <p:extLst>
      <p:ext uri="{BB962C8B-B14F-4D97-AF65-F5344CB8AC3E}">
        <p14:creationId xmlns:p14="http://schemas.microsoft.com/office/powerpoint/2010/main" val="165357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ZA" sz="1600" b="1" dirty="0"/>
                <a:t>A global technology company with significant African ambition</a:t>
              </a:r>
              <a:endParaRPr lang="en-GB" sz="1600" b="1" dirty="0"/>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p>
          </p:txBody>
        </p:sp>
      </p:grpSp>
      <p:sp>
        <p:nvSpPr>
          <p:cNvPr id="96345" name="Rectangle 89"/>
          <p:cNvSpPr>
            <a:spLocks noGrp="1"/>
          </p:cNvSpPr>
          <p:nvPr>
            <p:ph type="title"/>
          </p:nvPr>
        </p:nvSpPr>
        <p:spPr/>
        <p:txBody>
          <a:bodyPr/>
          <a:lstStyle/>
          <a:p>
            <a:pPr>
              <a:spcBef>
                <a:spcPct val="50000"/>
              </a:spcBef>
            </a:pPr>
            <a:r>
              <a:rPr lang="en-GB" dirty="0"/>
              <a:t>Why Siemens AG?</a:t>
            </a:r>
          </a:p>
        </p:txBody>
      </p:sp>
      <p:sp>
        <p:nvSpPr>
          <p:cNvPr id="96346" name="Rectangle 90"/>
          <p:cNvSpPr>
            <a:spLocks noGrp="1"/>
          </p:cNvSpPr>
          <p:nvPr>
            <p:ph idx="1"/>
          </p:nvPr>
        </p:nvSpPr>
        <p:spPr>
          <a:xfrm>
            <a:off x="1860550" y="1098550"/>
            <a:ext cx="8045450" cy="5547910"/>
          </a:xfrm>
        </p:spPr>
        <p:txBody>
          <a:bodyPr>
            <a:normAutofit lnSpcReduction="10000"/>
          </a:bodyPr>
          <a:lstStyle/>
          <a:p>
            <a:pPr lvl="0">
              <a:spcBef>
                <a:spcPts val="300"/>
              </a:spcBef>
              <a:spcAft>
                <a:spcPts val="300"/>
              </a:spcAft>
            </a:pPr>
            <a:r>
              <a:rPr lang="en-ZA" sz="1100" dirty="0"/>
              <a:t>Siemens AG (“Siemens” or "the Company"), headquartered in Munich and rated </a:t>
            </a:r>
            <a:r>
              <a:rPr lang="en-ZA" sz="1100" dirty="0" err="1"/>
              <a:t>rated</a:t>
            </a:r>
            <a:r>
              <a:rPr lang="en-ZA" sz="1100" dirty="0"/>
              <a:t> SB06 on a stand-alone basis, is one of the largest technology companies in the world, with core activities in the following reportable segments:</a:t>
            </a:r>
          </a:p>
          <a:p>
            <a:pPr lvl="1">
              <a:spcBef>
                <a:spcPts val="300"/>
              </a:spcBef>
              <a:spcAft>
                <a:spcPts val="300"/>
              </a:spcAft>
            </a:pPr>
            <a:r>
              <a:rPr lang="en-ZA" sz="1100" dirty="0"/>
              <a:t>Power and Gas: Siemens’ second-biggest business line after healthcare, spectrum of products and solutions for generating electricity from fossil fuels and for producing and transporting oil and gas (e.g. turbines, instrumentation and control systems etc.). Contributed to 21% of its revenue in 2016. This remains a focus post the FY16 results, with contract wins including the supply of steam turbines in Kuwait, the supply of gas turbines worth USD400mn in Saudi Arabia and a partnership with EDF as wind turbine supplier for IPP projects in Belgium.</a:t>
            </a:r>
          </a:p>
          <a:p>
            <a:pPr lvl="1">
              <a:spcBef>
                <a:spcPts val="300"/>
              </a:spcBef>
              <a:spcAft>
                <a:spcPts val="300"/>
              </a:spcAft>
            </a:pPr>
            <a:r>
              <a:rPr lang="en-ZA" sz="1100" dirty="0"/>
              <a:t>Wind Power and Renewables: Design, manufacturing and installation of wind turbines </a:t>
            </a:r>
          </a:p>
          <a:p>
            <a:pPr lvl="1">
              <a:spcBef>
                <a:spcPts val="300"/>
              </a:spcBef>
              <a:spcAft>
                <a:spcPts val="300"/>
              </a:spcAft>
            </a:pPr>
            <a:r>
              <a:rPr lang="en-ZA" sz="1100" dirty="0"/>
              <a:t>Power Generation: Services offer covering performance enhancements, maintenance services, customer training and professional consulting</a:t>
            </a:r>
          </a:p>
          <a:p>
            <a:pPr lvl="1">
              <a:spcBef>
                <a:spcPts val="300"/>
              </a:spcBef>
              <a:spcAft>
                <a:spcPts val="300"/>
              </a:spcAft>
            </a:pPr>
            <a:r>
              <a:rPr lang="en-ZA" sz="1100" dirty="0"/>
              <a:t>Energy Management: Services related to the transition and distribution functions</a:t>
            </a:r>
          </a:p>
          <a:p>
            <a:pPr lvl="1">
              <a:spcBef>
                <a:spcPts val="300"/>
              </a:spcBef>
              <a:spcAft>
                <a:spcPts val="300"/>
              </a:spcAft>
            </a:pPr>
            <a:r>
              <a:rPr lang="en-ZA" sz="1100" dirty="0"/>
              <a:t>Building Technologies: Provision of automation technologies and digital services for buildings. Factory automation is an increasingly attractive business, with countries such as China targeting rapid growth in domestically manufactured goods</a:t>
            </a:r>
          </a:p>
          <a:p>
            <a:pPr lvl="1">
              <a:spcBef>
                <a:spcPts val="300"/>
              </a:spcBef>
              <a:spcAft>
                <a:spcPts val="300"/>
              </a:spcAft>
            </a:pPr>
            <a:r>
              <a:rPr lang="en-ZA" sz="1100" dirty="0"/>
              <a:t>Mobility: Passenger and freight transportation, including rail vehicles, rail automation systems, rail electrification systems and road traffic technology</a:t>
            </a:r>
          </a:p>
          <a:p>
            <a:pPr lvl="1">
              <a:spcBef>
                <a:spcPts val="300"/>
              </a:spcBef>
              <a:spcAft>
                <a:spcPts val="300"/>
              </a:spcAft>
            </a:pPr>
            <a:r>
              <a:rPr lang="en-ZA" sz="1100" dirty="0"/>
              <a:t>Digital Factory: Supply of system solutions used in manufacturing industries</a:t>
            </a:r>
          </a:p>
          <a:p>
            <a:pPr lvl="1">
              <a:spcBef>
                <a:spcPts val="300"/>
              </a:spcBef>
              <a:spcAft>
                <a:spcPts val="300"/>
              </a:spcAft>
            </a:pPr>
            <a:r>
              <a:rPr lang="en-ZA" sz="1100" dirty="0"/>
              <a:t>Process Industries and Drives: Supply of product, software, solution and service portfolio for machinery and other installations</a:t>
            </a:r>
          </a:p>
          <a:p>
            <a:pPr lvl="1">
              <a:spcBef>
                <a:spcPts val="300"/>
              </a:spcBef>
              <a:spcAft>
                <a:spcPts val="300"/>
              </a:spcAft>
            </a:pPr>
            <a:r>
              <a:rPr lang="en-ZA" sz="1100" dirty="0"/>
              <a:t>Healthineers: Siemens’ €40bn healthcare business supplies technology to the healthcare industry as well as medical imaging and laboratory diagnostics</a:t>
            </a:r>
          </a:p>
          <a:p>
            <a:pPr lvl="0">
              <a:spcBef>
                <a:spcPts val="300"/>
              </a:spcBef>
              <a:spcAft>
                <a:spcPts val="300"/>
              </a:spcAft>
            </a:pPr>
            <a:r>
              <a:rPr lang="en-US" sz="1100" dirty="0"/>
              <a:t>Listed on Germany’s Frankfurt am Main and </a:t>
            </a:r>
            <a:r>
              <a:rPr lang="en-US" sz="1100" dirty="0" err="1"/>
              <a:t>Xetra</a:t>
            </a:r>
            <a:r>
              <a:rPr lang="en-US" sz="1100" dirty="0"/>
              <a:t>, </a:t>
            </a:r>
            <a:r>
              <a:rPr lang="en-ZA" sz="1100" dirty="0"/>
              <a:t>thereby satisfying both exchanges' rigorous listing requirements</a:t>
            </a:r>
            <a:endParaRPr lang="en-US" sz="1100" dirty="0"/>
          </a:p>
          <a:p>
            <a:pPr lvl="0">
              <a:spcBef>
                <a:spcPts val="300"/>
              </a:spcBef>
              <a:spcAft>
                <a:spcPts val="300"/>
              </a:spcAft>
            </a:pPr>
            <a:r>
              <a:rPr lang="en-US" sz="1100" dirty="0"/>
              <a:t>In 2017, the Company’s market capitalization and revenue are estimated at approx. $122.9bn and $96.8bn respectively</a:t>
            </a:r>
          </a:p>
          <a:p>
            <a:pPr lvl="0">
              <a:spcBef>
                <a:spcPts val="300"/>
              </a:spcBef>
              <a:spcAft>
                <a:spcPts val="300"/>
              </a:spcAft>
            </a:pPr>
            <a:r>
              <a:rPr lang="en-US" sz="1100" dirty="0"/>
              <a:t>Global footprint with presence in Latin America, Middle East, Asia and Africa</a:t>
            </a:r>
          </a:p>
          <a:p>
            <a:pPr lvl="1">
              <a:spcBef>
                <a:spcPts val="300"/>
              </a:spcBef>
              <a:spcAft>
                <a:spcPts val="300"/>
              </a:spcAft>
            </a:pPr>
            <a:r>
              <a:rPr lang="en-ZA" sz="1100" dirty="0"/>
              <a:t>Siemens has a presence in 13 African countries, with SBG currently being its main transactional bank</a:t>
            </a:r>
          </a:p>
          <a:p>
            <a:pPr lvl="0">
              <a:spcBef>
                <a:spcPts val="300"/>
              </a:spcBef>
              <a:spcAft>
                <a:spcPts val="300"/>
              </a:spcAft>
            </a:pPr>
            <a:r>
              <a:rPr lang="en-ZA" sz="1100" dirty="0"/>
              <a:t>Number of employees estimated at </a:t>
            </a:r>
            <a:r>
              <a:rPr lang="en-US" sz="1100" dirty="0"/>
              <a:t>351,000</a:t>
            </a:r>
          </a:p>
          <a:p>
            <a:pPr lvl="0">
              <a:spcBef>
                <a:spcPts val="300"/>
              </a:spcBef>
              <a:spcAft>
                <a:spcPts val="300"/>
              </a:spcAft>
            </a:pPr>
            <a:r>
              <a:rPr lang="en-US" sz="1100" dirty="0"/>
              <a:t>Significant investments being made across multiple regions, including Africa</a:t>
            </a:r>
          </a:p>
          <a:p>
            <a:pPr lvl="0">
              <a:spcBef>
                <a:spcPts val="300"/>
              </a:spcBef>
              <a:spcAft>
                <a:spcPts val="300"/>
              </a:spcAft>
            </a:pPr>
            <a:endParaRPr lang="en-US" sz="1100" dirty="0"/>
          </a:p>
        </p:txBody>
      </p:sp>
      <p:sp>
        <p:nvSpPr>
          <p:cNvPr id="96332" name="Rectangle 76"/>
          <p:cNvSpPr>
            <a:spLocks noChangeArrowheads="1"/>
          </p:cNvSpPr>
          <p:nvPr/>
        </p:nvSpPr>
        <p:spPr bwMode="auto">
          <a:xfrm>
            <a:off x="262800" y="1253509"/>
            <a:ext cx="1596163" cy="533305"/>
          </a:xfrm>
          <a:prstGeom prst="rect">
            <a:avLst/>
          </a:prstGeom>
          <a:noFill/>
          <a:ln w="9525">
            <a:noFill/>
            <a:miter lim="800000"/>
            <a:headEnd/>
            <a:tailEnd/>
          </a:ln>
          <a:effectLst/>
        </p:spPr>
        <p:txBody>
          <a:bodyPr/>
          <a:lstStyle/>
          <a:p>
            <a:r>
              <a:rPr lang="en-ZA" sz="1200" b="1" i="1" dirty="0">
                <a:solidFill>
                  <a:srgbClr val="969696"/>
                </a:solidFill>
              </a:rPr>
              <a:t>Listed on Germany’s Frankfurt am Main and </a:t>
            </a:r>
            <a:r>
              <a:rPr lang="en-ZA" sz="1200" b="1" i="1" dirty="0" err="1">
                <a:solidFill>
                  <a:srgbClr val="969696"/>
                </a:solidFill>
              </a:rPr>
              <a:t>Xetra</a:t>
            </a:r>
            <a:endParaRPr lang="en-GB" sz="1200" b="1" i="1" dirty="0">
              <a:solidFill>
                <a:srgbClr val="969696"/>
              </a:solidFill>
            </a:endParaRPr>
          </a:p>
        </p:txBody>
      </p:sp>
      <p:sp>
        <p:nvSpPr>
          <p:cNvPr id="8" name="Rectangle 76"/>
          <p:cNvSpPr>
            <a:spLocks noChangeArrowheads="1"/>
          </p:cNvSpPr>
          <p:nvPr/>
        </p:nvSpPr>
        <p:spPr bwMode="auto">
          <a:xfrm>
            <a:off x="251424" y="3166501"/>
            <a:ext cx="1438275" cy="1066610"/>
          </a:xfrm>
          <a:prstGeom prst="rect">
            <a:avLst/>
          </a:prstGeom>
          <a:noFill/>
          <a:ln w="9525">
            <a:noFill/>
            <a:miter lim="800000"/>
            <a:headEnd/>
            <a:tailEnd/>
          </a:ln>
          <a:effectLst/>
        </p:spPr>
        <p:txBody>
          <a:bodyPr/>
          <a:lstStyle/>
          <a:p>
            <a:r>
              <a:rPr lang="en-ZA" sz="1200" b="1" i="1" dirty="0">
                <a:solidFill>
                  <a:srgbClr val="969696"/>
                </a:solidFill>
              </a:rPr>
              <a:t>Market cap of $122.9bn with net revenue estimated at approx. $2.8bn</a:t>
            </a:r>
          </a:p>
        </p:txBody>
      </p:sp>
      <p:sp>
        <p:nvSpPr>
          <p:cNvPr id="9" name="Rectangle 76"/>
          <p:cNvSpPr>
            <a:spLocks noChangeArrowheads="1"/>
          </p:cNvSpPr>
          <p:nvPr/>
        </p:nvSpPr>
        <p:spPr bwMode="auto">
          <a:xfrm>
            <a:off x="240048" y="5065845"/>
            <a:ext cx="1438275" cy="1066610"/>
          </a:xfrm>
          <a:prstGeom prst="rect">
            <a:avLst/>
          </a:prstGeom>
          <a:noFill/>
          <a:ln w="9525">
            <a:noFill/>
            <a:miter lim="800000"/>
            <a:headEnd/>
            <a:tailEnd/>
          </a:ln>
          <a:effectLst/>
        </p:spPr>
        <p:txBody>
          <a:bodyPr/>
          <a:lstStyle/>
          <a:p>
            <a:r>
              <a:rPr lang="en-GB" sz="1200" b="1" i="1" dirty="0">
                <a:solidFill>
                  <a:srgbClr val="969696"/>
                </a:solidFill>
              </a:rPr>
              <a:t>Presence in 13 African countries, including South Africa</a:t>
            </a:r>
          </a:p>
        </p:txBody>
      </p:sp>
    </p:spTree>
    <p:extLst>
      <p:ext uri="{BB962C8B-B14F-4D97-AF65-F5344CB8AC3E}">
        <p14:creationId xmlns:p14="http://schemas.microsoft.com/office/powerpoint/2010/main" val="283802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64" name="Rectangle 68"/>
          <p:cNvSpPr>
            <a:spLocks noGrp="1"/>
          </p:cNvSpPr>
          <p:nvPr>
            <p:ph type="title"/>
          </p:nvPr>
        </p:nvSpPr>
        <p:spPr/>
        <p:txBody>
          <a:bodyPr/>
          <a:lstStyle/>
          <a:p>
            <a:r>
              <a:rPr lang="en-GB" dirty="0">
                <a:latin typeface="Arial" charset="0"/>
              </a:rPr>
              <a:t>Why Siemens AG?</a:t>
            </a:r>
          </a:p>
        </p:txBody>
      </p:sp>
      <p:grpSp>
        <p:nvGrpSpPr>
          <p:cNvPr id="183304" name="Group 8"/>
          <p:cNvGrpSpPr>
            <a:grpSpLocks/>
          </p:cNvGrpSpPr>
          <p:nvPr/>
        </p:nvGrpSpPr>
        <p:grpSpPr bwMode="auto">
          <a:xfrm>
            <a:off x="1860550" y="728663"/>
            <a:ext cx="7626096" cy="360362"/>
            <a:chOff x="1170" y="391"/>
            <a:chExt cx="4897" cy="227"/>
          </a:xfrm>
        </p:grpSpPr>
        <p:sp>
          <p:nvSpPr>
            <p:cNvPr id="183305" name="Text Box 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t>Corporate structure: African footprint</a:t>
              </a:r>
            </a:p>
          </p:txBody>
        </p:sp>
        <p:sp>
          <p:nvSpPr>
            <p:cNvPr id="183306" name="Line 1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a:p>
          </p:txBody>
        </p:sp>
      </p:grpSp>
      <p:sp>
        <p:nvSpPr>
          <p:cNvPr id="206" name="Rectangle 205"/>
          <p:cNvSpPr/>
          <p:nvPr/>
        </p:nvSpPr>
        <p:spPr>
          <a:xfrm>
            <a:off x="4002023" y="1192480"/>
            <a:ext cx="1797497" cy="750804"/>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Siemens AG</a:t>
            </a:r>
            <a:endParaRPr lang="en-ZA" sz="1000" b="1" dirty="0"/>
          </a:p>
        </p:txBody>
      </p:sp>
      <p:cxnSp>
        <p:nvCxnSpPr>
          <p:cNvPr id="207" name="Straight Connector 206"/>
          <p:cNvCxnSpPr/>
          <p:nvPr/>
        </p:nvCxnSpPr>
        <p:spPr>
          <a:xfrm flipV="1">
            <a:off x="2011937" y="2557578"/>
            <a:ext cx="735017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022001" y="2557579"/>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4066219" y="2557579"/>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790227" y="2566539"/>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8395083" y="2557579"/>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tangle 211"/>
          <p:cNvSpPr/>
          <p:nvPr/>
        </p:nvSpPr>
        <p:spPr>
          <a:xfrm>
            <a:off x="894468" y="2922878"/>
            <a:ext cx="742356" cy="6825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North Africa</a:t>
            </a:r>
            <a:endParaRPr lang="en-ZA" sz="1000" b="1" dirty="0">
              <a:solidFill>
                <a:schemeClr val="bg1"/>
              </a:solidFill>
            </a:endParaRPr>
          </a:p>
        </p:txBody>
      </p:sp>
      <p:cxnSp>
        <p:nvCxnSpPr>
          <p:cNvPr id="216" name="Straight Connector 215"/>
          <p:cNvCxnSpPr/>
          <p:nvPr/>
        </p:nvCxnSpPr>
        <p:spPr>
          <a:xfrm>
            <a:off x="4900772" y="1943284"/>
            <a:ext cx="0" cy="6142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Rectangle 76"/>
          <p:cNvSpPr>
            <a:spLocks noChangeArrowheads="1"/>
          </p:cNvSpPr>
          <p:nvPr/>
        </p:nvSpPr>
        <p:spPr bwMode="auto">
          <a:xfrm>
            <a:off x="262800" y="1253509"/>
            <a:ext cx="1597750" cy="533305"/>
          </a:xfrm>
          <a:prstGeom prst="rect">
            <a:avLst/>
          </a:prstGeom>
          <a:noFill/>
          <a:ln w="9525">
            <a:noFill/>
            <a:miter lim="800000"/>
            <a:headEnd/>
            <a:tailEnd/>
          </a:ln>
          <a:effectLst/>
        </p:spPr>
        <p:txBody>
          <a:bodyPr/>
          <a:lstStyle/>
          <a:p>
            <a:r>
              <a:rPr lang="en-ZA" sz="1200" b="1" i="1" dirty="0">
                <a:solidFill>
                  <a:srgbClr val="969696"/>
                </a:solidFill>
              </a:rPr>
              <a:t>The Group provides implicit support for their subsidiaries under a Global Letter of Support.…</a:t>
            </a:r>
          </a:p>
        </p:txBody>
      </p:sp>
      <p:cxnSp>
        <p:nvCxnSpPr>
          <p:cNvPr id="224" name="Straight Connector 223"/>
          <p:cNvCxnSpPr/>
          <p:nvPr/>
        </p:nvCxnSpPr>
        <p:spPr>
          <a:xfrm>
            <a:off x="2780480" y="2557578"/>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3468171" y="2557578"/>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896553" y="2557578"/>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712388" y="2922878"/>
            <a:ext cx="652028"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Angola</a:t>
            </a:r>
            <a:endParaRPr lang="en-ZA" sz="1000" b="1" dirty="0">
              <a:solidFill>
                <a:schemeClr val="tx2">
                  <a:lumMod val="75000"/>
                </a:schemeClr>
              </a:solidFill>
            </a:endParaRPr>
          </a:p>
        </p:txBody>
      </p:sp>
      <p:sp>
        <p:nvSpPr>
          <p:cNvPr id="35" name="Rectangle 34"/>
          <p:cNvSpPr/>
          <p:nvPr/>
        </p:nvSpPr>
        <p:spPr>
          <a:xfrm>
            <a:off x="5268297" y="2927072"/>
            <a:ext cx="994062"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Mozambique</a:t>
            </a:r>
            <a:endParaRPr lang="en-ZA" sz="1000" b="1" dirty="0">
              <a:solidFill>
                <a:schemeClr val="tx2">
                  <a:lumMod val="75000"/>
                </a:schemeClr>
              </a:solidFill>
            </a:endParaRPr>
          </a:p>
        </p:txBody>
      </p:sp>
      <p:sp>
        <p:nvSpPr>
          <p:cNvPr id="36" name="Rectangle 35"/>
          <p:cNvSpPr/>
          <p:nvPr/>
        </p:nvSpPr>
        <p:spPr>
          <a:xfrm>
            <a:off x="4549085" y="2927072"/>
            <a:ext cx="643280"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Malawi</a:t>
            </a:r>
            <a:endParaRPr lang="en-ZA" sz="1000" b="1" dirty="0">
              <a:solidFill>
                <a:schemeClr val="tx2">
                  <a:lumMod val="75000"/>
                </a:schemeClr>
              </a:solidFill>
            </a:endParaRPr>
          </a:p>
        </p:txBody>
      </p:sp>
      <p:sp>
        <p:nvSpPr>
          <p:cNvPr id="41" name="Rectangle 40"/>
          <p:cNvSpPr/>
          <p:nvPr/>
        </p:nvSpPr>
        <p:spPr>
          <a:xfrm>
            <a:off x="894023" y="3662113"/>
            <a:ext cx="742356" cy="247936"/>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Algeria</a:t>
            </a:r>
            <a:endParaRPr lang="en-ZA" sz="800" b="1" dirty="0">
              <a:solidFill>
                <a:schemeClr val="bg1"/>
              </a:solidFill>
            </a:endParaRPr>
          </a:p>
        </p:txBody>
      </p:sp>
      <p:sp>
        <p:nvSpPr>
          <p:cNvPr id="42" name="Rectangle 41"/>
          <p:cNvSpPr/>
          <p:nvPr/>
        </p:nvSpPr>
        <p:spPr>
          <a:xfrm>
            <a:off x="894023" y="3978134"/>
            <a:ext cx="742356" cy="23941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Egypt</a:t>
            </a:r>
            <a:endParaRPr lang="en-ZA" sz="800" b="1" dirty="0">
              <a:solidFill>
                <a:schemeClr val="bg1"/>
              </a:solidFill>
            </a:endParaRPr>
          </a:p>
        </p:txBody>
      </p:sp>
      <p:sp>
        <p:nvSpPr>
          <p:cNvPr id="43" name="Rectangle 42"/>
          <p:cNvSpPr/>
          <p:nvPr/>
        </p:nvSpPr>
        <p:spPr>
          <a:xfrm>
            <a:off x="894843" y="4287634"/>
            <a:ext cx="742356" cy="20938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Tunisia</a:t>
            </a:r>
            <a:endParaRPr lang="en-ZA" sz="800" b="1" dirty="0">
              <a:solidFill>
                <a:schemeClr val="bg1"/>
              </a:solidFill>
            </a:endParaRPr>
          </a:p>
        </p:txBody>
      </p:sp>
      <p:sp>
        <p:nvSpPr>
          <p:cNvPr id="44" name="Rectangle 43"/>
          <p:cNvSpPr/>
          <p:nvPr/>
        </p:nvSpPr>
        <p:spPr>
          <a:xfrm>
            <a:off x="892984" y="4567107"/>
            <a:ext cx="742356" cy="22338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Morocco</a:t>
            </a:r>
            <a:endParaRPr lang="en-ZA" sz="800" b="1" dirty="0">
              <a:solidFill>
                <a:schemeClr val="bg1"/>
              </a:solidFill>
            </a:endParaRPr>
          </a:p>
        </p:txBody>
      </p:sp>
      <p:sp>
        <p:nvSpPr>
          <p:cNvPr id="46" name="Rectangle 45"/>
          <p:cNvSpPr/>
          <p:nvPr/>
        </p:nvSpPr>
        <p:spPr>
          <a:xfrm>
            <a:off x="2447823" y="2928470"/>
            <a:ext cx="669878"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Cote d’Ivoire*</a:t>
            </a:r>
            <a:endParaRPr lang="en-ZA" sz="1000" b="1" dirty="0">
              <a:solidFill>
                <a:schemeClr val="tx2">
                  <a:lumMod val="75000"/>
                </a:schemeClr>
              </a:solidFill>
            </a:endParaRPr>
          </a:p>
        </p:txBody>
      </p:sp>
      <p:sp>
        <p:nvSpPr>
          <p:cNvPr id="47" name="Rectangle 46"/>
          <p:cNvSpPr/>
          <p:nvPr/>
        </p:nvSpPr>
        <p:spPr>
          <a:xfrm>
            <a:off x="3202833" y="2928470"/>
            <a:ext cx="589966"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Ghana</a:t>
            </a:r>
          </a:p>
        </p:txBody>
      </p:sp>
      <p:sp>
        <p:nvSpPr>
          <p:cNvPr id="48" name="Rectangle 47"/>
          <p:cNvSpPr/>
          <p:nvPr/>
        </p:nvSpPr>
        <p:spPr>
          <a:xfrm>
            <a:off x="3890731" y="2928470"/>
            <a:ext cx="589966"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Kenya</a:t>
            </a:r>
          </a:p>
        </p:txBody>
      </p:sp>
      <p:cxnSp>
        <p:nvCxnSpPr>
          <p:cNvPr id="50" name="Straight Connector 49"/>
          <p:cNvCxnSpPr/>
          <p:nvPr/>
        </p:nvCxnSpPr>
        <p:spPr>
          <a:xfrm>
            <a:off x="6680858" y="2557578"/>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469423" y="2566539"/>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352826" y="2557578"/>
            <a:ext cx="0" cy="477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104180" y="2925674"/>
            <a:ext cx="739189"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Nigeria</a:t>
            </a:r>
            <a:endParaRPr lang="en-ZA" sz="1000" b="1" dirty="0">
              <a:solidFill>
                <a:schemeClr val="tx2">
                  <a:lumMod val="75000"/>
                </a:schemeClr>
              </a:solidFill>
            </a:endParaRPr>
          </a:p>
        </p:txBody>
      </p:sp>
      <p:sp>
        <p:nvSpPr>
          <p:cNvPr id="55" name="Rectangle 54"/>
          <p:cNvSpPr/>
          <p:nvPr/>
        </p:nvSpPr>
        <p:spPr>
          <a:xfrm>
            <a:off x="7909646" y="2927072"/>
            <a:ext cx="1025691"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South Africa</a:t>
            </a:r>
            <a:endParaRPr lang="en-ZA" sz="1000" b="1" dirty="0">
              <a:solidFill>
                <a:schemeClr val="tx2">
                  <a:lumMod val="75000"/>
                </a:schemeClr>
              </a:solidFill>
            </a:endParaRPr>
          </a:p>
        </p:txBody>
      </p:sp>
      <p:sp>
        <p:nvSpPr>
          <p:cNvPr id="56" name="Rectangle 55"/>
          <p:cNvSpPr/>
          <p:nvPr/>
        </p:nvSpPr>
        <p:spPr>
          <a:xfrm>
            <a:off x="8996856" y="2928470"/>
            <a:ext cx="745223"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Tanzania</a:t>
            </a:r>
            <a:endParaRPr lang="en-ZA" sz="1000" b="1" dirty="0">
              <a:solidFill>
                <a:schemeClr val="tx2">
                  <a:lumMod val="75000"/>
                </a:schemeClr>
              </a:solidFill>
            </a:endParaRPr>
          </a:p>
        </p:txBody>
      </p:sp>
      <p:sp>
        <p:nvSpPr>
          <p:cNvPr id="57" name="Rectangle 56"/>
          <p:cNvSpPr/>
          <p:nvPr/>
        </p:nvSpPr>
        <p:spPr>
          <a:xfrm>
            <a:off x="6330746" y="2924275"/>
            <a:ext cx="705047" cy="6825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Namibia**</a:t>
            </a:r>
            <a:endParaRPr lang="en-ZA" sz="1000" b="1" dirty="0">
              <a:solidFill>
                <a:schemeClr val="tx2">
                  <a:lumMod val="75000"/>
                </a:schemeClr>
              </a:solidFill>
            </a:endParaRPr>
          </a:p>
        </p:txBody>
      </p:sp>
      <p:sp>
        <p:nvSpPr>
          <p:cNvPr id="58" name="Content Placeholder 30"/>
          <p:cNvSpPr>
            <a:spLocks noGrp="1"/>
          </p:cNvSpPr>
          <p:nvPr>
            <p:ph sz="quarter" idx="4294967295"/>
          </p:nvPr>
        </p:nvSpPr>
        <p:spPr>
          <a:xfrm>
            <a:off x="1822738" y="2603494"/>
            <a:ext cx="417224" cy="262943"/>
          </a:xfrm>
          <a:prstGeom prst="rect">
            <a:avLst/>
          </a:prstGeom>
          <a:solidFill>
            <a:schemeClr val="bg1"/>
          </a:solidFill>
        </p:spPr>
        <p:txBody>
          <a:bodyPr/>
          <a:lstStyle/>
          <a:p>
            <a:pPr marL="0" indent="0" algn="ctr">
              <a:buNone/>
            </a:pPr>
            <a:r>
              <a:rPr lang="en-ZA" sz="700" b="1" dirty="0">
                <a:solidFill>
                  <a:srgbClr val="00B0F0"/>
                </a:solidFill>
              </a:rPr>
              <a:t>51%</a:t>
            </a:r>
          </a:p>
        </p:txBody>
      </p:sp>
      <p:sp>
        <p:nvSpPr>
          <p:cNvPr id="59" name="Rectangle 90"/>
          <p:cNvSpPr>
            <a:spLocks noGrp="1"/>
          </p:cNvSpPr>
          <p:nvPr>
            <p:ph idx="4294967295"/>
          </p:nvPr>
        </p:nvSpPr>
        <p:spPr>
          <a:xfrm>
            <a:off x="1600407" y="3754755"/>
            <a:ext cx="874345" cy="313322"/>
          </a:xfrm>
          <a:prstGeom prst="rect">
            <a:avLst/>
          </a:prstGeom>
        </p:spPr>
        <p:txBody>
          <a:bodyPr/>
          <a:lstStyle/>
          <a:p>
            <a:pPr marL="0" lvl="0" indent="0" algn="ctr">
              <a:spcBef>
                <a:spcPts val="300"/>
              </a:spcBef>
              <a:spcAft>
                <a:spcPts val="300"/>
              </a:spcAft>
              <a:buNone/>
            </a:pPr>
            <a:r>
              <a:rPr lang="en-ZA" sz="800" dirty="0"/>
              <a:t>Siemens S.A., Luanda</a:t>
            </a:r>
          </a:p>
        </p:txBody>
      </p:sp>
      <p:sp>
        <p:nvSpPr>
          <p:cNvPr id="60" name="Content Placeholder 30"/>
          <p:cNvSpPr>
            <a:spLocks noGrp="1"/>
          </p:cNvSpPr>
          <p:nvPr>
            <p:ph sz="quarter" idx="4294967295"/>
          </p:nvPr>
        </p:nvSpPr>
        <p:spPr>
          <a:xfrm>
            <a:off x="2570757" y="2604892"/>
            <a:ext cx="417224" cy="262943"/>
          </a:xfrm>
          <a:prstGeom prst="rect">
            <a:avLst/>
          </a:prstGeom>
          <a:solidFill>
            <a:schemeClr val="bg1"/>
          </a:solidFill>
        </p:spPr>
        <p:txBody>
          <a:bodyPr/>
          <a:lstStyle/>
          <a:p>
            <a:pPr marL="0" indent="0" algn="ctr">
              <a:buNone/>
            </a:pPr>
            <a:r>
              <a:rPr lang="en-ZA" sz="700" b="1" dirty="0">
                <a:solidFill>
                  <a:srgbClr val="00B0F0"/>
                </a:solidFill>
              </a:rPr>
              <a:t>?%</a:t>
            </a:r>
          </a:p>
        </p:txBody>
      </p:sp>
      <p:sp>
        <p:nvSpPr>
          <p:cNvPr id="61" name="Content Placeholder 30"/>
          <p:cNvSpPr>
            <a:spLocks noGrp="1"/>
          </p:cNvSpPr>
          <p:nvPr>
            <p:ph sz="quarter" idx="4294967295"/>
          </p:nvPr>
        </p:nvSpPr>
        <p:spPr>
          <a:xfrm>
            <a:off x="3283822" y="2596503"/>
            <a:ext cx="417224" cy="262943"/>
          </a:xfrm>
          <a:prstGeom prst="rect">
            <a:avLst/>
          </a:prstGeom>
          <a:solidFill>
            <a:schemeClr val="bg1"/>
          </a:solidFill>
        </p:spPr>
        <p:txBody>
          <a:bodyPr/>
          <a:lstStyle/>
          <a:p>
            <a:pPr marL="0" indent="0" algn="ctr">
              <a:buNone/>
            </a:pPr>
            <a:r>
              <a:rPr lang="en-ZA" sz="700" b="1" dirty="0">
                <a:solidFill>
                  <a:srgbClr val="00B0F0"/>
                </a:solidFill>
              </a:rPr>
              <a:t>90%</a:t>
            </a:r>
          </a:p>
        </p:txBody>
      </p:sp>
      <p:sp>
        <p:nvSpPr>
          <p:cNvPr id="62" name="Rectangle 90"/>
          <p:cNvSpPr>
            <a:spLocks noGrp="1"/>
          </p:cNvSpPr>
          <p:nvPr>
            <p:ph idx="4294967295"/>
          </p:nvPr>
        </p:nvSpPr>
        <p:spPr>
          <a:xfrm>
            <a:off x="3095047" y="3630318"/>
            <a:ext cx="874345" cy="647664"/>
          </a:xfrm>
          <a:prstGeom prst="rect">
            <a:avLst/>
          </a:prstGeom>
        </p:spPr>
        <p:txBody>
          <a:bodyPr/>
          <a:lstStyle/>
          <a:p>
            <a:pPr marL="0" lvl="0" indent="0" algn="ctr">
              <a:spcBef>
                <a:spcPts val="300"/>
              </a:spcBef>
              <a:spcAft>
                <a:spcPts val="300"/>
              </a:spcAft>
              <a:buNone/>
            </a:pPr>
            <a:r>
              <a:rPr lang="en-ZA" sz="800" dirty="0"/>
              <a:t>Siemens Oil &amp; Gas Equipment Limited</a:t>
            </a:r>
          </a:p>
        </p:txBody>
      </p:sp>
      <p:sp>
        <p:nvSpPr>
          <p:cNvPr id="63" name="Content Placeholder 30"/>
          <p:cNvSpPr>
            <a:spLocks noGrp="1"/>
          </p:cNvSpPr>
          <p:nvPr>
            <p:ph sz="quarter" idx="4294967295"/>
          </p:nvPr>
        </p:nvSpPr>
        <p:spPr>
          <a:xfrm>
            <a:off x="5576151" y="2603494"/>
            <a:ext cx="417224" cy="262943"/>
          </a:xfrm>
          <a:prstGeom prst="rect">
            <a:avLst/>
          </a:prstGeom>
          <a:solidFill>
            <a:schemeClr val="bg1"/>
          </a:solidFill>
        </p:spPr>
        <p:txBody>
          <a:bodyPr/>
          <a:lstStyle/>
          <a:p>
            <a:pPr marL="0" indent="0" algn="ctr">
              <a:buNone/>
            </a:pPr>
            <a:r>
              <a:rPr lang="en-ZA" sz="700" b="1" dirty="0">
                <a:solidFill>
                  <a:srgbClr val="00B0F0"/>
                </a:solidFill>
              </a:rPr>
              <a:t>95%</a:t>
            </a:r>
          </a:p>
        </p:txBody>
      </p:sp>
      <p:sp>
        <p:nvSpPr>
          <p:cNvPr id="64" name="Rectangle 90"/>
          <p:cNvSpPr>
            <a:spLocks noGrp="1"/>
          </p:cNvSpPr>
          <p:nvPr>
            <p:ph idx="4294967295"/>
          </p:nvPr>
        </p:nvSpPr>
        <p:spPr>
          <a:xfrm>
            <a:off x="5336308" y="3631716"/>
            <a:ext cx="874345" cy="401442"/>
          </a:xfrm>
          <a:prstGeom prst="rect">
            <a:avLst/>
          </a:prstGeom>
        </p:spPr>
        <p:txBody>
          <a:bodyPr/>
          <a:lstStyle/>
          <a:p>
            <a:pPr marL="0" lvl="0" indent="0" algn="ctr">
              <a:spcBef>
                <a:spcPts val="300"/>
              </a:spcBef>
              <a:spcAft>
                <a:spcPts val="300"/>
              </a:spcAft>
              <a:buNone/>
            </a:pPr>
            <a:r>
              <a:rPr lang="en-ZA" sz="800" dirty="0"/>
              <a:t>Siemens </a:t>
            </a:r>
            <a:r>
              <a:rPr lang="en-ZA" sz="800" dirty="0" err="1"/>
              <a:t>Limitada</a:t>
            </a:r>
            <a:endParaRPr lang="en-ZA" sz="800" dirty="0"/>
          </a:p>
        </p:txBody>
      </p:sp>
      <p:sp>
        <p:nvSpPr>
          <p:cNvPr id="65" name="Content Placeholder 30"/>
          <p:cNvSpPr>
            <a:spLocks noGrp="1"/>
          </p:cNvSpPr>
          <p:nvPr>
            <p:ph sz="quarter" idx="4294967295"/>
          </p:nvPr>
        </p:nvSpPr>
        <p:spPr>
          <a:xfrm>
            <a:off x="6458394" y="2604892"/>
            <a:ext cx="417224" cy="262943"/>
          </a:xfrm>
          <a:prstGeom prst="rect">
            <a:avLst/>
          </a:prstGeom>
          <a:solidFill>
            <a:schemeClr val="bg1"/>
          </a:solidFill>
        </p:spPr>
        <p:txBody>
          <a:bodyPr/>
          <a:lstStyle/>
          <a:p>
            <a:pPr marL="0" indent="0" algn="ctr">
              <a:buNone/>
            </a:pPr>
            <a:r>
              <a:rPr lang="en-ZA" sz="700" b="1" dirty="0">
                <a:solidFill>
                  <a:srgbClr val="00B0F0"/>
                </a:solidFill>
              </a:rPr>
              <a:t>100%</a:t>
            </a:r>
          </a:p>
        </p:txBody>
      </p:sp>
      <p:sp>
        <p:nvSpPr>
          <p:cNvPr id="66" name="Rectangle 90"/>
          <p:cNvSpPr>
            <a:spLocks noGrp="1"/>
          </p:cNvSpPr>
          <p:nvPr>
            <p:ph idx="4294967295"/>
          </p:nvPr>
        </p:nvSpPr>
        <p:spPr>
          <a:xfrm>
            <a:off x="6268885" y="3633114"/>
            <a:ext cx="874345" cy="401442"/>
          </a:xfrm>
          <a:prstGeom prst="rect">
            <a:avLst/>
          </a:prstGeom>
        </p:spPr>
        <p:txBody>
          <a:bodyPr/>
          <a:lstStyle/>
          <a:p>
            <a:pPr marL="0" lvl="0" indent="0" algn="ctr">
              <a:spcBef>
                <a:spcPts val="300"/>
              </a:spcBef>
              <a:spcAft>
                <a:spcPts val="300"/>
              </a:spcAft>
              <a:buNone/>
            </a:pPr>
            <a:r>
              <a:rPr lang="en-ZA" sz="800" dirty="0"/>
              <a:t>Siemens Pty. Ltd., Windhoek</a:t>
            </a:r>
          </a:p>
        </p:txBody>
      </p:sp>
      <p:sp>
        <p:nvSpPr>
          <p:cNvPr id="67" name="Rectangle 90"/>
          <p:cNvSpPr>
            <a:spLocks noGrp="1"/>
          </p:cNvSpPr>
          <p:nvPr>
            <p:ph idx="4294967295"/>
          </p:nvPr>
        </p:nvSpPr>
        <p:spPr>
          <a:xfrm>
            <a:off x="7075627" y="3634512"/>
            <a:ext cx="874345" cy="524553"/>
          </a:xfrm>
          <a:prstGeom prst="rect">
            <a:avLst/>
          </a:prstGeom>
        </p:spPr>
        <p:txBody>
          <a:bodyPr/>
          <a:lstStyle/>
          <a:p>
            <a:pPr marL="0" lvl="0" indent="0" algn="ctr">
              <a:spcBef>
                <a:spcPts val="300"/>
              </a:spcBef>
              <a:spcAft>
                <a:spcPts val="300"/>
              </a:spcAft>
              <a:buNone/>
            </a:pPr>
            <a:r>
              <a:rPr lang="en-ZA" sz="800" dirty="0"/>
              <a:t>Dresser-Rand (Nigeria) Limited, Lagos</a:t>
            </a:r>
          </a:p>
        </p:txBody>
      </p:sp>
      <p:sp>
        <p:nvSpPr>
          <p:cNvPr id="68" name="Rectangle 90"/>
          <p:cNvSpPr>
            <a:spLocks noGrp="1"/>
          </p:cNvSpPr>
          <p:nvPr>
            <p:ph idx="4294967295"/>
          </p:nvPr>
        </p:nvSpPr>
        <p:spPr>
          <a:xfrm>
            <a:off x="7077025" y="4416087"/>
            <a:ext cx="874345" cy="401442"/>
          </a:xfrm>
          <a:prstGeom prst="rect">
            <a:avLst/>
          </a:prstGeom>
        </p:spPr>
        <p:txBody>
          <a:bodyPr/>
          <a:lstStyle/>
          <a:p>
            <a:pPr marL="0" lvl="0" indent="0" algn="ctr">
              <a:spcBef>
                <a:spcPts val="300"/>
              </a:spcBef>
              <a:spcAft>
                <a:spcPts val="300"/>
              </a:spcAft>
              <a:buNone/>
            </a:pPr>
            <a:r>
              <a:rPr lang="en-ZA" sz="800" dirty="0"/>
              <a:t>Siemens Ltd., Lagos</a:t>
            </a:r>
          </a:p>
        </p:txBody>
      </p:sp>
      <p:sp>
        <p:nvSpPr>
          <p:cNvPr id="69" name="Rectangle 90"/>
          <p:cNvSpPr>
            <a:spLocks noGrp="1"/>
          </p:cNvSpPr>
          <p:nvPr>
            <p:ph idx="4294967295"/>
          </p:nvPr>
        </p:nvSpPr>
        <p:spPr>
          <a:xfrm>
            <a:off x="8016593" y="3627521"/>
            <a:ext cx="874345" cy="524553"/>
          </a:xfrm>
          <a:prstGeom prst="rect">
            <a:avLst/>
          </a:prstGeom>
        </p:spPr>
        <p:txBody>
          <a:bodyPr/>
          <a:lstStyle/>
          <a:p>
            <a:pPr marL="0" lvl="0" indent="0" algn="ctr">
              <a:spcBef>
                <a:spcPts val="300"/>
              </a:spcBef>
              <a:spcAft>
                <a:spcPts val="300"/>
              </a:spcAft>
              <a:buNone/>
            </a:pPr>
            <a:r>
              <a:rPr lang="en-ZA" sz="800" dirty="0"/>
              <a:t>Dresser-Rand Property (Pty) Ltd., 100%</a:t>
            </a:r>
          </a:p>
        </p:txBody>
      </p:sp>
      <p:sp>
        <p:nvSpPr>
          <p:cNvPr id="70" name="Rectangle 90"/>
          <p:cNvSpPr>
            <a:spLocks noGrp="1"/>
          </p:cNvSpPr>
          <p:nvPr>
            <p:ph idx="4294967295"/>
          </p:nvPr>
        </p:nvSpPr>
        <p:spPr>
          <a:xfrm>
            <a:off x="8017991" y="4081925"/>
            <a:ext cx="934124" cy="647664"/>
          </a:xfrm>
          <a:prstGeom prst="rect">
            <a:avLst/>
          </a:prstGeom>
        </p:spPr>
        <p:txBody>
          <a:bodyPr/>
          <a:lstStyle/>
          <a:p>
            <a:pPr marL="0" lvl="0" indent="0" algn="ctr">
              <a:spcBef>
                <a:spcPts val="300"/>
              </a:spcBef>
              <a:spcAft>
                <a:spcPts val="300"/>
              </a:spcAft>
              <a:buNone/>
            </a:pPr>
            <a:r>
              <a:rPr lang="en-ZA" sz="800" dirty="0"/>
              <a:t>Dresser-Rand Service Centre (Pty) Ltd, 100%</a:t>
            </a:r>
          </a:p>
        </p:txBody>
      </p:sp>
      <p:sp>
        <p:nvSpPr>
          <p:cNvPr id="71" name="Rectangle 90"/>
          <p:cNvSpPr>
            <a:spLocks noGrp="1"/>
          </p:cNvSpPr>
          <p:nvPr>
            <p:ph idx="4294967295"/>
          </p:nvPr>
        </p:nvSpPr>
        <p:spPr>
          <a:xfrm>
            <a:off x="8019389" y="4511162"/>
            <a:ext cx="934124" cy="524553"/>
          </a:xfrm>
          <a:prstGeom prst="rect">
            <a:avLst/>
          </a:prstGeom>
        </p:spPr>
        <p:txBody>
          <a:bodyPr/>
          <a:lstStyle/>
          <a:p>
            <a:pPr marL="0" lvl="0" indent="0" algn="ctr">
              <a:spcBef>
                <a:spcPts val="300"/>
              </a:spcBef>
              <a:spcAft>
                <a:spcPts val="300"/>
              </a:spcAft>
              <a:buNone/>
            </a:pPr>
            <a:r>
              <a:rPr lang="en-ZA" sz="800" dirty="0"/>
              <a:t>Dresser-Rand Southern Africa (Pty) Ltd, 100%</a:t>
            </a:r>
          </a:p>
        </p:txBody>
      </p:sp>
      <p:sp>
        <p:nvSpPr>
          <p:cNvPr id="72" name="Rectangle 90"/>
          <p:cNvSpPr>
            <a:spLocks noGrp="1"/>
          </p:cNvSpPr>
          <p:nvPr>
            <p:ph idx="4294967295"/>
          </p:nvPr>
        </p:nvSpPr>
        <p:spPr>
          <a:xfrm>
            <a:off x="8059936" y="4979548"/>
            <a:ext cx="874345" cy="524553"/>
          </a:xfrm>
          <a:prstGeom prst="rect">
            <a:avLst/>
          </a:prstGeom>
        </p:spPr>
        <p:txBody>
          <a:bodyPr/>
          <a:lstStyle/>
          <a:p>
            <a:pPr marL="0" lvl="0" indent="0" algn="ctr">
              <a:spcBef>
                <a:spcPts val="300"/>
              </a:spcBef>
              <a:spcAft>
                <a:spcPts val="300"/>
              </a:spcAft>
              <a:buNone/>
            </a:pPr>
            <a:r>
              <a:rPr lang="en-ZA" sz="800" dirty="0"/>
              <a:t>Linacre Investments (Pty) Ltd, 0%</a:t>
            </a:r>
          </a:p>
        </p:txBody>
      </p:sp>
      <p:sp>
        <p:nvSpPr>
          <p:cNvPr id="73" name="Rectangle 90"/>
          <p:cNvSpPr>
            <a:spLocks noGrp="1"/>
          </p:cNvSpPr>
          <p:nvPr>
            <p:ph idx="4294967295"/>
          </p:nvPr>
        </p:nvSpPr>
        <p:spPr>
          <a:xfrm>
            <a:off x="7980652" y="5425563"/>
            <a:ext cx="1116222" cy="647664"/>
          </a:xfrm>
          <a:prstGeom prst="rect">
            <a:avLst/>
          </a:prstGeom>
        </p:spPr>
        <p:txBody>
          <a:bodyPr/>
          <a:lstStyle/>
          <a:p>
            <a:pPr marL="0" lvl="0" indent="0" algn="ctr">
              <a:spcBef>
                <a:spcPts val="300"/>
              </a:spcBef>
              <a:spcAft>
                <a:spcPts val="300"/>
              </a:spcAft>
              <a:buNone/>
            </a:pPr>
            <a:r>
              <a:rPr lang="en-ZA" sz="800" dirty="0"/>
              <a:t>Siemens Healthcare Proprietary Limited, 100%</a:t>
            </a:r>
          </a:p>
        </p:txBody>
      </p:sp>
      <p:sp>
        <p:nvSpPr>
          <p:cNvPr id="74" name="Rectangle 90"/>
          <p:cNvSpPr>
            <a:spLocks noGrp="1"/>
          </p:cNvSpPr>
          <p:nvPr>
            <p:ph idx="4294967295"/>
          </p:nvPr>
        </p:nvSpPr>
        <p:spPr>
          <a:xfrm>
            <a:off x="8062732" y="5854800"/>
            <a:ext cx="934124" cy="524553"/>
          </a:xfrm>
          <a:prstGeom prst="rect">
            <a:avLst/>
          </a:prstGeom>
        </p:spPr>
        <p:txBody>
          <a:bodyPr/>
          <a:lstStyle/>
          <a:p>
            <a:pPr marL="0" lvl="0" indent="0" algn="ctr">
              <a:spcBef>
                <a:spcPts val="300"/>
              </a:spcBef>
              <a:spcAft>
                <a:spcPts val="300"/>
              </a:spcAft>
              <a:buNone/>
            </a:pPr>
            <a:r>
              <a:rPr lang="en-ZA" sz="800" dirty="0"/>
              <a:t>Siemens*** Proprietary Limited, 70%</a:t>
            </a:r>
          </a:p>
        </p:txBody>
      </p:sp>
      <p:sp>
        <p:nvSpPr>
          <p:cNvPr id="76" name="Rectangle 90"/>
          <p:cNvSpPr>
            <a:spLocks noGrp="1"/>
          </p:cNvSpPr>
          <p:nvPr>
            <p:ph idx="4294967295"/>
          </p:nvPr>
        </p:nvSpPr>
        <p:spPr>
          <a:xfrm>
            <a:off x="8965948" y="3628919"/>
            <a:ext cx="874345" cy="401442"/>
          </a:xfrm>
          <a:prstGeom prst="rect">
            <a:avLst/>
          </a:prstGeom>
        </p:spPr>
        <p:txBody>
          <a:bodyPr/>
          <a:lstStyle/>
          <a:p>
            <a:pPr marL="0" lvl="0" indent="0" algn="ctr">
              <a:spcBef>
                <a:spcPts val="300"/>
              </a:spcBef>
              <a:spcAft>
                <a:spcPts val="300"/>
              </a:spcAft>
              <a:buNone/>
            </a:pPr>
            <a:r>
              <a:rPr lang="en-ZA" sz="800" dirty="0"/>
              <a:t>Siemens Tanzania Ltd</a:t>
            </a:r>
          </a:p>
        </p:txBody>
      </p:sp>
      <p:sp>
        <p:nvSpPr>
          <p:cNvPr id="77" name="Rectangle 90"/>
          <p:cNvSpPr>
            <a:spLocks noGrp="1"/>
          </p:cNvSpPr>
          <p:nvPr>
            <p:ph idx="4294967295"/>
          </p:nvPr>
        </p:nvSpPr>
        <p:spPr>
          <a:xfrm>
            <a:off x="7512799" y="643807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sp>
        <p:nvSpPr>
          <p:cNvPr id="78" name="Rectangle 90"/>
          <p:cNvSpPr>
            <a:spLocks noGrp="1"/>
          </p:cNvSpPr>
          <p:nvPr>
            <p:ph idx="4294967295"/>
          </p:nvPr>
        </p:nvSpPr>
        <p:spPr>
          <a:xfrm>
            <a:off x="8055741" y="6284037"/>
            <a:ext cx="934124" cy="401442"/>
          </a:xfrm>
          <a:prstGeom prst="rect">
            <a:avLst/>
          </a:prstGeom>
        </p:spPr>
        <p:txBody>
          <a:bodyPr/>
          <a:lstStyle/>
          <a:p>
            <a:pPr marL="0" lvl="0" indent="0" algn="ctr">
              <a:spcBef>
                <a:spcPts val="300"/>
              </a:spcBef>
              <a:spcAft>
                <a:spcPts val="300"/>
              </a:spcAft>
              <a:buNone/>
            </a:pPr>
            <a:r>
              <a:rPr lang="en-ZA" sz="800" dirty="0"/>
              <a:t>Siemens Wind Power</a:t>
            </a:r>
          </a:p>
        </p:txBody>
      </p:sp>
      <p:sp>
        <p:nvSpPr>
          <p:cNvPr id="79" name="Content Placeholder 30"/>
          <p:cNvSpPr>
            <a:spLocks noGrp="1"/>
          </p:cNvSpPr>
          <p:nvPr>
            <p:ph sz="quarter" idx="4294967295"/>
          </p:nvPr>
        </p:nvSpPr>
        <p:spPr>
          <a:xfrm>
            <a:off x="9152661" y="2589512"/>
            <a:ext cx="417224" cy="262943"/>
          </a:xfrm>
          <a:prstGeom prst="rect">
            <a:avLst/>
          </a:prstGeom>
          <a:solidFill>
            <a:schemeClr val="bg1"/>
          </a:solidFill>
        </p:spPr>
        <p:txBody>
          <a:bodyPr/>
          <a:lstStyle/>
          <a:p>
            <a:pPr marL="0" indent="0" algn="ctr">
              <a:buNone/>
            </a:pPr>
            <a:r>
              <a:rPr lang="en-ZA" sz="700" b="1" dirty="0">
                <a:solidFill>
                  <a:srgbClr val="00B0F0"/>
                </a:solidFill>
              </a:rPr>
              <a:t>100%</a:t>
            </a:r>
          </a:p>
        </p:txBody>
      </p:sp>
      <p:sp>
        <p:nvSpPr>
          <p:cNvPr id="80" name="Content Placeholder 30"/>
          <p:cNvSpPr>
            <a:spLocks noGrp="1"/>
          </p:cNvSpPr>
          <p:nvPr>
            <p:ph sz="quarter" idx="4294967295"/>
          </p:nvPr>
        </p:nvSpPr>
        <p:spPr>
          <a:xfrm>
            <a:off x="8143112" y="2601766"/>
            <a:ext cx="593334" cy="297973"/>
          </a:xfrm>
          <a:prstGeom prst="rect">
            <a:avLst/>
          </a:prstGeom>
          <a:solidFill>
            <a:schemeClr val="bg1"/>
          </a:solidFill>
        </p:spPr>
        <p:txBody>
          <a:bodyPr/>
          <a:lstStyle/>
          <a:p>
            <a:pPr marL="0" indent="0" algn="ctr">
              <a:buNone/>
            </a:pPr>
            <a:r>
              <a:rPr lang="en-ZA" sz="700" b="1" dirty="0">
                <a:solidFill>
                  <a:srgbClr val="00B0F0"/>
                </a:solidFill>
              </a:rPr>
              <a:t>70-100%</a:t>
            </a:r>
          </a:p>
        </p:txBody>
      </p:sp>
      <p:sp>
        <p:nvSpPr>
          <p:cNvPr id="81" name="Content Placeholder 30"/>
          <p:cNvSpPr>
            <a:spLocks noGrp="1"/>
          </p:cNvSpPr>
          <p:nvPr>
            <p:ph sz="quarter" idx="4294967295"/>
          </p:nvPr>
        </p:nvSpPr>
        <p:spPr>
          <a:xfrm>
            <a:off x="7282233" y="2603494"/>
            <a:ext cx="417224" cy="262943"/>
          </a:xfrm>
          <a:prstGeom prst="rect">
            <a:avLst/>
          </a:prstGeom>
          <a:solidFill>
            <a:schemeClr val="bg1"/>
          </a:solidFill>
        </p:spPr>
        <p:txBody>
          <a:bodyPr/>
          <a:lstStyle/>
          <a:p>
            <a:pPr marL="0" indent="0" algn="ctr">
              <a:buNone/>
            </a:pPr>
            <a:r>
              <a:rPr lang="en-ZA" sz="700" b="1" dirty="0">
                <a:solidFill>
                  <a:srgbClr val="00B0F0"/>
                </a:solidFill>
              </a:rPr>
              <a:t>100%</a:t>
            </a:r>
          </a:p>
        </p:txBody>
      </p:sp>
      <p:sp>
        <p:nvSpPr>
          <p:cNvPr id="82" name="Content Placeholder 30"/>
          <p:cNvSpPr>
            <a:spLocks noGrp="1"/>
          </p:cNvSpPr>
          <p:nvPr>
            <p:ph sz="quarter" idx="4294967295"/>
          </p:nvPr>
        </p:nvSpPr>
        <p:spPr>
          <a:xfrm>
            <a:off x="3873039" y="2608165"/>
            <a:ext cx="417224" cy="262943"/>
          </a:xfrm>
          <a:prstGeom prst="rect">
            <a:avLst/>
          </a:prstGeom>
          <a:solidFill>
            <a:schemeClr val="bg1"/>
          </a:solidFill>
        </p:spPr>
        <p:txBody>
          <a:bodyPr/>
          <a:lstStyle/>
          <a:p>
            <a:pPr marL="0" indent="0" algn="ctr">
              <a:buNone/>
            </a:pPr>
            <a:r>
              <a:rPr lang="en-ZA" sz="700" b="1" dirty="0">
                <a:solidFill>
                  <a:srgbClr val="00B0F0"/>
                </a:solidFill>
              </a:rPr>
              <a:t>?%</a:t>
            </a:r>
          </a:p>
        </p:txBody>
      </p:sp>
      <p:sp>
        <p:nvSpPr>
          <p:cNvPr id="83" name="Content Placeholder 30"/>
          <p:cNvSpPr>
            <a:spLocks noGrp="1"/>
          </p:cNvSpPr>
          <p:nvPr>
            <p:ph sz="quarter" idx="4294967295"/>
          </p:nvPr>
        </p:nvSpPr>
        <p:spPr>
          <a:xfrm>
            <a:off x="4721248" y="2608468"/>
            <a:ext cx="417224" cy="262943"/>
          </a:xfrm>
          <a:prstGeom prst="rect">
            <a:avLst/>
          </a:prstGeom>
          <a:solidFill>
            <a:schemeClr val="bg1"/>
          </a:solidFill>
        </p:spPr>
        <p:txBody>
          <a:bodyPr/>
          <a:lstStyle/>
          <a:p>
            <a:pPr marL="0" indent="0" algn="ctr">
              <a:buNone/>
            </a:pPr>
            <a:r>
              <a:rPr lang="en-ZA" sz="700" b="1" dirty="0">
                <a:solidFill>
                  <a:srgbClr val="00B0F0"/>
                </a:solidFill>
              </a:rPr>
              <a:t>?%</a:t>
            </a:r>
          </a:p>
        </p:txBody>
      </p:sp>
      <p:sp>
        <p:nvSpPr>
          <p:cNvPr id="84" name="Rectangle 90"/>
          <p:cNvSpPr>
            <a:spLocks noGrp="1"/>
          </p:cNvSpPr>
          <p:nvPr>
            <p:ph idx="4294967295"/>
          </p:nvPr>
        </p:nvSpPr>
        <p:spPr>
          <a:xfrm>
            <a:off x="7699457" y="6587439"/>
            <a:ext cx="2042622" cy="401442"/>
          </a:xfrm>
          <a:prstGeom prst="rect">
            <a:avLst/>
          </a:prstGeom>
        </p:spPr>
        <p:txBody>
          <a:bodyPr/>
          <a:lstStyle/>
          <a:p>
            <a:pPr marL="0" lvl="0" indent="0" algn="ctr">
              <a:spcBef>
                <a:spcPts val="300"/>
              </a:spcBef>
              <a:spcAft>
                <a:spcPts val="300"/>
              </a:spcAft>
              <a:buNone/>
            </a:pPr>
            <a:r>
              <a:rPr lang="en-ZA" sz="800" dirty="0"/>
              <a:t>Crabtree South Africa (Pty) Ltd, 100%</a:t>
            </a:r>
          </a:p>
        </p:txBody>
      </p:sp>
      <p:sp>
        <p:nvSpPr>
          <p:cNvPr id="85" name="Rectangle 90"/>
          <p:cNvSpPr>
            <a:spLocks noGrp="1"/>
          </p:cNvSpPr>
          <p:nvPr>
            <p:ph idx="4294967295"/>
          </p:nvPr>
        </p:nvSpPr>
        <p:spPr>
          <a:xfrm>
            <a:off x="2362743" y="3680043"/>
            <a:ext cx="874345" cy="401442"/>
          </a:xfrm>
          <a:prstGeom prst="rect">
            <a:avLst/>
          </a:prstGeom>
        </p:spPr>
        <p:txBody>
          <a:bodyPr/>
          <a:lstStyle/>
          <a:p>
            <a:pPr marL="0" lvl="0" indent="0" algn="ctr">
              <a:spcBef>
                <a:spcPts val="300"/>
              </a:spcBef>
              <a:spcAft>
                <a:spcPts val="300"/>
              </a:spcAft>
              <a:buNone/>
            </a:pPr>
            <a:r>
              <a:rPr lang="en-ZA" sz="800" dirty="0"/>
              <a:t>Siemens CIV, Abidjan</a:t>
            </a:r>
          </a:p>
        </p:txBody>
      </p:sp>
      <p:sp>
        <p:nvSpPr>
          <p:cNvPr id="86" name="Rectangle 90"/>
          <p:cNvSpPr>
            <a:spLocks noGrp="1"/>
          </p:cNvSpPr>
          <p:nvPr>
            <p:ph idx="4294967295"/>
          </p:nvPr>
        </p:nvSpPr>
        <p:spPr>
          <a:xfrm>
            <a:off x="3792799" y="3641205"/>
            <a:ext cx="874345" cy="524553"/>
          </a:xfrm>
          <a:prstGeom prst="rect">
            <a:avLst/>
          </a:prstGeom>
        </p:spPr>
        <p:txBody>
          <a:bodyPr/>
          <a:lstStyle/>
          <a:p>
            <a:pPr marL="0" lvl="0" indent="0" algn="ctr">
              <a:spcBef>
                <a:spcPts val="300"/>
              </a:spcBef>
              <a:spcAft>
                <a:spcPts val="300"/>
              </a:spcAft>
              <a:buNone/>
            </a:pPr>
            <a:r>
              <a:rPr lang="en-ZA" sz="800" dirty="0"/>
              <a:t>Siemens Kenya Ltd., Nairobi</a:t>
            </a:r>
          </a:p>
        </p:txBody>
      </p:sp>
      <p:sp>
        <p:nvSpPr>
          <p:cNvPr id="87" name="Rectangle 90"/>
          <p:cNvSpPr>
            <a:spLocks noGrp="1"/>
          </p:cNvSpPr>
          <p:nvPr>
            <p:ph idx="4294967295"/>
          </p:nvPr>
        </p:nvSpPr>
        <p:spPr>
          <a:xfrm>
            <a:off x="4499183" y="3633114"/>
            <a:ext cx="874345" cy="401442"/>
          </a:xfrm>
          <a:prstGeom prst="rect">
            <a:avLst/>
          </a:prstGeom>
        </p:spPr>
        <p:txBody>
          <a:bodyPr/>
          <a:lstStyle/>
          <a:p>
            <a:pPr marL="0" lvl="0" indent="0" algn="ctr">
              <a:spcBef>
                <a:spcPts val="300"/>
              </a:spcBef>
              <a:spcAft>
                <a:spcPts val="300"/>
              </a:spcAft>
              <a:buNone/>
            </a:pPr>
            <a:r>
              <a:rPr lang="en-ZA" sz="800" dirty="0"/>
              <a:t>Siemens Malawi</a:t>
            </a:r>
          </a:p>
        </p:txBody>
      </p:sp>
      <p:sp>
        <p:nvSpPr>
          <p:cNvPr id="88" name="Rectangle 87"/>
          <p:cNvSpPr/>
          <p:nvPr/>
        </p:nvSpPr>
        <p:spPr>
          <a:xfrm>
            <a:off x="892947" y="5115100"/>
            <a:ext cx="652028" cy="18121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000" dirty="0">
              <a:solidFill>
                <a:schemeClr val="tx2">
                  <a:lumMod val="75000"/>
                </a:schemeClr>
              </a:solidFill>
            </a:endParaRPr>
          </a:p>
        </p:txBody>
      </p:sp>
      <p:sp>
        <p:nvSpPr>
          <p:cNvPr id="89" name="Rectangle 88"/>
          <p:cNvSpPr/>
          <p:nvPr/>
        </p:nvSpPr>
        <p:spPr>
          <a:xfrm>
            <a:off x="892947" y="5368168"/>
            <a:ext cx="653426" cy="23590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000" dirty="0">
              <a:solidFill>
                <a:schemeClr val="tx2">
                  <a:lumMod val="75000"/>
                </a:schemeClr>
              </a:solidFill>
            </a:endParaRPr>
          </a:p>
        </p:txBody>
      </p:sp>
      <p:sp>
        <p:nvSpPr>
          <p:cNvPr id="90" name="Rectangle 90"/>
          <p:cNvSpPr>
            <a:spLocks noGrp="1"/>
          </p:cNvSpPr>
          <p:nvPr>
            <p:ph idx="4294967295"/>
          </p:nvPr>
        </p:nvSpPr>
        <p:spPr>
          <a:xfrm>
            <a:off x="1536273" y="5031132"/>
            <a:ext cx="1823100" cy="273195"/>
          </a:xfrm>
          <a:prstGeom prst="rect">
            <a:avLst/>
          </a:prstGeom>
        </p:spPr>
        <p:txBody>
          <a:bodyPr/>
          <a:lstStyle/>
          <a:p>
            <a:pPr marL="0" lvl="0" indent="0" algn="ctr">
              <a:spcBef>
                <a:spcPts val="300"/>
              </a:spcBef>
              <a:spcAft>
                <a:spcPts val="300"/>
              </a:spcAft>
              <a:buNone/>
            </a:pPr>
            <a:r>
              <a:rPr lang="en-ZA" sz="800" dirty="0"/>
              <a:t>Standard Bank presence countries</a:t>
            </a:r>
          </a:p>
        </p:txBody>
      </p:sp>
      <p:sp>
        <p:nvSpPr>
          <p:cNvPr id="91" name="Content Placeholder 90"/>
          <p:cNvSpPr>
            <a:spLocks noGrp="1"/>
          </p:cNvSpPr>
          <p:nvPr>
            <p:ph idx="4294967295"/>
          </p:nvPr>
        </p:nvSpPr>
        <p:spPr>
          <a:xfrm>
            <a:off x="1562838" y="5292589"/>
            <a:ext cx="1823100" cy="278332"/>
          </a:xfrm>
          <a:prstGeom prst="rect">
            <a:avLst/>
          </a:prstGeom>
        </p:spPr>
        <p:txBody>
          <a:bodyPr/>
          <a:lstStyle/>
          <a:p>
            <a:pPr marL="0" lvl="0" indent="0" algn="l">
              <a:spcBef>
                <a:spcPts val="300"/>
              </a:spcBef>
              <a:spcAft>
                <a:spcPts val="300"/>
              </a:spcAft>
              <a:buNone/>
            </a:pPr>
            <a:r>
              <a:rPr lang="en-ZA" sz="800" dirty="0"/>
              <a:t>Non-presence countries</a:t>
            </a:r>
          </a:p>
        </p:txBody>
      </p:sp>
      <p:cxnSp>
        <p:nvCxnSpPr>
          <p:cNvPr id="7" name="Straight Connector 6"/>
          <p:cNvCxnSpPr/>
          <p:nvPr/>
        </p:nvCxnSpPr>
        <p:spPr>
          <a:xfrm>
            <a:off x="2405878" y="2910980"/>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165032" y="2926644"/>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838614" y="2914332"/>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514881" y="2924265"/>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234113" y="2924265"/>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299628" y="2924265"/>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70167" y="2914640"/>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878548" y="2915719"/>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975859" y="2924559"/>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67155" y="2910980"/>
            <a:ext cx="0" cy="180151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2" name="Content Placeholder 30"/>
          <p:cNvSpPr>
            <a:spLocks noGrp="1"/>
          </p:cNvSpPr>
          <p:nvPr>
            <p:ph sz="quarter" idx="4294967295"/>
          </p:nvPr>
        </p:nvSpPr>
        <p:spPr>
          <a:xfrm>
            <a:off x="981922" y="5635686"/>
            <a:ext cx="417224" cy="262943"/>
          </a:xfrm>
          <a:prstGeom prst="rect">
            <a:avLst/>
          </a:prstGeom>
          <a:solidFill>
            <a:schemeClr val="bg1"/>
          </a:solidFill>
        </p:spPr>
        <p:txBody>
          <a:bodyPr/>
          <a:lstStyle/>
          <a:p>
            <a:pPr marL="0" indent="0" algn="ctr">
              <a:buNone/>
            </a:pPr>
            <a:r>
              <a:rPr lang="en-ZA" sz="700" b="1" dirty="0">
                <a:solidFill>
                  <a:srgbClr val="00B0F0"/>
                </a:solidFill>
              </a:rPr>
              <a:t>%</a:t>
            </a:r>
          </a:p>
        </p:txBody>
      </p:sp>
      <p:sp>
        <p:nvSpPr>
          <p:cNvPr id="93" name="Content Placeholder 90"/>
          <p:cNvSpPr>
            <a:spLocks noGrp="1"/>
          </p:cNvSpPr>
          <p:nvPr>
            <p:ph idx="4294967295"/>
          </p:nvPr>
        </p:nvSpPr>
        <p:spPr>
          <a:xfrm>
            <a:off x="1553874" y="5619800"/>
            <a:ext cx="1823100" cy="278332"/>
          </a:xfrm>
          <a:prstGeom prst="rect">
            <a:avLst/>
          </a:prstGeom>
        </p:spPr>
        <p:txBody>
          <a:bodyPr/>
          <a:lstStyle/>
          <a:p>
            <a:pPr marL="0" lvl="0" indent="0" algn="l">
              <a:spcBef>
                <a:spcPts val="300"/>
              </a:spcBef>
              <a:spcAft>
                <a:spcPts val="300"/>
              </a:spcAft>
              <a:buNone/>
            </a:pPr>
            <a:r>
              <a:rPr lang="en-US" sz="800" dirty="0"/>
              <a:t>Stake in the subsidiary</a:t>
            </a:r>
            <a:endParaRPr lang="en-ZA" sz="800" dirty="0"/>
          </a:p>
        </p:txBody>
      </p:sp>
      <p:sp>
        <p:nvSpPr>
          <p:cNvPr id="94" name="Content Placeholder 30"/>
          <p:cNvSpPr>
            <a:spLocks noGrp="1"/>
          </p:cNvSpPr>
          <p:nvPr>
            <p:ph sz="quarter" idx="4294967295"/>
          </p:nvPr>
        </p:nvSpPr>
        <p:spPr>
          <a:xfrm>
            <a:off x="986405" y="5936003"/>
            <a:ext cx="417224" cy="262943"/>
          </a:xfrm>
          <a:prstGeom prst="rect">
            <a:avLst/>
          </a:prstGeom>
          <a:solidFill>
            <a:schemeClr val="bg1"/>
          </a:solidFill>
        </p:spPr>
        <p:txBody>
          <a:bodyPr/>
          <a:lstStyle/>
          <a:p>
            <a:pPr marL="0" indent="0" algn="ctr">
              <a:buNone/>
            </a:pPr>
            <a:r>
              <a:rPr lang="en-ZA" sz="700" b="1" dirty="0"/>
              <a:t>*</a:t>
            </a:r>
          </a:p>
        </p:txBody>
      </p:sp>
      <p:sp>
        <p:nvSpPr>
          <p:cNvPr id="95" name="Content Placeholder 90"/>
          <p:cNvSpPr>
            <a:spLocks noGrp="1"/>
          </p:cNvSpPr>
          <p:nvPr>
            <p:ph idx="4294967295"/>
          </p:nvPr>
        </p:nvSpPr>
        <p:spPr>
          <a:xfrm>
            <a:off x="1558357" y="5920117"/>
            <a:ext cx="1823100" cy="278332"/>
          </a:xfrm>
          <a:prstGeom prst="rect">
            <a:avLst/>
          </a:prstGeom>
        </p:spPr>
        <p:txBody>
          <a:bodyPr/>
          <a:lstStyle/>
          <a:p>
            <a:pPr marL="0" lvl="0" indent="0" algn="l">
              <a:spcBef>
                <a:spcPts val="300"/>
              </a:spcBef>
              <a:spcAft>
                <a:spcPts val="300"/>
              </a:spcAft>
              <a:buNone/>
            </a:pPr>
            <a:r>
              <a:rPr lang="en-US" sz="800" dirty="0"/>
              <a:t>Recently opened subsidiary</a:t>
            </a:r>
            <a:endParaRPr lang="en-ZA" sz="800" dirty="0"/>
          </a:p>
        </p:txBody>
      </p:sp>
      <p:sp>
        <p:nvSpPr>
          <p:cNvPr id="96" name="Content Placeholder 30"/>
          <p:cNvSpPr>
            <a:spLocks noGrp="1"/>
          </p:cNvSpPr>
          <p:nvPr>
            <p:ph sz="quarter" idx="4294967295"/>
          </p:nvPr>
        </p:nvSpPr>
        <p:spPr>
          <a:xfrm>
            <a:off x="990888" y="6195979"/>
            <a:ext cx="417224" cy="262943"/>
          </a:xfrm>
          <a:prstGeom prst="rect">
            <a:avLst/>
          </a:prstGeom>
          <a:solidFill>
            <a:schemeClr val="bg1"/>
          </a:solidFill>
        </p:spPr>
        <p:txBody>
          <a:bodyPr/>
          <a:lstStyle/>
          <a:p>
            <a:pPr marL="0" indent="0" algn="ctr">
              <a:buNone/>
            </a:pPr>
            <a:r>
              <a:rPr lang="en-ZA" sz="700" b="1" dirty="0"/>
              <a:t>**</a:t>
            </a:r>
          </a:p>
        </p:txBody>
      </p:sp>
      <p:sp>
        <p:nvSpPr>
          <p:cNvPr id="106" name="Content Placeholder 90"/>
          <p:cNvSpPr>
            <a:spLocks noGrp="1"/>
          </p:cNvSpPr>
          <p:nvPr>
            <p:ph idx="4294967295"/>
          </p:nvPr>
        </p:nvSpPr>
        <p:spPr>
          <a:xfrm>
            <a:off x="1562839" y="6180093"/>
            <a:ext cx="3333713" cy="278332"/>
          </a:xfrm>
          <a:prstGeom prst="rect">
            <a:avLst/>
          </a:prstGeom>
        </p:spPr>
        <p:txBody>
          <a:bodyPr/>
          <a:lstStyle/>
          <a:p>
            <a:pPr marL="0" lvl="0" indent="0" algn="l">
              <a:spcBef>
                <a:spcPts val="300"/>
              </a:spcBef>
              <a:spcAft>
                <a:spcPts val="300"/>
              </a:spcAft>
              <a:buNone/>
            </a:pPr>
            <a:r>
              <a:rPr lang="en-ZA" sz="800" dirty="0"/>
              <a:t>Liquidation process was finalised in the current financial year</a:t>
            </a:r>
          </a:p>
        </p:txBody>
      </p:sp>
    </p:spTree>
    <p:extLst>
      <p:ext uri="{BB962C8B-B14F-4D97-AF65-F5344CB8AC3E}">
        <p14:creationId xmlns:p14="http://schemas.microsoft.com/office/powerpoint/2010/main" val="64936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04" name="Group 8"/>
          <p:cNvGrpSpPr>
            <a:grpSpLocks/>
          </p:cNvGrpSpPr>
          <p:nvPr/>
        </p:nvGrpSpPr>
        <p:grpSpPr bwMode="auto">
          <a:xfrm>
            <a:off x="1860550" y="728663"/>
            <a:ext cx="7626096" cy="360362"/>
            <a:chOff x="1170" y="391"/>
            <a:chExt cx="4897" cy="227"/>
          </a:xfrm>
        </p:grpSpPr>
        <p:sp>
          <p:nvSpPr>
            <p:cNvPr id="183305" name="Text Box 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ZA" sz="1600" b="1" dirty="0">
                  <a:solidFill>
                    <a:srgbClr val="02367A"/>
                  </a:solidFill>
                </a:rPr>
                <a:t>Key management and relationships</a:t>
              </a:r>
            </a:p>
          </p:txBody>
        </p:sp>
        <p:sp>
          <p:nvSpPr>
            <p:cNvPr id="183306" name="Line 1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a:solidFill>
                  <a:srgbClr val="02367A"/>
                </a:solidFill>
              </a:endParaRPr>
            </a:p>
          </p:txBody>
        </p:sp>
      </p:grpSp>
      <p:sp>
        <p:nvSpPr>
          <p:cNvPr id="218" name="Rectangle 76"/>
          <p:cNvSpPr>
            <a:spLocks noChangeArrowheads="1"/>
          </p:cNvSpPr>
          <p:nvPr/>
        </p:nvSpPr>
        <p:spPr bwMode="auto">
          <a:xfrm>
            <a:off x="262800" y="1253509"/>
            <a:ext cx="1389831" cy="2580394"/>
          </a:xfrm>
          <a:prstGeom prst="rect">
            <a:avLst/>
          </a:prstGeom>
          <a:noFill/>
          <a:ln w="9525">
            <a:noFill/>
            <a:miter lim="800000"/>
            <a:headEnd/>
            <a:tailEnd/>
          </a:ln>
          <a:effectLst/>
        </p:spPr>
        <p:txBody>
          <a:bodyPr/>
          <a:lstStyle/>
          <a:p>
            <a:r>
              <a:rPr lang="en-US" sz="1200" b="1" i="1" dirty="0">
                <a:solidFill>
                  <a:srgbClr val="969696"/>
                </a:solidFill>
              </a:rPr>
              <a:t>Standard Bank has established key relationships at all levels of Siemens’ decision making process</a:t>
            </a:r>
            <a:endParaRPr lang="en-ZA" sz="1200" b="1" i="1" dirty="0">
              <a:solidFill>
                <a:srgbClr val="969696"/>
              </a:solidFill>
            </a:endParaRPr>
          </a:p>
        </p:txBody>
      </p:sp>
      <p:sp>
        <p:nvSpPr>
          <p:cNvPr id="163" name="Rectangle 68"/>
          <p:cNvSpPr>
            <a:spLocks noGrp="1"/>
          </p:cNvSpPr>
          <p:nvPr>
            <p:ph type="title"/>
          </p:nvPr>
        </p:nvSpPr>
        <p:spPr>
          <a:xfrm>
            <a:off x="234950" y="111968"/>
            <a:ext cx="9398000" cy="532558"/>
          </a:xfrm>
          <a:ln>
            <a:noFill/>
          </a:ln>
        </p:spPr>
        <p:txBody>
          <a:bodyPr/>
          <a:lstStyle/>
          <a:p>
            <a:r>
              <a:rPr lang="en-GB" dirty="0">
                <a:latin typeface="Arial" charset="0"/>
              </a:rPr>
              <a:t>Why Siemens AG?</a:t>
            </a:r>
          </a:p>
        </p:txBody>
      </p:sp>
      <p:graphicFrame>
        <p:nvGraphicFramePr>
          <p:cNvPr id="97" name="Diagram 96"/>
          <p:cNvGraphicFramePr/>
          <p:nvPr>
            <p:extLst>
              <p:ext uri="{D42A27DB-BD31-4B8C-83A1-F6EECF244321}">
                <p14:modId xmlns:p14="http://schemas.microsoft.com/office/powerpoint/2010/main" val="3381341331"/>
              </p:ext>
            </p:extLst>
          </p:nvPr>
        </p:nvGraphicFramePr>
        <p:xfrm>
          <a:off x="1464713" y="1151965"/>
          <a:ext cx="3968448" cy="3872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0" name="Picture 9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4237" y="2458882"/>
            <a:ext cx="762000" cy="952500"/>
          </a:xfrm>
          <a:prstGeom prst="rect">
            <a:avLst/>
          </a:prstGeom>
        </p:spPr>
      </p:pic>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979" y="3881664"/>
            <a:ext cx="762000" cy="952500"/>
          </a:xfrm>
          <a:prstGeom prst="rect">
            <a:avLst/>
          </a:prstGeom>
        </p:spPr>
      </p:pic>
      <p:pic>
        <p:nvPicPr>
          <p:cNvPr id="102" name="Picture 10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6057" y="5275350"/>
            <a:ext cx="770922" cy="770922"/>
          </a:xfrm>
          <a:prstGeom prst="rect">
            <a:avLst/>
          </a:prstGeom>
        </p:spPr>
      </p:pic>
      <p:pic>
        <p:nvPicPr>
          <p:cNvPr id="103" name="Picture 10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77345" y="1130707"/>
            <a:ext cx="761999" cy="952499"/>
          </a:xfrm>
          <a:prstGeom prst="rect">
            <a:avLst/>
          </a:prstGeom>
        </p:spPr>
      </p:pic>
      <p:pic>
        <p:nvPicPr>
          <p:cNvPr id="104" name="Picture 10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70139" y="2479740"/>
            <a:ext cx="734164" cy="931642"/>
          </a:xfrm>
          <a:prstGeom prst="rect">
            <a:avLst/>
          </a:prstGeom>
        </p:spPr>
      </p:pic>
      <p:pic>
        <p:nvPicPr>
          <p:cNvPr id="105" name="Picture 10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53030" y="4030280"/>
            <a:ext cx="761999" cy="795542"/>
          </a:xfrm>
          <a:prstGeom prst="rect">
            <a:avLst/>
          </a:prstGeom>
        </p:spPr>
      </p:pic>
      <p:pic>
        <p:nvPicPr>
          <p:cNvPr id="106" name="Picture 10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33380" y="5275350"/>
            <a:ext cx="805963" cy="799282"/>
          </a:xfrm>
          <a:prstGeom prst="rect">
            <a:avLst/>
          </a:prstGeom>
        </p:spPr>
      </p:pic>
      <p:sp>
        <p:nvSpPr>
          <p:cNvPr id="107" name="Right Brace 106"/>
          <p:cNvSpPr/>
          <p:nvPr/>
        </p:nvSpPr>
        <p:spPr>
          <a:xfrm>
            <a:off x="6407107" y="1150069"/>
            <a:ext cx="326312" cy="905896"/>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08" name="Right Brace 107"/>
          <p:cNvSpPr/>
          <p:nvPr/>
        </p:nvSpPr>
        <p:spPr>
          <a:xfrm>
            <a:off x="8669150" y="5275350"/>
            <a:ext cx="326312" cy="770922"/>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09" name="Right Brace 108"/>
          <p:cNvSpPr/>
          <p:nvPr/>
        </p:nvSpPr>
        <p:spPr>
          <a:xfrm>
            <a:off x="8659625" y="4030280"/>
            <a:ext cx="326312" cy="795540"/>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0" name="Right Brace 109"/>
          <p:cNvSpPr/>
          <p:nvPr/>
        </p:nvSpPr>
        <p:spPr>
          <a:xfrm>
            <a:off x="8659625" y="2558848"/>
            <a:ext cx="326312" cy="852534"/>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1" name="Right Brace 110"/>
          <p:cNvSpPr/>
          <p:nvPr/>
        </p:nvSpPr>
        <p:spPr>
          <a:xfrm>
            <a:off x="8669150" y="1150068"/>
            <a:ext cx="326312" cy="905897"/>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2" name="Right Brace 111"/>
          <p:cNvSpPr/>
          <p:nvPr/>
        </p:nvSpPr>
        <p:spPr>
          <a:xfrm>
            <a:off x="6419019" y="2479740"/>
            <a:ext cx="326312" cy="931642"/>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3" name="Right Brace 112"/>
          <p:cNvSpPr/>
          <p:nvPr/>
        </p:nvSpPr>
        <p:spPr>
          <a:xfrm>
            <a:off x="6419019" y="3881663"/>
            <a:ext cx="326312" cy="944157"/>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4" name="Right Brace 113"/>
          <p:cNvSpPr/>
          <p:nvPr/>
        </p:nvSpPr>
        <p:spPr>
          <a:xfrm>
            <a:off x="6346979" y="5324736"/>
            <a:ext cx="326312" cy="721536"/>
          </a:xfrm>
          <a:prstGeom prst="rightBrace">
            <a:avLst/>
          </a:prstGeom>
          <a:noFill/>
          <a:ln w="9525" cap="flat" cmpd="sng" algn="ctr">
            <a:solidFill>
              <a:srgbClr val="02367A">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000" b="0" i="0" u="none" strike="noStrike" kern="0" cap="none" spc="0" normalizeH="0" baseline="0" noProof="0" dirty="0">
              <a:ln>
                <a:noFill/>
              </a:ln>
              <a:solidFill>
                <a:srgbClr val="808080"/>
              </a:solidFill>
              <a:effectLst/>
              <a:uLnTx/>
              <a:uFillTx/>
              <a:latin typeface="Arial"/>
              <a:ea typeface="MS PGothic"/>
              <a:cs typeface="+mn-cs"/>
            </a:endParaRPr>
          </a:p>
        </p:txBody>
      </p:sp>
      <p:sp>
        <p:nvSpPr>
          <p:cNvPr id="115" name="Rectangle 5"/>
          <p:cNvSpPr>
            <a:spLocks noChangeArrowheads="1"/>
          </p:cNvSpPr>
          <p:nvPr/>
        </p:nvSpPr>
        <p:spPr bwMode="auto">
          <a:xfrm>
            <a:off x="6767875" y="1499314"/>
            <a:ext cx="1025039" cy="44209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Sim Tshabalala</a:t>
            </a:r>
          </a:p>
          <a:p>
            <a:pPr algn="just">
              <a:spcBef>
                <a:spcPct val="20000"/>
              </a:spcBef>
              <a:spcAft>
                <a:spcPct val="20000"/>
              </a:spcAft>
              <a:buClr>
                <a:srgbClr val="808080"/>
              </a:buClr>
              <a:buSzPct val="80000"/>
            </a:pPr>
            <a:endParaRPr lang="en-US" sz="600" dirty="0">
              <a:solidFill>
                <a:srgbClr val="02367A"/>
              </a:solidFill>
              <a:latin typeface="Arial" pitchFamily="34" charset="0"/>
              <a:ea typeface="MS PGothic"/>
            </a:endParaRPr>
          </a:p>
        </p:txBody>
      </p:sp>
      <p:sp>
        <p:nvSpPr>
          <p:cNvPr id="116" name="Rectangle 5"/>
          <p:cNvSpPr>
            <a:spLocks noChangeArrowheads="1"/>
          </p:cNvSpPr>
          <p:nvPr/>
        </p:nvSpPr>
        <p:spPr bwMode="auto">
          <a:xfrm>
            <a:off x="8995501" y="5464454"/>
            <a:ext cx="910499" cy="442099"/>
          </a:xfrm>
          <a:prstGeom prst="rect">
            <a:avLst/>
          </a:prstGeom>
          <a:noFill/>
          <a:ln w="9525" algn="ctr">
            <a:noFill/>
            <a:miter lim="800000"/>
            <a:headEnd/>
            <a:tailEnd/>
          </a:ln>
        </p:spPr>
        <p:txBody>
          <a:bodyPr lIns="36000" tIns="36000" rIns="36000" bIns="36000"/>
          <a:lstStyle/>
          <a:p>
            <a:pPr>
              <a:spcBef>
                <a:spcPct val="20000"/>
              </a:spcBef>
              <a:spcAft>
                <a:spcPct val="20000"/>
              </a:spcAft>
              <a:buClr>
                <a:srgbClr val="808080"/>
              </a:buClr>
              <a:buSzPct val="80000"/>
            </a:pPr>
            <a:r>
              <a:rPr lang="en-US" sz="600" dirty="0">
                <a:solidFill>
                  <a:srgbClr val="02367A"/>
                </a:solidFill>
                <a:latin typeface="Arial" pitchFamily="34" charset="0"/>
                <a:ea typeface="MS PGothic"/>
              </a:rPr>
              <a:t>Jeannot Boussougouth</a:t>
            </a:r>
          </a:p>
          <a:p>
            <a:pPr>
              <a:spcBef>
                <a:spcPct val="20000"/>
              </a:spcBef>
              <a:spcAft>
                <a:spcPct val="20000"/>
              </a:spcAft>
              <a:buClr>
                <a:srgbClr val="808080"/>
              </a:buClr>
              <a:buSzPct val="80000"/>
            </a:pPr>
            <a:r>
              <a:rPr lang="en-US" sz="600" dirty="0">
                <a:solidFill>
                  <a:srgbClr val="02367A"/>
                </a:solidFill>
                <a:latin typeface="Arial" pitchFamily="34" charset="0"/>
                <a:ea typeface="MS PGothic"/>
              </a:rPr>
              <a:t>Charmaine Vorster Thendo Mulaudzi</a:t>
            </a:r>
          </a:p>
          <a:p>
            <a:pPr>
              <a:spcBef>
                <a:spcPct val="20000"/>
              </a:spcBef>
              <a:spcAft>
                <a:spcPct val="20000"/>
              </a:spcAft>
              <a:buClr>
                <a:srgbClr val="808080"/>
              </a:buClr>
              <a:buSzPct val="80000"/>
            </a:pPr>
            <a:endParaRPr lang="en-US" sz="600" dirty="0">
              <a:solidFill>
                <a:srgbClr val="02367A"/>
              </a:solidFill>
              <a:latin typeface="Arial" pitchFamily="34" charset="0"/>
              <a:ea typeface="MS PGothic"/>
            </a:endParaRPr>
          </a:p>
        </p:txBody>
      </p:sp>
      <p:sp>
        <p:nvSpPr>
          <p:cNvPr id="117" name="Rectangle 5"/>
          <p:cNvSpPr>
            <a:spLocks noChangeArrowheads="1"/>
          </p:cNvSpPr>
          <p:nvPr/>
        </p:nvSpPr>
        <p:spPr bwMode="auto">
          <a:xfrm>
            <a:off x="8995462" y="2764065"/>
            <a:ext cx="1025039" cy="54467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Udo Raab</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Charmaine Vorster </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Jeannot Boussougouth</a:t>
            </a:r>
            <a:endParaRPr lang="en-ZA" sz="600" dirty="0">
              <a:solidFill>
                <a:srgbClr val="02367A"/>
              </a:solidFill>
              <a:latin typeface="Arial" pitchFamily="34" charset="0"/>
              <a:ea typeface="MS PGothic"/>
            </a:endParaRPr>
          </a:p>
        </p:txBody>
      </p:sp>
      <p:sp>
        <p:nvSpPr>
          <p:cNvPr id="118" name="Rectangle 5"/>
          <p:cNvSpPr>
            <a:spLocks noChangeArrowheads="1"/>
          </p:cNvSpPr>
          <p:nvPr/>
        </p:nvSpPr>
        <p:spPr bwMode="auto">
          <a:xfrm>
            <a:off x="8995462" y="4289447"/>
            <a:ext cx="910540" cy="44209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Jeannot Boussougouth</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Charmaine Vorster </a:t>
            </a:r>
          </a:p>
        </p:txBody>
      </p:sp>
      <p:sp>
        <p:nvSpPr>
          <p:cNvPr id="119" name="Rectangle 5"/>
          <p:cNvSpPr>
            <a:spLocks noChangeArrowheads="1"/>
          </p:cNvSpPr>
          <p:nvPr/>
        </p:nvSpPr>
        <p:spPr bwMode="auto">
          <a:xfrm>
            <a:off x="8995463" y="1405892"/>
            <a:ext cx="910538" cy="57566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Stephen Barnes</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Udo Raab</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Jeannot Boussougouth</a:t>
            </a:r>
            <a:endParaRPr lang="en-ZA" sz="600" dirty="0">
              <a:solidFill>
                <a:srgbClr val="02367A"/>
              </a:solidFill>
              <a:latin typeface="Arial" pitchFamily="34" charset="0"/>
              <a:ea typeface="MS PGothic"/>
            </a:endParaRPr>
          </a:p>
        </p:txBody>
      </p:sp>
      <p:sp>
        <p:nvSpPr>
          <p:cNvPr id="120" name="Rectangle 5"/>
          <p:cNvSpPr>
            <a:spLocks noChangeArrowheads="1"/>
          </p:cNvSpPr>
          <p:nvPr/>
        </p:nvSpPr>
        <p:spPr bwMode="auto">
          <a:xfrm>
            <a:off x="6745331" y="2724511"/>
            <a:ext cx="1025039" cy="44209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Udo Raab</a:t>
            </a: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Jason Marsden</a:t>
            </a:r>
            <a:endParaRPr lang="en-ZA" sz="600" dirty="0">
              <a:solidFill>
                <a:srgbClr val="02367A"/>
              </a:solidFill>
              <a:latin typeface="Arial" pitchFamily="34" charset="0"/>
              <a:ea typeface="MS PGothic"/>
            </a:endParaRPr>
          </a:p>
        </p:txBody>
      </p:sp>
      <p:sp>
        <p:nvSpPr>
          <p:cNvPr id="121" name="Rectangle 5"/>
          <p:cNvSpPr>
            <a:spLocks noChangeArrowheads="1"/>
          </p:cNvSpPr>
          <p:nvPr/>
        </p:nvSpPr>
        <p:spPr bwMode="auto">
          <a:xfrm>
            <a:off x="6767875" y="4262699"/>
            <a:ext cx="1025039" cy="208633"/>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Udo Raab</a:t>
            </a:r>
          </a:p>
          <a:p>
            <a:pPr algn="just">
              <a:spcBef>
                <a:spcPct val="20000"/>
              </a:spcBef>
              <a:spcAft>
                <a:spcPct val="20000"/>
              </a:spcAft>
              <a:buClr>
                <a:srgbClr val="808080"/>
              </a:buClr>
              <a:buSzPct val="80000"/>
            </a:pPr>
            <a:endParaRPr lang="en-ZA" sz="600" dirty="0">
              <a:solidFill>
                <a:srgbClr val="02367A"/>
              </a:solidFill>
              <a:latin typeface="Arial" pitchFamily="34" charset="0"/>
              <a:ea typeface="MS PGothic"/>
            </a:endParaRPr>
          </a:p>
        </p:txBody>
      </p:sp>
      <p:sp>
        <p:nvSpPr>
          <p:cNvPr id="122" name="Rectangle 5"/>
          <p:cNvSpPr>
            <a:spLocks noChangeArrowheads="1"/>
          </p:cNvSpPr>
          <p:nvPr/>
        </p:nvSpPr>
        <p:spPr bwMode="auto">
          <a:xfrm>
            <a:off x="6745331" y="5464454"/>
            <a:ext cx="1025039" cy="44209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Udo Raab</a:t>
            </a:r>
            <a:endParaRPr lang="en-ZA" sz="600" dirty="0">
              <a:solidFill>
                <a:srgbClr val="02367A"/>
              </a:solidFill>
              <a:latin typeface="Arial" pitchFamily="34" charset="0"/>
              <a:ea typeface="MS PGothic"/>
            </a:endParaRPr>
          </a:p>
          <a:p>
            <a:pPr algn="just">
              <a:spcBef>
                <a:spcPct val="20000"/>
              </a:spcBef>
              <a:spcAft>
                <a:spcPct val="20000"/>
              </a:spcAft>
              <a:buClr>
                <a:srgbClr val="808080"/>
              </a:buClr>
              <a:buSzPct val="80000"/>
            </a:pPr>
            <a:r>
              <a:rPr lang="en-US" sz="600" dirty="0">
                <a:solidFill>
                  <a:srgbClr val="02367A"/>
                </a:solidFill>
                <a:latin typeface="Arial" pitchFamily="34" charset="0"/>
                <a:ea typeface="MS PGothic"/>
              </a:rPr>
              <a:t>Evan Watts</a:t>
            </a:r>
          </a:p>
        </p:txBody>
      </p:sp>
      <p:sp>
        <p:nvSpPr>
          <p:cNvPr id="123" name="Rectangle 5"/>
          <p:cNvSpPr>
            <a:spLocks noChangeArrowheads="1"/>
          </p:cNvSpPr>
          <p:nvPr/>
        </p:nvSpPr>
        <p:spPr bwMode="auto">
          <a:xfrm>
            <a:off x="5554006" y="2106184"/>
            <a:ext cx="1025039" cy="221049"/>
          </a:xfrm>
          <a:prstGeom prst="rect">
            <a:avLst/>
          </a:prstGeom>
          <a:noFill/>
          <a:ln w="9525" algn="ctr">
            <a:noFill/>
            <a:miter lim="800000"/>
            <a:headEnd/>
            <a:tailEnd/>
          </a:ln>
        </p:spPr>
        <p:txBody>
          <a:bodyPr lIns="36000" tIns="36000" rIns="36000" bIns="36000"/>
          <a:lstStyle/>
          <a:p>
            <a:pPr>
              <a:spcBef>
                <a:spcPct val="20000"/>
              </a:spcBef>
              <a:spcAft>
                <a:spcPct val="20000"/>
              </a:spcAft>
              <a:buClr>
                <a:srgbClr val="808080"/>
              </a:buClr>
              <a:buSzPct val="80000"/>
            </a:pPr>
            <a:r>
              <a:rPr lang="en-US" sz="800" b="1" dirty="0">
                <a:solidFill>
                  <a:srgbClr val="02367A"/>
                </a:solidFill>
                <a:latin typeface="Arial" pitchFamily="34" charset="0"/>
                <a:ea typeface="MS PGothic"/>
              </a:rPr>
              <a:t>Joe Kaeser – President and CEO</a:t>
            </a:r>
            <a:endParaRPr lang="en-ZA" sz="800" b="1" dirty="0">
              <a:solidFill>
                <a:srgbClr val="02367A"/>
              </a:solidFill>
              <a:latin typeface="Arial" pitchFamily="34" charset="0"/>
              <a:ea typeface="MS PGothic"/>
            </a:endParaRPr>
          </a:p>
        </p:txBody>
      </p:sp>
      <p:sp>
        <p:nvSpPr>
          <p:cNvPr id="124" name="Rectangle 5"/>
          <p:cNvSpPr>
            <a:spLocks noChangeArrowheads="1"/>
          </p:cNvSpPr>
          <p:nvPr/>
        </p:nvSpPr>
        <p:spPr bwMode="auto">
          <a:xfrm>
            <a:off x="7833381" y="4849660"/>
            <a:ext cx="1025039" cy="22104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800" b="1" dirty="0">
                <a:solidFill>
                  <a:srgbClr val="02367A"/>
                </a:solidFill>
                <a:latin typeface="Arial" pitchFamily="34" charset="0"/>
                <a:ea typeface="MS PGothic"/>
              </a:rPr>
              <a:t>Melinda Godden – Head of Banking, Siemens SA</a:t>
            </a:r>
            <a:endParaRPr lang="en-ZA" sz="800" b="1" dirty="0">
              <a:solidFill>
                <a:srgbClr val="02367A"/>
              </a:solidFill>
              <a:latin typeface="Arial" pitchFamily="34" charset="0"/>
              <a:ea typeface="MS PGothic"/>
            </a:endParaRPr>
          </a:p>
        </p:txBody>
      </p:sp>
      <p:sp>
        <p:nvSpPr>
          <p:cNvPr id="125" name="Rectangle 5"/>
          <p:cNvSpPr>
            <a:spLocks noChangeArrowheads="1"/>
          </p:cNvSpPr>
          <p:nvPr/>
        </p:nvSpPr>
        <p:spPr bwMode="auto">
          <a:xfrm>
            <a:off x="7870138" y="3411382"/>
            <a:ext cx="1025039" cy="22104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800" b="1" dirty="0">
                <a:solidFill>
                  <a:srgbClr val="02367A"/>
                </a:solidFill>
                <a:latin typeface="Arial" pitchFamily="34" charset="0"/>
                <a:ea typeface="MS PGothic"/>
              </a:rPr>
              <a:t>Stephan Mueller – CFO, Siemens SA</a:t>
            </a:r>
            <a:endParaRPr lang="en-ZA" sz="800" b="1" dirty="0">
              <a:solidFill>
                <a:srgbClr val="02367A"/>
              </a:solidFill>
              <a:latin typeface="Arial" pitchFamily="34" charset="0"/>
              <a:ea typeface="MS PGothic"/>
            </a:endParaRPr>
          </a:p>
        </p:txBody>
      </p:sp>
      <p:sp>
        <p:nvSpPr>
          <p:cNvPr id="126" name="Rectangle 5"/>
          <p:cNvSpPr>
            <a:spLocks noChangeArrowheads="1"/>
          </p:cNvSpPr>
          <p:nvPr/>
        </p:nvSpPr>
        <p:spPr bwMode="auto">
          <a:xfrm>
            <a:off x="7870139" y="2102349"/>
            <a:ext cx="1025039" cy="424731"/>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800" b="1" dirty="0">
                <a:solidFill>
                  <a:srgbClr val="02367A"/>
                </a:solidFill>
                <a:latin typeface="Arial" pitchFamily="34" charset="0"/>
                <a:ea typeface="MS PGothic"/>
              </a:rPr>
              <a:t>Sabine Dall’Omo – CEO, Siemens SA</a:t>
            </a:r>
            <a:endParaRPr lang="en-ZA" sz="800" b="1" dirty="0">
              <a:solidFill>
                <a:srgbClr val="02367A"/>
              </a:solidFill>
              <a:latin typeface="Arial" pitchFamily="34" charset="0"/>
              <a:ea typeface="MS PGothic"/>
            </a:endParaRPr>
          </a:p>
        </p:txBody>
      </p:sp>
      <p:sp>
        <p:nvSpPr>
          <p:cNvPr id="127" name="Rectangle 5"/>
          <p:cNvSpPr>
            <a:spLocks noChangeArrowheads="1"/>
          </p:cNvSpPr>
          <p:nvPr/>
        </p:nvSpPr>
        <p:spPr bwMode="auto">
          <a:xfrm>
            <a:off x="5565315" y="6074993"/>
            <a:ext cx="1025039" cy="221049"/>
          </a:xfrm>
          <a:prstGeom prst="rect">
            <a:avLst/>
          </a:prstGeom>
          <a:noFill/>
          <a:ln w="9525" algn="ctr">
            <a:noFill/>
            <a:miter lim="800000"/>
            <a:headEnd/>
            <a:tailEnd/>
          </a:ln>
        </p:spPr>
        <p:txBody>
          <a:bodyPr lIns="36000" tIns="36000" rIns="36000" bIns="36000"/>
          <a:lstStyle/>
          <a:p>
            <a:pPr>
              <a:spcBef>
                <a:spcPct val="20000"/>
              </a:spcBef>
              <a:spcAft>
                <a:spcPct val="20000"/>
              </a:spcAft>
              <a:buClr>
                <a:srgbClr val="808080"/>
              </a:buClr>
              <a:buSzPct val="80000"/>
            </a:pPr>
            <a:r>
              <a:rPr lang="en-US" sz="800" b="1" dirty="0">
                <a:solidFill>
                  <a:srgbClr val="02367A"/>
                </a:solidFill>
                <a:latin typeface="Arial" pitchFamily="34" charset="0"/>
                <a:ea typeface="MS PGothic"/>
              </a:rPr>
              <a:t>Stefan Stitzl – Head of Treasury Siemens AG</a:t>
            </a:r>
            <a:endParaRPr lang="en-ZA" sz="800" b="1" dirty="0">
              <a:solidFill>
                <a:srgbClr val="02367A"/>
              </a:solidFill>
              <a:latin typeface="Arial" pitchFamily="34" charset="0"/>
              <a:ea typeface="MS PGothic"/>
            </a:endParaRPr>
          </a:p>
        </p:txBody>
      </p:sp>
      <p:sp>
        <p:nvSpPr>
          <p:cNvPr id="128" name="Rectangle 5"/>
          <p:cNvSpPr>
            <a:spLocks noChangeArrowheads="1"/>
          </p:cNvSpPr>
          <p:nvPr/>
        </p:nvSpPr>
        <p:spPr bwMode="auto">
          <a:xfrm>
            <a:off x="5581898" y="4842899"/>
            <a:ext cx="1025039" cy="221049"/>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800" b="1" dirty="0">
                <a:solidFill>
                  <a:srgbClr val="02367A"/>
                </a:solidFill>
                <a:latin typeface="Arial" pitchFamily="34" charset="0"/>
                <a:ea typeface="MS PGothic"/>
              </a:rPr>
              <a:t>Klaus Helmrich – EMEA, Siemens AG</a:t>
            </a:r>
            <a:endParaRPr lang="en-ZA" sz="800" b="1" dirty="0">
              <a:solidFill>
                <a:srgbClr val="02367A"/>
              </a:solidFill>
              <a:latin typeface="Arial" pitchFamily="34" charset="0"/>
              <a:ea typeface="MS PGothic"/>
            </a:endParaRPr>
          </a:p>
        </p:txBody>
      </p:sp>
      <p:sp>
        <p:nvSpPr>
          <p:cNvPr id="129" name="Rectangle 5"/>
          <p:cNvSpPr>
            <a:spLocks noChangeArrowheads="1"/>
          </p:cNvSpPr>
          <p:nvPr/>
        </p:nvSpPr>
        <p:spPr bwMode="auto">
          <a:xfrm>
            <a:off x="5574237" y="3420117"/>
            <a:ext cx="1025039" cy="309523"/>
          </a:xfrm>
          <a:prstGeom prst="rect">
            <a:avLst/>
          </a:prstGeom>
          <a:noFill/>
          <a:ln w="9525" algn="ctr">
            <a:noFill/>
            <a:miter lim="800000"/>
            <a:headEnd/>
            <a:tailEnd/>
          </a:ln>
        </p:spPr>
        <p:txBody>
          <a:bodyPr lIns="36000" tIns="36000" rIns="36000" bIns="36000"/>
          <a:lstStyle/>
          <a:p>
            <a:pPr>
              <a:spcBef>
                <a:spcPts val="0"/>
              </a:spcBef>
              <a:spcAft>
                <a:spcPts val="0"/>
              </a:spcAft>
              <a:buClr>
                <a:srgbClr val="808080"/>
              </a:buClr>
              <a:buSzPct val="80000"/>
            </a:pPr>
            <a:r>
              <a:rPr lang="en-US" sz="800" b="1" dirty="0">
                <a:solidFill>
                  <a:srgbClr val="02367A"/>
                </a:solidFill>
                <a:latin typeface="Arial" pitchFamily="34" charset="0"/>
                <a:ea typeface="MS PGothic"/>
              </a:rPr>
              <a:t>Ralf Thomas – CFO</a:t>
            </a:r>
          </a:p>
          <a:p>
            <a:pPr>
              <a:spcBef>
                <a:spcPts val="0"/>
              </a:spcBef>
              <a:spcAft>
                <a:spcPts val="0"/>
              </a:spcAft>
              <a:buClr>
                <a:srgbClr val="808080"/>
              </a:buClr>
              <a:buSzPct val="80000"/>
            </a:pPr>
            <a:r>
              <a:rPr lang="en-US" sz="800" b="1" dirty="0">
                <a:solidFill>
                  <a:srgbClr val="02367A"/>
                </a:solidFill>
                <a:latin typeface="Arial" pitchFamily="34" charset="0"/>
                <a:ea typeface="MS PGothic"/>
              </a:rPr>
              <a:t>Siemens AG</a:t>
            </a:r>
            <a:endParaRPr lang="en-ZA" sz="800" b="1" dirty="0">
              <a:solidFill>
                <a:srgbClr val="02367A"/>
              </a:solidFill>
              <a:latin typeface="Arial" pitchFamily="34" charset="0"/>
              <a:ea typeface="MS PGothic"/>
            </a:endParaRPr>
          </a:p>
        </p:txBody>
      </p:sp>
      <p:sp>
        <p:nvSpPr>
          <p:cNvPr id="130" name="Rectangle 5"/>
          <p:cNvSpPr>
            <a:spLocks noChangeArrowheads="1"/>
          </p:cNvSpPr>
          <p:nvPr/>
        </p:nvSpPr>
        <p:spPr bwMode="auto">
          <a:xfrm>
            <a:off x="7833380" y="6074993"/>
            <a:ext cx="1125213" cy="360407"/>
          </a:xfrm>
          <a:prstGeom prst="rect">
            <a:avLst/>
          </a:prstGeom>
          <a:noFill/>
          <a:ln w="9525" algn="ctr">
            <a:noFill/>
            <a:miter lim="800000"/>
            <a:headEnd/>
            <a:tailEnd/>
          </a:ln>
        </p:spPr>
        <p:txBody>
          <a:bodyPr lIns="36000" tIns="36000" rIns="36000" bIns="36000"/>
          <a:lstStyle/>
          <a:p>
            <a:pPr algn="just">
              <a:spcBef>
                <a:spcPct val="20000"/>
              </a:spcBef>
              <a:spcAft>
                <a:spcPct val="20000"/>
              </a:spcAft>
              <a:buClr>
                <a:srgbClr val="808080"/>
              </a:buClr>
              <a:buSzPct val="80000"/>
            </a:pPr>
            <a:r>
              <a:rPr lang="en-US" sz="800" b="1" dirty="0">
                <a:solidFill>
                  <a:srgbClr val="02367A"/>
                </a:solidFill>
                <a:latin typeface="Arial" pitchFamily="34" charset="0"/>
                <a:ea typeface="MS PGothic"/>
              </a:rPr>
              <a:t>Adriana Brink – Treasury Accountant, Siemens SA</a:t>
            </a:r>
            <a:endParaRPr lang="en-ZA" sz="800" b="1" dirty="0">
              <a:solidFill>
                <a:srgbClr val="02367A"/>
              </a:solidFill>
              <a:latin typeface="Arial" pitchFamily="34" charset="0"/>
              <a:ea typeface="MS PGothic"/>
            </a:endParaRPr>
          </a:p>
        </p:txBody>
      </p:sp>
      <p:pic>
        <p:nvPicPr>
          <p:cNvPr id="131" name="Picture 1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84979" y="1130707"/>
            <a:ext cx="762000" cy="952500"/>
          </a:xfrm>
          <a:prstGeom prst="rect">
            <a:avLst/>
          </a:prstGeom>
        </p:spPr>
      </p:pic>
      <p:cxnSp>
        <p:nvCxnSpPr>
          <p:cNvPr id="5" name="Straight Connector 4"/>
          <p:cNvCxnSpPr/>
          <p:nvPr/>
        </p:nvCxnSpPr>
        <p:spPr>
          <a:xfrm>
            <a:off x="5433161" y="1150068"/>
            <a:ext cx="0" cy="54940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0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04" name="Group 8"/>
          <p:cNvGrpSpPr>
            <a:grpSpLocks/>
          </p:cNvGrpSpPr>
          <p:nvPr/>
        </p:nvGrpSpPr>
        <p:grpSpPr bwMode="auto">
          <a:xfrm>
            <a:off x="1860550" y="728663"/>
            <a:ext cx="7626096" cy="360362"/>
            <a:chOff x="1170" y="391"/>
            <a:chExt cx="4897" cy="227"/>
          </a:xfrm>
        </p:grpSpPr>
        <p:sp>
          <p:nvSpPr>
            <p:cNvPr id="183305" name="Text Box 9"/>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ZA" sz="1600" b="1" dirty="0">
                  <a:solidFill>
                    <a:srgbClr val="02367A"/>
                  </a:solidFill>
                </a:rPr>
                <a:t>Peer group comparison*</a:t>
              </a:r>
            </a:p>
          </p:txBody>
        </p:sp>
        <p:sp>
          <p:nvSpPr>
            <p:cNvPr id="183306" name="Line 10"/>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nchor="b"/>
            <a:lstStyle/>
            <a:p>
              <a:endParaRPr lang="en-GB" sz="1600">
                <a:solidFill>
                  <a:srgbClr val="02367A"/>
                </a:solidFill>
              </a:endParaRPr>
            </a:p>
          </p:txBody>
        </p:sp>
      </p:grpSp>
      <p:sp>
        <p:nvSpPr>
          <p:cNvPr id="183340" name="Rectangle 44"/>
          <p:cNvSpPr>
            <a:spLocks/>
          </p:cNvSpPr>
          <p:nvPr/>
        </p:nvSpPr>
        <p:spPr bwMode="auto">
          <a:xfrm>
            <a:off x="1909392" y="5226824"/>
            <a:ext cx="3810000" cy="2274888"/>
          </a:xfrm>
          <a:prstGeom prst="rect">
            <a:avLst/>
          </a:prstGeom>
          <a:noFill/>
          <a:ln w="9525">
            <a:noFill/>
            <a:miter lim="800000"/>
            <a:headEnd/>
            <a:tailEnd/>
          </a:ln>
        </p:spPr>
        <p:txBody>
          <a:bodyPr/>
          <a:lstStyle/>
          <a:p>
            <a:pPr marL="179388" indent="-179388">
              <a:spcBef>
                <a:spcPts val="300"/>
              </a:spcBef>
              <a:spcAft>
                <a:spcPts val="300"/>
              </a:spcAft>
              <a:buClr>
                <a:srgbClr val="999999"/>
              </a:buClr>
              <a:buSzPct val="80000"/>
              <a:buFont typeface="Wingdings" pitchFamily="2" charset="2"/>
              <a:buChar char="n"/>
            </a:pPr>
            <a:endParaRPr lang="en-GB" sz="1000">
              <a:solidFill>
                <a:srgbClr val="02367A"/>
              </a:solidFill>
            </a:endParaRPr>
          </a:p>
        </p:txBody>
      </p:sp>
      <p:sp>
        <p:nvSpPr>
          <p:cNvPr id="218" name="Rectangle 76"/>
          <p:cNvSpPr>
            <a:spLocks noChangeArrowheads="1"/>
          </p:cNvSpPr>
          <p:nvPr/>
        </p:nvSpPr>
        <p:spPr bwMode="auto">
          <a:xfrm>
            <a:off x="262800" y="1253509"/>
            <a:ext cx="1504258" cy="1053463"/>
          </a:xfrm>
          <a:prstGeom prst="rect">
            <a:avLst/>
          </a:prstGeom>
          <a:noFill/>
          <a:ln w="9525">
            <a:noFill/>
            <a:miter lim="800000"/>
            <a:headEnd/>
            <a:tailEnd/>
          </a:ln>
          <a:effectLst/>
        </p:spPr>
        <p:txBody>
          <a:bodyPr/>
          <a:lstStyle/>
          <a:p>
            <a:r>
              <a:rPr lang="en-ZA" sz="1200" b="1" i="1" dirty="0">
                <a:solidFill>
                  <a:srgbClr val="969696"/>
                </a:solidFill>
              </a:rPr>
              <a:t>The EMEA region accounts for 52% of its total revenue (followed by Americas at 29%)…</a:t>
            </a:r>
          </a:p>
        </p:txBody>
      </p:sp>
      <p:sp>
        <p:nvSpPr>
          <p:cNvPr id="162" name="TextBox 161"/>
          <p:cNvSpPr txBox="1"/>
          <p:nvPr/>
        </p:nvSpPr>
        <p:spPr>
          <a:xfrm>
            <a:off x="1796611" y="1158626"/>
            <a:ext cx="1027845" cy="215444"/>
          </a:xfrm>
          <a:prstGeom prst="rect">
            <a:avLst/>
          </a:prstGeom>
          <a:noFill/>
        </p:spPr>
        <p:txBody>
          <a:bodyPr wrap="none" rtlCol="0">
            <a:spAutoFit/>
          </a:bodyPr>
          <a:lstStyle/>
          <a:p>
            <a:r>
              <a:rPr lang="pt-BR" sz="800" dirty="0">
                <a:solidFill>
                  <a:srgbClr val="FFFFFF">
                    <a:lumMod val="50000"/>
                  </a:srgbClr>
                </a:solidFill>
              </a:rPr>
              <a:t>Source: Capital IQ</a:t>
            </a:r>
            <a:endParaRPr lang="en-US" sz="800" dirty="0">
              <a:solidFill>
                <a:srgbClr val="FFFFFF">
                  <a:lumMod val="50000"/>
                </a:srgbClr>
              </a:solidFill>
            </a:endParaRPr>
          </a:p>
        </p:txBody>
      </p:sp>
      <p:sp>
        <p:nvSpPr>
          <p:cNvPr id="163" name="Rectangle 68"/>
          <p:cNvSpPr>
            <a:spLocks noGrp="1"/>
          </p:cNvSpPr>
          <p:nvPr>
            <p:ph type="title"/>
          </p:nvPr>
        </p:nvSpPr>
        <p:spPr>
          <a:xfrm>
            <a:off x="234950" y="111968"/>
            <a:ext cx="9398000" cy="532558"/>
          </a:xfrm>
          <a:ln>
            <a:noFill/>
          </a:ln>
        </p:spPr>
        <p:txBody>
          <a:bodyPr/>
          <a:lstStyle/>
          <a:p>
            <a:r>
              <a:rPr lang="en-ZA" dirty="0">
                <a:latin typeface="Arial" charset="0"/>
              </a:rPr>
              <a:t>Detailed Company analysis</a:t>
            </a:r>
            <a:endParaRPr lang="en-GB" dirty="0">
              <a:latin typeface="Arial" charset="0"/>
            </a:endParaRPr>
          </a:p>
        </p:txBody>
      </p:sp>
      <p:sp>
        <p:nvSpPr>
          <p:cNvPr id="98" name="TextBox 97"/>
          <p:cNvSpPr txBox="1"/>
          <p:nvPr/>
        </p:nvSpPr>
        <p:spPr>
          <a:xfrm>
            <a:off x="3285471" y="1156278"/>
            <a:ext cx="933269" cy="215444"/>
          </a:xfrm>
          <a:prstGeom prst="rect">
            <a:avLst/>
          </a:prstGeom>
          <a:noFill/>
        </p:spPr>
        <p:txBody>
          <a:bodyPr wrap="none" rtlCol="0">
            <a:spAutoFit/>
          </a:bodyPr>
          <a:lstStyle/>
          <a:p>
            <a:r>
              <a:rPr lang="pt-BR" sz="800" dirty="0">
                <a:solidFill>
                  <a:srgbClr val="FFFFFF">
                    <a:lumMod val="50000"/>
                  </a:srgbClr>
                </a:solidFill>
              </a:rPr>
              <a:t>*As at Sep 2015</a:t>
            </a:r>
            <a:endParaRPr lang="en-US" sz="800" dirty="0">
              <a:solidFill>
                <a:srgbClr val="FFFFFF">
                  <a:lumMod val="50000"/>
                </a:srgbClr>
              </a:solidFill>
            </a:endParaRPr>
          </a:p>
        </p:txBody>
      </p:sp>
      <p:sp>
        <p:nvSpPr>
          <p:cNvPr id="47" name="Rectangle 76"/>
          <p:cNvSpPr>
            <a:spLocks noChangeArrowheads="1"/>
          </p:cNvSpPr>
          <p:nvPr/>
        </p:nvSpPr>
        <p:spPr bwMode="auto">
          <a:xfrm>
            <a:off x="164832" y="4553281"/>
            <a:ext cx="1524024" cy="1731570"/>
          </a:xfrm>
          <a:prstGeom prst="rect">
            <a:avLst/>
          </a:prstGeom>
          <a:noFill/>
          <a:ln w="9525">
            <a:noFill/>
            <a:miter lim="800000"/>
            <a:headEnd/>
            <a:tailEnd/>
          </a:ln>
          <a:effectLst/>
        </p:spPr>
        <p:txBody>
          <a:bodyPr/>
          <a:lstStyle/>
          <a:p>
            <a:r>
              <a:rPr lang="en-ZA" sz="1200" b="1" i="1" dirty="0">
                <a:solidFill>
                  <a:srgbClr val="969696"/>
                </a:solidFill>
              </a:rPr>
              <a:t>…The take-on of value creating debt supports the Company in executing its long term strategy</a:t>
            </a:r>
          </a:p>
        </p:txBody>
      </p:sp>
      <p:graphicFrame>
        <p:nvGraphicFramePr>
          <p:cNvPr id="17" name="Table 16"/>
          <p:cNvGraphicFramePr>
            <a:graphicFrameLocks noGrp="1"/>
          </p:cNvGraphicFramePr>
          <p:nvPr>
            <p:extLst>
              <p:ext uri="{D42A27DB-BD31-4B8C-83A1-F6EECF244321}">
                <p14:modId xmlns:p14="http://schemas.microsoft.com/office/powerpoint/2010/main" val="74547983"/>
              </p:ext>
            </p:extLst>
          </p:nvPr>
        </p:nvGraphicFramePr>
        <p:xfrm>
          <a:off x="1858964" y="1379076"/>
          <a:ext cx="7773985" cy="1483360"/>
        </p:xfrm>
        <a:graphic>
          <a:graphicData uri="http://schemas.openxmlformats.org/drawingml/2006/table">
            <a:tbl>
              <a:tblPr firstRow="1" bandRow="1">
                <a:tableStyleId>{5C22544A-7EE6-4342-B048-85BDC9FD1C3A}</a:tableStyleId>
              </a:tblPr>
              <a:tblGrid>
                <a:gridCol w="1678641">
                  <a:extLst>
                    <a:ext uri="{9D8B030D-6E8A-4147-A177-3AD203B41FA5}">
                      <a16:colId xmlns:a16="http://schemas.microsoft.com/office/drawing/2014/main" val="20000"/>
                    </a:ext>
                  </a:extLst>
                </a:gridCol>
                <a:gridCol w="1430953">
                  <a:extLst>
                    <a:ext uri="{9D8B030D-6E8A-4147-A177-3AD203B41FA5}">
                      <a16:colId xmlns:a16="http://schemas.microsoft.com/office/drawing/2014/main" val="20001"/>
                    </a:ext>
                  </a:extLst>
                </a:gridCol>
                <a:gridCol w="1554797">
                  <a:extLst>
                    <a:ext uri="{9D8B030D-6E8A-4147-A177-3AD203B41FA5}">
                      <a16:colId xmlns:a16="http://schemas.microsoft.com/office/drawing/2014/main" val="20002"/>
                    </a:ext>
                  </a:extLst>
                </a:gridCol>
                <a:gridCol w="1554797">
                  <a:extLst>
                    <a:ext uri="{9D8B030D-6E8A-4147-A177-3AD203B41FA5}">
                      <a16:colId xmlns:a16="http://schemas.microsoft.com/office/drawing/2014/main" val="20003"/>
                    </a:ext>
                  </a:extLst>
                </a:gridCol>
                <a:gridCol w="1554797">
                  <a:extLst>
                    <a:ext uri="{9D8B030D-6E8A-4147-A177-3AD203B41FA5}">
                      <a16:colId xmlns:a16="http://schemas.microsoft.com/office/drawing/2014/main" val="20004"/>
                    </a:ext>
                  </a:extLst>
                </a:gridCol>
              </a:tblGrid>
              <a:tr h="370840">
                <a:tc>
                  <a:txBody>
                    <a:bodyPr/>
                    <a:lstStyle/>
                    <a:p>
                      <a:pPr marL="0" algn="ctr" defTabSz="914400" rtl="0" eaLnBrk="1" latinLnBrk="0" hangingPunct="1"/>
                      <a:r>
                        <a:rPr lang="en-US" sz="1050" kern="1200" dirty="0">
                          <a:solidFill>
                            <a:schemeClr val="bg1"/>
                          </a:solidFill>
                          <a:latin typeface="+mn-lt"/>
                          <a:ea typeface="+mn-ea"/>
                          <a:cs typeface="+mn-cs"/>
                        </a:rPr>
                        <a:t>Sub-segments</a:t>
                      </a:r>
                      <a:endParaRPr lang="en-ZA" sz="1050" kern="1200" dirty="0">
                        <a:solidFill>
                          <a:schemeClr val="bg1"/>
                        </a:solidFill>
                        <a:latin typeface="+mn-lt"/>
                        <a:ea typeface="+mn-ea"/>
                        <a:cs typeface="+mn-cs"/>
                      </a:endParaRPr>
                    </a:p>
                  </a:txBody>
                  <a:tcPr/>
                </a:tc>
                <a:tc>
                  <a:txBody>
                    <a:bodyPr/>
                    <a:lstStyle/>
                    <a:p>
                      <a:endParaRPr lang="en-ZA" dirty="0"/>
                    </a:p>
                  </a:txBody>
                  <a:tcPr/>
                </a:tc>
                <a:tc>
                  <a:txBody>
                    <a:bodyPr/>
                    <a:lstStyle/>
                    <a:p>
                      <a:endParaRPr lang="en-ZA" dirty="0"/>
                    </a:p>
                  </a:txBody>
                  <a:tcPr/>
                </a:tc>
                <a:tc>
                  <a:txBody>
                    <a:bodyPr/>
                    <a:lstStyle/>
                    <a:p>
                      <a:endParaRPr lang="en-ZA" dirty="0"/>
                    </a:p>
                  </a:txBody>
                  <a:tcPr/>
                </a:tc>
                <a:tc>
                  <a:txBody>
                    <a:bodyPr/>
                    <a:lstStyle/>
                    <a:p>
                      <a:endParaRPr lang="en-ZA" dirty="0"/>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US" sz="1050" kern="1200" dirty="0">
                          <a:solidFill>
                            <a:schemeClr val="dk1"/>
                          </a:solidFill>
                          <a:latin typeface="+mn-lt"/>
                          <a:ea typeface="+mn-ea"/>
                          <a:cs typeface="+mn-cs"/>
                        </a:rPr>
                        <a:t>Power Suite</a:t>
                      </a:r>
                      <a:endParaRPr lang="en-ZA" sz="1050" kern="1200" dirty="0">
                        <a:solidFill>
                          <a:schemeClr val="dk1"/>
                        </a:solidFill>
                        <a:latin typeface="+mn-lt"/>
                        <a:ea typeface="+mn-ea"/>
                        <a:cs typeface="+mn-cs"/>
                      </a:endParaRPr>
                    </a:p>
                  </a:txBody>
                  <a:tcPr/>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extLst>
                  <a:ext uri="{0D108BD9-81ED-4DB2-BD59-A6C34878D82A}">
                    <a16:rowId xmlns:a16="http://schemas.microsoft.com/office/drawing/2014/main" val="10001"/>
                  </a:ext>
                </a:extLst>
              </a:tr>
              <a:tr h="370840">
                <a:tc>
                  <a:txBody>
                    <a:bodyPr/>
                    <a:lstStyle/>
                    <a:p>
                      <a:pPr marL="0" algn="ctr" defTabSz="914400" rtl="0" eaLnBrk="1" latinLnBrk="0" hangingPunct="1"/>
                      <a:r>
                        <a:rPr lang="en-US" sz="1050" kern="1200" dirty="0">
                          <a:solidFill>
                            <a:schemeClr val="dk1"/>
                          </a:solidFill>
                          <a:latin typeface="+mn-lt"/>
                          <a:ea typeface="+mn-ea"/>
                          <a:cs typeface="+mn-cs"/>
                        </a:rPr>
                        <a:t>Mobility</a:t>
                      </a:r>
                      <a:endParaRPr lang="en-ZA" sz="1050" kern="1200" dirty="0">
                        <a:solidFill>
                          <a:schemeClr val="dk1"/>
                        </a:solidFill>
                        <a:latin typeface="+mn-lt"/>
                        <a:ea typeface="+mn-ea"/>
                        <a:cs typeface="+mn-cs"/>
                      </a:endParaRPr>
                    </a:p>
                  </a:txBody>
                  <a:tcPr/>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extLst>
                  <a:ext uri="{0D108BD9-81ED-4DB2-BD59-A6C34878D82A}">
                    <a16:rowId xmlns:a16="http://schemas.microsoft.com/office/drawing/2014/main" val="10002"/>
                  </a:ext>
                </a:extLst>
              </a:tr>
              <a:tr h="370840">
                <a:tc>
                  <a:txBody>
                    <a:bodyPr/>
                    <a:lstStyle/>
                    <a:p>
                      <a:pPr marL="0" algn="ctr" defTabSz="914400" rtl="0" eaLnBrk="1" latinLnBrk="0" hangingPunct="1"/>
                      <a:r>
                        <a:rPr lang="en-US" sz="1050" kern="1200" dirty="0">
                          <a:solidFill>
                            <a:schemeClr val="dk1"/>
                          </a:solidFill>
                          <a:latin typeface="+mn-lt"/>
                          <a:ea typeface="+mn-ea"/>
                          <a:cs typeface="+mn-cs"/>
                        </a:rPr>
                        <a:t>Healthcare</a:t>
                      </a:r>
                      <a:endParaRPr lang="en-ZA" sz="1050" kern="1200" dirty="0">
                        <a:solidFill>
                          <a:schemeClr val="dk1"/>
                        </a:solidFill>
                        <a:latin typeface="+mn-lt"/>
                        <a:ea typeface="+mn-ea"/>
                        <a:cs typeface="+mn-cs"/>
                      </a:endParaRPr>
                    </a:p>
                  </a:txBody>
                  <a:tcPr/>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FontTx/>
                        <a:buBlip>
                          <a:blip r:embed="rId3"/>
                        </a:buBlip>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tc>
                  <a:txBody>
                    <a:bodyPr/>
                    <a:lstStyle/>
                    <a:p>
                      <a:pPr marL="171450" indent="-171450" algn="ctr" defTabSz="914400" rtl="0" eaLnBrk="1" latinLnBrk="0" hangingPunct="1">
                        <a:buClr>
                          <a:srgbClr val="00B050"/>
                        </a:buClr>
                        <a:buFont typeface="Wingdings" panose="05000000000000000000" pitchFamily="2" charset="2"/>
                        <a:buChar char="ü"/>
                      </a:pPr>
                      <a:r>
                        <a:rPr lang="en-US" sz="1050" kern="1200" dirty="0">
                          <a:solidFill>
                            <a:schemeClr val="dk1"/>
                          </a:solidFill>
                          <a:latin typeface="+mn-lt"/>
                          <a:ea typeface="+mn-ea"/>
                          <a:cs typeface="+mn-cs"/>
                        </a:rPr>
                        <a:t> </a:t>
                      </a:r>
                      <a:endParaRPr lang="en-ZA" sz="1050" kern="1200" dirty="0">
                        <a:solidFill>
                          <a:schemeClr val="dk1"/>
                        </a:solidFill>
                        <a:latin typeface="+mn-lt"/>
                        <a:ea typeface="+mn-ea"/>
                        <a:cs typeface="+mn-cs"/>
                      </a:endParaRPr>
                    </a:p>
                  </a:txBody>
                  <a:tcPr anchor="ctr" anchorCtr="1"/>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30135565"/>
              </p:ext>
            </p:extLst>
          </p:nvPr>
        </p:nvGraphicFramePr>
        <p:xfrm>
          <a:off x="1866223" y="2951532"/>
          <a:ext cx="7766726" cy="2171700"/>
        </p:xfrm>
        <a:graphic>
          <a:graphicData uri="http://schemas.openxmlformats.org/drawingml/2006/table">
            <a:tbl>
              <a:tblPr firstRow="1" bandRow="1">
                <a:tableStyleId>{5C22544A-7EE6-4342-B048-85BDC9FD1C3A}</a:tableStyleId>
              </a:tblPr>
              <a:tblGrid>
                <a:gridCol w="1687887">
                  <a:extLst>
                    <a:ext uri="{9D8B030D-6E8A-4147-A177-3AD203B41FA5}">
                      <a16:colId xmlns:a16="http://schemas.microsoft.com/office/drawing/2014/main" val="20000"/>
                    </a:ext>
                  </a:extLst>
                </a:gridCol>
                <a:gridCol w="1418804">
                  <a:extLst>
                    <a:ext uri="{9D8B030D-6E8A-4147-A177-3AD203B41FA5}">
                      <a16:colId xmlns:a16="http://schemas.microsoft.com/office/drawing/2014/main" val="20001"/>
                    </a:ext>
                  </a:extLst>
                </a:gridCol>
                <a:gridCol w="1553345">
                  <a:extLst>
                    <a:ext uri="{9D8B030D-6E8A-4147-A177-3AD203B41FA5}">
                      <a16:colId xmlns:a16="http://schemas.microsoft.com/office/drawing/2014/main" val="20002"/>
                    </a:ext>
                  </a:extLst>
                </a:gridCol>
                <a:gridCol w="1553345">
                  <a:extLst>
                    <a:ext uri="{9D8B030D-6E8A-4147-A177-3AD203B41FA5}">
                      <a16:colId xmlns:a16="http://schemas.microsoft.com/office/drawing/2014/main" val="20003"/>
                    </a:ext>
                  </a:extLst>
                </a:gridCol>
                <a:gridCol w="1553345">
                  <a:extLst>
                    <a:ext uri="{9D8B030D-6E8A-4147-A177-3AD203B41FA5}">
                      <a16:colId xmlns:a16="http://schemas.microsoft.com/office/drawing/2014/main" val="20004"/>
                    </a:ext>
                  </a:extLst>
                </a:gridCol>
              </a:tblGrid>
              <a:tr h="174048">
                <a:tc gridSpan="5">
                  <a:txBody>
                    <a:bodyPr/>
                    <a:lstStyle/>
                    <a:p>
                      <a:endParaRPr lang="en-ZA" sz="1050" dirty="0"/>
                    </a:p>
                  </a:txBody>
                  <a:tcPr/>
                </a:tc>
                <a:tc hMerge="1">
                  <a:txBody>
                    <a:bodyPr/>
                    <a:lstStyle/>
                    <a:p>
                      <a:endParaRPr lang="en-ZA" sz="1050" dirty="0"/>
                    </a:p>
                  </a:txBody>
                  <a:tcPr/>
                </a:tc>
                <a:tc hMerge="1">
                  <a:txBody>
                    <a:bodyPr/>
                    <a:lstStyle/>
                    <a:p>
                      <a:endParaRPr lang="en-ZA" sz="1050" dirty="0"/>
                    </a:p>
                  </a:txBody>
                  <a:tcPr/>
                </a:tc>
                <a:tc hMerge="1">
                  <a:txBody>
                    <a:bodyPr/>
                    <a:lstStyle/>
                    <a:p>
                      <a:endParaRPr lang="en-ZA" sz="1050" dirty="0"/>
                    </a:p>
                  </a:txBody>
                  <a:tcPr/>
                </a:tc>
                <a:tc hMerge="1">
                  <a:txBody>
                    <a:bodyPr/>
                    <a:lstStyle/>
                    <a:p>
                      <a:endParaRPr lang="en-ZA" sz="1050" dirty="0"/>
                    </a:p>
                  </a:txBody>
                  <a:tcPr/>
                </a:tc>
                <a:extLst>
                  <a:ext uri="{0D108BD9-81ED-4DB2-BD59-A6C34878D82A}">
                    <a16:rowId xmlns:a16="http://schemas.microsoft.com/office/drawing/2014/main" val="10000"/>
                  </a:ext>
                </a:extLst>
              </a:tr>
              <a:tr h="174048">
                <a:tc>
                  <a:txBody>
                    <a:bodyPr/>
                    <a:lstStyle/>
                    <a:p>
                      <a:pPr algn="ctr"/>
                      <a:r>
                        <a:rPr lang="en-US" sz="1050" dirty="0"/>
                        <a:t>Revenue (In €m)</a:t>
                      </a:r>
                    </a:p>
                  </a:txBody>
                  <a:tcPr/>
                </a:tc>
                <a:tc>
                  <a:txBody>
                    <a:bodyPr/>
                    <a:lstStyle/>
                    <a:p>
                      <a:r>
                        <a:rPr lang="en-US" sz="1050" dirty="0"/>
                        <a:t>24.7</a:t>
                      </a:r>
                      <a:endParaRPr lang="en-ZA" sz="1050" dirty="0"/>
                    </a:p>
                  </a:txBody>
                  <a:tcPr anchor="ctr" anchorCtr="1"/>
                </a:tc>
                <a:tc>
                  <a:txBody>
                    <a:bodyPr/>
                    <a:lstStyle/>
                    <a:p>
                      <a:r>
                        <a:rPr lang="en-US" sz="1050" dirty="0"/>
                        <a:t>117.8</a:t>
                      </a:r>
                      <a:endParaRPr lang="en-ZA" sz="1050" dirty="0"/>
                    </a:p>
                  </a:txBody>
                  <a:tcPr anchor="ctr" anchorCtr="1"/>
                </a:tc>
                <a:tc>
                  <a:txBody>
                    <a:bodyPr/>
                    <a:lstStyle/>
                    <a:p>
                      <a:r>
                        <a:rPr lang="en-US" sz="1050" dirty="0"/>
                        <a:t>32.2</a:t>
                      </a:r>
                      <a:endParaRPr lang="en-ZA" sz="1050" dirty="0"/>
                    </a:p>
                  </a:txBody>
                  <a:tcPr anchor="ctr" anchorCtr="1"/>
                </a:tc>
                <a:tc>
                  <a:txBody>
                    <a:bodyPr/>
                    <a:lstStyle/>
                    <a:p>
                      <a:r>
                        <a:rPr lang="en-US" sz="1050" b="1" dirty="0">
                          <a:solidFill>
                            <a:srgbClr val="C00000"/>
                          </a:solidFill>
                        </a:rPr>
                        <a:t>79.6</a:t>
                      </a:r>
                      <a:endParaRPr lang="en-ZA" sz="1050" b="1" dirty="0">
                        <a:solidFill>
                          <a:srgbClr val="C00000"/>
                        </a:solidFill>
                      </a:endParaRPr>
                    </a:p>
                  </a:txBody>
                  <a:tcPr anchor="ctr" anchorCtr="1"/>
                </a:tc>
                <a:extLst>
                  <a:ext uri="{0D108BD9-81ED-4DB2-BD59-A6C34878D82A}">
                    <a16:rowId xmlns:a16="http://schemas.microsoft.com/office/drawing/2014/main" val="10001"/>
                  </a:ext>
                </a:extLst>
              </a:tr>
              <a:tr h="284805">
                <a:tc>
                  <a:txBody>
                    <a:bodyPr/>
                    <a:lstStyle/>
                    <a:p>
                      <a:pPr algn="ctr"/>
                      <a:r>
                        <a:rPr lang="en-US" sz="1050" dirty="0"/>
                        <a:t>Revenue Growth Rate (In €m)</a:t>
                      </a:r>
                    </a:p>
                  </a:txBody>
                  <a:tcPr/>
                </a:tc>
                <a:tc>
                  <a:txBody>
                    <a:bodyPr/>
                    <a:lstStyle/>
                    <a:p>
                      <a:r>
                        <a:rPr lang="en-US" sz="1050" dirty="0"/>
                        <a:t>-7.3</a:t>
                      </a:r>
                      <a:endParaRPr lang="en-ZA" sz="1050" dirty="0"/>
                    </a:p>
                  </a:txBody>
                  <a:tcPr anchor="ctr" anchorCtr="1"/>
                </a:tc>
                <a:tc>
                  <a:txBody>
                    <a:bodyPr/>
                    <a:lstStyle/>
                    <a:p>
                      <a:r>
                        <a:rPr lang="en-US" sz="1050" dirty="0"/>
                        <a:t>5.1</a:t>
                      </a:r>
                      <a:endParaRPr lang="en-ZA" sz="1050" dirty="0"/>
                    </a:p>
                  </a:txBody>
                  <a:tcPr anchor="ctr" anchorCtr="1"/>
                </a:tc>
                <a:tc>
                  <a:txBody>
                    <a:bodyPr/>
                    <a:lstStyle/>
                    <a:p>
                      <a:r>
                        <a:rPr lang="en-US" sz="1050" dirty="0"/>
                        <a:t>-3.4</a:t>
                      </a:r>
                      <a:endParaRPr lang="en-ZA" sz="1050" dirty="0"/>
                    </a:p>
                  </a:txBody>
                  <a:tcPr anchor="ctr" anchorCtr="1"/>
                </a:tc>
                <a:tc>
                  <a:txBody>
                    <a:bodyPr/>
                    <a:lstStyle/>
                    <a:p>
                      <a:r>
                        <a:rPr lang="en-US" sz="1050" b="1" dirty="0">
                          <a:solidFill>
                            <a:srgbClr val="C00000"/>
                          </a:solidFill>
                        </a:rPr>
                        <a:t>5.3</a:t>
                      </a:r>
                      <a:endParaRPr lang="en-ZA" sz="1050" b="1" dirty="0">
                        <a:solidFill>
                          <a:srgbClr val="C00000"/>
                        </a:solidFill>
                      </a:endParaRPr>
                    </a:p>
                  </a:txBody>
                  <a:tcPr anchor="ctr" anchorCtr="1"/>
                </a:tc>
                <a:extLst>
                  <a:ext uri="{0D108BD9-81ED-4DB2-BD59-A6C34878D82A}">
                    <a16:rowId xmlns:a16="http://schemas.microsoft.com/office/drawing/2014/main" val="10002"/>
                  </a:ext>
                </a:extLst>
              </a:tr>
              <a:tr h="174048">
                <a:tc>
                  <a:txBody>
                    <a:bodyPr/>
                    <a:lstStyle/>
                    <a:p>
                      <a:pPr algn="ctr"/>
                      <a:r>
                        <a:rPr lang="en-US" sz="1050" dirty="0"/>
                        <a:t>Equity (In €m)</a:t>
                      </a:r>
                    </a:p>
                  </a:txBody>
                  <a:tcPr/>
                </a:tc>
                <a:tc>
                  <a:txBody>
                    <a:bodyPr/>
                    <a:lstStyle/>
                    <a:p>
                      <a:r>
                        <a:rPr lang="en-US" sz="1050" dirty="0"/>
                        <a:t>20.7</a:t>
                      </a:r>
                      <a:endParaRPr lang="en-ZA" sz="1050" dirty="0"/>
                    </a:p>
                  </a:txBody>
                  <a:tcPr anchor="ctr" anchorCtr="1"/>
                </a:tc>
                <a:tc>
                  <a:txBody>
                    <a:bodyPr/>
                    <a:lstStyle/>
                    <a:p>
                      <a:r>
                        <a:rPr lang="en-US" sz="1050" dirty="0"/>
                        <a:t>73.8</a:t>
                      </a:r>
                      <a:endParaRPr lang="en-ZA" sz="1050" dirty="0"/>
                    </a:p>
                  </a:txBody>
                  <a:tcPr anchor="ctr" anchorCtr="1"/>
                </a:tc>
                <a:tc>
                  <a:txBody>
                    <a:bodyPr/>
                    <a:lstStyle/>
                    <a:p>
                      <a:r>
                        <a:rPr lang="en-US" sz="1050" dirty="0"/>
                        <a:t>13.2</a:t>
                      </a:r>
                      <a:endParaRPr lang="en-ZA" sz="1050" dirty="0"/>
                    </a:p>
                  </a:txBody>
                  <a:tcPr anchor="ctr" anchorCtr="1"/>
                </a:tc>
                <a:tc>
                  <a:txBody>
                    <a:bodyPr/>
                    <a:lstStyle/>
                    <a:p>
                      <a:r>
                        <a:rPr lang="en-US" sz="1050" b="1" dirty="0">
                          <a:solidFill>
                            <a:srgbClr val="C00000"/>
                          </a:solidFill>
                        </a:rPr>
                        <a:t>34.8</a:t>
                      </a:r>
                      <a:endParaRPr lang="en-ZA" sz="1050" b="1" dirty="0">
                        <a:solidFill>
                          <a:srgbClr val="C00000"/>
                        </a:solidFill>
                      </a:endParaRPr>
                    </a:p>
                  </a:txBody>
                  <a:tcPr anchor="ctr" anchorCtr="1"/>
                </a:tc>
                <a:extLst>
                  <a:ext uri="{0D108BD9-81ED-4DB2-BD59-A6C34878D82A}">
                    <a16:rowId xmlns:a16="http://schemas.microsoft.com/office/drawing/2014/main" val="10003"/>
                  </a:ext>
                </a:extLst>
              </a:tr>
              <a:tr h="174048">
                <a:tc>
                  <a:txBody>
                    <a:bodyPr/>
                    <a:lstStyle/>
                    <a:p>
                      <a:pPr algn="ctr"/>
                      <a:r>
                        <a:rPr lang="en-US" sz="1050" dirty="0"/>
                        <a:t>Total Debt/EBITDA</a:t>
                      </a:r>
                      <a:endParaRPr lang="en-ZA" sz="1050" dirty="0"/>
                    </a:p>
                  </a:txBody>
                  <a:tcPr/>
                </a:tc>
                <a:tc>
                  <a:txBody>
                    <a:bodyPr/>
                    <a:lstStyle/>
                    <a:p>
                      <a:r>
                        <a:rPr lang="en-US" sz="1050" dirty="0"/>
                        <a:t>2.0</a:t>
                      </a:r>
                      <a:endParaRPr lang="en-ZA" sz="1050" dirty="0"/>
                    </a:p>
                  </a:txBody>
                  <a:tcPr anchor="ctr" anchorCtr="1"/>
                </a:tc>
                <a:tc>
                  <a:txBody>
                    <a:bodyPr/>
                    <a:lstStyle/>
                    <a:p>
                      <a:r>
                        <a:rPr lang="en-US" sz="1050" dirty="0"/>
                        <a:t>7.1</a:t>
                      </a:r>
                      <a:endParaRPr lang="en-ZA" sz="1050" dirty="0"/>
                    </a:p>
                  </a:txBody>
                  <a:tcPr anchor="ctr" anchorCtr="1"/>
                </a:tc>
                <a:tc>
                  <a:txBody>
                    <a:bodyPr/>
                    <a:lstStyle/>
                    <a:p>
                      <a:r>
                        <a:rPr lang="en-US" sz="1050" dirty="0"/>
                        <a:t>1.7</a:t>
                      </a:r>
                      <a:endParaRPr lang="en-ZA" sz="1050" dirty="0"/>
                    </a:p>
                  </a:txBody>
                  <a:tcPr anchor="ctr" anchorCtr="1"/>
                </a:tc>
                <a:tc>
                  <a:txBody>
                    <a:bodyPr/>
                    <a:lstStyle/>
                    <a:p>
                      <a:r>
                        <a:rPr lang="en-US" sz="1050" b="1" dirty="0">
                          <a:solidFill>
                            <a:srgbClr val="C00000"/>
                          </a:solidFill>
                        </a:rPr>
                        <a:t>2.8</a:t>
                      </a:r>
                      <a:endParaRPr lang="en-ZA" sz="1050" b="1" dirty="0">
                        <a:solidFill>
                          <a:srgbClr val="C00000"/>
                        </a:solidFill>
                      </a:endParaRPr>
                    </a:p>
                  </a:txBody>
                  <a:tcPr anchor="ctr" anchorCtr="1"/>
                </a:tc>
                <a:extLst>
                  <a:ext uri="{0D108BD9-81ED-4DB2-BD59-A6C34878D82A}">
                    <a16:rowId xmlns:a16="http://schemas.microsoft.com/office/drawing/2014/main" val="10004"/>
                  </a:ext>
                </a:extLst>
              </a:tr>
              <a:tr h="174048">
                <a:tc>
                  <a:txBody>
                    <a:bodyPr/>
                    <a:lstStyle/>
                    <a:p>
                      <a:pPr algn="ctr"/>
                      <a:r>
                        <a:rPr lang="en-US" sz="1050" dirty="0"/>
                        <a:t>Total Debt/Equity</a:t>
                      </a:r>
                      <a:endParaRPr lang="en-ZA" sz="1050" dirty="0"/>
                    </a:p>
                  </a:txBody>
                  <a:tcPr/>
                </a:tc>
                <a:tc>
                  <a:txBody>
                    <a:bodyPr/>
                    <a:lstStyle/>
                    <a:p>
                      <a:r>
                        <a:rPr lang="en-US" sz="1050" dirty="0"/>
                        <a:t>0.4</a:t>
                      </a:r>
                      <a:endParaRPr lang="en-ZA" sz="1050" dirty="0"/>
                    </a:p>
                  </a:txBody>
                  <a:tcPr anchor="ctr" anchorCtr="1"/>
                </a:tc>
                <a:tc>
                  <a:txBody>
                    <a:bodyPr/>
                    <a:lstStyle/>
                    <a:p>
                      <a:r>
                        <a:rPr lang="en-US" sz="1050" dirty="0"/>
                        <a:t>1.8</a:t>
                      </a:r>
                      <a:endParaRPr lang="en-ZA" sz="1050" dirty="0"/>
                    </a:p>
                  </a:txBody>
                  <a:tcPr anchor="ctr" anchorCtr="1"/>
                </a:tc>
                <a:tc>
                  <a:txBody>
                    <a:bodyPr/>
                    <a:lstStyle/>
                    <a:p>
                      <a:r>
                        <a:rPr lang="en-US" sz="1050" dirty="0"/>
                        <a:t>0.5</a:t>
                      </a:r>
                      <a:endParaRPr lang="en-ZA" sz="1050" dirty="0"/>
                    </a:p>
                  </a:txBody>
                  <a:tcPr anchor="ctr" anchorCtr="1"/>
                </a:tc>
                <a:tc>
                  <a:txBody>
                    <a:bodyPr/>
                    <a:lstStyle/>
                    <a:p>
                      <a:r>
                        <a:rPr lang="en-US" sz="1050" b="1" dirty="0">
                          <a:solidFill>
                            <a:srgbClr val="C00000"/>
                          </a:solidFill>
                        </a:rPr>
                        <a:t>0.9</a:t>
                      </a:r>
                      <a:endParaRPr lang="en-ZA" sz="1050" b="1" dirty="0">
                        <a:solidFill>
                          <a:srgbClr val="C00000"/>
                        </a:solidFill>
                      </a:endParaRPr>
                    </a:p>
                  </a:txBody>
                  <a:tcPr anchor="ctr" anchorCtr="1"/>
                </a:tc>
                <a:extLst>
                  <a:ext uri="{0D108BD9-81ED-4DB2-BD59-A6C34878D82A}">
                    <a16:rowId xmlns:a16="http://schemas.microsoft.com/office/drawing/2014/main" val="10005"/>
                  </a:ext>
                </a:extLst>
              </a:tr>
              <a:tr h="174048">
                <a:tc>
                  <a:txBody>
                    <a:bodyPr/>
                    <a:lstStyle/>
                    <a:p>
                      <a:pPr algn="ctr"/>
                      <a:r>
                        <a:rPr lang="en-US" sz="1050" dirty="0"/>
                        <a:t>Net Debt/EBITDA</a:t>
                      </a:r>
                      <a:endParaRPr lang="en-ZA" sz="1050" dirty="0"/>
                    </a:p>
                  </a:txBody>
                  <a:tcPr/>
                </a:tc>
                <a:tc>
                  <a:txBody>
                    <a:bodyPr/>
                    <a:lstStyle/>
                    <a:p>
                      <a:r>
                        <a:rPr lang="en-US" sz="1050" dirty="0"/>
                        <a:t>1.3</a:t>
                      </a:r>
                      <a:endParaRPr lang="en-ZA" sz="1050" dirty="0"/>
                    </a:p>
                  </a:txBody>
                  <a:tcPr anchor="ctr" anchorCtr="1"/>
                </a:tc>
                <a:tc>
                  <a:txBody>
                    <a:bodyPr/>
                    <a:lstStyle/>
                    <a:p>
                      <a:r>
                        <a:rPr lang="en-US" sz="1050" dirty="0"/>
                        <a:t>4.6</a:t>
                      </a:r>
                      <a:endParaRPr lang="en-ZA" sz="1050" dirty="0"/>
                    </a:p>
                  </a:txBody>
                  <a:tcPr anchor="ctr" anchorCtr="1"/>
                </a:tc>
                <a:tc>
                  <a:txBody>
                    <a:bodyPr/>
                    <a:lstStyle/>
                    <a:p>
                      <a:r>
                        <a:rPr lang="en-US" sz="1050" dirty="0"/>
                        <a:t>0.8</a:t>
                      </a:r>
                      <a:endParaRPr lang="en-ZA" sz="1050" dirty="0"/>
                    </a:p>
                  </a:txBody>
                  <a:tcPr anchor="ctr" anchorCtr="1"/>
                </a:tc>
                <a:tc>
                  <a:txBody>
                    <a:bodyPr/>
                    <a:lstStyle/>
                    <a:p>
                      <a:r>
                        <a:rPr lang="en-US" sz="1050" b="1" dirty="0">
                          <a:solidFill>
                            <a:srgbClr val="C00000"/>
                          </a:solidFill>
                        </a:rPr>
                        <a:t>1.8</a:t>
                      </a:r>
                      <a:endParaRPr lang="en-ZA" sz="1050" b="1" dirty="0">
                        <a:solidFill>
                          <a:srgbClr val="C00000"/>
                        </a:solidFill>
                      </a:endParaRPr>
                    </a:p>
                  </a:txBody>
                  <a:tcPr anchor="ctr" anchorCtr="1"/>
                </a:tc>
                <a:extLst>
                  <a:ext uri="{0D108BD9-81ED-4DB2-BD59-A6C34878D82A}">
                    <a16:rowId xmlns:a16="http://schemas.microsoft.com/office/drawing/2014/main" val="10006"/>
                  </a:ext>
                </a:extLst>
              </a:tr>
              <a:tr h="174048">
                <a:tc>
                  <a:txBody>
                    <a:bodyPr/>
                    <a:lstStyle/>
                    <a:p>
                      <a:pPr algn="ctr"/>
                      <a:r>
                        <a:rPr lang="en-US" sz="1050" dirty="0"/>
                        <a:t>Net</a:t>
                      </a:r>
                      <a:r>
                        <a:rPr lang="en-US" sz="1050" baseline="0" dirty="0"/>
                        <a:t> Debt/Equity</a:t>
                      </a:r>
                      <a:endParaRPr lang="en-ZA" sz="1050" dirty="0"/>
                    </a:p>
                  </a:txBody>
                  <a:tcPr/>
                </a:tc>
                <a:tc>
                  <a:txBody>
                    <a:bodyPr/>
                    <a:lstStyle/>
                    <a:p>
                      <a:r>
                        <a:rPr lang="en-US" sz="1050" dirty="0"/>
                        <a:t>0.2</a:t>
                      </a:r>
                      <a:endParaRPr lang="en-ZA" sz="1050" dirty="0"/>
                    </a:p>
                  </a:txBody>
                  <a:tcPr anchor="ctr" anchorCtr="1"/>
                </a:tc>
                <a:tc>
                  <a:txBody>
                    <a:bodyPr/>
                    <a:lstStyle/>
                    <a:p>
                      <a:r>
                        <a:rPr lang="en-US" sz="1050" dirty="0"/>
                        <a:t>1.1</a:t>
                      </a:r>
                      <a:endParaRPr lang="en-ZA" sz="1050" dirty="0"/>
                    </a:p>
                  </a:txBody>
                  <a:tcPr anchor="ctr" anchorCtr="1"/>
                </a:tc>
                <a:tc>
                  <a:txBody>
                    <a:bodyPr/>
                    <a:lstStyle/>
                    <a:p>
                      <a:r>
                        <a:rPr lang="en-US" sz="1050" dirty="0"/>
                        <a:t>0.2</a:t>
                      </a:r>
                      <a:endParaRPr lang="en-ZA" sz="1050" dirty="0"/>
                    </a:p>
                  </a:txBody>
                  <a:tcPr anchor="ctr" anchorCtr="1"/>
                </a:tc>
                <a:tc>
                  <a:txBody>
                    <a:bodyPr/>
                    <a:lstStyle/>
                    <a:p>
                      <a:r>
                        <a:rPr lang="en-US" sz="1050" b="1" dirty="0">
                          <a:solidFill>
                            <a:srgbClr val="C00000"/>
                          </a:solidFill>
                        </a:rPr>
                        <a:t>0.6</a:t>
                      </a:r>
                      <a:endParaRPr lang="en-ZA" sz="1050" b="1" dirty="0">
                        <a:solidFill>
                          <a:srgbClr val="C00000"/>
                        </a:solidFill>
                      </a:endParaRPr>
                    </a:p>
                  </a:txBody>
                  <a:tcPr anchor="ctr" anchorCtr="1"/>
                </a:tc>
                <a:extLst>
                  <a:ext uri="{0D108BD9-81ED-4DB2-BD59-A6C34878D82A}">
                    <a16:rowId xmlns:a16="http://schemas.microsoft.com/office/drawing/2014/main" val="10007"/>
                  </a:ext>
                </a:extLst>
              </a:tr>
            </a:tbl>
          </a:graphicData>
        </a:graphic>
      </p:graphicFrame>
      <p:sp>
        <p:nvSpPr>
          <p:cNvPr id="19" name="Rectangle 18"/>
          <p:cNvSpPr/>
          <p:nvPr/>
        </p:nvSpPr>
        <p:spPr>
          <a:xfrm>
            <a:off x="3542410" y="1365777"/>
            <a:ext cx="6090540" cy="367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19"/>
          <p:cNvSpPr/>
          <p:nvPr/>
        </p:nvSpPr>
        <p:spPr>
          <a:xfrm>
            <a:off x="8088210" y="1297561"/>
            <a:ext cx="1574292" cy="3825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 name="Picture 20"/>
          <p:cNvPicPr>
            <a:picLocks noChangeAspect="1"/>
          </p:cNvPicPr>
          <p:nvPr/>
        </p:nvPicPr>
        <p:blipFill>
          <a:blip r:embed="rId4"/>
          <a:stretch>
            <a:fillRect/>
          </a:stretch>
        </p:blipFill>
        <p:spPr>
          <a:xfrm>
            <a:off x="3894812" y="1436149"/>
            <a:ext cx="759767" cy="259791"/>
          </a:xfrm>
          <a:prstGeom prst="rect">
            <a:avLst/>
          </a:prstGeom>
        </p:spPr>
      </p:pic>
      <p:pic>
        <p:nvPicPr>
          <p:cNvPr id="22" name="Picture 21"/>
          <p:cNvPicPr>
            <a:picLocks noChangeAspect="1"/>
          </p:cNvPicPr>
          <p:nvPr/>
        </p:nvPicPr>
        <p:blipFill>
          <a:blip r:embed="rId5"/>
          <a:stretch>
            <a:fillRect/>
          </a:stretch>
        </p:blipFill>
        <p:spPr>
          <a:xfrm>
            <a:off x="5478645" y="1205766"/>
            <a:ext cx="534622" cy="527494"/>
          </a:xfrm>
          <a:prstGeom prst="rect">
            <a:avLst/>
          </a:prstGeom>
        </p:spPr>
      </p:pic>
      <p:pic>
        <p:nvPicPr>
          <p:cNvPr id="23" name="Picture 22"/>
          <p:cNvPicPr>
            <a:picLocks noChangeAspect="1"/>
          </p:cNvPicPr>
          <p:nvPr/>
        </p:nvPicPr>
        <p:blipFill>
          <a:blip r:embed="rId6"/>
          <a:stretch>
            <a:fillRect/>
          </a:stretch>
        </p:blipFill>
        <p:spPr>
          <a:xfrm>
            <a:off x="6902059" y="1369485"/>
            <a:ext cx="844942" cy="326455"/>
          </a:xfrm>
          <a:prstGeom prst="rect">
            <a:avLst/>
          </a:prstGeom>
        </p:spPr>
      </p:pic>
      <p:pic>
        <p:nvPicPr>
          <p:cNvPr id="24" name="Picture 23"/>
          <p:cNvPicPr>
            <a:picLocks noChangeAspect="1"/>
          </p:cNvPicPr>
          <p:nvPr/>
        </p:nvPicPr>
        <p:blipFill>
          <a:blip r:embed="rId7"/>
          <a:stretch>
            <a:fillRect/>
          </a:stretch>
        </p:blipFill>
        <p:spPr>
          <a:xfrm>
            <a:off x="8383526" y="1442351"/>
            <a:ext cx="983659" cy="180725"/>
          </a:xfrm>
          <a:prstGeom prst="rect">
            <a:avLst/>
          </a:prstGeom>
        </p:spPr>
      </p:pic>
      <p:sp>
        <p:nvSpPr>
          <p:cNvPr id="25" name="Rectangle 76"/>
          <p:cNvSpPr>
            <a:spLocks noChangeArrowheads="1"/>
          </p:cNvSpPr>
          <p:nvPr/>
        </p:nvSpPr>
        <p:spPr bwMode="auto">
          <a:xfrm>
            <a:off x="148054" y="2855003"/>
            <a:ext cx="1619004" cy="1053463"/>
          </a:xfrm>
          <a:prstGeom prst="rect">
            <a:avLst/>
          </a:prstGeom>
          <a:noFill/>
          <a:ln w="9525">
            <a:noFill/>
            <a:miter lim="800000"/>
            <a:headEnd/>
            <a:tailEnd/>
          </a:ln>
          <a:effectLst/>
        </p:spPr>
        <p:txBody>
          <a:bodyPr/>
          <a:lstStyle/>
          <a:p>
            <a:r>
              <a:rPr lang="en-ZA" sz="1200" b="1" i="1" dirty="0">
                <a:solidFill>
                  <a:srgbClr val="969696"/>
                </a:solidFill>
              </a:rPr>
              <a:t>…Suitable level of gearing and leverage ($36.4bn) given the asset intensive nature of the business…</a:t>
            </a:r>
          </a:p>
        </p:txBody>
      </p:sp>
      <p:sp>
        <p:nvSpPr>
          <p:cNvPr id="27" name="Rectangle 90"/>
          <p:cNvSpPr>
            <a:spLocks noGrp="1"/>
          </p:cNvSpPr>
          <p:nvPr>
            <p:ph idx="4294967295"/>
          </p:nvPr>
        </p:nvSpPr>
        <p:spPr>
          <a:xfrm>
            <a:off x="7512799" y="643807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sp>
        <p:nvSpPr>
          <p:cNvPr id="28" name="Content Placeholder 31"/>
          <p:cNvSpPr>
            <a:spLocks noGrp="1"/>
          </p:cNvSpPr>
          <p:nvPr>
            <p:ph sz="quarter" idx="4294967295"/>
          </p:nvPr>
        </p:nvSpPr>
        <p:spPr>
          <a:xfrm>
            <a:off x="1860550" y="5047115"/>
            <a:ext cx="8045450" cy="1801826"/>
          </a:xfrm>
          <a:prstGeom prst="rect">
            <a:avLst/>
          </a:prstGeom>
        </p:spPr>
        <p:txBody>
          <a:bodyPr/>
          <a:lstStyle/>
          <a:p>
            <a:r>
              <a:rPr lang="en-ZA" sz="1100" dirty="0"/>
              <a:t>Strategically, Siemens appears to be whittling down from a sprawling conglomerate into a more focused producer of industrial goods, granting its non-core units more autonomy by:</a:t>
            </a:r>
          </a:p>
          <a:p>
            <a:pPr lvl="1"/>
            <a:r>
              <a:rPr lang="en-ZA" sz="1000" dirty="0"/>
              <a:t>Spinning off its healthcare unit, which could boast a market value of approx. $46.7bn;</a:t>
            </a:r>
          </a:p>
          <a:p>
            <a:pPr lvl="1"/>
            <a:r>
              <a:rPr lang="en-ZA" sz="1000" dirty="0"/>
              <a:t>Merging its rail business with France’s Alstom SA into Siemens Alstom (combined sales of $17.9 </a:t>
            </a:r>
            <a:r>
              <a:rPr lang="en-ZA" sz="1000" dirty="0" err="1"/>
              <a:t>bn</a:t>
            </a:r>
            <a:r>
              <a:rPr lang="en-ZA" sz="1000" dirty="0"/>
              <a:t>), a JV in which Siemens will own a 50% plus a few additional shares. The objective is to help withstand the international advance of China's state-owned CRRC Corp Ltd. (annual revenue of about $35bn). The deal is expected to be concluded by the end of 2018;</a:t>
            </a:r>
          </a:p>
          <a:p>
            <a:pPr lvl="1"/>
            <a:r>
              <a:rPr lang="en-ZA" sz="1000" dirty="0"/>
              <a:t>Having merged its wind power division with Spain’s </a:t>
            </a:r>
            <a:r>
              <a:rPr lang="en-ZA" sz="1000" dirty="0" err="1"/>
              <a:t>Gamesa</a:t>
            </a:r>
            <a:r>
              <a:rPr lang="en-ZA" sz="1000" dirty="0"/>
              <a:t> to form Siemens </a:t>
            </a:r>
            <a:r>
              <a:rPr lang="en-ZA" sz="1000" dirty="0" err="1"/>
              <a:t>Gamesa</a:t>
            </a:r>
            <a:r>
              <a:rPr lang="en-ZA" sz="1000" dirty="0"/>
              <a:t>, the world’s second-largest maker of wind turbines after Denmark’s Vestas (with Siemens holding a 59% stake in the JV). The company is publicly listed on </a:t>
            </a:r>
            <a:r>
              <a:rPr lang="en-ZA" sz="1000" dirty="0" err="1"/>
              <a:t>Bolsa</a:t>
            </a:r>
            <a:r>
              <a:rPr lang="en-ZA" sz="1000" dirty="0"/>
              <a:t> de Madrid.</a:t>
            </a:r>
          </a:p>
        </p:txBody>
      </p:sp>
    </p:spTree>
    <p:extLst>
      <p:ext uri="{BB962C8B-B14F-4D97-AF65-F5344CB8AC3E}">
        <p14:creationId xmlns:p14="http://schemas.microsoft.com/office/powerpoint/2010/main" val="224868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SWOT analysis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Detailed Company analysis (</a:t>
            </a:r>
            <a:r>
              <a:rPr lang="en-GB" dirty="0" err="1">
                <a:latin typeface="Arial" charset="0"/>
              </a:rPr>
              <a:t>Contd</a:t>
            </a:r>
            <a:r>
              <a:rPr lang="en-GB" dirty="0">
                <a:latin typeface="Arial" charset="0"/>
              </a:rPr>
              <a:t>…)</a:t>
            </a:r>
          </a:p>
        </p:txBody>
      </p:sp>
      <p:sp>
        <p:nvSpPr>
          <p:cNvPr id="32" name="AutoShape 20"/>
          <p:cNvSpPr>
            <a:spLocks noChangeArrowheads="1"/>
          </p:cNvSpPr>
          <p:nvPr/>
        </p:nvSpPr>
        <p:spPr bwMode="auto">
          <a:xfrm>
            <a:off x="-53787" y="1596369"/>
            <a:ext cx="4583590" cy="2215098"/>
          </a:xfrm>
          <a:prstGeom prst="downArrow">
            <a:avLst>
              <a:gd name="adj1" fmla="val 83898"/>
              <a:gd name="adj2" fmla="val 20977"/>
            </a:avLst>
          </a:prstGeom>
          <a:solidFill>
            <a:schemeClr val="accent3">
              <a:lumMod val="40000"/>
              <a:lumOff val="60000"/>
            </a:schemeClr>
          </a:solidFill>
          <a:ln w="9525" algn="ctr">
            <a:solidFill>
              <a:schemeClr val="accent3">
                <a:lumMod val="60000"/>
                <a:lumOff val="40000"/>
              </a:schemeClr>
            </a:solidFill>
            <a:miter lim="800000"/>
            <a:headEnd/>
            <a:tailEnd/>
          </a:ln>
          <a:effectLst>
            <a:outerShdw dist="35921" dir="2700000" algn="ctr" rotWithShape="0">
              <a:srgbClr val="C0C0C0"/>
            </a:outerShdw>
          </a:effectLst>
        </p:spPr>
        <p:txBody>
          <a:bodyPr lIns="45720" rIns="45720"/>
          <a:lstStyle/>
          <a:p>
            <a:pPr marL="90488" indent="-90488" eaLnBrk="0" hangingPunct="0">
              <a:buFontTx/>
              <a:buChar char="•"/>
            </a:pPr>
            <a:endParaRPr lang="en-GB" sz="1100" dirty="0">
              <a:solidFill>
                <a:srgbClr val="214D79"/>
              </a:solidFill>
              <a:cs typeface="Times New Roman" pitchFamily="18" charset="0"/>
            </a:endParaRPr>
          </a:p>
        </p:txBody>
      </p:sp>
      <p:sp>
        <p:nvSpPr>
          <p:cNvPr id="33" name="AutoShape 23"/>
          <p:cNvSpPr>
            <a:spLocks noChangeArrowheads="1"/>
          </p:cNvSpPr>
          <p:nvPr/>
        </p:nvSpPr>
        <p:spPr bwMode="auto">
          <a:xfrm>
            <a:off x="4316506" y="1601533"/>
            <a:ext cx="5589493" cy="2215099"/>
          </a:xfrm>
          <a:prstGeom prst="downArrow">
            <a:avLst>
              <a:gd name="adj1" fmla="val 83898"/>
              <a:gd name="adj2" fmla="val 20977"/>
            </a:avLst>
          </a:prstGeom>
          <a:solidFill>
            <a:schemeClr val="accent3">
              <a:lumMod val="40000"/>
              <a:lumOff val="60000"/>
            </a:schemeClr>
          </a:solidFill>
          <a:ln w="9525" algn="ctr">
            <a:solidFill>
              <a:schemeClr val="accent3">
                <a:lumMod val="60000"/>
                <a:lumOff val="40000"/>
              </a:schemeClr>
            </a:solidFill>
            <a:miter lim="800000"/>
            <a:headEnd/>
            <a:tailEnd/>
          </a:ln>
          <a:effectLst>
            <a:outerShdw dist="35921" dir="2700000" algn="ctr" rotWithShape="0">
              <a:srgbClr val="C0C0C0"/>
            </a:outerShdw>
          </a:effectLst>
        </p:spPr>
        <p:txBody>
          <a:bodyPr lIns="45720" rIns="45720"/>
          <a:lstStyle/>
          <a:p>
            <a:pPr eaLnBrk="0" hangingPunct="0"/>
            <a:endParaRPr lang="en-US" sz="1100" dirty="0">
              <a:solidFill>
                <a:srgbClr val="214D79"/>
              </a:solidFill>
              <a:cs typeface="Times New Roman" pitchFamily="18" charset="0"/>
            </a:endParaRPr>
          </a:p>
        </p:txBody>
      </p:sp>
      <p:sp>
        <p:nvSpPr>
          <p:cNvPr id="35" name="Rectangle 34"/>
          <p:cNvSpPr/>
          <p:nvPr/>
        </p:nvSpPr>
        <p:spPr>
          <a:xfrm>
            <a:off x="305663" y="1143473"/>
            <a:ext cx="3889819" cy="39397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sz="1600" b="1" dirty="0">
                <a:solidFill>
                  <a:srgbClr val="FFFF00"/>
                </a:solidFill>
              </a:rPr>
              <a:t>Strengths</a:t>
            </a:r>
            <a:endParaRPr lang="en-US" sz="1600" b="1" dirty="0">
              <a:solidFill>
                <a:srgbClr val="FFFF00"/>
              </a:solidFill>
            </a:endParaRPr>
          </a:p>
        </p:txBody>
      </p:sp>
      <p:sp>
        <p:nvSpPr>
          <p:cNvPr id="36" name="Rectangle 35"/>
          <p:cNvSpPr/>
          <p:nvPr/>
        </p:nvSpPr>
        <p:spPr>
          <a:xfrm>
            <a:off x="4761241" y="1143411"/>
            <a:ext cx="4732383" cy="39397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sz="1600" b="1" dirty="0">
                <a:solidFill>
                  <a:srgbClr val="FFFF00"/>
                </a:solidFill>
              </a:rPr>
              <a:t>Weaknesses</a:t>
            </a:r>
            <a:endParaRPr lang="en-US" sz="1600" b="1" dirty="0">
              <a:solidFill>
                <a:srgbClr val="FFFF00"/>
              </a:solidFill>
            </a:endParaRPr>
          </a:p>
        </p:txBody>
      </p:sp>
      <p:sp>
        <p:nvSpPr>
          <p:cNvPr id="37" name="Rectangle 36"/>
          <p:cNvSpPr/>
          <p:nvPr/>
        </p:nvSpPr>
        <p:spPr>
          <a:xfrm>
            <a:off x="354026" y="6465589"/>
            <a:ext cx="3841456" cy="39397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sz="1600" b="1" dirty="0">
                <a:solidFill>
                  <a:srgbClr val="FFFF00"/>
                </a:solidFill>
              </a:rPr>
              <a:t>Opportunities</a:t>
            </a:r>
            <a:endParaRPr lang="en-US" sz="1600" b="1" dirty="0">
              <a:solidFill>
                <a:srgbClr val="FFFF00"/>
              </a:solidFill>
            </a:endParaRPr>
          </a:p>
        </p:txBody>
      </p:sp>
      <p:sp>
        <p:nvSpPr>
          <p:cNvPr id="42" name="AutoShape 20"/>
          <p:cNvSpPr>
            <a:spLocks noChangeArrowheads="1"/>
          </p:cNvSpPr>
          <p:nvPr/>
        </p:nvSpPr>
        <p:spPr bwMode="auto">
          <a:xfrm rot="10800000">
            <a:off x="0" y="3827459"/>
            <a:ext cx="4529802" cy="2638127"/>
          </a:xfrm>
          <a:prstGeom prst="downArrow">
            <a:avLst>
              <a:gd name="adj1" fmla="val 83898"/>
              <a:gd name="adj2" fmla="val 20977"/>
            </a:avLst>
          </a:prstGeom>
          <a:solidFill>
            <a:schemeClr val="accent3">
              <a:lumMod val="40000"/>
              <a:lumOff val="60000"/>
            </a:schemeClr>
          </a:solidFill>
          <a:ln w="9525" algn="ctr">
            <a:solidFill>
              <a:schemeClr val="accent3">
                <a:lumMod val="60000"/>
                <a:lumOff val="40000"/>
              </a:schemeClr>
            </a:solidFill>
            <a:miter lim="800000"/>
            <a:headEnd/>
            <a:tailEnd/>
          </a:ln>
          <a:effectLst>
            <a:outerShdw dist="35921" dir="2700000" algn="ctr" rotWithShape="0">
              <a:srgbClr val="C0C0C0"/>
            </a:outerShdw>
          </a:effectLst>
        </p:spPr>
        <p:txBody>
          <a:bodyPr lIns="45720" rIns="45720"/>
          <a:lstStyle/>
          <a:p>
            <a:pPr marL="90488" indent="-90488" eaLnBrk="0" hangingPunct="0">
              <a:buFontTx/>
              <a:buChar char="•"/>
            </a:pPr>
            <a:endParaRPr lang="en-GB" sz="1100" dirty="0">
              <a:solidFill>
                <a:srgbClr val="214D79"/>
              </a:solidFill>
              <a:cs typeface="Times New Roman" pitchFamily="18" charset="0"/>
            </a:endParaRPr>
          </a:p>
        </p:txBody>
      </p:sp>
      <p:sp>
        <p:nvSpPr>
          <p:cNvPr id="2" name="TextBox 1"/>
          <p:cNvSpPr txBox="1"/>
          <p:nvPr/>
        </p:nvSpPr>
        <p:spPr>
          <a:xfrm>
            <a:off x="354026" y="4318810"/>
            <a:ext cx="3841456" cy="1277273"/>
          </a:xfrm>
          <a:prstGeom prst="rect">
            <a:avLst/>
          </a:prstGeom>
          <a:noFill/>
        </p:spPr>
        <p:txBody>
          <a:bodyPr wrap="square" rtlCol="0">
            <a:spAutoFit/>
          </a:bodyPr>
          <a:lstStyle/>
          <a:p>
            <a:pPr marL="90488" lvl="0" indent="-90488" eaLnBrk="0" hangingPunct="0">
              <a:buFontTx/>
              <a:buChar char="•"/>
            </a:pPr>
            <a:r>
              <a:rPr lang="en-GB" sz="1100" dirty="0">
                <a:solidFill>
                  <a:srgbClr val="214D79"/>
                </a:solidFill>
                <a:cs typeface="Times New Roman" pitchFamily="18" charset="0"/>
              </a:rPr>
              <a:t>Continuous high demand for power across Africa</a:t>
            </a:r>
          </a:p>
          <a:p>
            <a:pPr marL="90488" lvl="0" indent="-90488" eaLnBrk="0" hangingPunct="0">
              <a:buFontTx/>
              <a:buChar char="•"/>
            </a:pPr>
            <a:r>
              <a:rPr lang="en-ZA" sz="1100" dirty="0">
                <a:solidFill>
                  <a:srgbClr val="214D79"/>
                </a:solidFill>
                <a:cs typeface="Times New Roman" pitchFamily="18" charset="0"/>
              </a:rPr>
              <a:t>Strengthening key segments through portfolio measures</a:t>
            </a:r>
            <a:r>
              <a:rPr lang="en-US" sz="1100" dirty="0">
                <a:solidFill>
                  <a:srgbClr val="214D79"/>
                </a:solidFill>
                <a:cs typeface="Times New Roman" pitchFamily="18" charset="0"/>
              </a:rPr>
              <a:t> (e.g. Crabtree acquisition)</a:t>
            </a:r>
          </a:p>
          <a:p>
            <a:pPr marL="90488" lvl="0" indent="-90488" eaLnBrk="0" hangingPunct="0">
              <a:buFontTx/>
              <a:buChar char="•"/>
            </a:pPr>
            <a:r>
              <a:rPr lang="en-GB" sz="1100" dirty="0">
                <a:solidFill>
                  <a:srgbClr val="214D79"/>
                </a:solidFill>
                <a:cs typeface="Times New Roman" pitchFamily="18" charset="0"/>
              </a:rPr>
              <a:t>Recent ability to provide equity in projects with a view to securing equipment supply contracts</a:t>
            </a:r>
          </a:p>
          <a:p>
            <a:pPr marL="90488" lvl="0" indent="-90488" eaLnBrk="0" hangingPunct="0">
              <a:buFontTx/>
              <a:buChar char="•"/>
            </a:pPr>
            <a:r>
              <a:rPr lang="en-GB" sz="1100" dirty="0">
                <a:solidFill>
                  <a:srgbClr val="214D79"/>
                </a:solidFill>
                <a:cs typeface="Times New Roman" pitchFamily="18" charset="0"/>
              </a:rPr>
              <a:t>Solid economic growth</a:t>
            </a:r>
          </a:p>
          <a:p>
            <a:pPr marL="90488" lvl="0" indent="-90488" eaLnBrk="0" hangingPunct="0">
              <a:buFontTx/>
              <a:buChar char="•"/>
            </a:pPr>
            <a:endParaRPr lang="en-GB" sz="1100" dirty="0">
              <a:solidFill>
                <a:srgbClr val="214D79"/>
              </a:solidFill>
              <a:cs typeface="Times New Roman" pitchFamily="18" charset="0"/>
            </a:endParaRPr>
          </a:p>
        </p:txBody>
      </p:sp>
      <p:sp>
        <p:nvSpPr>
          <p:cNvPr id="43" name="AutoShape 20"/>
          <p:cNvSpPr>
            <a:spLocks noChangeArrowheads="1"/>
          </p:cNvSpPr>
          <p:nvPr/>
        </p:nvSpPr>
        <p:spPr bwMode="auto">
          <a:xfrm rot="10800000">
            <a:off x="4476014" y="3811664"/>
            <a:ext cx="5429986" cy="2694491"/>
          </a:xfrm>
          <a:prstGeom prst="downArrow">
            <a:avLst>
              <a:gd name="adj1" fmla="val 83898"/>
              <a:gd name="adj2" fmla="val 20977"/>
            </a:avLst>
          </a:prstGeom>
          <a:solidFill>
            <a:schemeClr val="accent3">
              <a:lumMod val="40000"/>
              <a:lumOff val="60000"/>
            </a:schemeClr>
          </a:solidFill>
          <a:ln w="9525" algn="ctr">
            <a:solidFill>
              <a:schemeClr val="accent3">
                <a:lumMod val="60000"/>
                <a:lumOff val="40000"/>
              </a:schemeClr>
            </a:solidFill>
            <a:miter lim="800000"/>
            <a:headEnd/>
            <a:tailEnd/>
          </a:ln>
          <a:effectLst>
            <a:outerShdw dist="35921" dir="2700000" algn="ctr" rotWithShape="0">
              <a:srgbClr val="C0C0C0"/>
            </a:outerShdw>
          </a:effectLst>
        </p:spPr>
        <p:txBody>
          <a:bodyPr lIns="45720" rIns="45720"/>
          <a:lstStyle/>
          <a:p>
            <a:pPr marL="90488" indent="-90488" eaLnBrk="0" hangingPunct="0">
              <a:buFontTx/>
              <a:buChar char="•"/>
            </a:pPr>
            <a:endParaRPr lang="en-GB" sz="1100" dirty="0">
              <a:solidFill>
                <a:srgbClr val="214D79"/>
              </a:solidFill>
              <a:cs typeface="Times New Roman" pitchFamily="18" charset="0"/>
            </a:endParaRPr>
          </a:p>
        </p:txBody>
      </p:sp>
      <p:sp>
        <p:nvSpPr>
          <p:cNvPr id="44" name="TextBox 43"/>
          <p:cNvSpPr txBox="1"/>
          <p:nvPr/>
        </p:nvSpPr>
        <p:spPr>
          <a:xfrm>
            <a:off x="5056520" y="4220115"/>
            <a:ext cx="4625362" cy="2123658"/>
          </a:xfrm>
          <a:prstGeom prst="rect">
            <a:avLst/>
          </a:prstGeom>
          <a:noFill/>
        </p:spPr>
        <p:txBody>
          <a:bodyPr wrap="square" rtlCol="0">
            <a:spAutoFit/>
          </a:bodyPr>
          <a:lstStyle/>
          <a:p>
            <a:pPr marL="90488" lvl="0" indent="-90488" eaLnBrk="0" hangingPunct="0">
              <a:buFontTx/>
              <a:buChar char="•"/>
            </a:pPr>
            <a:r>
              <a:rPr lang="en-ZA" sz="1100" dirty="0">
                <a:solidFill>
                  <a:srgbClr val="214D79"/>
                </a:solidFill>
                <a:cs typeface="Times New Roman" pitchFamily="18" charset="0"/>
              </a:rPr>
              <a:t>Highly competitive environment (pricing, product quality, financing terms etc.)</a:t>
            </a:r>
          </a:p>
          <a:p>
            <a:pPr marL="90488" lvl="0" indent="-90488" eaLnBrk="0" hangingPunct="0">
              <a:buFontTx/>
              <a:buChar char="•"/>
            </a:pPr>
            <a:r>
              <a:rPr lang="en-ZA" sz="1100" dirty="0">
                <a:solidFill>
                  <a:srgbClr val="214D79"/>
                </a:solidFill>
                <a:cs typeface="Times New Roman" pitchFamily="18" charset="0"/>
              </a:rPr>
              <a:t>Shifts in market demands, with a steady decline in demand for large turbines used in power plants</a:t>
            </a:r>
          </a:p>
          <a:p>
            <a:pPr marL="90488" lvl="0" indent="-90488" eaLnBrk="0" hangingPunct="0">
              <a:buFontTx/>
              <a:buChar char="•"/>
            </a:pPr>
            <a:r>
              <a:rPr lang="en-ZA" sz="1100" dirty="0">
                <a:solidFill>
                  <a:srgbClr val="214D79"/>
                </a:solidFill>
                <a:cs typeface="Times New Roman" pitchFamily="18" charset="0"/>
              </a:rPr>
              <a:t>Expected steady decline in power-plant turbine demand during the period between 2018 and 2020 (from 249 in 2011 to 111 annually on average) </a:t>
            </a:r>
          </a:p>
          <a:p>
            <a:pPr marL="90488" lvl="0" indent="-90488" eaLnBrk="0" hangingPunct="0">
              <a:buFontTx/>
              <a:buChar char="•"/>
            </a:pPr>
            <a:r>
              <a:rPr lang="en-ZA" sz="1100" dirty="0">
                <a:solidFill>
                  <a:srgbClr val="214D79"/>
                </a:solidFill>
                <a:cs typeface="Times New Roman" pitchFamily="18" charset="0"/>
              </a:rPr>
              <a:t>Strong competitors from emerging markets (e.g. China), with better cost structures</a:t>
            </a:r>
          </a:p>
          <a:p>
            <a:pPr marL="90488" lvl="0" indent="-90488" eaLnBrk="0" hangingPunct="0">
              <a:buFontTx/>
              <a:buChar char="•"/>
            </a:pPr>
            <a:r>
              <a:rPr lang="en-US" sz="1100" dirty="0">
                <a:solidFill>
                  <a:srgbClr val="214D79"/>
                </a:solidFill>
                <a:cs typeface="Times New Roman" pitchFamily="18" charset="0"/>
              </a:rPr>
              <a:t>Challenging financial position of utilities across Africa</a:t>
            </a:r>
          </a:p>
          <a:p>
            <a:pPr marL="90488" lvl="0" indent="-90488" eaLnBrk="0" hangingPunct="0">
              <a:buFontTx/>
              <a:buChar char="•"/>
            </a:pPr>
            <a:r>
              <a:rPr lang="en-US" sz="1100" dirty="0">
                <a:solidFill>
                  <a:srgbClr val="214D79"/>
                </a:solidFill>
                <a:cs typeface="Times New Roman" pitchFamily="18" charset="0"/>
              </a:rPr>
              <a:t>Delay in the award of SA’s REIPPP</a:t>
            </a:r>
          </a:p>
          <a:p>
            <a:pPr marL="90488" lvl="0" indent="-90488" eaLnBrk="0" hangingPunct="0">
              <a:buFontTx/>
              <a:buChar char="•"/>
            </a:pPr>
            <a:r>
              <a:rPr lang="en-US" sz="1100" dirty="0">
                <a:solidFill>
                  <a:srgbClr val="214D79"/>
                </a:solidFill>
                <a:cs typeface="Times New Roman" pitchFamily="18" charset="0"/>
              </a:rPr>
              <a:t>Dollar liquidity constraints in key markets</a:t>
            </a:r>
            <a:endParaRPr lang="en-ZA" sz="1100" dirty="0">
              <a:solidFill>
                <a:srgbClr val="214D79"/>
              </a:solidFill>
              <a:cs typeface="Times New Roman" pitchFamily="18" charset="0"/>
            </a:endParaRPr>
          </a:p>
        </p:txBody>
      </p:sp>
      <p:sp>
        <p:nvSpPr>
          <p:cNvPr id="45" name="Rectangle 44"/>
          <p:cNvSpPr/>
          <p:nvPr/>
        </p:nvSpPr>
        <p:spPr>
          <a:xfrm>
            <a:off x="4894729" y="6464026"/>
            <a:ext cx="4598895" cy="393974"/>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sz="1600" b="1" dirty="0">
                <a:solidFill>
                  <a:srgbClr val="FFFF00"/>
                </a:solidFill>
              </a:rPr>
              <a:t>Threats</a:t>
            </a:r>
            <a:endParaRPr lang="en-US" sz="1600" b="1" dirty="0">
              <a:solidFill>
                <a:srgbClr val="FFFF00"/>
              </a:solidFill>
            </a:endParaRPr>
          </a:p>
        </p:txBody>
      </p:sp>
      <p:sp>
        <p:nvSpPr>
          <p:cNvPr id="23" name="TextBox 22"/>
          <p:cNvSpPr txBox="1"/>
          <p:nvPr/>
        </p:nvSpPr>
        <p:spPr>
          <a:xfrm>
            <a:off x="4855092" y="1626195"/>
            <a:ext cx="4625362" cy="1277273"/>
          </a:xfrm>
          <a:prstGeom prst="rect">
            <a:avLst/>
          </a:prstGeom>
          <a:noFill/>
        </p:spPr>
        <p:txBody>
          <a:bodyPr wrap="square" rtlCol="0">
            <a:spAutoFit/>
          </a:bodyPr>
          <a:lstStyle/>
          <a:p>
            <a:pPr marL="90488" lvl="0" indent="-90488" eaLnBrk="0" hangingPunct="0">
              <a:buFontTx/>
              <a:buChar char="•"/>
            </a:pPr>
            <a:r>
              <a:rPr lang="en-ZA" sz="1100" dirty="0">
                <a:solidFill>
                  <a:srgbClr val="214D79"/>
                </a:solidFill>
                <a:cs typeface="Times New Roman" pitchFamily="18" charset="0"/>
              </a:rPr>
              <a:t>Higher cost structure compared to new entrants from Asia</a:t>
            </a:r>
          </a:p>
          <a:p>
            <a:pPr marL="90488" lvl="0" indent="-90488" eaLnBrk="0" hangingPunct="0">
              <a:buFontTx/>
              <a:buChar char="•"/>
            </a:pPr>
            <a:r>
              <a:rPr lang="en-ZA" sz="1100" dirty="0">
                <a:solidFill>
                  <a:srgbClr val="214D79"/>
                </a:solidFill>
                <a:cs typeface="Times New Roman" pitchFamily="18" charset="0"/>
              </a:rPr>
              <a:t>Until recently, inability to provide fresh capital to projects</a:t>
            </a:r>
          </a:p>
          <a:p>
            <a:pPr marL="90488" lvl="0" indent="-90488" eaLnBrk="0" hangingPunct="0">
              <a:buFontTx/>
              <a:buChar char="•"/>
            </a:pPr>
            <a:r>
              <a:rPr lang="en-ZA" sz="1100" dirty="0">
                <a:solidFill>
                  <a:srgbClr val="214D79"/>
                </a:solidFill>
                <a:cs typeface="Times New Roman" pitchFamily="18" charset="0"/>
              </a:rPr>
              <a:t>Expected restructuring of its Power and Gas business line (40% drop in profits in 2017) due to overcapacity and falling prices</a:t>
            </a:r>
          </a:p>
          <a:p>
            <a:pPr marL="90488" lvl="0" indent="-90488" eaLnBrk="0" hangingPunct="0">
              <a:buFontTx/>
              <a:buChar char="•"/>
            </a:pPr>
            <a:r>
              <a:rPr lang="en-ZA" sz="1100" dirty="0">
                <a:solidFill>
                  <a:srgbClr val="214D79"/>
                </a:solidFill>
                <a:cs typeface="Times New Roman" pitchFamily="18" charset="0"/>
              </a:rPr>
              <a:t>Potentially high severance charges due to the expected reduction of human capital at its Power and Gas business and Siemens </a:t>
            </a:r>
            <a:r>
              <a:rPr lang="en-ZA" sz="1100" dirty="0" err="1">
                <a:solidFill>
                  <a:srgbClr val="214D79"/>
                </a:solidFill>
                <a:cs typeface="Times New Roman" pitchFamily="18" charset="0"/>
              </a:rPr>
              <a:t>Gamesa</a:t>
            </a:r>
            <a:r>
              <a:rPr lang="en-ZA" sz="1100" dirty="0">
                <a:solidFill>
                  <a:srgbClr val="214D79"/>
                </a:solidFill>
                <a:cs typeface="Times New Roman" pitchFamily="18" charset="0"/>
              </a:rPr>
              <a:t> Renewable Energy</a:t>
            </a:r>
          </a:p>
        </p:txBody>
      </p:sp>
      <p:sp>
        <p:nvSpPr>
          <p:cNvPr id="26" name="TextBox 25"/>
          <p:cNvSpPr txBox="1"/>
          <p:nvPr/>
        </p:nvSpPr>
        <p:spPr>
          <a:xfrm>
            <a:off x="308588" y="1649394"/>
            <a:ext cx="3886894" cy="1615827"/>
          </a:xfrm>
          <a:prstGeom prst="rect">
            <a:avLst/>
          </a:prstGeom>
          <a:noFill/>
        </p:spPr>
        <p:txBody>
          <a:bodyPr wrap="square" rtlCol="0">
            <a:spAutoFit/>
          </a:bodyPr>
          <a:lstStyle/>
          <a:p>
            <a:pPr marL="90488" lvl="0" indent="-90488" eaLnBrk="0" hangingPunct="0">
              <a:buFontTx/>
              <a:buChar char="•"/>
            </a:pPr>
            <a:r>
              <a:rPr lang="en-ZA" sz="1100" dirty="0">
                <a:solidFill>
                  <a:srgbClr val="214D79"/>
                </a:solidFill>
                <a:cs typeface="Times New Roman" pitchFamily="18" charset="0"/>
              </a:rPr>
              <a:t>Large product and service portfolio</a:t>
            </a:r>
          </a:p>
          <a:p>
            <a:pPr marL="90488" lvl="0" indent="-90488" eaLnBrk="0" hangingPunct="0">
              <a:buFontTx/>
              <a:buChar char="•"/>
            </a:pPr>
            <a:r>
              <a:rPr lang="en-ZA" sz="1100" dirty="0">
                <a:solidFill>
                  <a:srgbClr val="214D79"/>
                </a:solidFill>
                <a:cs typeface="Times New Roman" pitchFamily="18" charset="0"/>
              </a:rPr>
              <a:t>Significant appetite for African risks</a:t>
            </a:r>
          </a:p>
          <a:p>
            <a:pPr marL="90488" lvl="0" indent="-90488" eaLnBrk="0" hangingPunct="0">
              <a:buFontTx/>
              <a:buChar char="•"/>
            </a:pPr>
            <a:r>
              <a:rPr lang="en-ZA" sz="1100" dirty="0">
                <a:solidFill>
                  <a:srgbClr val="214D79"/>
                </a:solidFill>
                <a:cs typeface="Times New Roman" pitchFamily="18" charset="0"/>
              </a:rPr>
              <a:t>Excellent project execution due to a continuous reduction in non-conformance costs</a:t>
            </a:r>
          </a:p>
          <a:p>
            <a:pPr marL="90488" lvl="0" indent="-90488" eaLnBrk="0" hangingPunct="0">
              <a:buFontTx/>
              <a:buChar char="•"/>
            </a:pPr>
            <a:r>
              <a:rPr lang="en-ZA" sz="1100" dirty="0">
                <a:solidFill>
                  <a:srgbClr val="214D79"/>
                </a:solidFill>
                <a:cs typeface="Times New Roman" pitchFamily="18" charset="0"/>
              </a:rPr>
              <a:t>On-time delivery of projects and solutions </a:t>
            </a:r>
          </a:p>
          <a:p>
            <a:pPr marL="90488" lvl="0" indent="-90488" eaLnBrk="0" hangingPunct="0">
              <a:buFontTx/>
              <a:buChar char="•"/>
            </a:pPr>
            <a:r>
              <a:rPr lang="en-ZA" sz="1100" dirty="0">
                <a:solidFill>
                  <a:srgbClr val="214D79"/>
                </a:solidFill>
                <a:cs typeface="Times New Roman" pitchFamily="18" charset="0"/>
              </a:rPr>
              <a:t>Robust financial position</a:t>
            </a:r>
          </a:p>
          <a:p>
            <a:pPr marL="90488" lvl="0" indent="-90488" eaLnBrk="0" hangingPunct="0">
              <a:buFontTx/>
              <a:buChar char="•"/>
            </a:pPr>
            <a:r>
              <a:rPr lang="en-ZA" sz="1100" dirty="0">
                <a:solidFill>
                  <a:srgbClr val="214D79"/>
                </a:solidFill>
                <a:cs typeface="Times New Roman" pitchFamily="18" charset="0"/>
              </a:rPr>
              <a:t>Long-term investment horizon</a:t>
            </a:r>
          </a:p>
          <a:p>
            <a:pPr marL="90488" lvl="0" indent="-90488" eaLnBrk="0" hangingPunct="0">
              <a:buFontTx/>
              <a:buChar char="•"/>
            </a:pPr>
            <a:r>
              <a:rPr lang="en-ZA" sz="1100" dirty="0">
                <a:solidFill>
                  <a:srgbClr val="214D79"/>
                </a:solidFill>
                <a:cs typeface="Times New Roman" pitchFamily="18" charset="0"/>
              </a:rPr>
              <a:t>Track record of operating in Africa</a:t>
            </a:r>
          </a:p>
          <a:p>
            <a:pPr marL="90488" lvl="0" indent="-90488" eaLnBrk="0" hangingPunct="0">
              <a:buFontTx/>
              <a:buChar char="•"/>
            </a:pPr>
            <a:r>
              <a:rPr lang="en-ZA" sz="1100" dirty="0">
                <a:solidFill>
                  <a:srgbClr val="214D79"/>
                </a:solidFill>
                <a:cs typeface="Times New Roman" pitchFamily="18" charset="0"/>
              </a:rPr>
              <a:t>Strong after-sales and support</a:t>
            </a:r>
          </a:p>
        </p:txBody>
      </p:sp>
    </p:spTree>
    <p:extLst>
      <p:ext uri="{BB962C8B-B14F-4D97-AF65-F5344CB8AC3E}">
        <p14:creationId xmlns:p14="http://schemas.microsoft.com/office/powerpoint/2010/main" val="302444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87" name="Group 31"/>
          <p:cNvGrpSpPr>
            <a:grpSpLocks/>
          </p:cNvGrpSpPr>
          <p:nvPr/>
        </p:nvGrpSpPr>
        <p:grpSpPr bwMode="auto">
          <a:xfrm>
            <a:off x="1858963" y="728663"/>
            <a:ext cx="7773987" cy="360362"/>
            <a:chOff x="1170" y="391"/>
            <a:chExt cx="4897" cy="227"/>
          </a:xfrm>
        </p:grpSpPr>
        <p:sp>
          <p:nvSpPr>
            <p:cNvPr id="96282" name="Text Box 26"/>
            <p:cNvSpPr txBox="1">
              <a:spLocks noChangeArrowheads="1"/>
            </p:cNvSpPr>
            <p:nvPr/>
          </p:nvSpPr>
          <p:spPr bwMode="auto">
            <a:xfrm>
              <a:off x="1170" y="391"/>
              <a:ext cx="4897" cy="192"/>
            </a:xfrm>
            <a:prstGeom prst="rect">
              <a:avLst/>
            </a:prstGeom>
            <a:noFill/>
            <a:ln w="9525">
              <a:noFill/>
              <a:miter lim="800000"/>
              <a:headEnd/>
              <a:tailEnd/>
            </a:ln>
            <a:effectLst/>
          </p:spPr>
          <p:txBody>
            <a:bodyPr lIns="0" anchor="b"/>
            <a:lstStyle/>
            <a:p>
              <a:pPr>
                <a:spcBef>
                  <a:spcPct val="50000"/>
                </a:spcBef>
              </a:pPr>
              <a:r>
                <a:rPr lang="en-GB" sz="1600" b="1" dirty="0">
                  <a:solidFill>
                    <a:srgbClr val="02367A"/>
                  </a:solidFill>
                </a:rPr>
                <a:t>Client segment and products analysis</a:t>
              </a:r>
            </a:p>
          </p:txBody>
        </p:sp>
        <p:sp>
          <p:nvSpPr>
            <p:cNvPr id="96284" name="Line 28"/>
            <p:cNvSpPr>
              <a:spLocks noChangeShapeType="1"/>
            </p:cNvSpPr>
            <p:nvPr/>
          </p:nvSpPr>
          <p:spPr bwMode="auto">
            <a:xfrm>
              <a:off x="1170" y="618"/>
              <a:ext cx="4897" cy="0"/>
            </a:xfrm>
            <a:prstGeom prst="line">
              <a:avLst/>
            </a:prstGeom>
            <a:noFill/>
            <a:ln w="19050">
              <a:solidFill>
                <a:srgbClr val="C0C0C0"/>
              </a:solidFill>
              <a:round/>
              <a:headEnd/>
              <a:tailEnd/>
            </a:ln>
            <a:effectLst/>
          </p:spPr>
          <p:txBody>
            <a:bodyPr/>
            <a:lstStyle/>
            <a:p>
              <a:endParaRPr lang="en-GB" dirty="0">
                <a:solidFill>
                  <a:srgbClr val="02367A"/>
                </a:solidFill>
              </a:endParaRPr>
            </a:p>
          </p:txBody>
        </p:sp>
      </p:grpSp>
      <p:sp>
        <p:nvSpPr>
          <p:cNvPr id="96345" name="Rectangle 89"/>
          <p:cNvSpPr>
            <a:spLocks noGrp="1"/>
          </p:cNvSpPr>
          <p:nvPr>
            <p:ph type="title"/>
          </p:nvPr>
        </p:nvSpPr>
        <p:spPr/>
        <p:txBody>
          <a:bodyPr/>
          <a:lstStyle/>
          <a:p>
            <a:r>
              <a:rPr lang="en-GB" dirty="0">
                <a:latin typeface="Arial" charset="0"/>
              </a:rPr>
              <a:t>Detailed Company analysis (</a:t>
            </a:r>
            <a:r>
              <a:rPr lang="en-GB" dirty="0" err="1">
                <a:latin typeface="Arial" charset="0"/>
              </a:rPr>
              <a:t>Contd</a:t>
            </a:r>
            <a:r>
              <a:rPr lang="en-GB" dirty="0">
                <a:latin typeface="Arial" charset="0"/>
              </a:rPr>
              <a:t>…)</a:t>
            </a:r>
          </a:p>
        </p:txBody>
      </p:sp>
      <p:sp>
        <p:nvSpPr>
          <p:cNvPr id="50" name="Content Placeholder 30"/>
          <p:cNvSpPr>
            <a:spLocks noGrp="1"/>
          </p:cNvSpPr>
          <p:nvPr>
            <p:ph sz="quarter" idx="4294967295"/>
          </p:nvPr>
        </p:nvSpPr>
        <p:spPr>
          <a:xfrm>
            <a:off x="1858964" y="1122651"/>
            <a:ext cx="6818140" cy="524553"/>
          </a:xfrm>
          <a:prstGeom prst="rect">
            <a:avLst/>
          </a:prstGeom>
        </p:spPr>
        <p:txBody>
          <a:bodyPr/>
          <a:lstStyle/>
          <a:p>
            <a:pPr marL="0" indent="0" algn="l">
              <a:buNone/>
            </a:pPr>
            <a:r>
              <a:rPr lang="en-ZA" u="sng" dirty="0"/>
              <a:t>Primary Business focus</a:t>
            </a:r>
            <a:r>
              <a:rPr lang="en-ZA" dirty="0"/>
              <a:t>: A comprehensive portfolio of power products and services</a:t>
            </a:r>
          </a:p>
        </p:txBody>
      </p:sp>
      <p:sp>
        <p:nvSpPr>
          <p:cNvPr id="24" name="Rectangle 90"/>
          <p:cNvSpPr>
            <a:spLocks noGrp="1"/>
          </p:cNvSpPr>
          <p:nvPr>
            <p:ph idx="4294967295"/>
          </p:nvPr>
        </p:nvSpPr>
        <p:spPr>
          <a:xfrm>
            <a:off x="71764" y="643459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79229805"/>
              </p:ext>
            </p:extLst>
          </p:nvPr>
        </p:nvGraphicFramePr>
        <p:xfrm>
          <a:off x="234949" y="1469470"/>
          <a:ext cx="8302300" cy="3794760"/>
        </p:xfrm>
        <a:graphic>
          <a:graphicData uri="http://schemas.openxmlformats.org/drawingml/2006/table">
            <a:tbl>
              <a:tblPr firstRow="1" bandRow="1">
                <a:tableStyleId>{5C22544A-7EE6-4342-B048-85BDC9FD1C3A}</a:tableStyleId>
              </a:tblPr>
              <a:tblGrid>
                <a:gridCol w="1365251">
                  <a:extLst>
                    <a:ext uri="{9D8B030D-6E8A-4147-A177-3AD203B41FA5}">
                      <a16:colId xmlns:a16="http://schemas.microsoft.com/office/drawing/2014/main" val="20000"/>
                    </a:ext>
                  </a:extLst>
                </a:gridCol>
                <a:gridCol w="2164976">
                  <a:extLst>
                    <a:ext uri="{9D8B030D-6E8A-4147-A177-3AD203B41FA5}">
                      <a16:colId xmlns:a16="http://schemas.microsoft.com/office/drawing/2014/main" val="20001"/>
                    </a:ext>
                  </a:extLst>
                </a:gridCol>
                <a:gridCol w="726142">
                  <a:extLst>
                    <a:ext uri="{9D8B030D-6E8A-4147-A177-3AD203B41FA5}">
                      <a16:colId xmlns:a16="http://schemas.microsoft.com/office/drawing/2014/main" val="20002"/>
                    </a:ext>
                  </a:extLst>
                </a:gridCol>
                <a:gridCol w="605117">
                  <a:extLst>
                    <a:ext uri="{9D8B030D-6E8A-4147-A177-3AD203B41FA5}">
                      <a16:colId xmlns:a16="http://schemas.microsoft.com/office/drawing/2014/main" val="20003"/>
                    </a:ext>
                  </a:extLst>
                </a:gridCol>
                <a:gridCol w="808709">
                  <a:extLst>
                    <a:ext uri="{9D8B030D-6E8A-4147-A177-3AD203B41FA5}">
                      <a16:colId xmlns:a16="http://schemas.microsoft.com/office/drawing/2014/main" val="20004"/>
                    </a:ext>
                  </a:extLst>
                </a:gridCol>
                <a:gridCol w="581114">
                  <a:extLst>
                    <a:ext uri="{9D8B030D-6E8A-4147-A177-3AD203B41FA5}">
                      <a16:colId xmlns:a16="http://schemas.microsoft.com/office/drawing/2014/main" val="20005"/>
                    </a:ext>
                  </a:extLst>
                </a:gridCol>
                <a:gridCol w="435835">
                  <a:extLst>
                    <a:ext uri="{9D8B030D-6E8A-4147-A177-3AD203B41FA5}">
                      <a16:colId xmlns:a16="http://schemas.microsoft.com/office/drawing/2014/main" val="20006"/>
                    </a:ext>
                  </a:extLst>
                </a:gridCol>
                <a:gridCol w="504202">
                  <a:extLst>
                    <a:ext uri="{9D8B030D-6E8A-4147-A177-3AD203B41FA5}">
                      <a16:colId xmlns:a16="http://schemas.microsoft.com/office/drawing/2014/main" val="20007"/>
                    </a:ext>
                  </a:extLst>
                </a:gridCol>
                <a:gridCol w="564023">
                  <a:extLst>
                    <a:ext uri="{9D8B030D-6E8A-4147-A177-3AD203B41FA5}">
                      <a16:colId xmlns:a16="http://schemas.microsoft.com/office/drawing/2014/main" val="20008"/>
                    </a:ext>
                  </a:extLst>
                </a:gridCol>
                <a:gridCol w="546931">
                  <a:extLst>
                    <a:ext uri="{9D8B030D-6E8A-4147-A177-3AD203B41FA5}">
                      <a16:colId xmlns:a16="http://schemas.microsoft.com/office/drawing/2014/main" val="20009"/>
                    </a:ext>
                  </a:extLst>
                </a:gridCol>
              </a:tblGrid>
              <a:tr h="154193">
                <a:tc>
                  <a:txBody>
                    <a:bodyPr/>
                    <a:lstStyle/>
                    <a:p>
                      <a:pPr algn="ctr"/>
                      <a:r>
                        <a:rPr lang="en-US" sz="1100" dirty="0"/>
                        <a:t>Power portfolio</a:t>
                      </a:r>
                      <a:endParaRPr lang="en-ZA" sz="1100" dirty="0"/>
                    </a:p>
                  </a:txBody>
                  <a:tcPr>
                    <a:solidFill>
                      <a:schemeClr val="tx2"/>
                    </a:solidFill>
                  </a:tcPr>
                </a:tc>
                <a:tc>
                  <a:txBody>
                    <a:bodyPr/>
                    <a:lstStyle/>
                    <a:p>
                      <a:pPr algn="ctr"/>
                      <a:r>
                        <a:rPr lang="en-US" sz="1100" dirty="0"/>
                        <a:t>Key characteristics</a:t>
                      </a:r>
                      <a:endParaRPr lang="en-ZA" sz="1100" dirty="0"/>
                    </a:p>
                  </a:txBody>
                  <a:tcPr>
                    <a:solidFill>
                      <a:schemeClr val="tx2"/>
                    </a:solidFill>
                  </a:tcPr>
                </a:tc>
                <a:tc gridSpan="8">
                  <a:txBody>
                    <a:bodyPr/>
                    <a:lstStyle/>
                    <a:p>
                      <a:pPr algn="ctr"/>
                      <a:r>
                        <a:rPr lang="en-ZA" sz="1100" dirty="0"/>
                        <a:t>Customer segments</a:t>
                      </a:r>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tc hMerge="1">
                  <a:txBody>
                    <a:bodyPr/>
                    <a:lstStyle/>
                    <a:p>
                      <a:pPr algn="ctr"/>
                      <a:endParaRPr lang="en-ZA" sz="1100" dirty="0"/>
                    </a:p>
                  </a:txBody>
                  <a:tcPr>
                    <a:solidFill>
                      <a:schemeClr val="tx2"/>
                    </a:solidFill>
                  </a:tcPr>
                </a:tc>
                <a:extLst>
                  <a:ext uri="{0D108BD9-81ED-4DB2-BD59-A6C34878D82A}">
                    <a16:rowId xmlns:a16="http://schemas.microsoft.com/office/drawing/2014/main" val="10000"/>
                  </a:ext>
                </a:extLst>
              </a:tr>
              <a:tr h="199543">
                <a:tc>
                  <a:txBody>
                    <a:bodyPr/>
                    <a:lstStyle/>
                    <a:p>
                      <a:r>
                        <a:rPr lang="en-US" sz="800" dirty="0">
                          <a:solidFill>
                            <a:schemeClr val="bg1"/>
                          </a:solidFill>
                        </a:rPr>
                        <a:t>1. Turbine</a:t>
                      </a:r>
                      <a:endParaRPr lang="en-ZA" sz="800" dirty="0">
                        <a:solidFill>
                          <a:schemeClr val="bg1"/>
                        </a:solidFill>
                      </a:endParaRPr>
                    </a:p>
                  </a:txBody>
                  <a:tcPr anchor="ctr" anchorCtr="1">
                    <a:solidFill>
                      <a:schemeClr val="accent1">
                        <a:lumMod val="75000"/>
                      </a:schemeClr>
                    </a:solidFill>
                  </a:tcPr>
                </a:tc>
                <a:tc>
                  <a:txBody>
                    <a:bodyPr/>
                    <a:lstStyle/>
                    <a:p>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Chemicals</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Cement</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Metals and Mining</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Public utilities</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IPPs</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O&amp;G</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Sugar mills</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Pulp</a:t>
                      </a:r>
                      <a:r>
                        <a:rPr lang="en-US" sz="800" baseline="0" dirty="0">
                          <a:solidFill>
                            <a:schemeClr val="bg1"/>
                          </a:solidFill>
                        </a:rPr>
                        <a:t> &amp; </a:t>
                      </a:r>
                      <a:r>
                        <a:rPr lang="en-US" sz="800" dirty="0">
                          <a:solidFill>
                            <a:schemeClr val="bg1"/>
                          </a:solidFill>
                        </a:rPr>
                        <a:t>Paper</a:t>
                      </a:r>
                      <a:endParaRPr lang="en-ZA" sz="800" dirty="0">
                        <a:solidFill>
                          <a:schemeClr val="bg1"/>
                        </a:solidFill>
                      </a:endParaRPr>
                    </a:p>
                  </a:txBody>
                  <a:tcPr anchor="ctr" anchorCtr="1">
                    <a:solidFill>
                      <a:schemeClr val="accent1">
                        <a:lumMod val="75000"/>
                      </a:schemeClr>
                    </a:solidFill>
                  </a:tcPr>
                </a:tc>
                <a:extLst>
                  <a:ext uri="{0D108BD9-81ED-4DB2-BD59-A6C34878D82A}">
                    <a16:rowId xmlns:a16="http://schemas.microsoft.com/office/drawing/2014/main" val="10001"/>
                  </a:ext>
                </a:extLst>
              </a:tr>
              <a:tr h="126982">
                <a:tc>
                  <a:txBody>
                    <a:bodyPr/>
                    <a:lstStyle/>
                    <a:p>
                      <a:r>
                        <a:rPr lang="en-US" sz="800" dirty="0"/>
                        <a:t>Steam</a:t>
                      </a:r>
                      <a:endParaRPr lang="en-ZA" sz="800" dirty="0"/>
                    </a:p>
                  </a:txBody>
                  <a:tcPr anchor="ctr" anchorCtr="1">
                    <a:solidFill>
                      <a:schemeClr val="accent1">
                        <a:lumMod val="40000"/>
                        <a:lumOff val="60000"/>
                      </a:schemeClr>
                    </a:solidFill>
                  </a:tcPr>
                </a:tc>
                <a:tc>
                  <a:txBody>
                    <a:bodyPr/>
                    <a:lstStyle/>
                    <a:p>
                      <a:r>
                        <a:rPr lang="en-US" sz="800" dirty="0"/>
                        <a:t>Up to 1.9GW</a:t>
                      </a:r>
                      <a:endParaRPr lang="en-ZA" sz="800" dirty="0"/>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800" b="1" i="0" u="none" strike="noStrike" kern="1200" cap="none" spc="0" normalizeH="0" baseline="0" noProof="0" dirty="0">
                          <a:ln>
                            <a:noFill/>
                          </a:ln>
                          <a:solidFill>
                            <a:srgbClr val="FF0000"/>
                          </a:solidFill>
                          <a:effectLst/>
                          <a:uLnTx/>
                          <a:uFillTx/>
                          <a:latin typeface="+mn-lt"/>
                          <a:ea typeface="+mn-ea"/>
                          <a:cs typeface="+mn-cs"/>
                        </a:rPr>
                        <a:t>√</a:t>
                      </a: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800" b="1" i="0" u="none" strike="noStrike" kern="1200" cap="none" spc="0" normalizeH="0" baseline="0" noProof="0" dirty="0">
                          <a:ln>
                            <a:noFill/>
                          </a:ln>
                          <a:solidFill>
                            <a:srgbClr val="FF0000"/>
                          </a:solidFill>
                          <a:effectLst/>
                          <a:uLnTx/>
                          <a:uFillTx/>
                          <a:latin typeface="+mn-lt"/>
                          <a:ea typeface="+mn-ea"/>
                          <a:cs typeface="+mn-cs"/>
                        </a:rPr>
                        <a:t>√</a:t>
                      </a:r>
                    </a:p>
                  </a:txBody>
                  <a:tcPr anchor="ctr" anchorCtr="1">
                    <a:solidFill>
                      <a:schemeClr val="accent1">
                        <a:lumMod val="40000"/>
                        <a:lumOff val="60000"/>
                      </a:schemeClr>
                    </a:solidFill>
                  </a:tcPr>
                </a:tc>
                <a:tc>
                  <a:txBody>
                    <a:bodyPr/>
                    <a:lstStyle/>
                    <a:p>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extLst>
                  <a:ext uri="{0D108BD9-81ED-4DB2-BD59-A6C34878D82A}">
                    <a16:rowId xmlns:a16="http://schemas.microsoft.com/office/drawing/2014/main" val="10002"/>
                  </a:ext>
                </a:extLst>
              </a:tr>
              <a:tr h="126982">
                <a:tc>
                  <a:txBody>
                    <a:bodyPr/>
                    <a:lstStyle/>
                    <a:p>
                      <a:r>
                        <a:rPr lang="en-US" sz="800" dirty="0"/>
                        <a:t>Gas</a:t>
                      </a:r>
                      <a:endParaRPr lang="en-ZA" sz="800" dirty="0"/>
                    </a:p>
                  </a:txBody>
                  <a:tcPr anchor="ctr" anchorCtr="1">
                    <a:solidFill>
                      <a:schemeClr val="accent1">
                        <a:lumMod val="40000"/>
                        <a:lumOff val="60000"/>
                      </a:schemeClr>
                    </a:solidFill>
                  </a:tcPr>
                </a:tc>
                <a:tc>
                  <a:txBody>
                    <a:bodyPr/>
                    <a:lstStyle/>
                    <a:p>
                      <a:r>
                        <a:rPr lang="en-US" sz="800" dirty="0"/>
                        <a:t>4 to 564MW</a:t>
                      </a:r>
                      <a:endParaRPr lang="en-ZA" sz="800" dirty="0"/>
                    </a:p>
                  </a:txBody>
                  <a:tcPr anchor="ctr" anchorCtr="1">
                    <a:solidFill>
                      <a:schemeClr val="accent1">
                        <a:lumMod val="40000"/>
                        <a:lumOff val="60000"/>
                      </a:schemeClr>
                    </a:solidFill>
                  </a:tcPr>
                </a:tc>
                <a:tc>
                  <a:txBody>
                    <a:bodyPr/>
                    <a:lstStyle/>
                    <a:p>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800" b="1" i="0" u="none" strike="noStrike" kern="1200" cap="none" spc="0" normalizeH="0" baseline="0" noProof="0" dirty="0">
                          <a:ln>
                            <a:noFill/>
                          </a:ln>
                          <a:solidFill>
                            <a:srgbClr val="FF0000"/>
                          </a:solidFill>
                          <a:effectLst/>
                          <a:uLnTx/>
                          <a:uFillTx/>
                          <a:latin typeface="+mn-lt"/>
                          <a:ea typeface="+mn-ea"/>
                          <a:cs typeface="+mn-cs"/>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800" b="1" i="0" u="none" strike="noStrike" kern="1200" cap="none" spc="0" normalizeH="0" baseline="0" noProof="0" dirty="0">
                          <a:ln>
                            <a:noFill/>
                          </a:ln>
                          <a:solidFill>
                            <a:srgbClr val="FF0000"/>
                          </a:solidFill>
                          <a:effectLst/>
                          <a:uLnTx/>
                          <a:uFillTx/>
                          <a:latin typeface="+mn-lt"/>
                          <a:ea typeface="+mn-ea"/>
                          <a:cs typeface="+mn-cs"/>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extLst>
                  <a:ext uri="{0D108BD9-81ED-4DB2-BD59-A6C34878D82A}">
                    <a16:rowId xmlns:a16="http://schemas.microsoft.com/office/drawing/2014/main" val="10003"/>
                  </a:ext>
                </a:extLst>
              </a:tr>
              <a:tr h="126982">
                <a:tc>
                  <a:txBody>
                    <a:bodyPr/>
                    <a:lstStyle/>
                    <a:p>
                      <a:pPr marL="0" algn="l" defTabSz="914400" rtl="0" eaLnBrk="1" latinLnBrk="0" hangingPunct="1"/>
                      <a:r>
                        <a:rPr lang="en-US" sz="800" kern="1200" dirty="0">
                          <a:solidFill>
                            <a:schemeClr val="dk1"/>
                          </a:solidFill>
                          <a:latin typeface="+mn-lt"/>
                          <a:ea typeface="+mn-ea"/>
                          <a:cs typeface="+mn-cs"/>
                        </a:rPr>
                        <a:t>Wind</a:t>
                      </a:r>
                      <a:endParaRPr lang="en-ZA" sz="800" kern="1200" dirty="0">
                        <a:solidFill>
                          <a:schemeClr val="dk1"/>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r>
                        <a:rPr lang="en-US" sz="800" kern="1200" dirty="0">
                          <a:solidFill>
                            <a:schemeClr val="dk1"/>
                          </a:solidFill>
                          <a:latin typeface="+mn-lt"/>
                          <a:ea typeface="+mn-ea"/>
                          <a:cs typeface="+mn-cs"/>
                        </a:rPr>
                        <a:t>Onshore and offshore</a:t>
                      </a:r>
                      <a:endParaRPr lang="en-ZA" sz="800" kern="1200" dirty="0">
                        <a:solidFill>
                          <a:schemeClr val="dk1"/>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chemeClr val="dk1"/>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chemeClr val="dk1"/>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rgbClr val="FF0000"/>
                        </a:solidFill>
                        <a:latin typeface="+mn-lt"/>
                        <a:ea typeface="+mn-ea"/>
                        <a:cs typeface="+mn-cs"/>
                      </a:endParaRPr>
                    </a:p>
                  </a:txBody>
                  <a:tcPr anchor="ctr" anchorCtr="1">
                    <a:solidFill>
                      <a:schemeClr val="accent1">
                        <a:lumMod val="40000"/>
                        <a:lumOff val="60000"/>
                      </a:schemeClr>
                    </a:solidFill>
                  </a:tcPr>
                </a:tc>
                <a:tc>
                  <a:txBody>
                    <a:bodyPr/>
                    <a:lstStyle/>
                    <a:p>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rgbClr val="FF0000"/>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rgbClr val="FF0000"/>
                        </a:solidFill>
                        <a:latin typeface="+mn-lt"/>
                        <a:ea typeface="+mn-ea"/>
                        <a:cs typeface="+mn-cs"/>
                      </a:endParaRPr>
                    </a:p>
                  </a:txBody>
                  <a:tcPr anchor="ctr" anchorCtr="1">
                    <a:solidFill>
                      <a:schemeClr val="accent1">
                        <a:lumMod val="40000"/>
                        <a:lumOff val="60000"/>
                      </a:schemeClr>
                    </a:solidFill>
                  </a:tcPr>
                </a:tc>
                <a:tc>
                  <a:txBody>
                    <a:bodyPr/>
                    <a:lstStyle/>
                    <a:p>
                      <a:pPr marL="0" algn="l" defTabSz="914400" rtl="0" eaLnBrk="1" latinLnBrk="0" hangingPunct="1"/>
                      <a:endParaRPr lang="en-ZA" sz="800" b="1" kern="1200" dirty="0">
                        <a:solidFill>
                          <a:srgbClr val="FF0000"/>
                        </a:solidFill>
                        <a:latin typeface="+mn-lt"/>
                        <a:ea typeface="+mn-ea"/>
                        <a:cs typeface="+mn-cs"/>
                      </a:endParaRPr>
                    </a:p>
                  </a:txBody>
                  <a:tcPr anchor="ctr" anchorCtr="1">
                    <a:solidFill>
                      <a:schemeClr val="accent1">
                        <a:lumMod val="40000"/>
                        <a:lumOff val="60000"/>
                      </a:schemeClr>
                    </a:solidFill>
                  </a:tcPr>
                </a:tc>
                <a:extLst>
                  <a:ext uri="{0D108BD9-81ED-4DB2-BD59-A6C34878D82A}">
                    <a16:rowId xmlns:a16="http://schemas.microsoft.com/office/drawing/2014/main" val="10004"/>
                  </a:ext>
                </a:extLst>
              </a:tr>
              <a:tr h="126982">
                <a:tc>
                  <a:txBody>
                    <a:bodyPr/>
                    <a:lstStyle/>
                    <a:p>
                      <a:pPr marL="0" algn="l" defTabSz="914400" rtl="0" eaLnBrk="1" latinLnBrk="0" hangingPunct="1"/>
                      <a:r>
                        <a:rPr lang="en-US" sz="800" kern="1200" dirty="0">
                          <a:solidFill>
                            <a:schemeClr val="bg1"/>
                          </a:solidFill>
                          <a:latin typeface="+mn-lt"/>
                          <a:ea typeface="+mn-ea"/>
                          <a:cs typeface="+mn-cs"/>
                        </a:rPr>
                        <a:t>2. Generators</a:t>
                      </a:r>
                      <a:endParaRPr lang="en-ZA" sz="800" kern="1200" dirty="0">
                        <a:solidFill>
                          <a:schemeClr val="bg1"/>
                        </a:solidFill>
                        <a:latin typeface="+mn-lt"/>
                        <a:ea typeface="+mn-ea"/>
                        <a:cs typeface="+mn-cs"/>
                      </a:endParaRPr>
                    </a:p>
                  </a:txBody>
                  <a:tcPr anchor="ctr" anchorCtr="1">
                    <a:solidFill>
                      <a:schemeClr val="accent1">
                        <a:lumMod val="75000"/>
                      </a:schemeClr>
                    </a:solidFill>
                  </a:tcPr>
                </a:tc>
                <a:tc>
                  <a:txBody>
                    <a:bodyPr/>
                    <a:lstStyle/>
                    <a:p>
                      <a:pPr marL="0" algn="l" defTabSz="914400" rtl="0" eaLnBrk="1" latinLnBrk="0" hangingPunct="1"/>
                      <a:r>
                        <a:rPr lang="en-US" sz="800" kern="1200" dirty="0">
                          <a:solidFill>
                            <a:schemeClr val="bg1"/>
                          </a:solidFill>
                          <a:latin typeface="+mn-lt"/>
                          <a:ea typeface="+mn-ea"/>
                          <a:cs typeface="+mn-cs"/>
                        </a:rPr>
                        <a:t>Up to 2,235MVA</a:t>
                      </a:r>
                      <a:endParaRPr lang="en-ZA" sz="800" kern="1200" dirty="0">
                        <a:solidFill>
                          <a:schemeClr val="bg1"/>
                        </a:solidFill>
                        <a:latin typeface="+mn-lt"/>
                        <a:ea typeface="+mn-ea"/>
                        <a:cs typeface="+mn-cs"/>
                      </a:endParaRP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extLst>
                  <a:ext uri="{0D108BD9-81ED-4DB2-BD59-A6C34878D82A}">
                    <a16:rowId xmlns:a16="http://schemas.microsoft.com/office/drawing/2014/main" val="10005"/>
                  </a:ext>
                </a:extLst>
              </a:tr>
              <a:tr h="126982">
                <a:tc>
                  <a:txBody>
                    <a:bodyPr/>
                    <a:lstStyle/>
                    <a:p>
                      <a:r>
                        <a:rPr lang="en-US" sz="800" dirty="0">
                          <a:solidFill>
                            <a:schemeClr val="bg1"/>
                          </a:solidFill>
                        </a:rPr>
                        <a:t>3. Engines</a:t>
                      </a:r>
                      <a:endParaRPr lang="en-ZA" sz="800" dirty="0">
                        <a:solidFill>
                          <a:schemeClr val="bg1"/>
                        </a:solidFill>
                      </a:endParaRPr>
                    </a:p>
                  </a:txBody>
                  <a:tcPr anchor="ctr" anchorCtr="1">
                    <a:solidFill>
                      <a:schemeClr val="accent1">
                        <a:lumMod val="75000"/>
                      </a:schemeClr>
                    </a:solidFill>
                  </a:tcPr>
                </a:tc>
                <a:tc>
                  <a:txBody>
                    <a:bodyPr/>
                    <a:lstStyle/>
                    <a:p>
                      <a:endParaRPr lang="en-ZA" sz="800" dirty="0">
                        <a:solidFill>
                          <a:schemeClr val="bg1"/>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extLst>
                  <a:ext uri="{0D108BD9-81ED-4DB2-BD59-A6C34878D82A}">
                    <a16:rowId xmlns:a16="http://schemas.microsoft.com/office/drawing/2014/main" val="10006"/>
                  </a:ext>
                </a:extLst>
              </a:tr>
              <a:tr h="126982">
                <a:tc>
                  <a:txBody>
                    <a:bodyPr/>
                    <a:lstStyle/>
                    <a:p>
                      <a:r>
                        <a:rPr lang="en-US" sz="800" dirty="0"/>
                        <a:t>Gas</a:t>
                      </a:r>
                      <a:endParaRPr lang="en-ZA" sz="800" dirty="0"/>
                    </a:p>
                  </a:txBody>
                  <a:tcPr anchor="ctr" anchorCtr="1">
                    <a:solidFill>
                      <a:schemeClr val="accent1">
                        <a:lumMod val="40000"/>
                        <a:lumOff val="60000"/>
                      </a:schemeClr>
                    </a:solidFill>
                  </a:tcPr>
                </a:tc>
                <a:tc>
                  <a:txBody>
                    <a:bodyPr/>
                    <a:lstStyle/>
                    <a:p>
                      <a:r>
                        <a:rPr lang="en-US" sz="800" dirty="0"/>
                        <a:t>-</a:t>
                      </a:r>
                      <a:endParaRPr lang="en-ZA" sz="800" dirty="0"/>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extLst>
                  <a:ext uri="{0D108BD9-81ED-4DB2-BD59-A6C34878D82A}">
                    <a16:rowId xmlns:a16="http://schemas.microsoft.com/office/drawing/2014/main" val="10007"/>
                  </a:ext>
                </a:extLst>
              </a:tr>
              <a:tr h="126982">
                <a:tc>
                  <a:txBody>
                    <a:bodyPr/>
                    <a:lstStyle/>
                    <a:p>
                      <a:r>
                        <a:rPr lang="en-US" sz="800" dirty="0"/>
                        <a:t>Diesel</a:t>
                      </a:r>
                      <a:endParaRPr lang="en-ZA" sz="800" dirty="0"/>
                    </a:p>
                  </a:txBody>
                  <a:tcPr anchor="ctr" anchorCtr="1">
                    <a:solidFill>
                      <a:schemeClr val="accent1">
                        <a:lumMod val="40000"/>
                        <a:lumOff val="60000"/>
                      </a:schemeClr>
                    </a:solidFill>
                  </a:tcPr>
                </a:tc>
                <a:tc>
                  <a:txBody>
                    <a:bodyPr/>
                    <a:lstStyle/>
                    <a:p>
                      <a:r>
                        <a:rPr lang="en-US" sz="800" dirty="0"/>
                        <a:t>-</a:t>
                      </a:r>
                      <a:endParaRPr lang="en-ZA" sz="800" dirty="0"/>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r>
                        <a:rPr lang="en-ZA" sz="800" b="1" dirty="0">
                          <a:solidFill>
                            <a:srgbClr val="FF0000"/>
                          </a:solidFill>
                        </a:rPr>
                        <a:t>√</a:t>
                      </a:r>
                    </a:p>
                  </a:txBody>
                  <a:tcPr anchor="ctr" anchorCtr="1">
                    <a:solidFill>
                      <a:schemeClr val="accent1">
                        <a:lumMod val="40000"/>
                        <a:lumOff val="60000"/>
                      </a:schemeClr>
                    </a:solidFill>
                  </a:tcPr>
                </a:tc>
                <a:extLst>
                  <a:ext uri="{0D108BD9-81ED-4DB2-BD59-A6C34878D82A}">
                    <a16:rowId xmlns:a16="http://schemas.microsoft.com/office/drawing/2014/main" val="10008"/>
                  </a:ext>
                </a:extLst>
              </a:tr>
              <a:tr h="126982">
                <a:tc>
                  <a:txBody>
                    <a:bodyPr/>
                    <a:lstStyle/>
                    <a:p>
                      <a:r>
                        <a:rPr lang="en-US" sz="800" dirty="0">
                          <a:solidFill>
                            <a:schemeClr val="bg1"/>
                          </a:solidFill>
                        </a:rPr>
                        <a:t>4. O&amp;M/EPC</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Turnkey solutions</a:t>
                      </a:r>
                      <a:endParaRPr lang="en-ZA" sz="800" dirty="0">
                        <a:solidFill>
                          <a:schemeClr val="bg1"/>
                        </a:solidFill>
                      </a:endParaRP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extLst>
                  <a:ext uri="{0D108BD9-81ED-4DB2-BD59-A6C34878D82A}">
                    <a16:rowId xmlns:a16="http://schemas.microsoft.com/office/drawing/2014/main" val="10009"/>
                  </a:ext>
                </a:extLst>
              </a:tr>
              <a:tr h="126982">
                <a:tc>
                  <a:txBody>
                    <a:bodyPr/>
                    <a:lstStyle/>
                    <a:p>
                      <a:r>
                        <a:rPr lang="en-US" sz="800" dirty="0">
                          <a:solidFill>
                            <a:schemeClr val="bg1"/>
                          </a:solidFill>
                        </a:rPr>
                        <a:t>5. Power Transmission</a:t>
                      </a:r>
                      <a:endParaRPr lang="en-ZA" sz="800" dirty="0">
                        <a:solidFill>
                          <a:schemeClr val="bg1"/>
                        </a:solidFill>
                      </a:endParaRPr>
                    </a:p>
                  </a:txBody>
                  <a:tcPr anchor="ctr" anchorCtr="1">
                    <a:solidFill>
                      <a:schemeClr val="accent1">
                        <a:lumMod val="75000"/>
                      </a:schemeClr>
                    </a:solidFill>
                  </a:tcPr>
                </a:tc>
                <a:tc>
                  <a:txBody>
                    <a:bodyPr/>
                    <a:lstStyle/>
                    <a:p>
                      <a:endParaRPr lang="en-ZA" sz="800" dirty="0">
                        <a:solidFill>
                          <a:schemeClr val="bg1"/>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extLst>
                  <a:ext uri="{0D108BD9-81ED-4DB2-BD59-A6C34878D82A}">
                    <a16:rowId xmlns:a16="http://schemas.microsoft.com/office/drawing/2014/main" val="10010"/>
                  </a:ext>
                </a:extLst>
              </a:tr>
              <a:tr h="126982">
                <a:tc>
                  <a:txBody>
                    <a:bodyPr/>
                    <a:lstStyle/>
                    <a:p>
                      <a:r>
                        <a:rPr lang="en-US" sz="800" dirty="0"/>
                        <a:t>HV substations</a:t>
                      </a:r>
                      <a:endParaRPr lang="en-ZA" sz="800" dirty="0"/>
                    </a:p>
                  </a:txBody>
                  <a:tcPr anchor="ctr" anchorCtr="1">
                    <a:solidFill>
                      <a:schemeClr val="accent1">
                        <a:lumMod val="40000"/>
                        <a:lumOff val="60000"/>
                      </a:schemeClr>
                    </a:solidFill>
                  </a:tcPr>
                </a:tc>
                <a:tc>
                  <a:txBody>
                    <a:bodyPr/>
                    <a:lstStyle/>
                    <a:p>
                      <a:r>
                        <a:rPr lang="en-US" sz="800" dirty="0"/>
                        <a:t>-</a:t>
                      </a:r>
                      <a:endParaRPr lang="en-ZA" sz="800" dirty="0"/>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extLst>
                  <a:ext uri="{0D108BD9-81ED-4DB2-BD59-A6C34878D82A}">
                    <a16:rowId xmlns:a16="http://schemas.microsoft.com/office/drawing/2014/main" val="10011"/>
                  </a:ext>
                </a:extLst>
              </a:tr>
              <a:tr h="126982">
                <a:tc>
                  <a:txBody>
                    <a:bodyPr/>
                    <a:lstStyle/>
                    <a:p>
                      <a:r>
                        <a:rPr lang="en-US" sz="800" dirty="0"/>
                        <a:t>Transformers</a:t>
                      </a:r>
                      <a:endParaRPr lang="en-ZA" sz="800" dirty="0"/>
                    </a:p>
                  </a:txBody>
                  <a:tcPr anchor="ctr" anchorCtr="1">
                    <a:solidFill>
                      <a:schemeClr val="accent1">
                        <a:lumMod val="40000"/>
                        <a:lumOff val="60000"/>
                      </a:schemeClr>
                    </a:solidFill>
                  </a:tcPr>
                </a:tc>
                <a:tc>
                  <a:txBody>
                    <a:bodyPr/>
                    <a:lstStyle/>
                    <a:p>
                      <a:r>
                        <a:rPr lang="en-US" sz="800" dirty="0"/>
                        <a:t>All types. Up to </a:t>
                      </a:r>
                      <a:r>
                        <a:rPr lang="en-US" sz="800" baseline="0" dirty="0"/>
                        <a:t>1,000MVA</a:t>
                      </a:r>
                      <a:endParaRPr lang="en-ZA" sz="800" dirty="0"/>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extLst>
                  <a:ext uri="{0D108BD9-81ED-4DB2-BD59-A6C34878D82A}">
                    <a16:rowId xmlns:a16="http://schemas.microsoft.com/office/drawing/2014/main" val="10012"/>
                  </a:ext>
                </a:extLst>
              </a:tr>
              <a:tr h="126982">
                <a:tc>
                  <a:txBody>
                    <a:bodyPr/>
                    <a:lstStyle/>
                    <a:p>
                      <a:r>
                        <a:rPr lang="en-US" sz="800" dirty="0"/>
                        <a:t>Overhead lines</a:t>
                      </a:r>
                      <a:endParaRPr lang="en-ZA" sz="800" dirty="0"/>
                    </a:p>
                  </a:txBody>
                  <a:tcPr anchor="ctr" anchorCtr="1">
                    <a:solidFill>
                      <a:schemeClr val="accent1">
                        <a:lumMod val="40000"/>
                        <a:lumOff val="60000"/>
                      </a:schemeClr>
                    </a:solidFill>
                  </a:tcPr>
                </a:tc>
                <a:tc>
                  <a:txBody>
                    <a:bodyPr/>
                    <a:lstStyle/>
                    <a:p>
                      <a:r>
                        <a:rPr lang="en-US" sz="800" dirty="0"/>
                        <a:t>-</a:t>
                      </a:r>
                      <a:endParaRPr lang="en-ZA" sz="800" dirty="0"/>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tc>
                  <a:txBody>
                    <a:bodyPr/>
                    <a:lstStyle/>
                    <a:p>
                      <a:endParaRPr lang="en-ZA" sz="800" b="1" dirty="0">
                        <a:solidFill>
                          <a:srgbClr val="FF0000"/>
                        </a:solidFill>
                      </a:endParaRPr>
                    </a:p>
                  </a:txBody>
                  <a:tcPr anchor="ctr" anchorCtr="1">
                    <a:solidFill>
                      <a:schemeClr val="accent1">
                        <a:lumMod val="40000"/>
                        <a:lumOff val="60000"/>
                      </a:schemeClr>
                    </a:solidFill>
                  </a:tcPr>
                </a:tc>
                <a:extLst>
                  <a:ext uri="{0D108BD9-81ED-4DB2-BD59-A6C34878D82A}">
                    <a16:rowId xmlns:a16="http://schemas.microsoft.com/office/drawing/2014/main" val="10013"/>
                  </a:ext>
                </a:extLst>
              </a:tr>
              <a:tr h="126982">
                <a:tc>
                  <a:txBody>
                    <a:bodyPr/>
                    <a:lstStyle/>
                    <a:p>
                      <a:r>
                        <a:rPr lang="en-US" sz="800" dirty="0">
                          <a:solidFill>
                            <a:schemeClr val="bg1"/>
                          </a:solidFill>
                        </a:rPr>
                        <a:t>6. Small hydro</a:t>
                      </a:r>
                      <a:endParaRPr lang="en-ZA" sz="800" dirty="0">
                        <a:solidFill>
                          <a:schemeClr val="bg1"/>
                        </a:solidFill>
                      </a:endParaRPr>
                    </a:p>
                  </a:txBody>
                  <a:tcPr anchor="ctr" anchorCtr="1">
                    <a:solidFill>
                      <a:schemeClr val="accent1">
                        <a:lumMod val="75000"/>
                      </a:schemeClr>
                    </a:solidFill>
                  </a:tcPr>
                </a:tc>
                <a:tc>
                  <a:txBody>
                    <a:bodyPr/>
                    <a:lstStyle/>
                    <a:p>
                      <a:r>
                        <a:rPr lang="en-US" sz="800" dirty="0">
                          <a:solidFill>
                            <a:schemeClr val="bg1"/>
                          </a:solidFill>
                        </a:rPr>
                        <a:t>Up to 30MW</a:t>
                      </a:r>
                      <a:endParaRPr lang="en-ZA" sz="800" dirty="0">
                        <a:solidFill>
                          <a:schemeClr val="bg1"/>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r>
                        <a:rPr lang="en-ZA" sz="800" b="1" dirty="0">
                          <a:solidFill>
                            <a:srgbClr val="FF0000"/>
                          </a:solidFill>
                        </a:rPr>
                        <a:t>√</a:t>
                      </a: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extLst>
                  <a:ext uri="{0D108BD9-81ED-4DB2-BD59-A6C34878D82A}">
                    <a16:rowId xmlns:a16="http://schemas.microsoft.com/office/drawing/2014/main" val="10014"/>
                  </a:ext>
                </a:extLst>
              </a:tr>
              <a:tr h="126982">
                <a:tc>
                  <a:txBody>
                    <a:bodyPr/>
                    <a:lstStyle/>
                    <a:p>
                      <a:r>
                        <a:rPr lang="en-US" sz="800" dirty="0">
                          <a:solidFill>
                            <a:schemeClr val="bg1"/>
                          </a:solidFill>
                        </a:rPr>
                        <a:t>7. Hybrid Power</a:t>
                      </a:r>
                      <a:endParaRPr lang="en-ZA" sz="800" dirty="0">
                        <a:solidFill>
                          <a:schemeClr val="bg1"/>
                        </a:solidFill>
                      </a:endParaRPr>
                    </a:p>
                  </a:txBody>
                  <a:tcPr anchor="ctr" anchorCtr="1">
                    <a:solidFill>
                      <a:schemeClr val="accent1">
                        <a:lumMod val="75000"/>
                      </a:schemeClr>
                    </a:solidFill>
                  </a:tcPr>
                </a:tc>
                <a:tc>
                  <a:txBody>
                    <a:bodyPr/>
                    <a:lstStyle/>
                    <a:p>
                      <a:endParaRPr lang="en-ZA" sz="800" dirty="0">
                        <a:solidFill>
                          <a:schemeClr val="bg1"/>
                        </a:solidFill>
                      </a:endParaRPr>
                    </a:p>
                  </a:txBody>
                  <a:tcPr anchor="ctr" anchorCtr="1">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tc>
                  <a:txBody>
                    <a:bodyPr/>
                    <a:lstStyle/>
                    <a:p>
                      <a:endParaRPr lang="en-ZA" sz="800" b="1" dirty="0">
                        <a:solidFill>
                          <a:srgbClr val="FF0000"/>
                        </a:solidFill>
                      </a:endParaRPr>
                    </a:p>
                  </a:txBody>
                  <a:tcPr anchor="ctr" anchorCtr="1">
                    <a:solidFill>
                      <a:schemeClr val="accent1">
                        <a:lumMod val="75000"/>
                      </a:schemeClr>
                    </a:solidFill>
                  </a:tcPr>
                </a:tc>
                <a:extLst>
                  <a:ext uri="{0D108BD9-81ED-4DB2-BD59-A6C34878D82A}">
                    <a16:rowId xmlns:a16="http://schemas.microsoft.com/office/drawing/2014/main" val="10015"/>
                  </a:ext>
                </a:extLst>
              </a:tr>
              <a:tr h="126982">
                <a:tc>
                  <a:txBody>
                    <a:bodyPr/>
                    <a:lstStyle/>
                    <a:p>
                      <a:r>
                        <a:rPr lang="en-US" sz="800" dirty="0"/>
                        <a:t>Diesel/PV or Wind)</a:t>
                      </a:r>
                      <a:endParaRPr lang="en-ZA" sz="800" dirty="0"/>
                    </a:p>
                  </a:txBody>
                  <a:tcPr anchor="ctr" anchorCtr="1">
                    <a:solidFill>
                      <a:schemeClr val="accent1">
                        <a:lumMod val="40000"/>
                        <a:lumOff val="60000"/>
                      </a:schemeClr>
                    </a:solidFill>
                  </a:tcPr>
                </a:tc>
                <a:tc>
                  <a:txBody>
                    <a:bodyPr/>
                    <a:lstStyle/>
                    <a:p>
                      <a:r>
                        <a:rPr lang="en-US" sz="800" dirty="0"/>
                        <a:t>With or without electrical</a:t>
                      </a:r>
                      <a:r>
                        <a:rPr lang="en-US" sz="800" baseline="0" dirty="0"/>
                        <a:t> or thermal storage</a:t>
                      </a:r>
                      <a:endParaRPr lang="en-ZA" sz="800" dirty="0"/>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800" b="1" dirty="0">
                          <a:solidFill>
                            <a:srgbClr val="FF0000"/>
                          </a:solidFill>
                        </a:rPr>
                        <a:t>√</a:t>
                      </a:r>
                    </a:p>
                  </a:txBody>
                  <a:tcPr anchor="ctr" anchorCtr="1">
                    <a:solidFill>
                      <a:schemeClr val="accent1">
                        <a:lumMod val="40000"/>
                        <a:lumOff val="60000"/>
                      </a:schemeClr>
                    </a:solidFill>
                  </a:tcPr>
                </a:tc>
                <a:extLst>
                  <a:ext uri="{0D108BD9-81ED-4DB2-BD59-A6C34878D82A}">
                    <a16:rowId xmlns:a16="http://schemas.microsoft.com/office/drawing/2014/main" val="10016"/>
                  </a:ext>
                </a:extLst>
              </a:tr>
            </a:tbl>
          </a:graphicData>
        </a:graphic>
      </p:graphicFrame>
      <p:sp>
        <p:nvSpPr>
          <p:cNvPr id="14" name="Content Placeholder 30"/>
          <p:cNvSpPr>
            <a:spLocks noGrp="1"/>
          </p:cNvSpPr>
          <p:nvPr>
            <p:ph sz="quarter" idx="4294967295"/>
          </p:nvPr>
        </p:nvSpPr>
        <p:spPr>
          <a:xfrm>
            <a:off x="8601603" y="1122651"/>
            <a:ext cx="1285758" cy="339887"/>
          </a:xfrm>
          <a:prstGeom prst="rect">
            <a:avLst/>
          </a:prstGeom>
        </p:spPr>
        <p:txBody>
          <a:bodyPr/>
          <a:lstStyle/>
          <a:p>
            <a:pPr marL="0" indent="0" algn="l">
              <a:buNone/>
            </a:pPr>
            <a:r>
              <a:rPr lang="en-ZA" u="sng" dirty="0"/>
              <a:t>S-Curve</a:t>
            </a:r>
            <a:endParaRPr lang="en-ZA" dirty="0"/>
          </a:p>
        </p:txBody>
      </p:sp>
      <p:sp>
        <p:nvSpPr>
          <p:cNvPr id="15" name="Freeform 14"/>
          <p:cNvSpPr/>
          <p:nvPr/>
        </p:nvSpPr>
        <p:spPr>
          <a:xfrm>
            <a:off x="8601603" y="2622796"/>
            <a:ext cx="550786" cy="1478248"/>
          </a:xfrm>
          <a:custGeom>
            <a:avLst/>
            <a:gdLst>
              <a:gd name="connsiteX0" fmla="*/ 0 w 1657350"/>
              <a:gd name="connsiteY0" fmla="*/ 909445 h 1478248"/>
              <a:gd name="connsiteX1" fmla="*/ 485775 w 1657350"/>
              <a:gd name="connsiteY1" fmla="*/ 1442845 h 1478248"/>
              <a:gd name="connsiteX2" fmla="*/ 1209675 w 1657350"/>
              <a:gd name="connsiteY2" fmla="*/ 23620 h 1478248"/>
              <a:gd name="connsiteX3" fmla="*/ 1657350 w 1657350"/>
              <a:gd name="connsiteY3" fmla="*/ 690370 h 1478248"/>
            </a:gdLst>
            <a:ahLst/>
            <a:cxnLst>
              <a:cxn ang="0">
                <a:pos x="connsiteX0" y="connsiteY0"/>
              </a:cxn>
              <a:cxn ang="0">
                <a:pos x="connsiteX1" y="connsiteY1"/>
              </a:cxn>
              <a:cxn ang="0">
                <a:pos x="connsiteX2" y="connsiteY2"/>
              </a:cxn>
              <a:cxn ang="0">
                <a:pos x="connsiteX3" y="connsiteY3"/>
              </a:cxn>
            </a:cxnLst>
            <a:rect l="l" t="t" r="r" b="b"/>
            <a:pathLst>
              <a:path w="1657350" h="1478248">
                <a:moveTo>
                  <a:pt x="0" y="909445"/>
                </a:moveTo>
                <a:cubicBezTo>
                  <a:pt x="142081" y="1249963"/>
                  <a:pt x="284163" y="1590482"/>
                  <a:pt x="485775" y="1442845"/>
                </a:cubicBezTo>
                <a:cubicBezTo>
                  <a:pt x="687387" y="1295208"/>
                  <a:pt x="1014413" y="149032"/>
                  <a:pt x="1209675" y="23620"/>
                </a:cubicBezTo>
                <a:cubicBezTo>
                  <a:pt x="1404938" y="-101793"/>
                  <a:pt x="1531144" y="294288"/>
                  <a:pt x="1657350" y="69037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Freeform 15"/>
          <p:cNvSpPr/>
          <p:nvPr/>
        </p:nvSpPr>
        <p:spPr>
          <a:xfrm>
            <a:off x="9010208" y="2027929"/>
            <a:ext cx="846856" cy="1478248"/>
          </a:xfrm>
          <a:custGeom>
            <a:avLst/>
            <a:gdLst>
              <a:gd name="connsiteX0" fmla="*/ 0 w 1657350"/>
              <a:gd name="connsiteY0" fmla="*/ 909445 h 1478248"/>
              <a:gd name="connsiteX1" fmla="*/ 485775 w 1657350"/>
              <a:gd name="connsiteY1" fmla="*/ 1442845 h 1478248"/>
              <a:gd name="connsiteX2" fmla="*/ 1209675 w 1657350"/>
              <a:gd name="connsiteY2" fmla="*/ 23620 h 1478248"/>
              <a:gd name="connsiteX3" fmla="*/ 1657350 w 1657350"/>
              <a:gd name="connsiteY3" fmla="*/ 690370 h 1478248"/>
            </a:gdLst>
            <a:ahLst/>
            <a:cxnLst>
              <a:cxn ang="0">
                <a:pos x="connsiteX0" y="connsiteY0"/>
              </a:cxn>
              <a:cxn ang="0">
                <a:pos x="connsiteX1" y="connsiteY1"/>
              </a:cxn>
              <a:cxn ang="0">
                <a:pos x="connsiteX2" y="connsiteY2"/>
              </a:cxn>
              <a:cxn ang="0">
                <a:pos x="connsiteX3" y="connsiteY3"/>
              </a:cxn>
            </a:cxnLst>
            <a:rect l="l" t="t" r="r" b="b"/>
            <a:pathLst>
              <a:path w="1657350" h="1478248">
                <a:moveTo>
                  <a:pt x="0" y="909445"/>
                </a:moveTo>
                <a:cubicBezTo>
                  <a:pt x="142081" y="1249963"/>
                  <a:pt x="284163" y="1590482"/>
                  <a:pt x="485775" y="1442845"/>
                </a:cubicBezTo>
                <a:cubicBezTo>
                  <a:pt x="687387" y="1295208"/>
                  <a:pt x="1014413" y="149032"/>
                  <a:pt x="1209675" y="23620"/>
                </a:cubicBezTo>
                <a:cubicBezTo>
                  <a:pt x="1404938" y="-101793"/>
                  <a:pt x="1531144" y="294288"/>
                  <a:pt x="1657350" y="690370"/>
                </a:cubicBezTo>
              </a:path>
            </a:pathLst>
          </a:cu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7" name="Straight Arrow Connector 6"/>
          <p:cNvCxnSpPr/>
          <p:nvPr/>
        </p:nvCxnSpPr>
        <p:spPr>
          <a:xfrm>
            <a:off x="8951053" y="3554587"/>
            <a:ext cx="402672" cy="546457"/>
          </a:xfrm>
          <a:prstGeom prst="straightConnector1">
            <a:avLst/>
          </a:prstGeom>
          <a:ln w="12700">
            <a:solidFill>
              <a:schemeClr val="tx2"/>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677104" y="4188033"/>
            <a:ext cx="1213516" cy="784830"/>
          </a:xfrm>
          <a:prstGeom prst="rect">
            <a:avLst/>
          </a:prstGeom>
        </p:spPr>
        <p:txBody>
          <a:bodyPr wrap="square">
            <a:spAutoFit/>
          </a:bodyPr>
          <a:lstStyle/>
          <a:p>
            <a:pPr lvl="0" algn="ctr">
              <a:spcBef>
                <a:spcPts val="0"/>
              </a:spcBef>
              <a:spcAft>
                <a:spcPts val="600"/>
              </a:spcAft>
              <a:buClr>
                <a:srgbClr val="969696"/>
              </a:buClr>
              <a:buSzPct val="80000"/>
            </a:pPr>
            <a:r>
              <a:rPr lang="en-US" sz="900" i="1" kern="0" dirty="0">
                <a:solidFill>
                  <a:schemeClr val="bg1">
                    <a:lumMod val="50000"/>
                  </a:schemeClr>
                </a:solidFill>
                <a:latin typeface="Arial"/>
                <a:cs typeface="+mn-cs"/>
              </a:rPr>
              <a:t>Traditional power products and service under intense competitive pressure </a:t>
            </a:r>
            <a:endParaRPr lang="en-ZA" sz="900" i="1" kern="0" dirty="0">
              <a:solidFill>
                <a:schemeClr val="bg1">
                  <a:lumMod val="50000"/>
                </a:schemeClr>
              </a:solidFill>
              <a:latin typeface="Arial"/>
              <a:cs typeface="+mn-cs"/>
            </a:endParaRPr>
          </a:p>
        </p:txBody>
      </p:sp>
      <p:sp>
        <p:nvSpPr>
          <p:cNvPr id="17" name="Rectangle 90"/>
          <p:cNvSpPr>
            <a:spLocks noGrp="1"/>
          </p:cNvSpPr>
          <p:nvPr>
            <p:ph idx="4294967295"/>
          </p:nvPr>
        </p:nvSpPr>
        <p:spPr>
          <a:xfrm>
            <a:off x="7512799" y="6438076"/>
            <a:ext cx="2229280" cy="389848"/>
          </a:xfrm>
          <a:prstGeom prst="rect">
            <a:avLst/>
          </a:prstGeom>
          <a:solidFill>
            <a:schemeClr val="bg1"/>
          </a:solidFill>
        </p:spPr>
        <p:txBody>
          <a:bodyPr/>
          <a:lstStyle/>
          <a:p>
            <a:pPr marL="0" lvl="0" indent="0" algn="ctr">
              <a:spcBef>
                <a:spcPts val="300"/>
              </a:spcBef>
              <a:spcAft>
                <a:spcPts val="300"/>
              </a:spcAft>
              <a:buNone/>
            </a:pPr>
            <a:r>
              <a:rPr lang="en-US" sz="800" dirty="0">
                <a:solidFill>
                  <a:schemeClr val="bg1"/>
                </a:solidFill>
              </a:rPr>
              <a:t>0</a:t>
            </a:r>
            <a:endParaRPr lang="en-ZA" sz="800" dirty="0">
              <a:solidFill>
                <a:schemeClr val="bg1"/>
              </a:solidFill>
            </a:endParaRPr>
          </a:p>
        </p:txBody>
      </p:sp>
      <p:sp>
        <p:nvSpPr>
          <p:cNvPr id="18" name="Rectangle 17"/>
          <p:cNvSpPr/>
          <p:nvPr/>
        </p:nvSpPr>
        <p:spPr>
          <a:xfrm>
            <a:off x="234948" y="5271758"/>
            <a:ext cx="9580171" cy="1418337"/>
          </a:xfrm>
          <a:prstGeom prst="rect">
            <a:avLst/>
          </a:prstGeom>
        </p:spPr>
        <p:txBody>
          <a:bodyPr wrap="square">
            <a:spAutoFit/>
          </a:bodyPr>
          <a:lstStyle/>
          <a:p>
            <a:pPr marL="179388" lvl="0" indent="-179388">
              <a:spcBef>
                <a:spcPts val="0"/>
              </a:spcBef>
              <a:spcAft>
                <a:spcPts val="600"/>
              </a:spcAft>
              <a:buClr>
                <a:srgbClr val="969696"/>
              </a:buClr>
              <a:buSzPct val="80000"/>
              <a:buFont typeface="Wingdings" pitchFamily="2" charset="2"/>
              <a:buChar char="n"/>
            </a:pPr>
            <a:r>
              <a:rPr lang="en-US" sz="1200" kern="0" dirty="0">
                <a:solidFill>
                  <a:srgbClr val="02367A"/>
                </a:solidFill>
                <a:latin typeface="Arial"/>
                <a:cs typeface="+mn-cs"/>
              </a:rPr>
              <a:t>Despite the above, Siemens is facing an increasingly competitive market for both its Power &amp; Gas and Wind &amp; Renewables businesses: </a:t>
            </a:r>
            <a:endParaRPr lang="en-ZA" sz="1200" kern="0" dirty="0">
              <a:solidFill>
                <a:srgbClr val="02367A"/>
              </a:solidFill>
              <a:latin typeface="Arial"/>
              <a:cs typeface="+mn-cs"/>
            </a:endParaRPr>
          </a:p>
          <a:p>
            <a:pPr marL="536575" lvl="1" indent="-177800" algn="just">
              <a:spcBef>
                <a:spcPts val="500"/>
              </a:spcBef>
              <a:spcAft>
                <a:spcPts val="500"/>
              </a:spcAft>
              <a:buClr>
                <a:srgbClr val="969696"/>
              </a:buClr>
              <a:buSzPct val="120000"/>
              <a:buFont typeface="Arial" charset="0"/>
              <a:buChar char="–"/>
            </a:pPr>
            <a:r>
              <a:rPr lang="en-US" sz="1000" dirty="0">
                <a:latin typeface="+mn-lt"/>
              </a:rPr>
              <a:t>Increasingly stringent environmental regulations (e.g. COP21) restrict ability to provide steam turbines to coal power projects; </a:t>
            </a:r>
            <a:endParaRPr lang="en-ZA" sz="1000" dirty="0">
              <a:latin typeface="+mn-lt"/>
            </a:endParaRPr>
          </a:p>
          <a:p>
            <a:pPr marL="536575" lvl="1" indent="-177800" algn="just">
              <a:spcBef>
                <a:spcPts val="500"/>
              </a:spcBef>
              <a:spcAft>
                <a:spcPts val="500"/>
              </a:spcAft>
              <a:buClr>
                <a:srgbClr val="969696"/>
              </a:buClr>
              <a:buSzPct val="120000"/>
              <a:buFont typeface="Arial" charset="0"/>
              <a:buChar char="–"/>
            </a:pPr>
            <a:r>
              <a:rPr lang="en-ZA" sz="1000" dirty="0">
                <a:latin typeface="+mn-lt"/>
              </a:rPr>
              <a:t>Heavy dependence on financial strength of utilities; </a:t>
            </a:r>
          </a:p>
          <a:p>
            <a:pPr marL="536575" lvl="1" indent="-177800" algn="just">
              <a:spcBef>
                <a:spcPts val="500"/>
              </a:spcBef>
              <a:spcAft>
                <a:spcPts val="500"/>
              </a:spcAft>
              <a:buClr>
                <a:srgbClr val="969696"/>
              </a:buClr>
              <a:buSzPct val="120000"/>
              <a:buFont typeface="Arial" charset="0"/>
              <a:buChar char="–"/>
            </a:pPr>
            <a:r>
              <a:rPr lang="en-ZA" sz="1000" dirty="0">
                <a:latin typeface="+mn-lt"/>
              </a:rPr>
              <a:t>Demand for large power-plant turbines expected to continue to decrease within the next 3 years, from an annual average of 249 in 2011 to 111);</a:t>
            </a:r>
          </a:p>
          <a:p>
            <a:pPr marL="536575" lvl="1" indent="-177800" algn="just">
              <a:spcBef>
                <a:spcPts val="500"/>
              </a:spcBef>
              <a:spcAft>
                <a:spcPts val="500"/>
              </a:spcAft>
              <a:buClr>
                <a:srgbClr val="969696"/>
              </a:buClr>
              <a:buSzPct val="120000"/>
              <a:buFont typeface="Arial" charset="0"/>
              <a:buChar char="–"/>
            </a:pPr>
            <a:r>
              <a:rPr lang="en-ZA" sz="1000" dirty="0">
                <a:latin typeface="+mn-lt"/>
              </a:rPr>
              <a:t>Downturn in India, which is in transition from being a subsidized market to an auction-led one leading to more competition and pressure on wind turbine prices.</a:t>
            </a:r>
          </a:p>
        </p:txBody>
      </p:sp>
    </p:spTree>
    <p:extLst>
      <p:ext uri="{BB962C8B-B14F-4D97-AF65-F5344CB8AC3E}">
        <p14:creationId xmlns:p14="http://schemas.microsoft.com/office/powerpoint/2010/main" val="2440528559"/>
      </p:ext>
    </p:extLst>
  </p:cSld>
  <p:clrMapOvr>
    <a:masterClrMapping/>
  </p:clrMapOvr>
</p:sld>
</file>

<file path=ppt/theme/theme1.xml><?xml version="1.0" encoding="utf-8"?>
<a:theme xmlns:a="http://schemas.openxmlformats.org/drawingml/2006/main" name="Standard Bank - CIB Presentation - PPT 2015">
  <a:themeElements>
    <a:clrScheme name="CIB Pitch">
      <a:dk1>
        <a:srgbClr val="02367A"/>
      </a:dk1>
      <a:lt1>
        <a:srgbClr val="FFFFFF"/>
      </a:lt1>
      <a:dk2>
        <a:srgbClr val="02367A"/>
      </a:dk2>
      <a:lt2>
        <a:srgbClr val="DDD5B2"/>
      </a:lt2>
      <a:accent1>
        <a:srgbClr val="5D87A1"/>
      </a:accent1>
      <a:accent2>
        <a:srgbClr val="84C225"/>
      </a:accent2>
      <a:accent3>
        <a:srgbClr val="B1C3E1"/>
      </a:accent3>
      <a:accent4>
        <a:srgbClr val="F5CB55"/>
      </a:accent4>
      <a:accent5>
        <a:srgbClr val="969696"/>
      </a:accent5>
      <a:accent6>
        <a:srgbClr val="C0C0C0"/>
      </a:accent6>
      <a:hlink>
        <a:srgbClr val="B1C3E1"/>
      </a:hlink>
      <a:folHlink>
        <a:srgbClr val="F5CB55"/>
      </a:folHlink>
    </a:clrScheme>
    <a:fontScheme name="On screen title p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n screen title page 1">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E7D8AC"/>
        </a:hlink>
        <a:folHlink>
          <a:srgbClr val="89D4E3"/>
        </a:folHlink>
      </a:clrScheme>
      <a:clrMap bg1="lt1" tx1="dk1" bg2="lt2" tx2="dk2" accent1="accent1" accent2="accent2" accent3="accent3" accent4="accent4" accent5="accent5" accent6="accent6" hlink="hlink" folHlink="folHlink"/>
    </a:extraClrScheme>
    <a:extraClrScheme>
      <a:clrScheme name="On screen title page 2">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574319"/>
        </a:folHlink>
      </a:clrScheme>
      <a:clrMap bg1="lt1" tx1="dk1" bg2="lt2" tx2="dk2" accent1="accent1" accent2="accent2" accent3="accent3" accent4="accent4" accent5="accent5" accent6="accent6" hlink="hlink" folHlink="folHlink"/>
    </a:extraClrScheme>
    <a:extraClrScheme>
      <a:clrScheme name="On screen title page 3">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A59266"/>
        </a:folHlink>
      </a:clrScheme>
      <a:clrMap bg1="lt1" tx1="dk1" bg2="lt2" tx2="dk2" accent1="accent1" accent2="accent2" accent3="accent3" accent4="accent4" accent5="accent5" accent6="accent6" hlink="hlink" folHlink="folHlink"/>
    </a:extraClrScheme>
    <a:extraClrScheme>
      <a:clrScheme name="On screen title page 4">
        <a:dk1>
          <a:srgbClr val="02367A"/>
        </a:dk1>
        <a:lt1>
          <a:srgbClr val="FFFFFF"/>
        </a:lt1>
        <a:dk2>
          <a:srgbClr val="02367A"/>
        </a:dk2>
        <a:lt2>
          <a:srgbClr val="FFFFFF"/>
        </a:lt2>
        <a:accent1>
          <a:srgbClr val="DBC274"/>
        </a:accent1>
        <a:accent2>
          <a:srgbClr val="A59266"/>
        </a:accent2>
        <a:accent3>
          <a:srgbClr val="FFFFFF"/>
        </a:accent3>
        <a:accent4>
          <a:srgbClr val="012D67"/>
        </a:accent4>
        <a:accent5>
          <a:srgbClr val="EADDBC"/>
        </a:accent5>
        <a:accent6>
          <a:srgbClr val="95845C"/>
        </a:accent6>
        <a:hlink>
          <a:srgbClr val="B0C4CB"/>
        </a:hlink>
        <a:folHlink>
          <a:srgbClr val="9DB4B6"/>
        </a:folHlink>
      </a:clrScheme>
      <a:clrMap bg1="lt1" tx1="dk1" bg2="lt2" tx2="dk2" accent1="accent1" accent2="accent2" accent3="accent3" accent4="accent4" accent5="accent5" accent6="accent6" hlink="hlink" folHlink="folHlink"/>
    </a:extraClrScheme>
    <a:extraClrScheme>
      <a:clrScheme name="On screen title page 5">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4D298"/>
        </a:folHlink>
      </a:clrScheme>
      <a:clrMap bg1="lt1" tx1="dk1" bg2="lt2" tx2="dk2" accent1="accent1" accent2="accent2" accent3="accent3" accent4="accent4" accent5="accent5" accent6="accent6" hlink="hlink" folHlink="folHlink"/>
    </a:extraClrScheme>
    <a:extraClrScheme>
      <a:clrScheme name="On screen title page 6">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DDD5B2"/>
        </a:folHlink>
      </a:clrScheme>
      <a:clrMap bg1="lt1" tx1="dk1" bg2="lt2" tx2="dk2" accent1="accent1" accent2="accent2" accent3="accent3" accent4="accent4" accent5="accent5" accent6="accent6" hlink="hlink" folHlink="folHlink"/>
    </a:extraClrScheme>
    <a:extraClrScheme>
      <a:clrScheme name="On screen title page 7">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8">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FA050"/>
        </a:folHlink>
      </a:clrScheme>
      <a:clrMap bg1="lt1" tx1="dk1" bg2="lt2" tx2="dk2" accent1="accent1" accent2="accent2" accent3="accent3" accent4="accent4" accent5="accent5" accent6="accent6" hlink="hlink" folHlink="folHlink"/>
    </a:extraClrScheme>
    <a:extraClrScheme>
      <a:clrScheme name="On screen title page 9">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6D066"/>
        </a:folHlink>
      </a:clrScheme>
      <a:clrMap bg1="lt1" tx1="dk1" bg2="lt2" tx2="dk2" accent1="accent1" accent2="accent2" accent3="accent3" accent4="accent4" accent5="accent5" accent6="accent6" hlink="hlink" folHlink="folHlink"/>
    </a:extraClrScheme>
    <a:extraClrScheme>
      <a:clrScheme name="On screen title page 10">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11">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8D980"/>
        </a:folHlink>
      </a:clrScheme>
      <a:clrMap bg1="lt1" tx1="dk1" bg2="lt2" tx2="dk2" accent1="accent1" accent2="accent2" accent3="accent3" accent4="accent4" accent5="accent5" accent6="accent6" hlink="hlink" folHlink="folHlink"/>
    </a:extraClrScheme>
    <a:extraClrScheme>
      <a:clrScheme name="On screen title page 12">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9DD8F"/>
        </a:folHlink>
      </a:clrScheme>
      <a:clrMap bg1="lt1" tx1="dk1" bg2="lt2" tx2="dk2" accent1="accent1" accent2="accent2" accent3="accent3" accent4="accent4" accent5="accent5" accent6="accent6" hlink="hlink" folHlink="folHlink"/>
    </a:extraClrScheme>
    <a:extraClrScheme>
      <a:clrScheme name="On screen title page 13">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4">
        <a:dk1>
          <a:srgbClr val="02367A"/>
        </a:dk1>
        <a:lt1>
          <a:srgbClr val="FFFFFF"/>
        </a:lt1>
        <a:dk2>
          <a:srgbClr val="02367A"/>
        </a:dk2>
        <a:lt2>
          <a:srgbClr val="F9E09B"/>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5">
        <a:dk1>
          <a:srgbClr val="02367A"/>
        </a:dk1>
        <a:lt1>
          <a:srgbClr val="FFFFFF"/>
        </a:lt1>
        <a:dk2>
          <a:srgbClr val="02367A"/>
        </a:dk2>
        <a:lt2>
          <a:srgbClr val="808080"/>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6">
        <a:dk1>
          <a:srgbClr val="02367A"/>
        </a:dk1>
        <a:lt1>
          <a:srgbClr val="FFFFFF"/>
        </a:lt1>
        <a:dk2>
          <a:srgbClr val="02367A"/>
        </a:dk2>
        <a:lt2>
          <a:srgbClr val="808080"/>
        </a:lt2>
        <a:accent1>
          <a:srgbClr val="5D87A1"/>
        </a:accent1>
        <a:accent2>
          <a:srgbClr val="84C225"/>
        </a:accent2>
        <a:accent3>
          <a:srgbClr val="FFFFFF"/>
        </a:accent3>
        <a:accent4>
          <a:srgbClr val="012D67"/>
        </a:accent4>
        <a:accent5>
          <a:srgbClr val="B6C3CD"/>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 Bank - CIB Presentation - PPT 2015">
  <a:themeElements>
    <a:clrScheme name="CIB Pitch">
      <a:dk1>
        <a:srgbClr val="02367A"/>
      </a:dk1>
      <a:lt1>
        <a:srgbClr val="FFFFFF"/>
      </a:lt1>
      <a:dk2>
        <a:srgbClr val="02367A"/>
      </a:dk2>
      <a:lt2>
        <a:srgbClr val="DDD5B2"/>
      </a:lt2>
      <a:accent1>
        <a:srgbClr val="5D87A1"/>
      </a:accent1>
      <a:accent2>
        <a:srgbClr val="84C225"/>
      </a:accent2>
      <a:accent3>
        <a:srgbClr val="B1C3E1"/>
      </a:accent3>
      <a:accent4>
        <a:srgbClr val="F5CB55"/>
      </a:accent4>
      <a:accent5>
        <a:srgbClr val="969696"/>
      </a:accent5>
      <a:accent6>
        <a:srgbClr val="C0C0C0"/>
      </a:accent6>
      <a:hlink>
        <a:srgbClr val="B1C3E1"/>
      </a:hlink>
      <a:folHlink>
        <a:srgbClr val="F5CB55"/>
      </a:folHlink>
    </a:clrScheme>
    <a:fontScheme name="On screen title p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n screen title page 1">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E7D8AC"/>
        </a:hlink>
        <a:folHlink>
          <a:srgbClr val="89D4E3"/>
        </a:folHlink>
      </a:clrScheme>
      <a:clrMap bg1="lt1" tx1="dk1" bg2="lt2" tx2="dk2" accent1="accent1" accent2="accent2" accent3="accent3" accent4="accent4" accent5="accent5" accent6="accent6" hlink="hlink" folHlink="folHlink"/>
    </a:extraClrScheme>
    <a:extraClrScheme>
      <a:clrScheme name="On screen title page 2">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574319"/>
        </a:folHlink>
      </a:clrScheme>
      <a:clrMap bg1="lt1" tx1="dk1" bg2="lt2" tx2="dk2" accent1="accent1" accent2="accent2" accent3="accent3" accent4="accent4" accent5="accent5" accent6="accent6" hlink="hlink" folHlink="folHlink"/>
    </a:extraClrScheme>
    <a:extraClrScheme>
      <a:clrScheme name="On screen title page 3">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A59266"/>
        </a:folHlink>
      </a:clrScheme>
      <a:clrMap bg1="lt1" tx1="dk1" bg2="lt2" tx2="dk2" accent1="accent1" accent2="accent2" accent3="accent3" accent4="accent4" accent5="accent5" accent6="accent6" hlink="hlink" folHlink="folHlink"/>
    </a:extraClrScheme>
    <a:extraClrScheme>
      <a:clrScheme name="On screen title page 4">
        <a:dk1>
          <a:srgbClr val="02367A"/>
        </a:dk1>
        <a:lt1>
          <a:srgbClr val="FFFFFF"/>
        </a:lt1>
        <a:dk2>
          <a:srgbClr val="02367A"/>
        </a:dk2>
        <a:lt2>
          <a:srgbClr val="FFFFFF"/>
        </a:lt2>
        <a:accent1>
          <a:srgbClr val="DBC274"/>
        </a:accent1>
        <a:accent2>
          <a:srgbClr val="A59266"/>
        </a:accent2>
        <a:accent3>
          <a:srgbClr val="FFFFFF"/>
        </a:accent3>
        <a:accent4>
          <a:srgbClr val="012D67"/>
        </a:accent4>
        <a:accent5>
          <a:srgbClr val="EADDBC"/>
        </a:accent5>
        <a:accent6>
          <a:srgbClr val="95845C"/>
        </a:accent6>
        <a:hlink>
          <a:srgbClr val="B0C4CB"/>
        </a:hlink>
        <a:folHlink>
          <a:srgbClr val="9DB4B6"/>
        </a:folHlink>
      </a:clrScheme>
      <a:clrMap bg1="lt1" tx1="dk1" bg2="lt2" tx2="dk2" accent1="accent1" accent2="accent2" accent3="accent3" accent4="accent4" accent5="accent5" accent6="accent6" hlink="hlink" folHlink="folHlink"/>
    </a:extraClrScheme>
    <a:extraClrScheme>
      <a:clrScheme name="On screen title page 5">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4D298"/>
        </a:folHlink>
      </a:clrScheme>
      <a:clrMap bg1="lt1" tx1="dk1" bg2="lt2" tx2="dk2" accent1="accent1" accent2="accent2" accent3="accent3" accent4="accent4" accent5="accent5" accent6="accent6" hlink="hlink" folHlink="folHlink"/>
    </a:extraClrScheme>
    <a:extraClrScheme>
      <a:clrScheme name="On screen title page 6">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DDD5B2"/>
        </a:folHlink>
      </a:clrScheme>
      <a:clrMap bg1="lt1" tx1="dk1" bg2="lt2" tx2="dk2" accent1="accent1" accent2="accent2" accent3="accent3" accent4="accent4" accent5="accent5" accent6="accent6" hlink="hlink" folHlink="folHlink"/>
    </a:extraClrScheme>
    <a:extraClrScheme>
      <a:clrScheme name="On screen title page 7">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8">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FA050"/>
        </a:folHlink>
      </a:clrScheme>
      <a:clrMap bg1="lt1" tx1="dk1" bg2="lt2" tx2="dk2" accent1="accent1" accent2="accent2" accent3="accent3" accent4="accent4" accent5="accent5" accent6="accent6" hlink="hlink" folHlink="folHlink"/>
    </a:extraClrScheme>
    <a:extraClrScheme>
      <a:clrScheme name="On screen title page 9">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6D066"/>
        </a:folHlink>
      </a:clrScheme>
      <a:clrMap bg1="lt1" tx1="dk1" bg2="lt2" tx2="dk2" accent1="accent1" accent2="accent2" accent3="accent3" accent4="accent4" accent5="accent5" accent6="accent6" hlink="hlink" folHlink="folHlink"/>
    </a:extraClrScheme>
    <a:extraClrScheme>
      <a:clrScheme name="On screen title page 10">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EEDB7D"/>
        </a:folHlink>
      </a:clrScheme>
      <a:clrMap bg1="lt1" tx1="dk1" bg2="lt2" tx2="dk2" accent1="accent1" accent2="accent2" accent3="accent3" accent4="accent4" accent5="accent5" accent6="accent6" hlink="hlink" folHlink="folHlink"/>
    </a:extraClrScheme>
    <a:extraClrScheme>
      <a:clrScheme name="On screen title page 11">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8D980"/>
        </a:folHlink>
      </a:clrScheme>
      <a:clrMap bg1="lt1" tx1="dk1" bg2="lt2" tx2="dk2" accent1="accent1" accent2="accent2" accent3="accent3" accent4="accent4" accent5="accent5" accent6="accent6" hlink="hlink" folHlink="folHlink"/>
    </a:extraClrScheme>
    <a:extraClrScheme>
      <a:clrScheme name="On screen title page 12">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9DD8F"/>
        </a:folHlink>
      </a:clrScheme>
      <a:clrMap bg1="lt1" tx1="dk1" bg2="lt2" tx2="dk2" accent1="accent1" accent2="accent2" accent3="accent3" accent4="accent4" accent5="accent5" accent6="accent6" hlink="hlink" folHlink="folHlink"/>
    </a:extraClrScheme>
    <a:extraClrScheme>
      <a:clrScheme name="On screen title page 13">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4">
        <a:dk1>
          <a:srgbClr val="02367A"/>
        </a:dk1>
        <a:lt1>
          <a:srgbClr val="FFFFFF"/>
        </a:lt1>
        <a:dk2>
          <a:srgbClr val="02367A"/>
        </a:dk2>
        <a:lt2>
          <a:srgbClr val="F9E09B"/>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5">
        <a:dk1>
          <a:srgbClr val="02367A"/>
        </a:dk1>
        <a:lt1>
          <a:srgbClr val="FFFFFF"/>
        </a:lt1>
        <a:dk2>
          <a:srgbClr val="02367A"/>
        </a:dk2>
        <a:lt2>
          <a:srgbClr val="808080"/>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On screen title page 16">
        <a:dk1>
          <a:srgbClr val="02367A"/>
        </a:dk1>
        <a:lt1>
          <a:srgbClr val="FFFFFF"/>
        </a:lt1>
        <a:dk2>
          <a:srgbClr val="02367A"/>
        </a:dk2>
        <a:lt2>
          <a:srgbClr val="808080"/>
        </a:lt2>
        <a:accent1>
          <a:srgbClr val="5D87A1"/>
        </a:accent1>
        <a:accent2>
          <a:srgbClr val="84C225"/>
        </a:accent2>
        <a:accent3>
          <a:srgbClr val="FFFFFF"/>
        </a:accent3>
        <a:accent4>
          <a:srgbClr val="012D67"/>
        </a:accent4>
        <a:accent5>
          <a:srgbClr val="B6C3CD"/>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IB On screen title page">
  <a:themeElements>
    <a:clrScheme name="CIB">
      <a:dk1>
        <a:srgbClr val="02367A"/>
      </a:dk1>
      <a:lt1>
        <a:srgbClr val="FFFFFF"/>
      </a:lt1>
      <a:dk2>
        <a:srgbClr val="02367A"/>
      </a:dk2>
      <a:lt2>
        <a:srgbClr val="DDD5B2"/>
      </a:lt2>
      <a:accent1>
        <a:srgbClr val="5D87A1"/>
      </a:accent1>
      <a:accent2>
        <a:srgbClr val="84C225"/>
      </a:accent2>
      <a:accent3>
        <a:srgbClr val="B1C3E1"/>
      </a:accent3>
      <a:accent4>
        <a:srgbClr val="F5CB55"/>
      </a:accent4>
      <a:accent5>
        <a:srgbClr val="969696"/>
      </a:accent5>
      <a:accent6>
        <a:srgbClr val="C0C0C0"/>
      </a:accent6>
      <a:hlink>
        <a:srgbClr val="B1C3E1"/>
      </a:hlink>
      <a:folHlink>
        <a:srgbClr val="F5CB55"/>
      </a:folHlink>
    </a:clrScheme>
    <a:fontScheme name="1_Standard Bank">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 Bank 1">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E7D8AC"/>
        </a:hlink>
        <a:folHlink>
          <a:srgbClr val="89D4E3"/>
        </a:folHlink>
      </a:clrScheme>
      <a:clrMap bg1="lt1" tx1="dk1" bg2="lt2" tx2="dk2" accent1="accent1" accent2="accent2" accent3="accent3" accent4="accent4" accent5="accent5" accent6="accent6" hlink="hlink" folHlink="folHlink"/>
    </a:extraClrScheme>
    <a:extraClrScheme>
      <a:clrScheme name="Standard Bank 2">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574319"/>
        </a:folHlink>
      </a:clrScheme>
      <a:clrMap bg1="lt1" tx1="dk1" bg2="lt2" tx2="dk2" accent1="accent1" accent2="accent2" accent3="accent3" accent4="accent4" accent5="accent5" accent6="accent6" hlink="hlink" folHlink="folHlink"/>
    </a:extraClrScheme>
    <a:extraClrScheme>
      <a:clrScheme name="Standard Bank 3">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A59266"/>
        </a:folHlink>
      </a:clrScheme>
      <a:clrMap bg1="lt1" tx1="dk1" bg2="lt2" tx2="dk2" accent1="accent1" accent2="accent2" accent3="accent3" accent4="accent4" accent5="accent5" accent6="accent6" hlink="hlink" folHlink="folHlink"/>
    </a:extraClrScheme>
    <a:extraClrScheme>
      <a:clrScheme name="Standard Bank 4">
        <a:dk1>
          <a:srgbClr val="02367A"/>
        </a:dk1>
        <a:lt1>
          <a:srgbClr val="FFFFFF"/>
        </a:lt1>
        <a:dk2>
          <a:srgbClr val="02367A"/>
        </a:dk2>
        <a:lt2>
          <a:srgbClr val="FFFFFF"/>
        </a:lt2>
        <a:accent1>
          <a:srgbClr val="DBC274"/>
        </a:accent1>
        <a:accent2>
          <a:srgbClr val="A59266"/>
        </a:accent2>
        <a:accent3>
          <a:srgbClr val="FFFFFF"/>
        </a:accent3>
        <a:accent4>
          <a:srgbClr val="012D67"/>
        </a:accent4>
        <a:accent5>
          <a:srgbClr val="EADDBC"/>
        </a:accent5>
        <a:accent6>
          <a:srgbClr val="95845C"/>
        </a:accent6>
        <a:hlink>
          <a:srgbClr val="B0C4CB"/>
        </a:hlink>
        <a:folHlink>
          <a:srgbClr val="9DB4B6"/>
        </a:folHlink>
      </a:clrScheme>
      <a:clrMap bg1="lt1" tx1="dk1" bg2="lt2" tx2="dk2" accent1="accent1" accent2="accent2" accent3="accent3" accent4="accent4" accent5="accent5" accent6="accent6" hlink="hlink" folHlink="folHlink"/>
    </a:extraClrScheme>
    <a:extraClrScheme>
      <a:clrScheme name="Standard Bank 5">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4D298"/>
        </a:folHlink>
      </a:clrScheme>
      <a:clrMap bg1="lt1" tx1="dk1" bg2="lt2" tx2="dk2" accent1="accent1" accent2="accent2" accent3="accent3" accent4="accent4" accent5="accent5" accent6="accent6" hlink="hlink" folHlink="folHlink"/>
    </a:extraClrScheme>
    <a:extraClrScheme>
      <a:clrScheme name="Standard Bank 6">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DDD5B2"/>
        </a:folHlink>
      </a:clrScheme>
      <a:clrMap bg1="lt1" tx1="dk1" bg2="lt2" tx2="dk2" accent1="accent1" accent2="accent2" accent3="accent3" accent4="accent4" accent5="accent5" accent6="accent6" hlink="hlink" folHlink="folHlink"/>
    </a:extraClrScheme>
    <a:extraClrScheme>
      <a:clrScheme name="Standard Bank 7">
        <a:dk1>
          <a:srgbClr val="02367A"/>
        </a:dk1>
        <a:lt1>
          <a:srgbClr val="FFFFFF"/>
        </a:lt1>
        <a:dk2>
          <a:srgbClr val="02367A"/>
        </a:dk2>
        <a:lt2>
          <a:srgbClr val="FFFFFF"/>
        </a:lt2>
        <a:accent1>
          <a:srgbClr val="5D87A1"/>
        </a:accent1>
        <a:accent2>
          <a:srgbClr val="C5960C"/>
        </a:accent2>
        <a:accent3>
          <a:srgbClr val="FFFFFF"/>
        </a:accent3>
        <a:accent4>
          <a:srgbClr val="012D67"/>
        </a:accent4>
        <a:accent5>
          <a:srgbClr val="B6C3CD"/>
        </a:accent5>
        <a:accent6>
          <a:srgbClr val="B2870A"/>
        </a:accent6>
        <a:hlink>
          <a:srgbClr val="89D4E3"/>
        </a:hlink>
        <a:folHlink>
          <a:srgbClr val="EEDB7D"/>
        </a:folHlink>
      </a:clrScheme>
      <a:clrMap bg1="lt1" tx1="dk1" bg2="lt2" tx2="dk2" accent1="accent1" accent2="accent2" accent3="accent3" accent4="accent4" accent5="accent5" accent6="accent6" hlink="hlink" folHlink="folHlink"/>
    </a:extraClrScheme>
    <a:extraClrScheme>
      <a:clrScheme name="Standard Bank 8">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FA050"/>
        </a:folHlink>
      </a:clrScheme>
      <a:clrMap bg1="lt1" tx1="dk1" bg2="lt2" tx2="dk2" accent1="accent1" accent2="accent2" accent3="accent3" accent4="accent4" accent5="accent5" accent6="accent6" hlink="hlink" folHlink="folHlink"/>
    </a:extraClrScheme>
    <a:extraClrScheme>
      <a:clrScheme name="Standard Bank 9">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6D066"/>
        </a:folHlink>
      </a:clrScheme>
      <a:clrMap bg1="lt1" tx1="dk1" bg2="lt2" tx2="dk2" accent1="accent1" accent2="accent2" accent3="accent3" accent4="accent4" accent5="accent5" accent6="accent6" hlink="hlink" folHlink="folHlink"/>
    </a:extraClrScheme>
    <a:extraClrScheme>
      <a:clrScheme name="Standard Bank 10">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EEDB7D"/>
        </a:folHlink>
      </a:clrScheme>
      <a:clrMap bg1="lt1" tx1="dk1" bg2="lt2" tx2="dk2" accent1="accent1" accent2="accent2" accent3="accent3" accent4="accent4" accent5="accent5" accent6="accent6" hlink="hlink" folHlink="folHlink"/>
    </a:extraClrScheme>
    <a:extraClrScheme>
      <a:clrScheme name="Standard Bank 11">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8D980"/>
        </a:folHlink>
      </a:clrScheme>
      <a:clrMap bg1="lt1" tx1="dk1" bg2="lt2" tx2="dk2" accent1="accent1" accent2="accent2" accent3="accent3" accent4="accent4" accent5="accent5" accent6="accent6" hlink="hlink" folHlink="folHlink"/>
    </a:extraClrScheme>
    <a:extraClrScheme>
      <a:clrScheme name="Standard Bank 12">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9DD8F"/>
        </a:folHlink>
      </a:clrScheme>
      <a:clrMap bg1="lt1" tx1="dk1" bg2="lt2" tx2="dk2" accent1="accent1" accent2="accent2" accent3="accent3" accent4="accent4" accent5="accent5" accent6="accent6" hlink="hlink" folHlink="folHlink"/>
    </a:extraClrScheme>
    <a:extraClrScheme>
      <a:clrScheme name="Standard Bank 13">
        <a:dk1>
          <a:srgbClr val="02367A"/>
        </a:dk1>
        <a:lt1>
          <a:srgbClr val="FFFFFF"/>
        </a:lt1>
        <a:dk2>
          <a:srgbClr val="02367A"/>
        </a:dk2>
        <a:lt2>
          <a:srgbClr val="FFFFFF"/>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Standard Bank 14">
        <a:dk1>
          <a:srgbClr val="02367A"/>
        </a:dk1>
        <a:lt1>
          <a:srgbClr val="FFFFFF"/>
        </a:lt1>
        <a:dk2>
          <a:srgbClr val="02367A"/>
        </a:dk2>
        <a:lt2>
          <a:srgbClr val="F9E09B"/>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Standard Bank 15">
        <a:dk1>
          <a:srgbClr val="02367A"/>
        </a:dk1>
        <a:lt1>
          <a:srgbClr val="FFFFFF"/>
        </a:lt1>
        <a:dk2>
          <a:srgbClr val="02367A"/>
        </a:dk2>
        <a:lt2>
          <a:srgbClr val="808080"/>
        </a:lt2>
        <a:accent1>
          <a:srgbClr val="5D87B5"/>
        </a:accent1>
        <a:accent2>
          <a:srgbClr val="84C225"/>
        </a:accent2>
        <a:accent3>
          <a:srgbClr val="FFFFFF"/>
        </a:accent3>
        <a:accent4>
          <a:srgbClr val="012D67"/>
        </a:accent4>
        <a:accent5>
          <a:srgbClr val="B6C3D7"/>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
      <a:clrScheme name="Standard Bank 16">
        <a:dk1>
          <a:srgbClr val="02367A"/>
        </a:dk1>
        <a:lt1>
          <a:srgbClr val="FFFFFF"/>
        </a:lt1>
        <a:dk2>
          <a:srgbClr val="02367A"/>
        </a:dk2>
        <a:lt2>
          <a:srgbClr val="808080"/>
        </a:lt2>
        <a:accent1>
          <a:srgbClr val="5D87A1"/>
        </a:accent1>
        <a:accent2>
          <a:srgbClr val="84C225"/>
        </a:accent2>
        <a:accent3>
          <a:srgbClr val="FFFFFF"/>
        </a:accent3>
        <a:accent4>
          <a:srgbClr val="012D67"/>
        </a:accent4>
        <a:accent5>
          <a:srgbClr val="B6C3CD"/>
        </a:accent5>
        <a:accent6>
          <a:srgbClr val="77B020"/>
        </a:accent6>
        <a:hlink>
          <a:srgbClr val="B1C3E1"/>
        </a:hlink>
        <a:folHlink>
          <a:srgbClr val="F5CB5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60166F312214983394553EDA3F84F" ma:contentTypeVersion="6" ma:contentTypeDescription="Create a new document." ma:contentTypeScope="" ma:versionID="118ccda920005adc85c378671a74c69b">
  <xsd:schema xmlns:xsd="http://www.w3.org/2001/XMLSchema" xmlns:p="http://schemas.microsoft.com/office/2006/metadata/properties" xmlns:ns1="http://schemas.microsoft.com/sharepoint/v3" xmlns:ns2="d3185e88-584d-4c46-8bd3-5946a1f1a155" targetNamespace="http://schemas.microsoft.com/office/2006/metadata/properties" ma:root="true" ma:fieldsID="856fbd5e2de10cef103f517e979c65e2" ns1:_="" ns2:_="">
    <xsd:import namespace="http://schemas.microsoft.com/sharepoint/v3"/>
    <xsd:import namespace="d3185e88-584d-4c46-8bd3-5946a1f1a155"/>
    <xsd:element name="properties">
      <xsd:complexType>
        <xsd:sequence>
          <xsd:element name="documentManagement">
            <xsd:complexType>
              <xsd:all>
                <xsd:element ref="ns1:PublishingStartDate" minOccurs="0"/>
                <xsd:element ref="ns1:PublishingExpirationDate" minOccurs="0"/>
                <xsd:element ref="ns2:Document_x0020_Description" minOccurs="0"/>
                <xsd:element ref="ns2:Orderby" minOccurs="0"/>
                <xsd:element ref="ns2:PreviewImage" minOccurs="0"/>
                <xsd:element ref="ns2:TargetUrl"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description="" ma:internalName="PublishingExpirationDate">
      <xsd:simpleType>
        <xsd:restriction base="dms:Unknown"/>
      </xsd:simpleType>
    </xsd:element>
  </xsd:schema>
  <xsd:schema xmlns:xsd="http://www.w3.org/2001/XMLSchema" xmlns:dms="http://schemas.microsoft.com/office/2006/documentManagement/types" targetNamespace="d3185e88-584d-4c46-8bd3-5946a1f1a155" elementFormDefault="qualified">
    <xsd:import namespace="http://schemas.microsoft.com/office/2006/documentManagement/types"/>
    <xsd:element name="Document_x0020_Description" ma:index="10" nillable="true" ma:displayName="Document Description" ma:description="This is to view the document library with preview image web part" ma:internalName="Document_x0020_Description">
      <xsd:simpleType>
        <xsd:restriction base="dms:Note"/>
      </xsd:simpleType>
    </xsd:element>
    <xsd:element name="Orderby" ma:index="11" nillable="true" ma:displayName="Orderby" ma:default="1" ma:internalName="Orderby">
      <xsd:simpleType>
        <xsd:restriction base="dms:Number"/>
      </xsd:simpleType>
    </xsd:element>
    <xsd:element name="PreviewImage" ma:index="12" nillable="true" ma:displayName="PreviewImage" ma:internalName="PreviewImage">
      <xsd:simpleType>
        <xsd:restriction base="dms:Unknown"/>
      </xsd:simpleType>
    </xsd:element>
    <xsd:element name="TargetUrl" ma:index="13" nillable="true" ma:displayName="TargetUrl" ma:format="Hyperlink" ma:internalName="Targe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TargetUrl xmlns="d3185e88-584d-4c46-8bd3-5946a1f1a155">
      <Url xsi:nil="true"/>
      <Description xsi:nil="true"/>
    </TargetUrl>
    <PreviewImage xmlns="d3185e88-584d-4c46-8bd3-5946a1f1a155" xsi:nil="true"/>
    <Orderby xmlns="d3185e88-584d-4c46-8bd3-5946a1f1a155">1</Orderby>
    <Document_x0020_Description xmlns="d3185e88-584d-4c46-8bd3-5946a1f1a155" xsi:nil="true"/>
  </documentManagement>
</p:properties>
</file>

<file path=customXml/itemProps1.xml><?xml version="1.0" encoding="utf-8"?>
<ds:datastoreItem xmlns:ds="http://schemas.openxmlformats.org/officeDocument/2006/customXml" ds:itemID="{7B3C17CB-2CD1-4077-BC65-9F677AD459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185e88-584d-4c46-8bd3-5946a1f1a15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2472D24-E00A-4C7A-AA47-F6252BC112A1}">
  <ds:schemaRefs>
    <ds:schemaRef ds:uri="http://schemas.microsoft.com/sharepoint/v3/contenttype/forms"/>
  </ds:schemaRefs>
</ds:datastoreItem>
</file>

<file path=customXml/itemProps3.xml><?xml version="1.0" encoding="utf-8"?>
<ds:datastoreItem xmlns:ds="http://schemas.openxmlformats.org/officeDocument/2006/customXml" ds:itemID="{DBF3B2A4-E950-45FB-8966-EA660B383867}">
  <ds:schemaRefs>
    <ds:schemaRef ds:uri="http://schemas.microsoft.com/office/2006/documentManagement/types"/>
    <ds:schemaRef ds:uri="d3185e88-584d-4c46-8bd3-5946a1f1a155"/>
    <ds:schemaRef ds:uri="http://purl.org/dc/dcmitype/"/>
    <ds:schemaRef ds:uri="http://purl.org/dc/terms/"/>
    <ds:schemaRef ds:uri="http://schemas.microsoft.com/office/2006/metadata/properties"/>
    <ds:schemaRef ds:uri="http://purl.org/dc/elements/1.1/"/>
    <ds:schemaRef ds:uri="http://schemas.openxmlformats.org/package/2006/metadata/core-propertie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Standard Bank - CIB Presentation - PPT 2015</Template>
  <TotalTime>6144</TotalTime>
  <Words>5963</Words>
  <Application>Microsoft Office PowerPoint</Application>
  <PresentationFormat>A4 Paper (210x297 mm)</PresentationFormat>
  <Paragraphs>807</Paragraphs>
  <Slides>23</Slides>
  <Notes>22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MS PGothic</vt:lpstr>
      <vt:lpstr>Arial</vt:lpstr>
      <vt:lpstr>Calibri</vt:lpstr>
      <vt:lpstr>Times New Roman</vt:lpstr>
      <vt:lpstr>Wingdings</vt:lpstr>
      <vt:lpstr>Standard Bank - CIB Presentation - PPT 2015</vt:lpstr>
      <vt:lpstr>1_Standard Bank - CIB Presentation - PPT 2015</vt:lpstr>
      <vt:lpstr>2_CIB On screen title page</vt:lpstr>
      <vt:lpstr>Siemens AG</vt:lpstr>
      <vt:lpstr>PowerPoint Presentation</vt:lpstr>
      <vt:lpstr>Why Siemens AG?</vt:lpstr>
      <vt:lpstr>Why Siemens AG?</vt:lpstr>
      <vt:lpstr>Why Siemens AG?</vt:lpstr>
      <vt:lpstr>Why Siemens AG?</vt:lpstr>
      <vt:lpstr>Detailed Company analysis</vt:lpstr>
      <vt:lpstr>Detailed Company analysis (Contd…)</vt:lpstr>
      <vt:lpstr>Detailed Company analysis (Contd…)</vt:lpstr>
      <vt:lpstr>Detailed Company analysis (Contd…)</vt:lpstr>
      <vt:lpstr>Detailed Company analysis (Contd…)</vt:lpstr>
      <vt:lpstr>Detailed Company analysis (Contd…)</vt:lpstr>
      <vt:lpstr>Income analysis: Siemens, a key client for SBG’s P&amp;I franchise</vt:lpstr>
      <vt:lpstr>Income analysis: Siemens, a key client for SBG’s P&amp;I franchise (Contd…)</vt:lpstr>
      <vt:lpstr>Facility analysis: Overview of SBG’s facility limits extended to Siemens AG</vt:lpstr>
      <vt:lpstr>What are we doing well?</vt:lpstr>
      <vt:lpstr>Opportunity outlook</vt:lpstr>
      <vt:lpstr>CST Client Strategy</vt:lpstr>
      <vt:lpstr>CST Client Strategy (Contd…)</vt:lpstr>
      <vt:lpstr>CST Client Strategy (Contd…)</vt:lpstr>
      <vt:lpstr>CST Client Strategy (Contd…)</vt:lpstr>
      <vt:lpstr>Conclusion</vt:lpstr>
      <vt:lpstr>Disclaimer</vt:lpstr>
    </vt:vector>
  </TitlesOfParts>
  <Company>Standard Bank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 for printed pitch books only</dc:title>
  <dc:creator>Dias, Natalia</dc:creator>
  <cp:lastModifiedBy>Ndlovu, Sifeziwe S</cp:lastModifiedBy>
  <cp:revision>613</cp:revision>
  <cp:lastPrinted>2017-11-20T09:49:39Z</cp:lastPrinted>
  <dcterms:created xsi:type="dcterms:W3CDTF">2015-10-08T19:34:54Z</dcterms:created>
  <dcterms:modified xsi:type="dcterms:W3CDTF">2018-03-07T12:08:41Z</dcterms:modified>
  <cp:category>Standard Bank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0x010100B3960166F312214983394553EDA3F84F</vt:lpwstr>
  </property>
</Properties>
</file>