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8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62F0-0F36-49A0-B111-31BF8AE1062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9BDBB-039F-40CE-AF57-E62C77006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550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9C86A-4F7A-436F-85F2-C77461734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442B93-860A-42BE-9DF2-DBF5F65BF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F315E-EE17-4A28-B7AE-6EC3FA05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B6A9-E505-4E8C-B0C3-F3A1A35F8E7C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71200-2F54-4971-AE93-939F291E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3FDFD1-E815-4030-A99D-F31E2D65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83A3-0DEE-4274-A605-9150492CC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72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1914C-B890-4375-B6CE-B1E2B302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DC29D2-A314-4B49-8A51-210CA67C6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356F0-A536-4F14-B31B-FEF8F2FD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B6A9-E505-4E8C-B0C3-F3A1A35F8E7C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D48F3-F722-42AC-8FF2-55F41E0D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8BF5D-389A-44D4-BE23-6B288CF6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83A3-0DEE-4274-A605-9150492CC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9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38FB51-FEFD-4D2E-A320-8CF3F781C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8128D-7112-4CA3-AD74-9A1DCA120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4395E-1219-4827-A239-D0C851DF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B6A9-E505-4E8C-B0C3-F3A1A35F8E7C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6C61B2-F46E-4181-B466-A47BE4DB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C1C0F-F078-4F5C-AA7D-8EEC814B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83A3-0DEE-4274-A605-9150492CC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9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35F95-99E9-4901-B52A-C0F49736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7EDBA5-7721-4760-BF9C-B321F26BF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BE694-06FA-4181-8735-6092335D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B6A9-E505-4E8C-B0C3-F3A1A35F8E7C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B700D9-CFD7-4E65-9A19-F0BC06FB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53909-76F8-4576-BDE8-F1B07538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83A3-0DEE-4274-A605-9150492CC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06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F602C-2BD7-449C-A9BE-A5420D15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2E4FD6-3DA6-4BF6-A9E7-7B68AB093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3ED17-874A-4120-989B-F00B498B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B6A9-E505-4E8C-B0C3-F3A1A35F8E7C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BD80C-0E3B-4AFD-A8FE-538C07A4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6156D-336B-4BB3-B5F6-64782BF6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83A3-0DEE-4274-A605-9150492CC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53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291F3-2F1A-4814-A2AD-CBA144DA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33C05-DD6F-4896-9DEB-EA4088B17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E5F127-78A0-46FE-9B7F-C52D4530A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E04C6-8E61-421B-9104-49952B4C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B6A9-E505-4E8C-B0C3-F3A1A35F8E7C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0EBDD9-D679-46EC-BB87-C19848F9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2BFA16-922E-4CD8-9D89-681F9311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83A3-0DEE-4274-A605-9150492CC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8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AFA95-E204-409A-9184-24C32822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0857D3-87CE-44F5-BAB4-C597664B2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99CFA6-9688-4C8E-A725-CD9B54F6F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A387A8-C1C9-4EE0-8A74-90C930A83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2A7368-0C54-4DAE-8120-ED3FE3645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16C225-D949-4BD4-BBD3-F50130D5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B6A9-E505-4E8C-B0C3-F3A1A35F8E7C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FB7C15-CBBB-46C0-B947-225539A3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A95317-6B94-4400-ADE9-26188850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83A3-0DEE-4274-A605-9150492CC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44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2D9AD-5BBD-47DE-9102-6CAEAAEF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EDB080-F561-46FE-87C1-77ADF29D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B6A9-E505-4E8C-B0C3-F3A1A35F8E7C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200CEB-D08B-41A3-8051-79614172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54526F-59C7-4FEA-A4C8-27EF6305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83A3-0DEE-4274-A605-9150492CC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28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65BC22-1FF3-4053-AE8A-3096333D8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B6A9-E505-4E8C-B0C3-F3A1A35F8E7C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44449B-8507-4BA4-B233-D34CAC11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BDE571-16C0-4378-979C-2CF6E434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83A3-0DEE-4274-A605-9150492CC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53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97D61-0E6E-4258-BFE3-FB3EDFC5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04417-00AD-420C-A3D7-64008CAE9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1F6634-D6AE-4699-A396-3FB2B3241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91E3BB-9EC4-4A5F-A0D0-A0315177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B6A9-E505-4E8C-B0C3-F3A1A35F8E7C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F2840F-929B-4396-8E7B-228E0F5F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5FA02-49C2-46AE-9521-D15188BE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83A3-0DEE-4274-A605-9150492CC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11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15467-0C73-4E1D-826F-30F50C4A4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90A807-402D-4E1D-9F57-6C104CD49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C1A058-7FE9-4317-8326-5B5E84574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F4F27-7CB5-4A2B-AF17-EAD1E8A4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B6A9-E505-4E8C-B0C3-F3A1A35F8E7C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80BCFB-897F-46F5-BBD2-7DEC96F8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014A42-FEF5-4FB0-A331-0B7125FA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83A3-0DEE-4274-A605-9150492CC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69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3E8D26-886A-46D2-891F-F23B3374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5017D8-40DA-4AB3-803D-2FFE23769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73BCD-4ADE-430A-A890-6907F54B9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FB6A9-E505-4E8C-B0C3-F3A1A35F8E7C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E06A45-6C3A-4BD6-BF9C-80B059E8C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0AE46-2CB0-4CF7-9DCE-8116482CF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83A3-0DEE-4274-A605-9150492CC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4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04CD2-F3FE-4EE9-A2CD-B582CAB4B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altLang="ko-KR" dirty="0" err="1"/>
              <a:t>SqeezeNet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052F96-F0FA-41B0-982A-66C9A946E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4800" y="4584171"/>
            <a:ext cx="9144000" cy="1655762"/>
          </a:xfrm>
        </p:spPr>
        <p:txBody>
          <a:bodyPr/>
          <a:lstStyle/>
          <a:p>
            <a:r>
              <a:rPr lang="ko-KR" altLang="en-US"/>
              <a:t>범동규</a:t>
            </a:r>
          </a:p>
        </p:txBody>
      </p:sp>
    </p:spTree>
    <p:extLst>
      <p:ext uri="{BB962C8B-B14F-4D97-AF65-F5344CB8AC3E}">
        <p14:creationId xmlns:p14="http://schemas.microsoft.com/office/powerpoint/2010/main" val="31345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2D124-E765-43F2-B21F-C27F79FC7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" y="1098178"/>
            <a:ext cx="11513128" cy="5495927"/>
          </a:xfrm>
        </p:spPr>
        <p:txBody>
          <a:bodyPr/>
          <a:lstStyle/>
          <a:p>
            <a:r>
              <a:rPr lang="en-US" altLang="ko-KR" dirty="0"/>
              <a:t>4. Neural Network Design Space Exploration</a:t>
            </a:r>
          </a:p>
          <a:p>
            <a:pPr marL="0" indent="0">
              <a:buNone/>
            </a:pPr>
            <a:r>
              <a:rPr lang="en-US" altLang="ko-KR" dirty="0"/>
              <a:t> Design Space Exploration(DSE)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관심 매개변수를 기반으로 원치 않는 설계지점 분석 및 정리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Neural Network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en-US" altLang="ko-KR" dirty="0" err="1"/>
              <a:t>micro〮macroarchitecture</a:t>
            </a:r>
            <a:r>
              <a:rPr lang="en-US" altLang="ko-KR" dirty="0"/>
              <a:t>, solver, hyperparameter </a:t>
            </a:r>
            <a:r>
              <a:rPr lang="ko-KR" altLang="en-US" dirty="0"/>
              <a:t>를 위한 큰 </a:t>
            </a:r>
            <a:r>
              <a:rPr lang="en-US" altLang="ko-KR" dirty="0"/>
              <a:t>design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와 수많은 옵션을 가지고있다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Neural Network Design Space Exploration</a:t>
            </a:r>
            <a:r>
              <a:rPr lang="ko-KR" altLang="en-US" dirty="0"/>
              <a:t>은 높은 정확도를 전달하는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neural network</a:t>
            </a:r>
            <a:r>
              <a:rPr lang="ko-KR" altLang="en-US" dirty="0"/>
              <a:t>아키텍처에 접근하는 자동화된 접근을 구축하는데 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중한다</a:t>
            </a:r>
            <a:r>
              <a:rPr lang="en-US" altLang="ko-KR" dirty="0"/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F59870F-FA92-443E-8B60-EC78C03E4C32}"/>
              </a:ext>
            </a:extLst>
          </p:cNvPr>
          <p:cNvSpPr txBox="1">
            <a:spLocks/>
          </p:cNvSpPr>
          <p:nvPr/>
        </p:nvSpPr>
        <p:spPr>
          <a:xfrm>
            <a:off x="339436" y="263895"/>
            <a:ext cx="4268190" cy="834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Section2. </a:t>
            </a:r>
            <a:r>
              <a:rPr lang="ko-KR" altLang="en-US" sz="3200" b="1" dirty="0"/>
              <a:t>관련 연구</a:t>
            </a:r>
          </a:p>
        </p:txBody>
      </p:sp>
    </p:spTree>
    <p:extLst>
      <p:ext uri="{BB962C8B-B14F-4D97-AF65-F5344CB8AC3E}">
        <p14:creationId xmlns:p14="http://schemas.microsoft.com/office/powerpoint/2010/main" val="302018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22FE2-A49D-4652-AFFD-9BE578E1D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258247"/>
            <a:ext cx="8483930" cy="893659"/>
          </a:xfrm>
        </p:spPr>
        <p:txBody>
          <a:bodyPr>
            <a:normAutofit fontScale="90000"/>
          </a:bodyPr>
          <a:lstStyle/>
          <a:p>
            <a:r>
              <a:rPr lang="en-US" altLang="ko-KR" sz="3200" b="1" dirty="0"/>
              <a:t>Section3 – </a:t>
            </a:r>
            <a:r>
              <a:rPr lang="en-US" altLang="ko-KR" sz="3200" b="1" dirty="0" err="1"/>
              <a:t>SqeezeNet</a:t>
            </a:r>
            <a:r>
              <a:rPr lang="ko-KR" altLang="en-US" sz="3200" b="1" dirty="0"/>
              <a:t>아키텍처 구성</a:t>
            </a:r>
            <a:br>
              <a:rPr lang="en-US" altLang="ko-KR" sz="1800" dirty="0"/>
            </a:b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DAA6D-29FE-4DBD-BE7B-C82C19451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151906"/>
            <a:ext cx="11679382" cy="5447847"/>
          </a:xfrm>
        </p:spPr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CNN</a:t>
            </a:r>
            <a:r>
              <a:rPr lang="ko-KR" altLang="en-US" dirty="0"/>
              <a:t>아키텍처가 더 적은 매개변수를 갖도록 하는 디자인 전략을 설명한다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3x3</a:t>
            </a:r>
            <a:r>
              <a:rPr lang="ko-KR" altLang="en-US" dirty="0"/>
              <a:t>필터를 </a:t>
            </a:r>
            <a:r>
              <a:rPr lang="en-US" altLang="ko-KR" dirty="0"/>
              <a:t>1x1</a:t>
            </a:r>
            <a:r>
              <a:rPr lang="ko-KR" altLang="en-US" dirty="0"/>
              <a:t>필터로 바꾼다 </a:t>
            </a:r>
            <a:r>
              <a:rPr lang="en-US" altLang="ko-KR" dirty="0"/>
              <a:t>– 1x1</a:t>
            </a:r>
            <a:r>
              <a:rPr lang="ko-KR" altLang="en-US" dirty="0"/>
              <a:t>필터가 </a:t>
            </a:r>
            <a:r>
              <a:rPr lang="en-US" altLang="ko-KR" dirty="0"/>
              <a:t>3x3</a:t>
            </a:r>
            <a:r>
              <a:rPr lang="ko-KR" altLang="en-US" dirty="0"/>
              <a:t>필터보다 </a:t>
            </a:r>
            <a:r>
              <a:rPr lang="en-US" altLang="ko-KR" dirty="0"/>
              <a:t>9</a:t>
            </a:r>
            <a:r>
              <a:rPr lang="ko-KR" altLang="en-US" dirty="0"/>
              <a:t>배 적은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파라미터를 가지기 때문이다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3x3</a:t>
            </a:r>
            <a:r>
              <a:rPr lang="ko-KR" altLang="en-US" dirty="0"/>
              <a:t>필터로 들어가는 인풋채널을 줄인다</a:t>
            </a:r>
            <a:r>
              <a:rPr lang="en-US" altLang="ko-KR" dirty="0"/>
              <a:t> – convolution layer</a:t>
            </a:r>
            <a:r>
              <a:rPr lang="ko-KR" altLang="en-US" dirty="0"/>
              <a:t>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3x3</a:t>
            </a:r>
            <a:r>
              <a:rPr lang="ko-KR" altLang="en-US" dirty="0"/>
              <a:t>필터로 이뤄져 있다면 이 </a:t>
            </a:r>
            <a:r>
              <a:rPr lang="en-US" altLang="ko-KR" dirty="0"/>
              <a:t>layer</a:t>
            </a:r>
            <a:r>
              <a:rPr lang="ko-KR" altLang="en-US" dirty="0"/>
              <a:t>에 파라미터의 수는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(input channel)*(</a:t>
            </a:r>
            <a:r>
              <a:rPr lang="ko-KR" altLang="en-US" dirty="0"/>
              <a:t>필터의 수</a:t>
            </a:r>
            <a:r>
              <a:rPr lang="en-US" altLang="ko-KR" dirty="0"/>
              <a:t>)*(3*3)</a:t>
            </a:r>
            <a:r>
              <a:rPr lang="ko-KR" altLang="en-US" dirty="0"/>
              <a:t>이 된다</a:t>
            </a:r>
            <a:r>
              <a:rPr lang="en-US" altLang="ko-KR" dirty="0"/>
              <a:t>. </a:t>
            </a:r>
            <a:r>
              <a:rPr lang="ko-KR" altLang="en-US" dirty="0"/>
              <a:t>그러므로 </a:t>
            </a:r>
            <a:r>
              <a:rPr lang="en-US" altLang="ko-KR" dirty="0"/>
              <a:t>CNN</a:t>
            </a:r>
            <a:r>
              <a:rPr lang="ko-KR" altLang="en-US" dirty="0"/>
              <a:t>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더 적은 파라미터를 가지기 위해선 </a:t>
            </a:r>
            <a:r>
              <a:rPr lang="en-US" altLang="ko-KR" dirty="0"/>
              <a:t>3x3</a:t>
            </a:r>
            <a:r>
              <a:rPr lang="ko-KR" altLang="en-US" dirty="0"/>
              <a:t>필터를 줄이고 이에 들어가는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input channel</a:t>
            </a:r>
            <a:r>
              <a:rPr lang="ko-KR" altLang="en-US" dirty="0"/>
              <a:t>의 수를 줄인다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755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DC913-2467-46DC-BFF2-A30F935B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34" y="368135"/>
            <a:ext cx="11530940" cy="6187044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네트워크에서 </a:t>
            </a:r>
            <a:r>
              <a:rPr lang="en-US" altLang="ko-KR" dirty="0" err="1"/>
              <a:t>downsample</a:t>
            </a:r>
            <a:r>
              <a:rPr lang="en-US" altLang="ko-KR" dirty="0"/>
              <a:t> late</a:t>
            </a:r>
            <a:r>
              <a:rPr lang="ko-KR" altLang="en-US" dirty="0"/>
              <a:t>는 </a:t>
            </a:r>
            <a:r>
              <a:rPr lang="en-US" altLang="ko-KR" dirty="0"/>
              <a:t>convolution layer</a:t>
            </a:r>
            <a:r>
              <a:rPr lang="ko-KR" altLang="en-US" dirty="0"/>
              <a:t>가 큰 </a:t>
            </a:r>
            <a:r>
              <a:rPr lang="en-US" altLang="ko-KR" dirty="0"/>
              <a:t>activation map( convolution layer</a:t>
            </a:r>
            <a:r>
              <a:rPr lang="ko-KR" altLang="en-US" dirty="0"/>
              <a:t>의 최종 출력 결과</a:t>
            </a:r>
            <a:r>
              <a:rPr lang="en-US" altLang="ko-KR" dirty="0"/>
              <a:t>)</a:t>
            </a:r>
            <a:r>
              <a:rPr lang="ko-KR" altLang="en-US" dirty="0"/>
              <a:t>을 가지게 한다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각 </a:t>
            </a:r>
            <a:r>
              <a:rPr lang="en-US" altLang="ko-KR" dirty="0"/>
              <a:t>convolution layer</a:t>
            </a:r>
            <a:r>
              <a:rPr lang="ko-KR" altLang="en-US" dirty="0"/>
              <a:t>는 </a:t>
            </a:r>
            <a:r>
              <a:rPr lang="en-US" altLang="ko-KR" dirty="0"/>
              <a:t>output</a:t>
            </a:r>
            <a:r>
              <a:rPr lang="ko-KR" altLang="en-US" dirty="0"/>
              <a:t>으로 최소 </a:t>
            </a:r>
            <a:r>
              <a:rPr lang="en-US" altLang="ko-KR" dirty="0"/>
              <a:t>1x1 </a:t>
            </a:r>
            <a:r>
              <a:rPr lang="ko-KR" altLang="en-US" dirty="0"/>
              <a:t>또는</a:t>
            </a:r>
            <a:r>
              <a:rPr lang="en-US" altLang="ko-KR" dirty="0"/>
              <a:t> 1x1</a:t>
            </a:r>
            <a:r>
              <a:rPr lang="ko-KR" altLang="en-US" dirty="0"/>
              <a:t>보다 큰 공간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해상도를 가지는 </a:t>
            </a:r>
            <a:r>
              <a:rPr lang="en-US" altLang="ko-KR" dirty="0"/>
              <a:t>activation map</a:t>
            </a:r>
            <a:r>
              <a:rPr lang="ko-KR" altLang="en-US" dirty="0"/>
              <a:t>을 만들어 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activation map</a:t>
            </a:r>
            <a:r>
              <a:rPr lang="ko-KR" altLang="en-US" dirty="0"/>
              <a:t>의 높이와 폭은 </a:t>
            </a:r>
            <a:r>
              <a:rPr lang="en-US" altLang="ko-KR" dirty="0"/>
              <a:t>input data</a:t>
            </a:r>
            <a:r>
              <a:rPr lang="ko-KR" altLang="en-US" dirty="0"/>
              <a:t>의 크기와 </a:t>
            </a:r>
            <a:r>
              <a:rPr lang="en-US" altLang="ko-KR" dirty="0"/>
              <a:t>CNN</a:t>
            </a:r>
            <a:r>
              <a:rPr lang="ko-KR" altLang="en-US" dirty="0"/>
              <a:t>아키텍처에서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Downsample</a:t>
            </a:r>
            <a:r>
              <a:rPr lang="ko-KR" altLang="en-US" dirty="0"/>
              <a:t>을 하려는 </a:t>
            </a:r>
            <a:r>
              <a:rPr lang="en-US" altLang="ko-KR" dirty="0"/>
              <a:t>layer</a:t>
            </a:r>
            <a:r>
              <a:rPr lang="ko-KR" altLang="en-US" dirty="0"/>
              <a:t>의 선택에 의해 조절된다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흔히</a:t>
            </a:r>
            <a:r>
              <a:rPr lang="en-US" altLang="ko-KR" dirty="0"/>
              <a:t>, </a:t>
            </a:r>
            <a:r>
              <a:rPr lang="en-US" altLang="ko-KR" dirty="0" err="1"/>
              <a:t>downsampling</a:t>
            </a:r>
            <a:r>
              <a:rPr lang="ko-KR" altLang="en-US" dirty="0"/>
              <a:t>은 </a:t>
            </a:r>
            <a:r>
              <a:rPr lang="en-US" altLang="ko-KR" dirty="0"/>
              <a:t>CNN</a:t>
            </a:r>
            <a:r>
              <a:rPr lang="ko-KR" altLang="en-US" dirty="0"/>
              <a:t>아키텍처에 </a:t>
            </a:r>
            <a:r>
              <a:rPr lang="en-US" altLang="ko-KR" dirty="0"/>
              <a:t>stride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보다 크게 </a:t>
            </a:r>
            <a:r>
              <a:rPr lang="ko-KR" altLang="en-US" dirty="0" err="1"/>
              <a:t>세팅되로록</a:t>
            </a:r>
            <a:r>
              <a:rPr lang="ko-KR" altLang="en-US" dirty="0"/>
              <a:t> 설계된다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5954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726C9-35F1-497C-99BE-3CFFE091E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1" y="320634"/>
            <a:ext cx="11637820" cy="6258296"/>
          </a:xfrm>
        </p:spPr>
        <p:txBody>
          <a:bodyPr>
            <a:normAutofit/>
          </a:bodyPr>
          <a:lstStyle/>
          <a:p>
            <a:r>
              <a:rPr lang="ko-KR" altLang="en-US" dirty="0"/>
              <a:t>네트워크에서 초기 </a:t>
            </a:r>
            <a:r>
              <a:rPr lang="en-US" altLang="ko-KR" dirty="0"/>
              <a:t>layer</a:t>
            </a:r>
            <a:r>
              <a:rPr lang="ko-KR" altLang="en-US" dirty="0"/>
              <a:t>가 큰 </a:t>
            </a:r>
            <a:r>
              <a:rPr lang="en-US" altLang="ko-KR" dirty="0"/>
              <a:t>stride</a:t>
            </a:r>
            <a:r>
              <a:rPr lang="ko-KR" altLang="en-US" dirty="0"/>
              <a:t>를 가진다면 대부분의 </a:t>
            </a:r>
            <a:r>
              <a:rPr lang="en-US" altLang="ko-KR" dirty="0"/>
              <a:t>layer</a:t>
            </a:r>
            <a:r>
              <a:rPr lang="ko-KR" altLang="en-US" dirty="0"/>
              <a:t>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작은 </a:t>
            </a:r>
            <a:r>
              <a:rPr lang="en-US" altLang="ko-KR" dirty="0"/>
              <a:t>activation map</a:t>
            </a:r>
            <a:r>
              <a:rPr lang="ko-KR" altLang="en-US" dirty="0"/>
              <a:t>을 가진다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반대로</a:t>
            </a:r>
            <a:r>
              <a:rPr lang="en-US" altLang="ko-KR" dirty="0"/>
              <a:t>, </a:t>
            </a:r>
            <a:r>
              <a:rPr lang="ko-KR" altLang="en-US" dirty="0"/>
              <a:t>네트워크에서 대부분의 </a:t>
            </a:r>
            <a:r>
              <a:rPr lang="en-US" altLang="ko-KR" dirty="0"/>
              <a:t>layer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의 </a:t>
            </a:r>
            <a:r>
              <a:rPr lang="en-US" altLang="ko-KR" dirty="0"/>
              <a:t>stride</a:t>
            </a:r>
            <a:r>
              <a:rPr lang="ko-KR" altLang="en-US" dirty="0"/>
              <a:t>를 가지고</a:t>
            </a:r>
            <a:r>
              <a:rPr lang="en-US" altLang="ko-KR" dirty="0"/>
              <a:t>, 1</a:t>
            </a:r>
            <a:r>
              <a:rPr lang="ko-KR" altLang="en-US" dirty="0"/>
              <a:t>보다 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stride</a:t>
            </a:r>
            <a:r>
              <a:rPr lang="ko-KR" altLang="en-US" dirty="0"/>
              <a:t>가 네트워크의 끝에 집중된다면 많은 </a:t>
            </a:r>
            <a:r>
              <a:rPr lang="en-US" altLang="ko-KR" dirty="0"/>
              <a:t>layer</a:t>
            </a:r>
            <a:r>
              <a:rPr lang="ko-KR" altLang="en-US" dirty="0"/>
              <a:t>는 큰 </a:t>
            </a:r>
            <a:r>
              <a:rPr lang="en-US" altLang="ko-KR" dirty="0"/>
              <a:t>activation map</a:t>
            </a:r>
            <a:r>
              <a:rPr lang="ko-KR" altLang="en-US" dirty="0"/>
              <a:t>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가지게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큰 </a:t>
            </a:r>
            <a:r>
              <a:rPr lang="en-US" altLang="ko-KR" dirty="0"/>
              <a:t>activation map</a:t>
            </a:r>
            <a:r>
              <a:rPr lang="ko-KR" altLang="en-US" dirty="0"/>
              <a:t>은 더 높은 분류 정확도로 이끌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1,2</a:t>
            </a:r>
            <a:r>
              <a:rPr lang="ko-KR" altLang="en-US" dirty="0"/>
              <a:t>번 전략은 </a:t>
            </a:r>
            <a:r>
              <a:rPr lang="en-US" altLang="ko-KR" dirty="0"/>
              <a:t>CNN</a:t>
            </a:r>
            <a:r>
              <a:rPr lang="ko-KR" altLang="en-US" dirty="0"/>
              <a:t>에서 정확도를 보존하면서 </a:t>
            </a:r>
            <a:r>
              <a:rPr lang="ko-KR" altLang="en-US" dirty="0" err="1"/>
              <a:t>분별력있게</a:t>
            </a:r>
            <a:r>
              <a:rPr lang="ko-KR" altLang="en-US" dirty="0"/>
              <a:t> 파라미터의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양을 줄이는 것이고 </a:t>
            </a:r>
            <a:r>
              <a:rPr lang="en-US" altLang="ko-KR" dirty="0"/>
              <a:t>3</a:t>
            </a:r>
            <a:r>
              <a:rPr lang="ko-KR" altLang="en-US" dirty="0"/>
              <a:t>번 전략은 제한된 파라미터에서 정확도를 최대화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시키는 것이다</a:t>
            </a:r>
            <a:r>
              <a:rPr lang="en-US" altLang="ko-KR" dirty="0"/>
              <a:t>. </a:t>
            </a:r>
            <a:r>
              <a:rPr lang="ko-KR" altLang="en-US" dirty="0"/>
              <a:t>이 논문에서 이 세가지 전략을 성공적으로 </a:t>
            </a:r>
            <a:r>
              <a:rPr lang="ko-KR" altLang="en-US" dirty="0" err="1"/>
              <a:t>구동시킬</a:t>
            </a:r>
            <a:r>
              <a:rPr lang="ko-KR" altLang="en-US" dirty="0"/>
              <a:t> 수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있는 </a:t>
            </a:r>
            <a:r>
              <a:rPr lang="en-US" altLang="ko-KR" dirty="0"/>
              <a:t>CNN</a:t>
            </a:r>
            <a:r>
              <a:rPr lang="ko-KR" altLang="en-US" dirty="0"/>
              <a:t> 아키텍처를 </a:t>
            </a:r>
            <a:r>
              <a:rPr lang="en-US" altLang="ko-KR" dirty="0"/>
              <a:t>Fire</a:t>
            </a:r>
            <a:r>
              <a:rPr lang="ko-KR" altLang="en-US" dirty="0"/>
              <a:t> </a:t>
            </a:r>
            <a:r>
              <a:rPr lang="en-US" altLang="ko-KR" dirty="0"/>
              <a:t>module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183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2B15C-701E-4649-931F-A9ABC603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313266"/>
            <a:ext cx="4377267" cy="735542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3.2 Fire module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834F7-E08E-4EFB-9D62-DEF1CD745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109132"/>
            <a:ext cx="11697195" cy="5435601"/>
          </a:xfrm>
        </p:spPr>
        <p:txBody>
          <a:bodyPr/>
          <a:lstStyle/>
          <a:p>
            <a:r>
              <a:rPr lang="en-US" altLang="ko-KR" dirty="0"/>
              <a:t>Fire module</a:t>
            </a:r>
            <a:r>
              <a:rPr lang="ko-KR" altLang="en-US" dirty="0"/>
              <a:t>은</a:t>
            </a:r>
            <a:r>
              <a:rPr lang="en-US" altLang="ko-KR" dirty="0"/>
              <a:t>1x1</a:t>
            </a:r>
            <a:r>
              <a:rPr lang="ko-KR" altLang="en-US" dirty="0"/>
              <a:t>필터로만 이뤄진 </a:t>
            </a:r>
            <a:r>
              <a:rPr lang="en-US" altLang="ko-KR" dirty="0"/>
              <a:t>squeeze convolutional layer</a:t>
            </a:r>
            <a:r>
              <a:rPr lang="ko-KR" altLang="en-US" dirty="0"/>
              <a:t>를 통과해</a:t>
            </a:r>
            <a:r>
              <a:rPr lang="en-US" altLang="ko-KR" dirty="0"/>
              <a:t> 1x1,3x3</a:t>
            </a:r>
            <a:r>
              <a:rPr lang="ko-KR" altLang="en-US" dirty="0"/>
              <a:t>필터로 이뤄진 </a:t>
            </a:r>
            <a:r>
              <a:rPr lang="en-US" altLang="ko-KR" dirty="0"/>
              <a:t>expand convolutional layer</a:t>
            </a:r>
            <a:r>
              <a:rPr lang="ko-KR" altLang="en-US" dirty="0"/>
              <a:t>를 거친다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956546-B4B2-4260-A51D-A70BC7B8B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10" y="2426215"/>
            <a:ext cx="4934094" cy="3167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273773-F744-4F1F-AB40-2ACFF1082AEB}"/>
                  </a:ext>
                </a:extLst>
              </p:cNvPr>
              <p:cNvSpPr txBox="1"/>
              <p:nvPr/>
            </p:nvSpPr>
            <p:spPr>
              <a:xfrm>
                <a:off x="6096000" y="2517569"/>
                <a:ext cx="4234621" cy="2046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𝑠𝑞𝑢𝑒𝑒𝑧𝑒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서 </a:t>
                </a:r>
                <a:r>
                  <a:rPr lang="en-US" altLang="ko-KR" dirty="0"/>
                  <a:t>1x1</a:t>
                </a:r>
                <a:r>
                  <a:rPr lang="ko-KR" altLang="en-US" dirty="0"/>
                  <a:t>필터의 수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𝑒𝑥𝑝𝑎𝑛𝑑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서 </a:t>
                </a:r>
                <a:r>
                  <a:rPr lang="en-US" altLang="ko-KR" dirty="0"/>
                  <a:t>1x1</a:t>
                </a:r>
                <a:r>
                  <a:rPr lang="ko-KR" altLang="en-US" dirty="0"/>
                  <a:t>필터의 수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𝑒𝑥𝑝𝑎𝑛𝑑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서 </a:t>
                </a:r>
                <a:r>
                  <a:rPr lang="en-US" altLang="ko-KR" dirty="0"/>
                  <a:t>3x3</a:t>
                </a:r>
                <a:r>
                  <a:rPr lang="ko-KR" altLang="en-US" dirty="0"/>
                  <a:t>필터의 수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&lt;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: 3x3</a:t>
                </a:r>
                <a:r>
                  <a:rPr lang="ko-KR" altLang="en-US" dirty="0"/>
                  <a:t>필터에 들어가는 </a:t>
                </a:r>
                <a:r>
                  <a:rPr lang="en-US" altLang="ko-KR" dirty="0"/>
                  <a:t>input channel</a:t>
                </a:r>
                <a:r>
                  <a:rPr lang="ko-KR" altLang="en-US" dirty="0"/>
                  <a:t>의</a:t>
                </a:r>
                <a:endParaRPr lang="en-US" altLang="ko-KR" dirty="0"/>
              </a:p>
              <a:p>
                <a:r>
                  <a:rPr lang="ko-KR" altLang="en-US" dirty="0"/>
                  <a:t>수를 제한 하는데 도움을 준다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273773-F744-4F1F-AB40-2ACFF1082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17569"/>
                <a:ext cx="4234621" cy="2046907"/>
              </a:xfrm>
              <a:prstGeom prst="rect">
                <a:avLst/>
              </a:prstGeom>
              <a:blipFill>
                <a:blip r:embed="rId3"/>
                <a:stretch>
                  <a:fillRect l="-1151" t="-1488" r="-144"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908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29C0C-BD28-407D-BD1B-85BD088C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83" y="40099"/>
            <a:ext cx="6465125" cy="1052431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3.3 the </a:t>
            </a:r>
            <a:r>
              <a:rPr lang="en-US" altLang="ko-KR" sz="3200" b="1" dirty="0" err="1"/>
              <a:t>squeezenet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archtecture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18B5C-B473-4472-8E7D-F0BC1E320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8275" y="997527"/>
            <a:ext cx="6377050" cy="5510151"/>
          </a:xfrm>
        </p:spPr>
        <p:txBody>
          <a:bodyPr/>
          <a:lstStyle/>
          <a:p>
            <a:r>
              <a:rPr lang="en-US" altLang="ko-KR" dirty="0" err="1"/>
              <a:t>Squeezenet</a:t>
            </a:r>
            <a:r>
              <a:rPr lang="ko-KR" altLang="en-US" dirty="0"/>
              <a:t>은 </a:t>
            </a:r>
            <a:r>
              <a:rPr lang="en-US" altLang="ko-KR" dirty="0"/>
              <a:t>conv1</a:t>
            </a:r>
            <a:r>
              <a:rPr lang="ko-KR" altLang="en-US" dirty="0"/>
              <a:t>에서 시작해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8</a:t>
            </a:r>
            <a:r>
              <a:rPr lang="ko-KR" altLang="en-US" dirty="0"/>
              <a:t>개의 </a:t>
            </a:r>
            <a:r>
              <a:rPr lang="en-US" altLang="ko-KR" dirty="0"/>
              <a:t>Fire module</a:t>
            </a:r>
            <a:r>
              <a:rPr lang="ko-KR" altLang="en-US" dirty="0"/>
              <a:t>을 거치고 </a:t>
            </a:r>
            <a:r>
              <a:rPr lang="en-US" altLang="ko-KR" dirty="0"/>
              <a:t>conv10</a:t>
            </a:r>
          </a:p>
          <a:p>
            <a:pPr marL="0" indent="0">
              <a:buNone/>
            </a:pPr>
            <a:r>
              <a:rPr lang="ko-KR" altLang="en-US" dirty="0"/>
              <a:t> 에서 끝난다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네트워크의 처음부터 끝까지 각</a:t>
            </a:r>
            <a:r>
              <a:rPr lang="en-US" altLang="ko-KR" dirty="0"/>
              <a:t>Fire module</a:t>
            </a:r>
            <a:r>
              <a:rPr lang="ko-KR" altLang="en-US" dirty="0"/>
              <a:t>의 필터 수를 증가시키고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conv1, fire4, fire8, conv10</a:t>
            </a:r>
            <a:r>
              <a:rPr lang="ko-KR" altLang="en-US" dirty="0"/>
              <a:t>이후에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2 stride</a:t>
            </a:r>
            <a:r>
              <a:rPr lang="ko-KR" altLang="en-US" dirty="0"/>
              <a:t>의  </a:t>
            </a:r>
            <a:r>
              <a:rPr lang="en-US" altLang="ko-KR" dirty="0"/>
              <a:t>max-pooling</a:t>
            </a:r>
            <a:r>
              <a:rPr lang="ko-KR" altLang="en-US" dirty="0"/>
              <a:t>을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B1EAEF-F15A-43D0-85BE-B70C2796A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171" y="997527"/>
            <a:ext cx="3260148" cy="557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2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01022-E67B-4125-8658-8DE8AB1A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61" y="275771"/>
            <a:ext cx="6096990" cy="810532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3.3.1 other </a:t>
            </a:r>
            <a:r>
              <a:rPr lang="en-US" altLang="ko-KR" sz="3200" b="1" dirty="0" err="1"/>
              <a:t>squeezenet</a:t>
            </a:r>
            <a:r>
              <a:rPr lang="en-US" altLang="ko-KR" sz="3200" b="1" dirty="0"/>
              <a:t> details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65CB7-092A-433C-A63F-03576B544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61" y="1086303"/>
            <a:ext cx="11536878" cy="5495926"/>
          </a:xfrm>
        </p:spPr>
        <p:txBody>
          <a:bodyPr/>
          <a:lstStyle/>
          <a:p>
            <a:r>
              <a:rPr lang="en-US" altLang="ko-KR" dirty="0"/>
              <a:t>1. expand module</a:t>
            </a:r>
            <a:r>
              <a:rPr lang="ko-KR" altLang="en-US" dirty="0"/>
              <a:t>의 </a:t>
            </a:r>
            <a:r>
              <a:rPr lang="en-US" altLang="ko-KR" dirty="0"/>
              <a:t>3x3</a:t>
            </a:r>
            <a:r>
              <a:rPr lang="ko-KR" altLang="en-US" dirty="0"/>
              <a:t>필터로 들어가는 데이터에 </a:t>
            </a:r>
            <a:r>
              <a:rPr lang="en-US" altLang="ko-KR" dirty="0"/>
              <a:t>0-</a:t>
            </a:r>
            <a:r>
              <a:rPr lang="ko-KR" altLang="en-US" dirty="0"/>
              <a:t>패딩을 해 </a:t>
            </a:r>
            <a:r>
              <a:rPr lang="en-US" altLang="ko-KR" dirty="0"/>
              <a:t>1x1</a:t>
            </a:r>
            <a:r>
              <a:rPr lang="ko-KR" altLang="en-US" dirty="0"/>
              <a:t>과 </a:t>
            </a:r>
            <a:r>
              <a:rPr lang="en-US" altLang="ko-KR" dirty="0"/>
              <a:t>3x3</a:t>
            </a:r>
            <a:r>
              <a:rPr lang="ko-KR" altLang="en-US" dirty="0"/>
              <a:t>의 </a:t>
            </a:r>
            <a:r>
              <a:rPr lang="en-US" altLang="ko-KR" dirty="0"/>
              <a:t>output activation</a:t>
            </a:r>
            <a:r>
              <a:rPr lang="ko-KR" altLang="en-US" dirty="0"/>
              <a:t>의 높이와 폭이 같다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squeeze layer</a:t>
            </a:r>
            <a:r>
              <a:rPr lang="ko-KR" altLang="en-US" dirty="0"/>
              <a:t>와 </a:t>
            </a:r>
            <a:r>
              <a:rPr lang="en-US" altLang="ko-KR" dirty="0"/>
              <a:t>expand layer</a:t>
            </a:r>
            <a:r>
              <a:rPr lang="ko-KR" altLang="en-US" dirty="0"/>
              <a:t>의 </a:t>
            </a:r>
            <a:r>
              <a:rPr lang="en-US" altLang="ko-KR" dirty="0"/>
              <a:t>activation</a:t>
            </a:r>
            <a:r>
              <a:rPr lang="ko-KR" altLang="en-US" dirty="0"/>
              <a:t>에 </a:t>
            </a:r>
            <a:r>
              <a:rPr lang="en-US" altLang="ko-KR" dirty="0" err="1"/>
              <a:t>ReLu</a:t>
            </a:r>
            <a:r>
              <a:rPr lang="ko-KR" altLang="en-US" dirty="0"/>
              <a:t>를 적용한다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Fire9 module </a:t>
            </a:r>
            <a:r>
              <a:rPr lang="ko-KR" altLang="en-US" dirty="0"/>
              <a:t>이후로</a:t>
            </a:r>
            <a:r>
              <a:rPr lang="en-US" altLang="ko-KR" dirty="0"/>
              <a:t> dropout 50%</a:t>
            </a:r>
            <a:r>
              <a:rPr lang="ko-KR" altLang="en-US" dirty="0"/>
              <a:t>를 적용한다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(dropout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네트워크의 일부를 생략하는 것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4. The </a:t>
            </a:r>
            <a:r>
              <a:rPr lang="en-US" altLang="ko-KR" dirty="0" err="1"/>
              <a:t>Caffee</a:t>
            </a:r>
            <a:r>
              <a:rPr lang="en-US" altLang="ko-KR" dirty="0"/>
              <a:t> framework</a:t>
            </a:r>
            <a:r>
              <a:rPr lang="ko-KR" altLang="en-US" dirty="0"/>
              <a:t>에서는 한 </a:t>
            </a:r>
            <a:r>
              <a:rPr lang="en-US" altLang="ko-KR" dirty="0"/>
              <a:t>convolutional layer</a:t>
            </a:r>
            <a:r>
              <a:rPr lang="ko-KR" altLang="en-US" dirty="0"/>
              <a:t>에 여러 필터를 적용할 수 없기 때문에 </a:t>
            </a:r>
            <a:r>
              <a:rPr lang="en-US" altLang="ko-KR" dirty="0"/>
              <a:t>1x1</a:t>
            </a:r>
            <a:r>
              <a:rPr lang="ko-KR" altLang="en-US" dirty="0"/>
              <a:t>필터와 </a:t>
            </a:r>
            <a:r>
              <a:rPr lang="en-US" altLang="ko-KR" dirty="0"/>
              <a:t>3x3</a:t>
            </a:r>
            <a:r>
              <a:rPr lang="ko-KR" altLang="en-US" dirty="0"/>
              <a:t>필터를 두 </a:t>
            </a:r>
            <a:r>
              <a:rPr lang="en-US" altLang="ko-KR" dirty="0"/>
              <a:t>convolutional layer</a:t>
            </a:r>
            <a:r>
              <a:rPr lang="ko-KR" altLang="en-US" dirty="0"/>
              <a:t>로 분리한다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442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D1CEC-66AD-4D2E-BC52-6E950167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883" y="296882"/>
            <a:ext cx="11625943" cy="6282047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Squeezenet</a:t>
            </a:r>
            <a:r>
              <a:rPr lang="ko-KR" altLang="en-US" dirty="0"/>
              <a:t>에서 모두 연결된 </a:t>
            </a:r>
            <a:r>
              <a:rPr lang="en-US" altLang="ko-KR" dirty="0"/>
              <a:t>layer</a:t>
            </a:r>
            <a:r>
              <a:rPr lang="ko-KR" altLang="en-US" dirty="0"/>
              <a:t>가 부족한 것은 이 디자인이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Network In Network</a:t>
            </a:r>
            <a:r>
              <a:rPr lang="ko-KR" altLang="en-US" dirty="0"/>
              <a:t>에서 영감을 받았기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83F938-9651-478D-958C-FFF418FE5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98" y="1399433"/>
            <a:ext cx="7689395" cy="2756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FA020E-AC66-4098-ABE6-79DEA005441D}"/>
              </a:ext>
            </a:extLst>
          </p:cNvPr>
          <p:cNvSpPr txBox="1"/>
          <p:nvPr/>
        </p:nvSpPr>
        <p:spPr>
          <a:xfrm>
            <a:off x="401498" y="4398149"/>
            <a:ext cx="4439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NIN: multilayer</a:t>
            </a:r>
            <a:r>
              <a:rPr lang="ko-KR" altLang="en-US" dirty="0"/>
              <a:t> </a:t>
            </a:r>
            <a:r>
              <a:rPr lang="en-US" altLang="ko-KR" dirty="0"/>
              <a:t>perceptron conv layer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여러 겹 쌓은 것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694F60-EDC9-4A8A-975C-48408A6ABABB}"/>
              </a:ext>
            </a:extLst>
          </p:cNvPr>
          <p:cNvSpPr txBox="1"/>
          <p:nvPr/>
        </p:nvSpPr>
        <p:spPr>
          <a:xfrm>
            <a:off x="401498" y="5320145"/>
            <a:ext cx="112277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6. </a:t>
            </a:r>
            <a:r>
              <a:rPr lang="en-US" altLang="ko-KR" sz="2800" dirty="0" err="1"/>
              <a:t>squeezenet</a:t>
            </a:r>
            <a:r>
              <a:rPr lang="ko-KR" altLang="en-US" sz="2800" dirty="0"/>
              <a:t>을 트레이닝 할 때 초기의 </a:t>
            </a:r>
            <a:r>
              <a:rPr lang="ko-KR" altLang="en-US" sz="2800" dirty="0" err="1"/>
              <a:t>학습률을</a:t>
            </a:r>
            <a:r>
              <a:rPr lang="ko-KR" altLang="en-US" sz="2800" dirty="0"/>
              <a:t> </a:t>
            </a:r>
            <a:r>
              <a:rPr lang="en-US" altLang="ko-KR" sz="2800" dirty="0"/>
              <a:t>0.04</a:t>
            </a:r>
            <a:r>
              <a:rPr lang="ko-KR" altLang="en-US" sz="2800" dirty="0"/>
              <a:t>로 설정하고 </a:t>
            </a:r>
            <a:endParaRPr lang="en-US" altLang="ko-KR" sz="2800" dirty="0"/>
          </a:p>
          <a:p>
            <a:r>
              <a:rPr lang="en-US" altLang="ko-KR" sz="2800" dirty="0"/>
              <a:t>     </a:t>
            </a:r>
            <a:r>
              <a:rPr lang="ko-KR" altLang="en-US" sz="2800" dirty="0"/>
              <a:t>트레이닝을 거치면서 선형적으로 감소시킨다</a:t>
            </a:r>
          </a:p>
        </p:txBody>
      </p:sp>
    </p:spTree>
    <p:extLst>
      <p:ext uri="{BB962C8B-B14F-4D97-AF65-F5344CB8AC3E}">
        <p14:creationId xmlns:p14="http://schemas.microsoft.com/office/powerpoint/2010/main" val="276807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A6894-DA36-4CE5-B960-94C3429B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5" y="293584"/>
            <a:ext cx="7094517" cy="774906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Section4. evaluation of </a:t>
            </a:r>
            <a:r>
              <a:rPr lang="en-US" altLang="ko-KR" sz="3200" b="1" dirty="0" err="1"/>
              <a:t>squeezenet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A80E8-DD50-444A-A959-7D95707ED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293" y="4180773"/>
            <a:ext cx="11560630" cy="238364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 err="1"/>
              <a:t>alexnet</a:t>
            </a:r>
            <a:r>
              <a:rPr lang="ko-KR" altLang="en-US" dirty="0"/>
              <a:t>과 </a:t>
            </a:r>
            <a:r>
              <a:rPr lang="ko-KR" altLang="en-US" dirty="0" err="1"/>
              <a:t>비교했을때</a:t>
            </a:r>
            <a:r>
              <a:rPr lang="ko-KR" altLang="en-US" dirty="0"/>
              <a:t> </a:t>
            </a:r>
            <a:r>
              <a:rPr lang="en-US" altLang="ko-KR" dirty="0" err="1"/>
              <a:t>squeezenet</a:t>
            </a:r>
            <a:r>
              <a:rPr lang="ko-KR" altLang="en-US" dirty="0"/>
              <a:t>이 </a:t>
            </a:r>
            <a:r>
              <a:rPr lang="en-US" altLang="ko-KR" dirty="0" err="1"/>
              <a:t>alexnet</a:t>
            </a:r>
            <a:r>
              <a:rPr lang="ko-KR" altLang="en-US" dirty="0"/>
              <a:t>보다</a:t>
            </a:r>
            <a:r>
              <a:rPr lang="en-US" altLang="ko-KR" dirty="0"/>
              <a:t> 50</a:t>
            </a:r>
            <a:r>
              <a:rPr lang="ko-KR" altLang="en-US" dirty="0"/>
              <a:t>배 더 적은 용량을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사용함 이에 더해 </a:t>
            </a:r>
            <a:r>
              <a:rPr lang="en-US" altLang="ko-KR" dirty="0" err="1"/>
              <a:t>squeezenet</a:t>
            </a:r>
            <a:r>
              <a:rPr lang="ko-KR" altLang="en-US" dirty="0"/>
              <a:t>에 </a:t>
            </a:r>
            <a:r>
              <a:rPr lang="en-US" altLang="ko-KR" dirty="0" err="1"/>
              <a:t>deepcompression</a:t>
            </a:r>
            <a:r>
              <a:rPr lang="ko-KR" altLang="en-US" dirty="0"/>
              <a:t>을 적용한 결과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8bit</a:t>
            </a:r>
            <a:r>
              <a:rPr lang="ko-KR" altLang="en-US" dirty="0"/>
              <a:t>형 에서는 </a:t>
            </a:r>
            <a:r>
              <a:rPr lang="en-US" altLang="ko-KR" dirty="0"/>
              <a:t>363</a:t>
            </a:r>
            <a:r>
              <a:rPr lang="ko-KR" altLang="en-US" dirty="0"/>
              <a:t>배</a:t>
            </a:r>
            <a:r>
              <a:rPr lang="en-US" altLang="ko-KR" dirty="0"/>
              <a:t>, 6bit</a:t>
            </a:r>
            <a:r>
              <a:rPr lang="ko-KR" altLang="en-US" dirty="0"/>
              <a:t>형 에서는 </a:t>
            </a:r>
            <a:r>
              <a:rPr lang="en-US" altLang="ko-KR" dirty="0"/>
              <a:t>510</a:t>
            </a:r>
            <a:r>
              <a:rPr lang="ko-KR" altLang="en-US" dirty="0"/>
              <a:t>배 더 작은 용량을 사용하면서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alexnet</a:t>
            </a:r>
            <a:r>
              <a:rPr lang="ko-KR" altLang="en-US" dirty="0"/>
              <a:t>의 정확도와 차이가 나지 않았다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8A6823-EC48-478F-965A-A125B4252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2" y="923925"/>
            <a:ext cx="8126341" cy="30186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B83922-E20D-4234-9286-D0D0E6DBB26A}"/>
              </a:ext>
            </a:extLst>
          </p:cNvPr>
          <p:cNvSpPr txBox="1"/>
          <p:nvPr/>
        </p:nvSpPr>
        <p:spPr>
          <a:xfrm>
            <a:off x="8442026" y="1068490"/>
            <a:ext cx="3233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ImageNet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트레이닝한 </a:t>
            </a:r>
            <a:endParaRPr lang="en-US" altLang="ko-KR" dirty="0"/>
          </a:p>
          <a:p>
            <a:r>
              <a:rPr lang="en-US" altLang="ko-KR" dirty="0" err="1"/>
              <a:t>Alexnet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en-US" altLang="ko-KR" dirty="0" err="1"/>
              <a:t>squeezenet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539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71EC3-43AB-4E76-B1CF-2DF364EB1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61" y="186706"/>
            <a:ext cx="10823369" cy="988662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Section5.1 CNN microarchitecture </a:t>
            </a:r>
            <a:r>
              <a:rPr lang="en-US" altLang="ko-KR" sz="3200" b="1" dirty="0" err="1"/>
              <a:t>metaparameters</a:t>
            </a:r>
            <a:r>
              <a:rPr lang="en-US" altLang="ko-KR" sz="3200" b="1" dirty="0"/>
              <a:t> </a:t>
            </a:r>
            <a:endParaRPr lang="ko-KR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8356CAE-ACFE-4DA6-93EB-EEC99BCD5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7561" y="1068778"/>
                <a:ext cx="11536878" cy="5474525"/>
              </a:xfrm>
            </p:spPr>
            <p:txBody>
              <a:bodyPr/>
              <a:lstStyle/>
              <a:p>
                <a:r>
                  <a:rPr lang="en-US" altLang="ko-KR" dirty="0"/>
                  <a:t>Fire module</a:t>
                </a:r>
                <a:r>
                  <a:rPr lang="ko-KR" altLang="en-US" dirty="0"/>
                  <a:t>에는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세가지 </a:t>
                </a:r>
                <a:r>
                  <a:rPr lang="ko-KR" altLang="en-US" dirty="0" err="1"/>
                  <a:t>하이퍼파라미터가</a:t>
                </a:r>
                <a:r>
                  <a:rPr lang="ko-KR" altLang="en-US" dirty="0"/>
                  <a:t> 있다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err="1"/>
                  <a:t>squeezenet</a:t>
                </a:r>
                <a:r>
                  <a:rPr lang="ko-KR" altLang="en-US" dirty="0"/>
                  <a:t>에는 </a:t>
                </a:r>
                <a:r>
                  <a:rPr lang="en-US" altLang="ko-KR" dirty="0"/>
                  <a:t>8</a:t>
                </a:r>
                <a:r>
                  <a:rPr lang="ko-KR" altLang="en-US" dirty="0"/>
                  <a:t>개의 </a:t>
                </a:r>
                <a:r>
                  <a:rPr lang="en-US" altLang="ko-KR" dirty="0"/>
                  <a:t>Fire module</a:t>
                </a:r>
                <a:r>
                  <a:rPr lang="ko-KR" altLang="en-US" dirty="0"/>
                  <a:t>이 있어 총 </a:t>
                </a:r>
                <a:r>
                  <a:rPr lang="en-US" altLang="ko-KR" dirty="0"/>
                  <a:t>24</a:t>
                </a:r>
                <a:r>
                  <a:rPr lang="ko-KR" altLang="en-US" dirty="0"/>
                  <a:t>개의 </a:t>
                </a:r>
                <a:r>
                  <a:rPr lang="ko-KR" altLang="en-US" dirty="0" err="1"/>
                  <a:t>하이퍼파라미터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 가 있다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en-US" altLang="ko-KR" dirty="0"/>
                  <a:t>8</a:t>
                </a:r>
                <a:r>
                  <a:rPr lang="ko-KR" altLang="en-US" dirty="0"/>
                  <a:t>개의 </a:t>
                </a:r>
                <a:r>
                  <a:rPr lang="en-US" altLang="ko-KR" dirty="0"/>
                  <a:t>Fire module</a:t>
                </a:r>
                <a:r>
                  <a:rPr lang="ko-KR" altLang="en-US" dirty="0"/>
                  <a:t>을 모두 통제하는 것을 </a:t>
                </a:r>
                <a:r>
                  <a:rPr lang="en-US" altLang="ko-KR" dirty="0"/>
                  <a:t>high level </a:t>
                </a:r>
                <a:r>
                  <a:rPr lang="en-US" altLang="ko-KR" dirty="0" err="1"/>
                  <a:t>metaparameter</a:t>
                </a:r>
                <a:r>
                  <a:rPr lang="ko-KR" altLang="en-US" dirty="0"/>
                  <a:t>세트라고 정의한다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ko-KR" altLang="en-US" dirty="0"/>
                  <a:t>는 첫번째 </a:t>
                </a:r>
                <a:r>
                  <a:rPr lang="en-US" altLang="ko-KR" dirty="0"/>
                  <a:t>Fire module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expand</a:t>
                </a:r>
                <a:r>
                  <a:rPr lang="ko-KR" altLang="en-US" dirty="0"/>
                  <a:t>필터의 수 이고 매 </a:t>
                </a:r>
                <a:r>
                  <a:rPr lang="en-US" altLang="ko-KR" dirty="0" err="1"/>
                  <a:t>freq</a:t>
                </a:r>
                <a:r>
                  <a:rPr lang="ko-KR" altLang="en-US" dirty="0"/>
                  <a:t>후에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Fire module</a:t>
                </a:r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𝑖𝑛𝑐𝑟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ko-KR" altLang="en-US" dirty="0"/>
                  <a:t>만큼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필터의 수를 증가시킨다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번 째 </a:t>
                </a:r>
                <a:r>
                  <a:rPr lang="en-US" altLang="ko-KR" dirty="0"/>
                  <a:t>Fire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module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expand</a:t>
                </a:r>
                <a:r>
                  <a:rPr lang="ko-KR" altLang="en-US" dirty="0"/>
                  <a:t>필터의 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𝑖𝑛𝑐𝑟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𝑓𝑟𝑒𝑞</m:t>
                        </m:r>
                      </m:den>
                    </m:f>
                  </m:oMath>
                </a14:m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8356CAE-ACFE-4DA6-93EB-EEC99BCD5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561" y="1068778"/>
                <a:ext cx="11536878" cy="5474525"/>
              </a:xfrm>
              <a:blipFill>
                <a:blip r:embed="rId2"/>
                <a:stretch>
                  <a:fillRect l="-951" t="-1893" r="-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35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2EF4C-7264-4514-9921-E093A627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7B2D5-C070-4AA7-BADF-593DEC41B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Section1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SqeezeNet</a:t>
            </a:r>
            <a:r>
              <a:rPr lang="ko-KR" altLang="en-US" dirty="0"/>
              <a:t>의 소개</a:t>
            </a:r>
            <a:endParaRPr lang="en-US" altLang="ko-KR" dirty="0"/>
          </a:p>
          <a:p>
            <a:r>
              <a:rPr lang="en-US" altLang="ko-KR" dirty="0"/>
              <a:t>Section2 – </a:t>
            </a:r>
            <a:r>
              <a:rPr lang="en-US" altLang="ko-KR" dirty="0" err="1"/>
              <a:t>SqeezeNet</a:t>
            </a:r>
            <a:r>
              <a:rPr lang="ko-KR" altLang="en-US" dirty="0"/>
              <a:t>과 관련된 연구</a:t>
            </a:r>
            <a:endParaRPr lang="en-US" altLang="ko-KR" dirty="0"/>
          </a:p>
          <a:p>
            <a:r>
              <a:rPr lang="en-US" altLang="ko-KR" dirty="0"/>
              <a:t>Section3, 4 – </a:t>
            </a:r>
            <a:r>
              <a:rPr lang="en-US" altLang="ko-KR" dirty="0" err="1"/>
              <a:t>SqeezeNet</a:t>
            </a:r>
            <a:r>
              <a:rPr lang="en-US" altLang="ko-KR" dirty="0"/>
              <a:t> </a:t>
            </a:r>
            <a:r>
              <a:rPr lang="ko-KR" altLang="en-US" dirty="0"/>
              <a:t>아키텍처 구성과 평가</a:t>
            </a:r>
            <a:endParaRPr lang="en-US" altLang="ko-KR" dirty="0"/>
          </a:p>
          <a:p>
            <a:r>
              <a:rPr lang="en-US" altLang="ko-KR" dirty="0"/>
              <a:t>Section5 – </a:t>
            </a:r>
            <a:r>
              <a:rPr lang="ko-KR" altLang="en-US" dirty="0"/>
              <a:t>레이어와 모듈에서 </a:t>
            </a:r>
            <a:r>
              <a:rPr lang="en-US" altLang="ko-KR" dirty="0"/>
              <a:t>microarchitecture design space exploration</a:t>
            </a:r>
          </a:p>
          <a:p>
            <a:r>
              <a:rPr lang="en-US" altLang="ko-KR" dirty="0"/>
              <a:t>Section6 – </a:t>
            </a:r>
            <a:r>
              <a:rPr lang="ko-KR" altLang="en-US" dirty="0" err="1"/>
              <a:t>고레벨</a:t>
            </a:r>
            <a:r>
              <a:rPr lang="ko-KR" altLang="en-US" dirty="0"/>
              <a:t> 레이어 조직에서 </a:t>
            </a:r>
            <a:r>
              <a:rPr lang="en-US" altLang="ko-KR" dirty="0" err="1"/>
              <a:t>macroarchitecture</a:t>
            </a:r>
            <a:r>
              <a:rPr lang="en-US" altLang="ko-KR" dirty="0"/>
              <a:t> design space exploration</a:t>
            </a:r>
          </a:p>
        </p:txBody>
      </p:sp>
    </p:spTree>
    <p:extLst>
      <p:ext uri="{BB962C8B-B14F-4D97-AF65-F5344CB8AC3E}">
        <p14:creationId xmlns:p14="http://schemas.microsoft.com/office/powerpoint/2010/main" val="1513893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1697376-37F4-48F9-BCDE-EB4253826D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7505" y="273132"/>
                <a:ext cx="11709071" cy="642455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ko-KR" dirty="0"/>
                  <a:t>Fire module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expand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layer</a:t>
                </a:r>
                <a:r>
                  <a:rPr lang="ko-KR" altLang="en-US" dirty="0"/>
                  <a:t>에는 </a:t>
                </a:r>
                <a:r>
                  <a:rPr lang="en-US" altLang="ko-KR" dirty="0"/>
                  <a:t>1x1</a:t>
                </a:r>
                <a:r>
                  <a:rPr lang="ko-KR" altLang="en-US" dirty="0"/>
                  <a:t>필터와 </a:t>
                </a:r>
                <a:r>
                  <a:rPr lang="en-US" altLang="ko-KR" dirty="0"/>
                  <a:t>3x3</a:t>
                </a:r>
                <a:r>
                  <a:rPr lang="ko-KR" altLang="en-US" dirty="0"/>
                  <a:t>필터가 있다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</a:t>
                </a:r>
                <a:r>
                  <a:rPr lang="ko-KR" altLang="en-US" dirty="0"/>
                  <a:t>그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래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.1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,3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이다</m:t>
                    </m:r>
                  </m:oMath>
                </a14:m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𝑝𝑐𝑡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(0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𝑝𝑐𝑡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/>
                  <a:t>1,</a:t>
                </a:r>
                <a:r>
                  <a:rPr lang="ko-KR" altLang="en-US" dirty="0"/>
                  <a:t>모든 </a:t>
                </a:r>
                <a:r>
                  <a:rPr lang="en-US" altLang="ko-KR" dirty="0"/>
                  <a:t>Fire module</a:t>
                </a:r>
                <a:r>
                  <a:rPr lang="ko-KR" altLang="en-US" dirty="0"/>
                  <a:t>과 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 공유된다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expand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layer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3x3</a:t>
                </a:r>
                <a:r>
                  <a:rPr lang="ko-KR" altLang="en-US" dirty="0"/>
                  <a:t>필터의 퍼센트이다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ko-KR" altLang="en-US" dirty="0"/>
                  <a:t> 즉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,3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𝑝𝑐𝑡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.1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*(1-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𝑝𝑐𝑡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Fire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module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squeeze layer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squeeze ratio(SR)</a:t>
                </a:r>
                <a:r>
                  <a:rPr lang="ko-KR" altLang="en-US" dirty="0"/>
                  <a:t>라는</a:t>
                </a:r>
                <a:r>
                  <a:rPr lang="en-US" altLang="ko-KR" dirty="0"/>
                  <a:t> </a:t>
                </a:r>
                <a:r>
                  <a:rPr lang="ko-KR" altLang="en-US" dirty="0" err="1"/>
                  <a:t>메타파라미터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  <a:r>
                  <a:rPr lang="ko-KR" altLang="en-US" dirty="0"/>
                  <a:t>를 사용한다</a:t>
                </a:r>
                <a:r>
                  <a:rPr lang="en-US" altLang="ko-KR" dirty="0"/>
                  <a:t> (0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/>
                  <a:t> SR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/>
                  <a:t>1,</a:t>
                </a:r>
                <a:r>
                  <a:rPr lang="ko-KR" altLang="en-US" dirty="0"/>
                  <a:t>모든 </a:t>
                </a:r>
                <a:r>
                  <a:rPr lang="en-US" altLang="ko-KR" dirty="0"/>
                  <a:t>Fire module</a:t>
                </a:r>
                <a:r>
                  <a:rPr lang="ko-KR" altLang="en-US" dirty="0"/>
                  <a:t>과  공유된다</a:t>
                </a:r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이고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𝑆𝑅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.1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,3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이 성립한다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이렇게 </a:t>
                </a:r>
                <a:r>
                  <a:rPr lang="en-US" altLang="ko-KR" dirty="0"/>
                  <a:t>Fire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module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메타파라미터는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𝑖𝑛𝑐𝑟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𝑝𝑐𝑡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𝑓𝑟𝑒𝑞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𝑆𝑅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이 있다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1697376-37F4-48F9-BCDE-EB4253826D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505" y="273132"/>
                <a:ext cx="11709071" cy="6424551"/>
              </a:xfrm>
              <a:blipFill>
                <a:blip r:embed="rId2"/>
                <a:stretch>
                  <a:fillRect l="-937" t="-14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113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046A0-ABC8-492B-904D-64AB2EEF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10" y="258248"/>
            <a:ext cx="4054434" cy="608652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5.1 Squeeze ratio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84E5C-9144-4CC9-850D-5BFF88062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809" y="961900"/>
            <a:ext cx="11595265" cy="5637851"/>
          </a:xfrm>
        </p:spPr>
        <p:txBody>
          <a:bodyPr/>
          <a:lstStyle/>
          <a:p>
            <a:r>
              <a:rPr lang="en-US" altLang="ko-KR" dirty="0"/>
              <a:t>Squeeze ratio(SR)</a:t>
            </a:r>
            <a:r>
              <a:rPr lang="ko-KR" altLang="en-US" dirty="0"/>
              <a:t>는 </a:t>
            </a:r>
            <a:r>
              <a:rPr lang="en-US" altLang="ko-KR" dirty="0"/>
              <a:t>3x3</a:t>
            </a:r>
            <a:r>
              <a:rPr lang="ko-KR" altLang="en-US" dirty="0"/>
              <a:t>필터로 들어가는 </a:t>
            </a:r>
            <a:r>
              <a:rPr lang="en-US" altLang="ko-KR" dirty="0"/>
              <a:t>input channel</a:t>
            </a:r>
            <a:r>
              <a:rPr lang="ko-KR" altLang="en-US" dirty="0"/>
              <a:t>의 수를 줄이기 위해 </a:t>
            </a:r>
            <a:r>
              <a:rPr lang="en-US" altLang="ko-KR" dirty="0"/>
              <a:t>squeeze layer</a:t>
            </a:r>
            <a:r>
              <a:rPr lang="ko-KR" altLang="en-US" dirty="0"/>
              <a:t>에 사용해 파라미터의 수를 줄인다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SR</a:t>
            </a:r>
            <a:r>
              <a:rPr lang="ko-KR" altLang="en-US" dirty="0"/>
              <a:t>은 </a:t>
            </a:r>
            <a:r>
              <a:rPr lang="en-US" altLang="ko-KR" dirty="0"/>
              <a:t>squeeze layer</a:t>
            </a:r>
            <a:r>
              <a:rPr lang="ko-KR" altLang="en-US" dirty="0"/>
              <a:t>의 필터의 수와 </a:t>
            </a:r>
            <a:r>
              <a:rPr lang="en-US" altLang="ko-KR" dirty="0"/>
              <a:t>expand layer</a:t>
            </a:r>
            <a:r>
              <a:rPr lang="ko-KR" altLang="en-US" dirty="0"/>
              <a:t>의 필터의 수의 비율로 정의한다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다음 페이지에서 </a:t>
            </a:r>
            <a:r>
              <a:rPr lang="en-US" altLang="ko-KR" dirty="0"/>
              <a:t>SR</a:t>
            </a:r>
            <a:r>
              <a:rPr lang="ko-KR" altLang="en-US" dirty="0"/>
              <a:t>이 모델의 용량과 정확도에 미치는 영향을 실험으로 알아본다</a:t>
            </a:r>
          </a:p>
        </p:txBody>
      </p:sp>
    </p:spTree>
    <p:extLst>
      <p:ext uri="{BB962C8B-B14F-4D97-AF65-F5344CB8AC3E}">
        <p14:creationId xmlns:p14="http://schemas.microsoft.com/office/powerpoint/2010/main" val="857218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A33A6E-F2A8-4D51-AD31-D7A4A6971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915" y="810406"/>
            <a:ext cx="7928170" cy="35751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11E0E5-4427-49E7-BC42-9BDF5C81204A}"/>
                  </a:ext>
                </a:extLst>
              </p:cNvPr>
              <p:cNvSpPr txBox="1"/>
              <p:nvPr/>
            </p:nvSpPr>
            <p:spPr>
              <a:xfrm>
                <a:off x="3492799" y="4385562"/>
                <a:ext cx="54813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=128,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𝑖𝑛𝑐𝑟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=128,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𝑝𝑐𝑡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=0.5%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=128,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𝑖𝑛𝑐𝑟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=128,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=0.5%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11E0E5-4427-49E7-BC42-9BDF5C812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799" y="4385562"/>
                <a:ext cx="5481372" cy="646331"/>
              </a:xfrm>
              <a:prstGeom prst="rect">
                <a:avLst/>
              </a:prstGeom>
              <a:blipFill>
                <a:blip r:embed="rId3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8C78109-2104-45D5-8297-F090DE793991}"/>
              </a:ext>
            </a:extLst>
          </p:cNvPr>
          <p:cNvSpPr txBox="1"/>
          <p:nvPr/>
        </p:nvSpPr>
        <p:spPr>
          <a:xfrm>
            <a:off x="231329" y="5031893"/>
            <a:ext cx="6522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SR =0.125 </a:t>
            </a:r>
            <a:r>
              <a:rPr lang="ko-KR" altLang="en-US" dirty="0"/>
              <a:t>에서부터 증가 할 수록 용량과 정확도는 오르지만 </a:t>
            </a:r>
            <a:endParaRPr lang="en-US" altLang="ko-KR" dirty="0"/>
          </a:p>
          <a:p>
            <a:r>
              <a:rPr lang="en-US" altLang="ko-KR" dirty="0"/>
              <a:t>SR=0.75</a:t>
            </a:r>
            <a:r>
              <a:rPr lang="ko-KR" altLang="en-US" dirty="0"/>
              <a:t>부터는 정확도가 </a:t>
            </a:r>
            <a:r>
              <a:rPr lang="en-US" altLang="ko-KR" dirty="0"/>
              <a:t>86%</a:t>
            </a:r>
            <a:r>
              <a:rPr lang="ko-KR" altLang="en-US" dirty="0"/>
              <a:t>에서 정체된다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49AAF8-3009-474C-90ED-EA4D9FD077CF}"/>
              </a:ext>
            </a:extLst>
          </p:cNvPr>
          <p:cNvSpPr txBox="1"/>
          <p:nvPr/>
        </p:nvSpPr>
        <p:spPr>
          <a:xfrm>
            <a:off x="356260" y="225631"/>
            <a:ext cx="9272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Squeeze ratio &amp; trading off 1x1 and 3x3filters</a:t>
            </a:r>
            <a:endParaRPr lang="ko-KR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AD714E-5AC0-45DB-B08E-5F13D9251136}"/>
                  </a:ext>
                </a:extLst>
              </p:cNvPr>
              <p:cNvSpPr txBox="1"/>
              <p:nvPr/>
            </p:nvSpPr>
            <p:spPr>
              <a:xfrm>
                <a:off x="272437" y="6048130"/>
                <a:ext cx="61908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𝑝𝑐𝑡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=0.01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부</m:t>
                    </m:r>
                  </m:oMath>
                </a14:m>
                <a:r>
                  <a:rPr lang="ko-KR" altLang="en-US" dirty="0"/>
                  <a:t>터 증가 할 수록 용량과 정확도는 오르지만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𝑝𝑐𝑡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부</m:t>
                    </m:r>
                  </m:oMath>
                </a14:m>
                <a:r>
                  <a:rPr lang="ko-KR" altLang="en-US" dirty="0"/>
                  <a:t>터는 정확도가 </a:t>
                </a:r>
                <a:r>
                  <a:rPr lang="en-US" altLang="ko-KR" dirty="0"/>
                  <a:t>85.3%</a:t>
                </a:r>
                <a:r>
                  <a:rPr lang="ko-KR" altLang="en-US" dirty="0"/>
                  <a:t>에서 정체된다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AD714E-5AC0-45DB-B08E-5F13D9251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37" y="6048130"/>
                <a:ext cx="6190862" cy="646331"/>
              </a:xfrm>
              <a:prstGeom prst="rect">
                <a:avLst/>
              </a:prstGeom>
              <a:blipFill>
                <a:blip r:embed="rId4"/>
                <a:stretch>
                  <a:fillRect l="-197" t="-4717" r="-99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474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196C3-9321-4760-8AF2-5398964F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9" y="257958"/>
            <a:ext cx="10288979" cy="846158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Section6. CNN microarchitecture design space exploration</a:t>
            </a:r>
            <a:endParaRPr lang="ko-KR" altLang="en-US" sz="2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C1AF65-945C-4AE0-B991-0265001DB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569" y="1104116"/>
            <a:ext cx="5714836" cy="4214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206840-105A-40FD-A93C-4C043F722381}"/>
              </a:ext>
            </a:extLst>
          </p:cNvPr>
          <p:cNvSpPr txBox="1"/>
          <p:nvPr/>
        </p:nvSpPr>
        <p:spPr>
          <a:xfrm>
            <a:off x="5839856" y="5473630"/>
            <a:ext cx="620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왼쪽</a:t>
            </a:r>
            <a:r>
              <a:rPr lang="en-US" altLang="ko-KR" dirty="0"/>
              <a:t>: </a:t>
            </a:r>
            <a:r>
              <a:rPr lang="en-US" altLang="ko-KR" dirty="0" err="1"/>
              <a:t>squeezenet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가운데</a:t>
            </a:r>
            <a:r>
              <a:rPr lang="en-US" altLang="ko-KR" dirty="0"/>
              <a:t>: </a:t>
            </a:r>
            <a:r>
              <a:rPr lang="en-US" altLang="ko-KR" dirty="0" err="1"/>
              <a:t>squeezenet</a:t>
            </a:r>
            <a:r>
              <a:rPr lang="en-US" altLang="ko-KR" dirty="0"/>
              <a:t> + Fire module</a:t>
            </a:r>
            <a:r>
              <a:rPr lang="ko-KR" altLang="en-US" dirty="0"/>
              <a:t>에 </a:t>
            </a:r>
            <a:r>
              <a:rPr lang="en-US" altLang="ko-KR" dirty="0"/>
              <a:t>simple</a:t>
            </a:r>
            <a:r>
              <a:rPr lang="ko-KR" altLang="en-US" dirty="0"/>
              <a:t> </a:t>
            </a:r>
            <a:r>
              <a:rPr lang="en-US" altLang="ko-KR" dirty="0"/>
              <a:t>bypass</a:t>
            </a:r>
            <a:r>
              <a:rPr lang="ko-KR" altLang="en-US" dirty="0"/>
              <a:t>연결</a:t>
            </a:r>
            <a:endParaRPr lang="en-US" altLang="ko-KR" dirty="0"/>
          </a:p>
          <a:p>
            <a:r>
              <a:rPr lang="ko-KR" altLang="en-US" dirty="0"/>
              <a:t>오른쪽</a:t>
            </a:r>
            <a:r>
              <a:rPr lang="en-US" altLang="ko-KR" dirty="0"/>
              <a:t>: </a:t>
            </a:r>
            <a:r>
              <a:rPr lang="en-US" altLang="ko-KR" dirty="0" err="1"/>
              <a:t>squeezenet</a:t>
            </a:r>
            <a:r>
              <a:rPr lang="en-US" altLang="ko-KR" dirty="0"/>
              <a:t> + Fire module</a:t>
            </a:r>
            <a:r>
              <a:rPr lang="ko-KR" altLang="en-US" dirty="0"/>
              <a:t>에 </a:t>
            </a:r>
            <a:r>
              <a:rPr lang="en-US" altLang="ko-KR" dirty="0"/>
              <a:t>complex bypass</a:t>
            </a:r>
            <a:r>
              <a:rPr lang="ko-KR" altLang="en-US" dirty="0"/>
              <a:t>연결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324DB-3D1A-4C89-BD2F-1A93E7185091}"/>
              </a:ext>
            </a:extLst>
          </p:cNvPr>
          <p:cNvSpPr txBox="1"/>
          <p:nvPr/>
        </p:nvSpPr>
        <p:spPr>
          <a:xfrm>
            <a:off x="280059" y="1258784"/>
            <a:ext cx="587404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Squeezenet</a:t>
            </a:r>
            <a:r>
              <a:rPr lang="ko-KR" altLang="en-US" dirty="0"/>
              <a:t> </a:t>
            </a:r>
            <a:r>
              <a:rPr lang="en-US" altLang="ko-KR" dirty="0"/>
              <a:t>+simple</a:t>
            </a:r>
            <a:r>
              <a:rPr lang="ko-KR" altLang="en-US" dirty="0"/>
              <a:t> </a:t>
            </a:r>
            <a:r>
              <a:rPr lang="en-US" altLang="ko-KR" dirty="0"/>
              <a:t>bypass</a:t>
            </a:r>
            <a:r>
              <a:rPr lang="ko-KR" altLang="en-US" dirty="0"/>
              <a:t>에서 </a:t>
            </a:r>
            <a:r>
              <a:rPr lang="en-US" altLang="ko-KR" dirty="0"/>
              <a:t>Fire4</a:t>
            </a:r>
            <a:r>
              <a:rPr lang="ko-KR" altLang="en-US" dirty="0"/>
              <a:t>의 </a:t>
            </a:r>
            <a:r>
              <a:rPr lang="en-US" altLang="ko-KR" dirty="0"/>
              <a:t>input</a:t>
            </a:r>
            <a:r>
              <a:rPr lang="ko-KR" altLang="en-US" dirty="0"/>
              <a:t>은</a:t>
            </a:r>
            <a:endParaRPr lang="en-US" altLang="ko-KR" dirty="0"/>
          </a:p>
          <a:p>
            <a:r>
              <a:rPr lang="en-US" altLang="ko-KR" dirty="0"/>
              <a:t>fire2</a:t>
            </a:r>
            <a:r>
              <a:rPr lang="ko-KR" altLang="en-US" dirty="0"/>
              <a:t>의 </a:t>
            </a:r>
            <a:r>
              <a:rPr lang="en-US" altLang="ko-KR" dirty="0"/>
              <a:t>output + fire3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과 같다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fire module</a:t>
            </a:r>
            <a:r>
              <a:rPr lang="ko-KR" altLang="en-US" dirty="0"/>
              <a:t>의 </a:t>
            </a:r>
            <a:r>
              <a:rPr lang="en-US" altLang="ko-KR" dirty="0"/>
              <a:t>input channel</a:t>
            </a:r>
            <a:r>
              <a:rPr lang="ko-KR" altLang="en-US" dirty="0"/>
              <a:t>의 수와</a:t>
            </a:r>
            <a:endParaRPr lang="en-US" altLang="ko-KR" dirty="0"/>
          </a:p>
          <a:p>
            <a:r>
              <a:rPr lang="en-US" altLang="ko-KR" dirty="0"/>
              <a:t>output channel</a:t>
            </a:r>
            <a:r>
              <a:rPr lang="ko-KR" altLang="en-US" dirty="0"/>
              <a:t>의 수는 같아야 하기 때문에 </a:t>
            </a:r>
            <a:endParaRPr lang="en-US" altLang="ko-KR" dirty="0"/>
          </a:p>
          <a:p>
            <a:r>
              <a:rPr lang="ko-KR" altLang="en-US" dirty="0"/>
              <a:t>전체 </a:t>
            </a:r>
            <a:r>
              <a:rPr lang="en-US" altLang="ko-KR" dirty="0"/>
              <a:t>fire module</a:t>
            </a:r>
            <a:r>
              <a:rPr lang="ko-KR" altLang="en-US" dirty="0"/>
              <a:t>의 반만 </a:t>
            </a:r>
            <a:r>
              <a:rPr lang="en-US" altLang="ko-KR" dirty="0"/>
              <a:t>simple bypass</a:t>
            </a:r>
            <a:r>
              <a:rPr lang="ko-KR" altLang="en-US" dirty="0"/>
              <a:t>를 가진다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해결하기 위해 </a:t>
            </a:r>
            <a:r>
              <a:rPr lang="en-US" altLang="ko-KR" dirty="0"/>
              <a:t>1x1 convolution layer</a:t>
            </a:r>
            <a:r>
              <a:rPr lang="ko-KR" altLang="en-US" dirty="0"/>
              <a:t>를 가지는</a:t>
            </a:r>
            <a:endParaRPr lang="en-US" altLang="ko-KR" dirty="0"/>
          </a:p>
          <a:p>
            <a:r>
              <a:rPr lang="en-US" altLang="ko-KR" dirty="0"/>
              <a:t>complex bypass</a:t>
            </a:r>
            <a:r>
              <a:rPr lang="ko-KR" altLang="en-US" dirty="0"/>
              <a:t>를 추가해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channel</a:t>
            </a:r>
            <a:r>
              <a:rPr lang="ko-KR" altLang="en-US" dirty="0"/>
              <a:t>의 수와</a:t>
            </a:r>
            <a:endParaRPr lang="en-US" altLang="ko-KR" dirty="0"/>
          </a:p>
          <a:p>
            <a:r>
              <a:rPr lang="en-US" altLang="ko-KR" dirty="0"/>
              <a:t>output channel</a:t>
            </a:r>
            <a:r>
              <a:rPr lang="ko-KR" altLang="en-US" dirty="0"/>
              <a:t>의 수를</a:t>
            </a:r>
            <a:r>
              <a:rPr lang="en-US" altLang="ko-KR" dirty="0"/>
              <a:t> </a:t>
            </a:r>
            <a:r>
              <a:rPr lang="ko-KR" altLang="en-US" dirty="0"/>
              <a:t>맞춘다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bypass</a:t>
            </a:r>
            <a:r>
              <a:rPr lang="ko-KR" altLang="en-US" dirty="0"/>
              <a:t>들은 </a:t>
            </a:r>
            <a:r>
              <a:rPr lang="en-US" altLang="ko-KR" dirty="0"/>
              <a:t>squeeze layer</a:t>
            </a:r>
            <a:r>
              <a:rPr lang="ko-KR" altLang="en-US" dirty="0"/>
              <a:t>에서의 병목을 완화하는데</a:t>
            </a:r>
            <a:endParaRPr lang="en-US" altLang="ko-KR" dirty="0"/>
          </a:p>
          <a:p>
            <a:r>
              <a:rPr lang="ko-KR" altLang="en-US" dirty="0"/>
              <a:t>도움을 준다</a:t>
            </a:r>
            <a:r>
              <a:rPr lang="en-US" altLang="ko-KR" dirty="0"/>
              <a:t>.(SR=0.125</a:t>
            </a:r>
            <a:r>
              <a:rPr lang="ko-KR" altLang="en-US" dirty="0"/>
              <a:t>일 때 </a:t>
            </a:r>
            <a:r>
              <a:rPr lang="en-US" altLang="ko-KR" dirty="0"/>
              <a:t>squeeze layer</a:t>
            </a:r>
            <a:r>
              <a:rPr lang="ko-KR" altLang="en-US" dirty="0"/>
              <a:t>의 수는 </a:t>
            </a:r>
            <a:endParaRPr lang="en-US" altLang="ko-KR" dirty="0"/>
          </a:p>
          <a:p>
            <a:r>
              <a:rPr lang="en-US" altLang="ko-KR" dirty="0"/>
              <a:t>Expand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의 </a:t>
            </a:r>
            <a:r>
              <a:rPr lang="en-US" altLang="ko-KR" dirty="0"/>
              <a:t>1/8</a:t>
            </a:r>
            <a:r>
              <a:rPr lang="ko-KR" altLang="en-US" dirty="0"/>
              <a:t>이다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226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C9339E-F01D-4F80-861D-F4ADC3C6A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35" y="1158463"/>
            <a:ext cx="10210129" cy="2044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14B769-F08F-4E71-B332-B620E9B1FCF1}"/>
              </a:ext>
            </a:extLst>
          </p:cNvPr>
          <p:cNvSpPr txBox="1"/>
          <p:nvPr/>
        </p:nvSpPr>
        <p:spPr>
          <a:xfrm>
            <a:off x="354045" y="285008"/>
            <a:ext cx="11198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/>
              <a:t>Squeezenet</a:t>
            </a:r>
            <a:r>
              <a:rPr lang="ko-KR" altLang="en-US" sz="3200" b="1" dirty="0"/>
              <a:t>에서 </a:t>
            </a:r>
            <a:r>
              <a:rPr lang="en-US" altLang="ko-KR" sz="3200" b="1" dirty="0"/>
              <a:t>simple bypass</a:t>
            </a:r>
            <a:r>
              <a:rPr lang="ko-KR" altLang="en-US" sz="3200" b="1" dirty="0"/>
              <a:t>와 </a:t>
            </a:r>
            <a:r>
              <a:rPr lang="en-US" altLang="ko-KR" sz="3200" b="1" dirty="0"/>
              <a:t>complex bypass</a:t>
            </a:r>
            <a:r>
              <a:rPr lang="ko-KR" altLang="en-US" sz="3200" b="1" dirty="0"/>
              <a:t>의 차이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D3BA7-8742-4F85-8FF3-D1620E76C40E}"/>
              </a:ext>
            </a:extLst>
          </p:cNvPr>
          <p:cNvSpPr txBox="1"/>
          <p:nvPr/>
        </p:nvSpPr>
        <p:spPr>
          <a:xfrm>
            <a:off x="1328735" y="3224151"/>
            <a:ext cx="9249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Simple</a:t>
            </a:r>
            <a:r>
              <a:rPr lang="ko-KR" altLang="en-US" dirty="0"/>
              <a:t> </a:t>
            </a:r>
            <a:r>
              <a:rPr lang="en-US" altLang="ko-KR" dirty="0"/>
              <a:t>bypass</a:t>
            </a:r>
            <a:r>
              <a:rPr lang="ko-KR" altLang="en-US" dirty="0"/>
              <a:t>와 </a:t>
            </a:r>
            <a:r>
              <a:rPr lang="en-US" altLang="ko-KR" dirty="0"/>
              <a:t>complex bypass</a:t>
            </a:r>
            <a:r>
              <a:rPr lang="ko-KR" altLang="en-US" dirty="0"/>
              <a:t>를 쓴 모델은 순</a:t>
            </a:r>
            <a:r>
              <a:rPr lang="en-US" altLang="ko-KR" dirty="0" err="1"/>
              <a:t>squeezenet</a:t>
            </a:r>
            <a:r>
              <a:rPr lang="ko-KR" altLang="en-US" dirty="0"/>
              <a:t>보다 정확도가 상승 했지만</a:t>
            </a:r>
            <a:endParaRPr lang="en-US" altLang="ko-KR" dirty="0"/>
          </a:p>
          <a:p>
            <a:r>
              <a:rPr lang="en-US" altLang="ko-KR" dirty="0"/>
              <a:t>Simple bypass</a:t>
            </a:r>
            <a:r>
              <a:rPr lang="ko-KR" altLang="en-US" dirty="0"/>
              <a:t>를 쓴 모델이 </a:t>
            </a:r>
            <a:r>
              <a:rPr lang="en-US" altLang="ko-KR" dirty="0"/>
              <a:t>complex</a:t>
            </a:r>
            <a:r>
              <a:rPr lang="ko-KR" altLang="en-US" dirty="0"/>
              <a:t> </a:t>
            </a:r>
            <a:r>
              <a:rPr lang="en-US" altLang="ko-KR" dirty="0"/>
              <a:t>bypass</a:t>
            </a:r>
            <a:r>
              <a:rPr lang="ko-KR" altLang="en-US" dirty="0"/>
              <a:t>를 쓴 모델보다 정확도가 더 높았다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658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955D5-23BD-4D34-AB11-6FA17A78A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9" y="323272"/>
            <a:ext cx="4624449" cy="715530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Section7. conclusions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BF9CE-2183-47DA-AC27-605A60B6D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1038802"/>
            <a:ext cx="11745686" cy="5495926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Squeezenet</a:t>
            </a:r>
            <a:r>
              <a:rPr lang="ko-KR" altLang="en-US" sz="2400" dirty="0"/>
              <a:t>의 목적은 </a:t>
            </a:r>
            <a:r>
              <a:rPr lang="en-US" altLang="ko-KR" sz="2400" dirty="0" err="1"/>
              <a:t>alexnet</a:t>
            </a:r>
            <a:r>
              <a:rPr lang="ko-KR" altLang="en-US" sz="2400" dirty="0"/>
              <a:t>보다 </a:t>
            </a:r>
            <a:r>
              <a:rPr lang="en-US" altLang="ko-KR" sz="2400" dirty="0"/>
              <a:t>50</a:t>
            </a:r>
            <a:r>
              <a:rPr lang="ko-KR" altLang="en-US" sz="2400" dirty="0"/>
              <a:t>배 적은 파라미터로 </a:t>
            </a:r>
            <a:r>
              <a:rPr lang="en-US" altLang="ko-KR" sz="2400" dirty="0" err="1"/>
              <a:t>alexnet</a:t>
            </a:r>
            <a:r>
              <a:rPr lang="ko-KR" altLang="en-US" sz="2400" dirty="0"/>
              <a:t>만큼의 정확도를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ko-KR" altLang="en-US" sz="2400" dirty="0"/>
              <a:t>갖는 것 이었고 결과로 압축없이 </a:t>
            </a:r>
            <a:r>
              <a:rPr lang="en-US" altLang="ko-KR" sz="2400" dirty="0" err="1"/>
              <a:t>alexnet</a:t>
            </a:r>
            <a:r>
              <a:rPr lang="ko-KR" altLang="en-US" sz="2400" dirty="0"/>
              <a:t>보다 </a:t>
            </a:r>
            <a:r>
              <a:rPr lang="en-US" altLang="ko-KR" sz="2400" dirty="0"/>
              <a:t>510</a:t>
            </a:r>
            <a:r>
              <a:rPr lang="ko-KR" altLang="en-US" sz="2400" dirty="0"/>
              <a:t>배 작은 용량</a:t>
            </a:r>
            <a:r>
              <a:rPr lang="en-US" altLang="ko-KR" sz="2400" dirty="0"/>
              <a:t>(0.5MB</a:t>
            </a:r>
            <a:r>
              <a:rPr lang="ko-KR" altLang="en-US" sz="2400" dirty="0"/>
              <a:t>이하</a:t>
            </a:r>
            <a:r>
              <a:rPr lang="en-US" altLang="ko-KR" sz="2400" dirty="0"/>
              <a:t>)</a:t>
            </a:r>
            <a:r>
              <a:rPr lang="ko-KR" altLang="en-US" sz="2400" dirty="0"/>
              <a:t>을 가졌고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ko-KR" altLang="en-US" sz="2400" dirty="0"/>
              <a:t>정확도 부분에서 조금이나마 개선된 결과를 보였다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이렇게 작은 용량을 가진 </a:t>
            </a:r>
            <a:r>
              <a:rPr lang="en-US" altLang="ko-KR" sz="2400" dirty="0" err="1"/>
              <a:t>squeezenet</a:t>
            </a:r>
            <a:r>
              <a:rPr lang="ko-KR" altLang="en-US" sz="2400" dirty="0"/>
              <a:t>은 외부 메모리 없이 </a:t>
            </a:r>
            <a:r>
              <a:rPr lang="en-US" altLang="ko-KR" sz="2400" dirty="0"/>
              <a:t>FPGA</a:t>
            </a:r>
            <a:r>
              <a:rPr lang="ko-KR" altLang="en-US" sz="2400" dirty="0"/>
              <a:t>에 직접 설치될 수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이 논문에서는 </a:t>
            </a:r>
            <a:r>
              <a:rPr lang="en-US" altLang="ko-KR" sz="2400" dirty="0"/>
              <a:t>ImageNet</a:t>
            </a:r>
            <a:r>
              <a:rPr lang="ko-KR" altLang="en-US" sz="2400" dirty="0"/>
              <a:t>으로 트레이닝 하는데 집중했다</a:t>
            </a:r>
            <a:r>
              <a:rPr lang="en-US" altLang="ko-KR" sz="2400" dirty="0"/>
              <a:t>. </a:t>
            </a:r>
            <a:r>
              <a:rPr lang="ko-KR" altLang="en-US" sz="2400" dirty="0"/>
              <a:t>하지만 </a:t>
            </a:r>
            <a:r>
              <a:rPr lang="en-US" altLang="ko-KR" sz="2400" dirty="0"/>
              <a:t>ImageNet</a:t>
            </a:r>
            <a:r>
              <a:rPr lang="ko-KR" altLang="en-US" sz="2400" dirty="0"/>
              <a:t>으로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트레이닝 한 </a:t>
            </a:r>
            <a:r>
              <a:rPr lang="en-US" altLang="ko-KR" sz="2400" dirty="0"/>
              <a:t>CNN</a:t>
            </a:r>
            <a:r>
              <a:rPr lang="ko-KR" altLang="en-US" sz="2400" dirty="0"/>
              <a:t>을 적용하는 것은 일반적인 관행이 되고있다</a:t>
            </a:r>
            <a:r>
              <a:rPr lang="en-US" altLang="ko-KR" sz="2400" dirty="0"/>
              <a:t>. (</a:t>
            </a:r>
            <a:r>
              <a:rPr lang="ko-KR" altLang="en-US" sz="2400" dirty="0"/>
              <a:t>세밀한 개체 찾기</a:t>
            </a:r>
            <a:r>
              <a:rPr lang="en-US" altLang="ko-KR" sz="2400" dirty="0"/>
              <a:t>, </a:t>
            </a:r>
          </a:p>
          <a:p>
            <a:pPr marL="0" indent="0">
              <a:buNone/>
            </a:pPr>
            <a:r>
              <a:rPr lang="ko-KR" altLang="en-US" sz="2400" dirty="0"/>
              <a:t>이미지에서 로고 찾기</a:t>
            </a:r>
            <a:r>
              <a:rPr lang="en-US" altLang="ko-KR" sz="2400" dirty="0"/>
              <a:t>, </a:t>
            </a:r>
            <a:r>
              <a:rPr lang="ko-KR" altLang="en-US" sz="2400" dirty="0"/>
              <a:t>이미지에서 문장 빼내기 등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ko-KR" altLang="en-US" sz="2400" dirty="0"/>
              <a:t>그러므로 </a:t>
            </a:r>
            <a:r>
              <a:rPr lang="en-US" altLang="ko-KR" sz="2400" dirty="0" err="1"/>
              <a:t>Imagenet</a:t>
            </a:r>
            <a:r>
              <a:rPr lang="ko-KR" altLang="en-US" sz="2400" dirty="0"/>
              <a:t>으로 트레이닝 한 </a:t>
            </a:r>
            <a:r>
              <a:rPr lang="en-US" altLang="ko-KR" sz="2400" dirty="0"/>
              <a:t>CNN</a:t>
            </a:r>
            <a:r>
              <a:rPr lang="ko-KR" altLang="en-US" sz="2400" dirty="0"/>
              <a:t>또한 이미지와 비디오에서 보행자와 차량을 찾는 수많은 앱에 적용 할 </a:t>
            </a:r>
            <a:r>
              <a:rPr lang="ko-KR" altLang="en-US" sz="2400" dirty="0" err="1"/>
              <a:t>수있다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122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00820-661F-4646-8430-2B7010AEE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400" y="1770062"/>
            <a:ext cx="2997200" cy="3317875"/>
          </a:xfrm>
        </p:spPr>
        <p:txBody>
          <a:bodyPr>
            <a:noAutofit/>
          </a:bodyPr>
          <a:lstStyle/>
          <a:p>
            <a:r>
              <a:rPr lang="en-US" altLang="ko-KR" sz="5400" b="1" dirty="0"/>
              <a:t>The</a:t>
            </a:r>
            <a:r>
              <a:rPr lang="ko-KR" altLang="en-US" sz="5400" b="1" dirty="0"/>
              <a:t> </a:t>
            </a:r>
            <a:r>
              <a:rPr lang="en-US" altLang="ko-KR" sz="5400" b="1" dirty="0"/>
              <a:t>End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3503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F19A3-45AF-485B-80C1-0186C12D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111126"/>
            <a:ext cx="6805221" cy="827025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Section1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–</a:t>
            </a:r>
            <a:r>
              <a:rPr lang="ko-KR" altLang="en-US" sz="3600" b="1" dirty="0"/>
              <a:t> </a:t>
            </a:r>
            <a:r>
              <a:rPr lang="en-US" altLang="ko-KR" sz="3600" b="1" dirty="0" err="1"/>
              <a:t>SqeezeNet</a:t>
            </a:r>
            <a:r>
              <a:rPr lang="ko-KR" altLang="en-US" sz="3600" b="1" dirty="0"/>
              <a:t>의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5A355-308E-4BD6-B15B-531231026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825625"/>
            <a:ext cx="11785599" cy="4351338"/>
          </a:xfrm>
        </p:spPr>
        <p:txBody>
          <a:bodyPr/>
          <a:lstStyle/>
          <a:p>
            <a:r>
              <a:rPr lang="en-US" altLang="ko-KR" dirty="0" err="1"/>
              <a:t>Sqeezenet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AlexNet</a:t>
            </a:r>
            <a:r>
              <a:rPr lang="ko-KR" altLang="en-US" dirty="0"/>
              <a:t>수준의 정확도를 </a:t>
            </a:r>
            <a:r>
              <a:rPr lang="en-US" altLang="ko-KR" dirty="0"/>
              <a:t>50</a:t>
            </a:r>
            <a:r>
              <a:rPr lang="ko-KR" altLang="en-US" dirty="0"/>
              <a:t>배 적은 파라미터와 </a:t>
            </a:r>
            <a:r>
              <a:rPr lang="en-US" altLang="ko-KR" dirty="0"/>
              <a:t>0.5MB</a:t>
            </a:r>
            <a:r>
              <a:rPr lang="ko-KR" altLang="en-US" dirty="0"/>
              <a:t>아래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ko-KR" altLang="en-US" dirty="0"/>
              <a:t>의 용량으로 만들어낸 </a:t>
            </a:r>
            <a:r>
              <a:rPr lang="en-US" altLang="ko-KR" dirty="0"/>
              <a:t>Convolutional Neural Network</a:t>
            </a:r>
          </a:p>
          <a:p>
            <a:endParaRPr lang="en-US" altLang="ko-KR" dirty="0"/>
          </a:p>
          <a:p>
            <a:r>
              <a:rPr lang="en-US" altLang="ko-KR" dirty="0" err="1"/>
              <a:t>AlexNet</a:t>
            </a:r>
            <a:r>
              <a:rPr lang="en-US" altLang="ko-KR" dirty="0"/>
              <a:t>: 2012</a:t>
            </a:r>
            <a:r>
              <a:rPr lang="ko-KR" altLang="en-US" dirty="0"/>
              <a:t>년 </a:t>
            </a:r>
            <a:r>
              <a:rPr lang="en-US" altLang="ko-KR" dirty="0"/>
              <a:t>ILSVRC(</a:t>
            </a:r>
            <a:r>
              <a:rPr lang="en-US" altLang="ko-KR" dirty="0" err="1"/>
              <a:t>Imagenet</a:t>
            </a:r>
            <a:r>
              <a:rPr lang="en-US" altLang="ko-KR" dirty="0"/>
              <a:t> Large Scale Visual Recognition </a:t>
            </a:r>
          </a:p>
          <a:p>
            <a:pPr marL="0" indent="0">
              <a:buNone/>
            </a:pPr>
            <a:r>
              <a:rPr lang="en-US" altLang="ko-KR" dirty="0"/>
              <a:t>           Challenge)</a:t>
            </a:r>
            <a:r>
              <a:rPr lang="ko-KR" altLang="en-US" dirty="0"/>
              <a:t>에서 우승한 딥러닝 </a:t>
            </a:r>
            <a:r>
              <a:rPr lang="en-US" altLang="ko-KR" dirty="0"/>
              <a:t>CNN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46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0F918-ACCC-4AB1-9049-7F47D2749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16" y="139495"/>
            <a:ext cx="8721436" cy="953036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1.1</a:t>
            </a:r>
            <a:r>
              <a:rPr lang="ko-KR" altLang="en-US" sz="3200" b="1" dirty="0"/>
              <a:t>같은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정확도에서 더 적은 용량이 갖는 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2114B-9942-4015-824B-8217F6093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384" y="1092531"/>
            <a:ext cx="11009416" cy="5084432"/>
          </a:xfrm>
        </p:spPr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병렬 트레이닝에서 서버와 더 적은 커뮤니케이션을 요구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클라우드에서 자율주행차량으로 새 모델을 보내는데 더 작은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대역폭 요구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3) FPGA </a:t>
            </a:r>
            <a:r>
              <a:rPr lang="ko-KR" altLang="en-US" dirty="0"/>
              <a:t>또는 제한된 메모리를 가진 다른 하드웨어에 적용할 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FPGA: </a:t>
            </a:r>
            <a:r>
              <a:rPr lang="ko-KR" altLang="en-US" sz="2000" dirty="0"/>
              <a:t>직접 설계 가능 논리소자와 프로그래밍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할 수 있는 내부회로가 있는 반도체소자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64E955-552E-4CFB-9700-97F8443EB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722" y="4267510"/>
            <a:ext cx="4932342" cy="24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2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E8E54-5CBE-47A5-9697-C8FB7D04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6" y="263895"/>
            <a:ext cx="4268190" cy="83428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Section2</a:t>
            </a:r>
            <a:r>
              <a:rPr lang="en-US" altLang="ko-KR" sz="3200" b="1"/>
              <a:t>. </a:t>
            </a:r>
            <a:r>
              <a:rPr lang="ko-KR" altLang="en-US" sz="3200" b="1" dirty="0"/>
              <a:t>관련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E5DAE9-7962-4FC2-B0C5-4BC9435EC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32" y="1098177"/>
            <a:ext cx="11797146" cy="5495927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모델 압축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이 연구에서 가장 중요한 목표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: </a:t>
            </a:r>
            <a:r>
              <a:rPr lang="ko-KR" altLang="en-US" dirty="0"/>
              <a:t>매우 적은 파라미터로 정확도를 보존하는 모델을 정의하는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1) Denton(et al)– </a:t>
            </a:r>
            <a:r>
              <a:rPr lang="ko-KR" altLang="en-US" dirty="0"/>
              <a:t>학습된 </a:t>
            </a:r>
            <a:r>
              <a:rPr lang="en-US" altLang="ko-KR" dirty="0"/>
              <a:t>CNN</a:t>
            </a:r>
            <a:r>
              <a:rPr lang="ko-KR" altLang="en-US" dirty="0"/>
              <a:t>모델에 </a:t>
            </a:r>
            <a:r>
              <a:rPr lang="en-US" altLang="ko-KR" dirty="0"/>
              <a:t>singular value decomposition(SVD)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Han(et al) – Network</a:t>
            </a:r>
            <a:r>
              <a:rPr lang="ko-KR" altLang="en-US" dirty="0"/>
              <a:t> </a:t>
            </a:r>
            <a:r>
              <a:rPr lang="en-US" altLang="ko-KR" dirty="0"/>
              <a:t>Pruning</a:t>
            </a:r>
            <a:r>
              <a:rPr lang="ko-KR" altLang="en-US" dirty="0"/>
              <a:t> 구축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그리고 </a:t>
            </a:r>
            <a:r>
              <a:rPr lang="en-US" altLang="ko-KR" dirty="0"/>
              <a:t>Network Pruning</a:t>
            </a:r>
            <a:r>
              <a:rPr lang="ko-KR" altLang="en-US" dirty="0"/>
              <a:t>에 양자화와 </a:t>
            </a:r>
            <a:r>
              <a:rPr lang="ko-KR" altLang="en-US" dirty="0" err="1"/>
              <a:t>허프만</a:t>
            </a:r>
            <a:r>
              <a:rPr lang="ko-KR" altLang="en-US" dirty="0"/>
              <a:t> 부호화를 접목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해 </a:t>
            </a:r>
            <a:r>
              <a:rPr lang="en-US" altLang="ko-KR" dirty="0"/>
              <a:t>Deep Compression</a:t>
            </a:r>
            <a:r>
              <a:rPr lang="ko-KR" altLang="en-US" dirty="0"/>
              <a:t>을 만들었다</a:t>
            </a:r>
            <a:r>
              <a:rPr lang="en-US" altLang="ko-KR" dirty="0"/>
              <a:t>. </a:t>
            </a:r>
            <a:r>
              <a:rPr lang="ko-KR" altLang="en-US" dirty="0"/>
              <a:t>또한 하드웨어 가속기 </a:t>
            </a:r>
            <a:r>
              <a:rPr lang="en-US" altLang="ko-KR" dirty="0"/>
              <a:t>EIE</a:t>
            </a:r>
            <a:r>
              <a:rPr lang="ko-KR" altLang="en-US" dirty="0"/>
              <a:t>를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디자인 해 실질적인 속도상승과 에너지 절약을 이루면서 압축된 모델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에 바로 동작 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526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E41EE-C8C0-49E8-91BC-03CB2307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SVD(</a:t>
            </a:r>
            <a:r>
              <a:rPr lang="ko-KR" altLang="en-US" sz="3200" b="1" dirty="0" err="1"/>
              <a:t>특잇값</a:t>
            </a:r>
            <a:r>
              <a:rPr lang="ko-KR" altLang="en-US" sz="3200" b="1" dirty="0"/>
              <a:t> 분해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638B8-A13C-46D9-9283-6845BB10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행렬을 특정한 구조로 분해하는 방식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D4CC37-4F6B-4184-AAD0-92CDE70F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8" y="2565071"/>
            <a:ext cx="3221058" cy="19677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8E5816-B21C-4E4F-9B56-3116ABB78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470" y="2565071"/>
            <a:ext cx="3221059" cy="19677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E7B4E3-CDDA-4D5F-91F2-7964641E4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8783" y="2565071"/>
            <a:ext cx="3221058" cy="19677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5D9CC3-9892-4896-8B64-E563A07DE6F7}"/>
              </a:ext>
            </a:extLst>
          </p:cNvPr>
          <p:cNvSpPr txBox="1"/>
          <p:nvPr/>
        </p:nvSpPr>
        <p:spPr>
          <a:xfrm>
            <a:off x="581891" y="4643252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600x367</a:t>
            </a:r>
            <a:r>
              <a:rPr lang="ko-KR" altLang="en-US" dirty="0"/>
              <a:t>픽셀의 행렬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961B9-2D46-471B-8CE3-B2779F0ABDAB}"/>
              </a:ext>
            </a:extLst>
          </p:cNvPr>
          <p:cNvSpPr txBox="1"/>
          <p:nvPr/>
        </p:nvSpPr>
        <p:spPr>
          <a:xfrm>
            <a:off x="4382862" y="4643252"/>
            <a:ext cx="332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r>
              <a:rPr lang="ko-KR" altLang="en-US" dirty="0"/>
              <a:t>개의 </a:t>
            </a:r>
            <a:r>
              <a:rPr lang="en-US" altLang="ko-KR" dirty="0"/>
              <a:t>singular value</a:t>
            </a:r>
            <a:r>
              <a:rPr lang="ko-KR" altLang="en-US" dirty="0"/>
              <a:t>로 근사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E90AE9-3DE1-45C2-9059-5832CBB0CB63}"/>
              </a:ext>
            </a:extLst>
          </p:cNvPr>
          <p:cNvSpPr txBox="1"/>
          <p:nvPr/>
        </p:nvSpPr>
        <p:spPr>
          <a:xfrm>
            <a:off x="8890797" y="4643252"/>
            <a:ext cx="319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개의 </a:t>
            </a:r>
            <a:r>
              <a:rPr lang="en-US" altLang="ko-KR" dirty="0"/>
              <a:t>singular value</a:t>
            </a:r>
            <a:r>
              <a:rPr lang="ko-KR" altLang="en-US" dirty="0"/>
              <a:t>로 근사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E4197B-1C9B-47FC-AA25-8D1CBCE27697}"/>
              </a:ext>
            </a:extLst>
          </p:cNvPr>
          <p:cNvSpPr txBox="1"/>
          <p:nvPr/>
        </p:nvSpPr>
        <p:spPr>
          <a:xfrm>
            <a:off x="308758" y="6311900"/>
            <a:ext cx="421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https://darkpgmr.tistory.com/106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57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F8267-252D-4F27-941A-1A88C0D6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911930" cy="632402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Network Pruning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B5D7A-F1B4-4F51-8FD7-A89EC542C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60" y="997528"/>
            <a:ext cx="11417135" cy="5495346"/>
          </a:xfrm>
        </p:spPr>
        <p:txBody>
          <a:bodyPr/>
          <a:lstStyle/>
          <a:p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training</a:t>
            </a:r>
            <a:r>
              <a:rPr lang="ko-KR" altLang="en-US" dirty="0"/>
              <a:t>으로 학습 후 가중치가 </a:t>
            </a:r>
            <a:r>
              <a:rPr lang="en-US" altLang="ko-KR" dirty="0"/>
              <a:t>threshold(</a:t>
            </a:r>
            <a:r>
              <a:rPr lang="ko-KR" altLang="en-US" dirty="0"/>
              <a:t>특정 출발점</a:t>
            </a:r>
            <a:r>
              <a:rPr lang="en-US" altLang="ko-KR" dirty="0"/>
              <a:t>)</a:t>
            </a:r>
            <a:r>
              <a:rPr lang="ko-KR" altLang="en-US" dirty="0"/>
              <a:t>보다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작은 파라미터를 삭제한다 </a:t>
            </a:r>
            <a:r>
              <a:rPr lang="en-US" altLang="ko-KR" dirty="0"/>
              <a:t>&gt; CNN model</a:t>
            </a:r>
            <a:r>
              <a:rPr lang="ko-KR" altLang="en-US" dirty="0"/>
              <a:t>의 크기 줄이고 </a:t>
            </a:r>
            <a:r>
              <a:rPr lang="ko-KR" altLang="en-US" dirty="0" err="1"/>
              <a:t>과적합</a:t>
            </a:r>
            <a:r>
              <a:rPr lang="ko-KR" altLang="en-US" dirty="0"/>
              <a:t> 막음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EC7371-7D7B-42A4-971F-196CE8E68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26" y="2562905"/>
            <a:ext cx="5715000" cy="3038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98DFF7-BD1E-4C76-A002-03C04B9FB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244" y="2352304"/>
            <a:ext cx="4327566" cy="43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5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84DBEF-8D10-4AEB-8255-91E14AD00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" y="1098178"/>
            <a:ext cx="11513128" cy="5495927"/>
          </a:xfrm>
        </p:spPr>
        <p:txBody>
          <a:bodyPr/>
          <a:lstStyle/>
          <a:p>
            <a:r>
              <a:rPr lang="en-US" altLang="ko-KR" dirty="0"/>
              <a:t>2.CNN</a:t>
            </a:r>
            <a:r>
              <a:rPr lang="ko-KR" altLang="en-US" dirty="0"/>
              <a:t> </a:t>
            </a:r>
            <a:r>
              <a:rPr lang="en-US" altLang="ko-KR" dirty="0"/>
              <a:t>Microarchitecture</a:t>
            </a:r>
          </a:p>
          <a:p>
            <a:pPr marL="0" indent="0">
              <a:buNone/>
            </a:pPr>
            <a:r>
              <a:rPr lang="en-US" altLang="ko-KR" dirty="0"/>
              <a:t> convolution</a:t>
            </a:r>
            <a:r>
              <a:rPr lang="ko-KR" altLang="en-US" dirty="0"/>
              <a:t>은 </a:t>
            </a:r>
            <a:r>
              <a:rPr lang="en-US" altLang="ko-KR" dirty="0" err="1"/>
              <a:t>Lecun</a:t>
            </a:r>
            <a:r>
              <a:rPr lang="ko-KR" altLang="en-US" dirty="0"/>
              <a:t>으로부터 </a:t>
            </a:r>
            <a:r>
              <a:rPr lang="en-US" altLang="ko-KR" dirty="0"/>
              <a:t>1989</a:t>
            </a:r>
            <a:r>
              <a:rPr lang="ko-KR" altLang="en-US" dirty="0"/>
              <a:t>년 부터 사용되어왔다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convolution</a:t>
            </a:r>
            <a:r>
              <a:rPr lang="ko-KR" altLang="en-US" dirty="0"/>
              <a:t> </a:t>
            </a:r>
            <a:r>
              <a:rPr lang="en-US" altLang="ko-KR" dirty="0"/>
              <a:t>filter</a:t>
            </a:r>
            <a:r>
              <a:rPr lang="ko-KR" altLang="en-US" dirty="0"/>
              <a:t>는 높이</a:t>
            </a:r>
            <a:r>
              <a:rPr lang="en-US" altLang="ko-KR" dirty="0"/>
              <a:t>, </a:t>
            </a:r>
            <a:r>
              <a:rPr lang="ko-KR" altLang="en-US" dirty="0"/>
              <a:t>너비</a:t>
            </a:r>
            <a:r>
              <a:rPr lang="en-US" altLang="ko-KR" dirty="0"/>
              <a:t>,</a:t>
            </a:r>
            <a:r>
              <a:rPr lang="ko-KR" altLang="en-US" dirty="0"/>
              <a:t>깊이 </a:t>
            </a:r>
            <a:r>
              <a:rPr lang="en-US" altLang="ko-KR" dirty="0"/>
              <a:t>3</a:t>
            </a:r>
            <a:r>
              <a:rPr lang="ko-KR" altLang="en-US" dirty="0"/>
              <a:t>차원으로 이뤄진다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(</a:t>
            </a:r>
            <a:r>
              <a:rPr lang="ko-KR" altLang="en-US" dirty="0"/>
              <a:t>이미지에서는 전형적으로 </a:t>
            </a:r>
            <a:r>
              <a:rPr lang="en-US" altLang="ko-KR" dirty="0" err="1"/>
              <a:t>cnn</a:t>
            </a:r>
            <a:r>
              <a:rPr lang="en-US" altLang="ko-KR" dirty="0"/>
              <a:t> filter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차원</a:t>
            </a:r>
            <a:r>
              <a:rPr lang="en-US" altLang="ko-KR" dirty="0"/>
              <a:t>(RGB)</a:t>
            </a:r>
            <a:r>
              <a:rPr lang="ko-KR" altLang="en-US" dirty="0"/>
              <a:t>을 사용한다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Network in Network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GoogleNet</a:t>
            </a:r>
            <a:r>
              <a:rPr lang="ko-KR" altLang="en-US" dirty="0"/>
              <a:t>에서는 </a:t>
            </a:r>
            <a:r>
              <a:rPr lang="en-US" altLang="ko-KR" dirty="0"/>
              <a:t>1x1</a:t>
            </a:r>
            <a:r>
              <a:rPr lang="ko-KR" altLang="en-US" dirty="0"/>
              <a:t>필터도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모듈의 차원이나 조직의 특정 부분을 </a:t>
            </a:r>
            <a:r>
              <a:rPr lang="en-US" altLang="ko-KR" dirty="0"/>
              <a:t>CNN Microarchitecture</a:t>
            </a:r>
            <a:r>
              <a:rPr lang="ko-KR" altLang="en-US" dirty="0" err="1"/>
              <a:t>라고한다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156AA54-06C0-4BC7-BECD-525A93371A07}"/>
              </a:ext>
            </a:extLst>
          </p:cNvPr>
          <p:cNvSpPr txBox="1">
            <a:spLocks/>
          </p:cNvSpPr>
          <p:nvPr/>
        </p:nvSpPr>
        <p:spPr>
          <a:xfrm>
            <a:off x="339436" y="263895"/>
            <a:ext cx="4268190" cy="834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Section2. </a:t>
            </a:r>
            <a:r>
              <a:rPr lang="ko-KR" altLang="en-US" sz="3200" b="1" dirty="0"/>
              <a:t>관련 연구</a:t>
            </a:r>
          </a:p>
        </p:txBody>
      </p:sp>
    </p:spTree>
    <p:extLst>
      <p:ext uri="{BB962C8B-B14F-4D97-AF65-F5344CB8AC3E}">
        <p14:creationId xmlns:p14="http://schemas.microsoft.com/office/powerpoint/2010/main" val="1929027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84DBEF-8D10-4AEB-8255-91E14AD00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" y="1098178"/>
            <a:ext cx="11513128" cy="5495927"/>
          </a:xfrm>
        </p:spPr>
        <p:txBody>
          <a:bodyPr/>
          <a:lstStyle/>
          <a:p>
            <a:r>
              <a:rPr lang="en-US" altLang="ko-KR" dirty="0"/>
              <a:t>3.CNN</a:t>
            </a:r>
            <a:r>
              <a:rPr lang="ko-KR" altLang="en-US" dirty="0"/>
              <a:t> </a:t>
            </a:r>
            <a:r>
              <a:rPr lang="en-US" altLang="ko-KR" dirty="0" err="1"/>
              <a:t>Macroarchitecture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CNN Microarchitecture</a:t>
            </a:r>
            <a:r>
              <a:rPr lang="ko-KR" altLang="en-US" dirty="0"/>
              <a:t>와 반대로 </a:t>
            </a:r>
            <a:r>
              <a:rPr lang="en-US" altLang="ko-KR" dirty="0"/>
              <a:t>CNN</a:t>
            </a:r>
            <a:r>
              <a:rPr lang="ko-KR" altLang="en-US" dirty="0"/>
              <a:t>아키텍처의 처음부터 </a:t>
            </a:r>
            <a:r>
              <a:rPr lang="ko-KR" altLang="en-US" dirty="0" err="1"/>
              <a:t>끝까지를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CNN </a:t>
            </a:r>
            <a:r>
              <a:rPr lang="en-US" altLang="ko-KR" dirty="0" err="1"/>
              <a:t>Macroarchitecture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156AA54-06C0-4BC7-BECD-525A93371A07}"/>
              </a:ext>
            </a:extLst>
          </p:cNvPr>
          <p:cNvSpPr txBox="1">
            <a:spLocks/>
          </p:cNvSpPr>
          <p:nvPr/>
        </p:nvSpPr>
        <p:spPr>
          <a:xfrm>
            <a:off x="339436" y="263895"/>
            <a:ext cx="4268190" cy="834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Section2. </a:t>
            </a:r>
            <a:r>
              <a:rPr lang="ko-KR" altLang="en-US" sz="3200" b="1" dirty="0"/>
              <a:t>관련 연구</a:t>
            </a:r>
          </a:p>
        </p:txBody>
      </p:sp>
    </p:spTree>
    <p:extLst>
      <p:ext uri="{BB962C8B-B14F-4D97-AF65-F5344CB8AC3E}">
        <p14:creationId xmlns:p14="http://schemas.microsoft.com/office/powerpoint/2010/main" val="129139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1649</Words>
  <Application>Microsoft Office PowerPoint</Application>
  <PresentationFormat>와이드스크린</PresentationFormat>
  <Paragraphs>208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Cambria Math</vt:lpstr>
      <vt:lpstr>Office 테마</vt:lpstr>
      <vt:lpstr>SqeezeNet</vt:lpstr>
      <vt:lpstr>차례</vt:lpstr>
      <vt:lpstr>Section1 – SqeezeNet의 소개</vt:lpstr>
      <vt:lpstr>1.1같은 정확도에서 더 적은 용량이 갖는 이점</vt:lpstr>
      <vt:lpstr>Section2. 관련 연구</vt:lpstr>
      <vt:lpstr>SVD(특잇값 분해)</vt:lpstr>
      <vt:lpstr>Network Pruning</vt:lpstr>
      <vt:lpstr>PowerPoint 프레젠테이션</vt:lpstr>
      <vt:lpstr>PowerPoint 프레젠테이션</vt:lpstr>
      <vt:lpstr>PowerPoint 프레젠테이션</vt:lpstr>
      <vt:lpstr>Section3 – SqeezeNet아키텍처 구성 </vt:lpstr>
      <vt:lpstr>PowerPoint 프레젠테이션</vt:lpstr>
      <vt:lpstr>PowerPoint 프레젠테이션</vt:lpstr>
      <vt:lpstr>3.2 Fire module</vt:lpstr>
      <vt:lpstr>3.3 the squeezenet archtecture</vt:lpstr>
      <vt:lpstr>3.3.1 other squeezenet details</vt:lpstr>
      <vt:lpstr>PowerPoint 프레젠테이션</vt:lpstr>
      <vt:lpstr>Section4. evaluation of squeezenet</vt:lpstr>
      <vt:lpstr>Section5.1 CNN microarchitecture metaparameters </vt:lpstr>
      <vt:lpstr>PowerPoint 프레젠테이션</vt:lpstr>
      <vt:lpstr>5.1 Squeeze ratio</vt:lpstr>
      <vt:lpstr>PowerPoint 프레젠테이션</vt:lpstr>
      <vt:lpstr>Section6. CNN microarchitecture design space exploration</vt:lpstr>
      <vt:lpstr>PowerPoint 프레젠테이션</vt:lpstr>
      <vt:lpstr>Section7. conclusions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SqeezeNet</dc:title>
  <dc:creator>범 동규</dc:creator>
  <cp:lastModifiedBy>범 동규</cp:lastModifiedBy>
  <cp:revision>82</cp:revision>
  <dcterms:created xsi:type="dcterms:W3CDTF">2021-04-30T12:47:39Z</dcterms:created>
  <dcterms:modified xsi:type="dcterms:W3CDTF">2021-05-10T07:51:50Z</dcterms:modified>
</cp:coreProperties>
</file>