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571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AC1C-ADFF-4284-91EF-9CCBC99934D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68F-B3CE-4C77-B41E-192D4225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AC1C-ADFF-4284-91EF-9CCBC99934D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68F-B3CE-4C77-B41E-192D4225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9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AC1C-ADFF-4284-91EF-9CCBC99934D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68F-B3CE-4C77-B41E-192D4225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5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AC1C-ADFF-4284-91EF-9CCBC99934D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68F-B3CE-4C77-B41E-192D4225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AC1C-ADFF-4284-91EF-9CCBC99934D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68F-B3CE-4C77-B41E-192D4225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9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AC1C-ADFF-4284-91EF-9CCBC99934D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68F-B3CE-4C77-B41E-192D4225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3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AC1C-ADFF-4284-91EF-9CCBC99934D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68F-B3CE-4C77-B41E-192D4225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8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AC1C-ADFF-4284-91EF-9CCBC99934D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68F-B3CE-4C77-B41E-192D4225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0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AC1C-ADFF-4284-91EF-9CCBC99934D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68F-B3CE-4C77-B41E-192D4225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1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AC1C-ADFF-4284-91EF-9CCBC99934D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68F-B3CE-4C77-B41E-192D4225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83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AC1C-ADFF-4284-91EF-9CCBC99934D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68F-B3CE-4C77-B41E-192D4225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7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5AC1C-ADFF-4284-91EF-9CCBC99934D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868F-B3CE-4C77-B41E-192D4225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88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93059" y="1443037"/>
            <a:ext cx="13470149" cy="1985963"/>
          </a:xfrm>
        </p:spPr>
        <p:txBody>
          <a:bodyPr>
            <a:normAutofit/>
          </a:bodyPr>
          <a:lstStyle/>
          <a:p>
            <a:r>
              <a:rPr lang="en-US" altLang="ko-KR" sz="7000" dirty="0" err="1" smtClean="0">
                <a:latin typeface="Lucida Fax" panose="02060602050505020204" pitchFamily="18" charset="0"/>
              </a:rPr>
              <a:t>Xception</a:t>
            </a:r>
            <a:r>
              <a:rPr lang="en-US" altLang="ko-KR" sz="7000" dirty="0" smtClean="0">
                <a:latin typeface="Lucida Fax" panose="02060602050505020204" pitchFamily="18" charset="0"/>
              </a:rPr>
              <a:t> </a:t>
            </a:r>
            <a:r>
              <a:rPr lang="en-US" altLang="ko-KR" sz="2000" dirty="0" smtClean="0">
                <a:latin typeface="Lucida Fax" panose="02060602050505020204" pitchFamily="18" charset="0"/>
              </a:rPr>
              <a:t>: Deep </a:t>
            </a:r>
            <a:r>
              <a:rPr lang="en-US" altLang="ko-KR" sz="2000" dirty="0" err="1" smtClean="0">
                <a:latin typeface="Lucida Fax" panose="02060602050505020204" pitchFamily="18" charset="0"/>
              </a:rPr>
              <a:t>Learing</a:t>
            </a:r>
            <a:r>
              <a:rPr lang="en-US" altLang="ko-KR" sz="2000" dirty="0" smtClean="0">
                <a:latin typeface="Lucida Fax" panose="02060602050505020204" pitchFamily="18" charset="0"/>
              </a:rPr>
              <a:t> with </a:t>
            </a:r>
            <a:r>
              <a:rPr lang="en-US" altLang="ko-KR" sz="2000" dirty="0" err="1" smtClean="0">
                <a:latin typeface="Lucida Fax" panose="02060602050505020204" pitchFamily="18" charset="0"/>
              </a:rPr>
              <a:t>Depthwise</a:t>
            </a:r>
            <a:r>
              <a:rPr lang="en-US" altLang="ko-KR" sz="2000" dirty="0" smtClean="0">
                <a:latin typeface="Lucida Fax" panose="02060602050505020204" pitchFamily="18" charset="0"/>
              </a:rPr>
              <a:t> Separable Convolutions</a:t>
            </a:r>
            <a:endParaRPr lang="ko-KR" altLang="en-US" sz="2000" dirty="0">
              <a:latin typeface="Lucida Fax" panose="0206060205050502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99176" y="3655826"/>
            <a:ext cx="2949388" cy="165576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컴퓨터정보통신공학과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201552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이지현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5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5165" y="1141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latin typeface="Lucida Fax" panose="02060602050505020204" pitchFamily="18" charset="0"/>
              </a:rPr>
              <a:t>Experimental evaluation</a:t>
            </a:r>
            <a:endParaRPr lang="ko-KR" altLang="en-US" sz="4800" dirty="0">
              <a:latin typeface="Lucida Fax" panose="02060602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699" y="2084984"/>
            <a:ext cx="9108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ucida Fax" panose="02060602050505020204" pitchFamily="18" charset="0"/>
              </a:rPr>
              <a:t>On ImageNet</a:t>
            </a:r>
          </a:p>
          <a:p>
            <a:pPr marL="742950" lvl="1" indent="-285750">
              <a:buFontTx/>
              <a:buChar char="-"/>
            </a:pPr>
            <a:r>
              <a:rPr lang="en-US" altLang="ko-KR" sz="2000" dirty="0" smtClean="0">
                <a:latin typeface="Lucida Fax" panose="02060602050505020204" pitchFamily="18" charset="0"/>
              </a:rPr>
              <a:t>Optimizer : SGD</a:t>
            </a:r>
          </a:p>
          <a:p>
            <a:pPr marL="742950" lvl="1" indent="-285750">
              <a:buFontTx/>
              <a:buChar char="-"/>
            </a:pPr>
            <a:r>
              <a:rPr lang="en-US" altLang="ko-KR" sz="2000" dirty="0" smtClean="0">
                <a:latin typeface="Lucida Fax" panose="02060602050505020204" pitchFamily="18" charset="0"/>
              </a:rPr>
              <a:t>Momentum : 0.9</a:t>
            </a:r>
          </a:p>
          <a:p>
            <a:pPr marL="742950" lvl="1" indent="-285750">
              <a:buFontTx/>
              <a:buChar char="-"/>
            </a:pPr>
            <a:r>
              <a:rPr lang="en-US" altLang="ko-KR" sz="2000" dirty="0" smtClean="0">
                <a:latin typeface="Lucida Fax" panose="02060602050505020204" pitchFamily="18" charset="0"/>
              </a:rPr>
              <a:t>Initial learning rate : 0.045</a:t>
            </a:r>
          </a:p>
          <a:p>
            <a:pPr marL="742950" lvl="1" indent="-285750">
              <a:buFontTx/>
              <a:buChar char="-"/>
            </a:pPr>
            <a:r>
              <a:rPr lang="en-US" altLang="ko-KR" sz="2000" dirty="0" smtClean="0">
                <a:latin typeface="Lucida Fax" panose="02060602050505020204" pitchFamily="18" charset="0"/>
              </a:rPr>
              <a:t>Learning rate decay : decay of rate 0.94 every 2 epochs</a:t>
            </a:r>
          </a:p>
          <a:p>
            <a:pPr marL="742950" lvl="1" indent="-285750">
              <a:buFontTx/>
              <a:buChar char="-"/>
            </a:pPr>
            <a:endParaRPr lang="en-US" altLang="ko-KR" sz="2000" dirty="0">
              <a:latin typeface="Lucida Fax" panose="02060602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ucida Fax" panose="02060602050505020204" pitchFamily="18" charset="0"/>
              </a:rPr>
              <a:t>On JET</a:t>
            </a:r>
          </a:p>
          <a:p>
            <a:pPr marL="742950" lvl="1" indent="-285750">
              <a:buFontTx/>
              <a:buChar char="-"/>
            </a:pPr>
            <a:r>
              <a:rPr lang="en-US" altLang="ko-KR" sz="2000" dirty="0" smtClean="0">
                <a:latin typeface="Lucida Fax" panose="02060602050505020204" pitchFamily="18" charset="0"/>
              </a:rPr>
              <a:t>Optimizer : </a:t>
            </a:r>
            <a:r>
              <a:rPr lang="en-US" altLang="ko-KR" sz="2000" dirty="0" err="1" smtClean="0">
                <a:latin typeface="Lucida Fax" panose="02060602050505020204" pitchFamily="18" charset="0"/>
              </a:rPr>
              <a:t>RMSprop</a:t>
            </a:r>
            <a:endParaRPr lang="en-US" altLang="ko-KR" sz="2000" dirty="0" smtClean="0">
              <a:latin typeface="Lucida Fax" panose="020606020505050202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2000" dirty="0" smtClean="0">
                <a:latin typeface="Lucida Fax" panose="02060602050505020204" pitchFamily="18" charset="0"/>
              </a:rPr>
              <a:t>Momentum : 0.9</a:t>
            </a:r>
          </a:p>
          <a:p>
            <a:pPr marL="742950" lvl="1" indent="-285750">
              <a:buFontTx/>
              <a:buChar char="-"/>
            </a:pPr>
            <a:r>
              <a:rPr lang="en-US" altLang="ko-KR" sz="2000" dirty="0" smtClean="0">
                <a:latin typeface="Lucida Fax" panose="02060602050505020204" pitchFamily="18" charset="0"/>
              </a:rPr>
              <a:t>Initial learning rate : 0.001</a:t>
            </a:r>
          </a:p>
          <a:p>
            <a:pPr marL="742950" lvl="1" indent="-285750">
              <a:buFontTx/>
              <a:buChar char="-"/>
            </a:pPr>
            <a:r>
              <a:rPr lang="en-US" altLang="ko-KR" sz="2000" dirty="0" smtClean="0">
                <a:latin typeface="Lucida Fax" panose="02060602050505020204" pitchFamily="18" charset="0"/>
              </a:rPr>
              <a:t>Learning rate decay : decay of rate 0.9 every 3,000,000 samples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699" y="1582961"/>
            <a:ext cx="849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Lucida Fax" panose="02060602050505020204" pitchFamily="18" charset="0"/>
              </a:rPr>
              <a:t>Optimization configuration</a:t>
            </a:r>
            <a:endParaRPr lang="ko-KR" altLang="en-US" sz="24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5165" y="1141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latin typeface="Lucida Fax" panose="02060602050505020204" pitchFamily="18" charset="0"/>
              </a:rPr>
              <a:t>Experimental evaluation</a:t>
            </a:r>
            <a:endParaRPr lang="ko-KR" altLang="en-US" sz="4800" dirty="0">
              <a:latin typeface="Lucida Fax" panose="02060602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699" y="1582961"/>
            <a:ext cx="849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Lucida Fax" panose="02060602050505020204" pitchFamily="18" charset="0"/>
              </a:rPr>
              <a:t>Regularization configuration</a:t>
            </a:r>
            <a:endParaRPr lang="ko-KR" altLang="en-US" sz="2400" dirty="0">
              <a:latin typeface="Lucida Fax" panose="02060602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482" y="2330824"/>
            <a:ext cx="1127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Lucida Fax" panose="02060602050505020204" pitchFamily="18" charset="0"/>
              </a:rPr>
              <a:t>Weight decay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ucida Fax" panose="02060602050505020204" pitchFamily="18" charset="0"/>
              </a:rPr>
              <a:t>Inception V3 : 4e-5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ucida Fax" panose="02060602050505020204" pitchFamily="18" charset="0"/>
              </a:rPr>
              <a:t>Xception</a:t>
            </a:r>
            <a:r>
              <a:rPr lang="en-US" altLang="ko-KR" dirty="0" smtClean="0">
                <a:latin typeface="Lucida Fax" panose="02060602050505020204" pitchFamily="18" charset="0"/>
              </a:rPr>
              <a:t> : 1e-5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Lucida Fax" panose="02060602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Lucida Fax" panose="02060602050505020204" pitchFamily="18" charset="0"/>
              </a:rPr>
              <a:t>Dropout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ucida Fax" panose="02060602050505020204" pitchFamily="18" charset="0"/>
              </a:rPr>
              <a:t>On ImageNet : rate 0.5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ucida Fax" panose="02060602050505020204" pitchFamily="18" charset="0"/>
              </a:rPr>
              <a:t>JET : 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Lucida Fax" panose="02060602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Lucida Fax" panose="02060602050505020204" pitchFamily="18" charset="0"/>
              </a:rPr>
              <a:t>Auxiliary loss tower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ucida Fax" panose="02060602050505020204" pitchFamily="18" charset="0"/>
              </a:rPr>
              <a:t>단순화를 위해 </a:t>
            </a:r>
            <a:r>
              <a:rPr lang="en-US" altLang="ko-KR" dirty="0" smtClean="0">
                <a:latin typeface="Lucida Fax" panose="02060602050505020204" pitchFamily="18" charset="0"/>
              </a:rPr>
              <a:t>auxiliary loss tower</a:t>
            </a:r>
            <a:r>
              <a:rPr lang="ko-KR" altLang="en-US" dirty="0">
                <a:latin typeface="Lucida Fax" panose="02060602050505020204" pitchFamily="18" charset="0"/>
              </a:rPr>
              <a:t> </a:t>
            </a:r>
            <a:r>
              <a:rPr lang="ko-KR" altLang="en-US" dirty="0" smtClean="0">
                <a:latin typeface="Lucida Fax" panose="02060602050505020204" pitchFamily="18" charset="0"/>
              </a:rPr>
              <a:t>를 포함시키지 않는다</a:t>
            </a:r>
            <a:r>
              <a:rPr lang="en-US" altLang="ko-KR" dirty="0" smtClean="0">
                <a:latin typeface="Lucida Fax" panose="0206060205050502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16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698" y="2187911"/>
            <a:ext cx="1140034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Lucida Fax" panose="02060602050505020204" pitchFamily="18" charset="0"/>
              </a:rPr>
              <a:t>모든 네트워크는 </a:t>
            </a:r>
            <a:r>
              <a:rPr lang="en-US" altLang="ko-KR" sz="1800" dirty="0" err="1" smtClean="0">
                <a:latin typeface="Lucida Fax" panose="02060602050505020204" pitchFamily="18" charset="0"/>
              </a:rPr>
              <a:t>TensorFlow</a:t>
            </a:r>
            <a:r>
              <a:rPr lang="ko-KR" altLang="en-US" sz="1800" dirty="0" smtClean="0">
                <a:latin typeface="Lucida Fax" panose="02060602050505020204" pitchFamily="18" charset="0"/>
              </a:rPr>
              <a:t>의 </a:t>
            </a:r>
            <a:r>
              <a:rPr lang="en-US" altLang="ko-KR" sz="1800" dirty="0" smtClean="0">
                <a:latin typeface="Lucida Fax" panose="02060602050505020204" pitchFamily="18" charset="0"/>
              </a:rPr>
              <a:t>distributed learning framework</a:t>
            </a:r>
            <a:r>
              <a:rPr lang="ko-KR" altLang="en-US" sz="1800" dirty="0" smtClean="0">
                <a:latin typeface="Lucida Fax" panose="02060602050505020204" pitchFamily="18" charset="0"/>
              </a:rPr>
              <a:t>를 사용하여 구현됐으며</a:t>
            </a:r>
            <a:r>
              <a:rPr lang="en-US" altLang="ko-KR" sz="1800" dirty="0" smtClean="0">
                <a:latin typeface="Lucida Fax" panose="02060602050505020204" pitchFamily="18" charset="0"/>
              </a:rPr>
              <a:t>, </a:t>
            </a:r>
            <a:r>
              <a:rPr lang="ko-KR" altLang="en-US" sz="1800" dirty="0" smtClean="0">
                <a:latin typeface="Lucida Fax" panose="02060602050505020204" pitchFamily="18" charset="0"/>
              </a:rPr>
              <a:t>각각 </a:t>
            </a:r>
            <a:r>
              <a:rPr lang="en-US" altLang="ko-KR" sz="1800" dirty="0" smtClean="0">
                <a:latin typeface="Lucida Fax" panose="02060602050505020204" pitchFamily="18" charset="0"/>
              </a:rPr>
              <a:t>60</a:t>
            </a:r>
            <a:r>
              <a:rPr lang="ko-KR" altLang="en-US" sz="1800" dirty="0" smtClean="0">
                <a:latin typeface="Lucida Fax" panose="02060602050505020204" pitchFamily="18" charset="0"/>
              </a:rPr>
              <a:t>개의 </a:t>
            </a:r>
            <a:r>
              <a:rPr lang="en-US" altLang="ko-KR" sz="1800" dirty="0" smtClean="0">
                <a:latin typeface="Lucida Fax" panose="02060602050505020204" pitchFamily="18" charset="0"/>
              </a:rPr>
              <a:t>NVIDIA K80 GPU</a:t>
            </a:r>
            <a:r>
              <a:rPr lang="ko-KR" altLang="en-US" sz="1800" dirty="0" smtClean="0">
                <a:latin typeface="Lucida Fax" panose="02060602050505020204" pitchFamily="18" charset="0"/>
              </a:rPr>
              <a:t>에서 학습됐다</a:t>
            </a:r>
            <a:r>
              <a:rPr lang="en-US" altLang="ko-KR" sz="1800" dirty="0" smtClean="0">
                <a:latin typeface="Lucida Fax" panose="020606020505050202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Lucida Fax" panose="02060602050505020204" pitchFamily="18" charset="0"/>
              </a:rPr>
              <a:t>ImageNet </a:t>
            </a:r>
            <a:r>
              <a:rPr lang="ko-KR" altLang="en-US" sz="1800" dirty="0" smtClean="0">
                <a:latin typeface="Lucida Fax" panose="02060602050505020204" pitchFamily="18" charset="0"/>
              </a:rPr>
              <a:t>실험의 경우 최상의 </a:t>
            </a:r>
            <a:r>
              <a:rPr lang="ko-KR" altLang="en-US" sz="1800" dirty="0" smtClean="0">
                <a:latin typeface="Lucida Fax" panose="02060602050505020204" pitchFamily="18" charset="0"/>
              </a:rPr>
              <a:t>분류 성능을 달성하기 위해 </a:t>
            </a:r>
            <a:r>
              <a:rPr lang="en-US" altLang="ko-KR" sz="1800" dirty="0" smtClean="0">
                <a:latin typeface="Lucida Fax" panose="02060602050505020204" pitchFamily="18" charset="0"/>
              </a:rPr>
              <a:t>synchronous gradient descent</a:t>
            </a:r>
            <a:r>
              <a:rPr lang="ko-KR" altLang="en-US" sz="1800" dirty="0" smtClean="0">
                <a:latin typeface="Lucida Fax" panose="02060602050505020204" pitchFamily="18" charset="0"/>
              </a:rPr>
              <a:t>와 </a:t>
            </a:r>
            <a:r>
              <a:rPr lang="en-US" altLang="ko-KR" sz="1800" dirty="0" smtClean="0">
                <a:latin typeface="Lucida Fax" panose="02060602050505020204" pitchFamily="18" charset="0"/>
              </a:rPr>
              <a:t>data parallelism</a:t>
            </a:r>
            <a:r>
              <a:rPr lang="ko-KR" altLang="en-US" sz="1800" dirty="0" smtClean="0">
                <a:latin typeface="Lucida Fax" panose="02060602050505020204" pitchFamily="18" charset="0"/>
              </a:rPr>
              <a:t>을 이용하였다</a:t>
            </a:r>
            <a:r>
              <a:rPr lang="en-US" altLang="ko-KR" sz="1800" dirty="0" smtClean="0">
                <a:latin typeface="Lucida Fax" panose="020606020505050202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Lucida Fax" panose="02060602050505020204" pitchFamily="18" charset="0"/>
              </a:rPr>
              <a:t>JET</a:t>
            </a:r>
            <a:r>
              <a:rPr lang="ko-KR" altLang="en-US" sz="1800" dirty="0" smtClean="0">
                <a:latin typeface="Lucida Fax" panose="02060602050505020204" pitchFamily="18" charset="0"/>
              </a:rPr>
              <a:t>의 경우 학습 속도를 높이기 위해 </a:t>
            </a:r>
            <a:r>
              <a:rPr lang="en-US" altLang="ko-KR" sz="1800" dirty="0" smtClean="0">
                <a:latin typeface="Lucida Fax" panose="02060602050505020204" pitchFamily="18" charset="0"/>
              </a:rPr>
              <a:t>asynchronous gradient descent</a:t>
            </a:r>
            <a:r>
              <a:rPr lang="ko-KR" altLang="en-US" sz="1800" dirty="0" smtClean="0">
                <a:latin typeface="Lucida Fax" panose="02060602050505020204" pitchFamily="18" charset="0"/>
              </a:rPr>
              <a:t>를 사용했다</a:t>
            </a:r>
            <a:r>
              <a:rPr lang="en-US" altLang="ko-KR" sz="1800" dirty="0" smtClean="0">
                <a:latin typeface="Lucida Fax" panose="02060602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Lucida Fax" panose="02060602050505020204" pitchFamily="18" charset="0"/>
              </a:rPr>
              <a:t>ImageNet </a:t>
            </a:r>
            <a:r>
              <a:rPr lang="ko-KR" altLang="en-US" sz="1800" dirty="0" smtClean="0">
                <a:latin typeface="Lucida Fax" panose="02060602050505020204" pitchFamily="18" charset="0"/>
              </a:rPr>
              <a:t>실험은 각각 약 </a:t>
            </a:r>
            <a:r>
              <a:rPr lang="en-US" altLang="ko-KR" sz="1800" dirty="0" smtClean="0">
                <a:latin typeface="Lucida Fax" panose="02060602050505020204" pitchFamily="18" charset="0"/>
              </a:rPr>
              <a:t>3</a:t>
            </a:r>
            <a:r>
              <a:rPr lang="ko-KR" altLang="en-US" sz="1800" dirty="0" smtClean="0">
                <a:latin typeface="Lucida Fax" panose="02060602050505020204" pitchFamily="18" charset="0"/>
              </a:rPr>
              <a:t>일이 걸렸고</a:t>
            </a:r>
            <a:r>
              <a:rPr lang="en-US" altLang="ko-KR" sz="1800" dirty="0" smtClean="0">
                <a:latin typeface="Lucida Fax" panose="02060602050505020204" pitchFamily="18" charset="0"/>
              </a:rPr>
              <a:t>, JET</a:t>
            </a:r>
            <a:r>
              <a:rPr lang="ko-KR" altLang="en-US" sz="1800" dirty="0" smtClean="0">
                <a:latin typeface="Lucida Fax" panose="02060602050505020204" pitchFamily="18" charset="0"/>
              </a:rPr>
              <a:t>에 대한 실험은 </a:t>
            </a:r>
            <a:r>
              <a:rPr lang="en-US" altLang="ko-KR" sz="1800" dirty="0" smtClean="0">
                <a:latin typeface="Lucida Fax" panose="02060602050505020204" pitchFamily="18" charset="0"/>
              </a:rPr>
              <a:t>1</a:t>
            </a:r>
            <a:r>
              <a:rPr lang="ko-KR" altLang="en-US" sz="1800" dirty="0" smtClean="0">
                <a:latin typeface="Lucida Fax" panose="02060602050505020204" pitchFamily="18" charset="0"/>
              </a:rPr>
              <a:t>개월이 넘게 걸렸다</a:t>
            </a:r>
            <a:r>
              <a:rPr lang="en-US" altLang="ko-KR" sz="1800" dirty="0" smtClean="0">
                <a:latin typeface="Lucida Fax" panose="02060602050505020204" pitchFamily="18" charset="0"/>
              </a:rPr>
              <a:t>.  </a:t>
            </a:r>
            <a:endParaRPr lang="ko-KR" altLang="en-US" sz="1800" dirty="0">
              <a:latin typeface="Lucida Fax" panose="02060602050505020204" pitchFamily="18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5165" y="1141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latin typeface="Lucida Fax" panose="02060602050505020204" pitchFamily="18" charset="0"/>
              </a:rPr>
              <a:t>Experimental evaluation</a:t>
            </a:r>
            <a:endParaRPr lang="ko-KR" altLang="en-US" sz="4800" dirty="0">
              <a:latin typeface="Lucida Fax" panose="02060602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699" y="1582961"/>
            <a:ext cx="849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Lucida Fax" panose="02060602050505020204" pitchFamily="18" charset="0"/>
              </a:rPr>
              <a:t>Training infrastructure</a:t>
            </a:r>
            <a:endParaRPr lang="ko-KR" altLang="en-US" sz="24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699" y="1681548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000" dirty="0" smtClean="0">
                <a:latin typeface="Lucida Fax" panose="02060602050505020204" pitchFamily="18" charset="0"/>
              </a:rPr>
              <a:t>Classification performance</a:t>
            </a:r>
            <a:endParaRPr lang="ko-KR" altLang="en-US" sz="2000" dirty="0">
              <a:latin typeface="Lucida Fax" panose="02060602050505020204" pitchFamily="18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5165" y="1141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latin typeface="Lucida Fax" panose="02060602050505020204" pitchFamily="18" charset="0"/>
              </a:rPr>
              <a:t>Experimental evaluation</a:t>
            </a:r>
            <a:endParaRPr lang="ko-KR" altLang="en-US" sz="4800" dirty="0">
              <a:latin typeface="Lucida Fax" panose="02060602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699" y="1219883"/>
            <a:ext cx="849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Lucida Fax" panose="02060602050505020204" pitchFamily="18" charset="0"/>
              </a:rPr>
              <a:t>Comparison with Inception V3</a:t>
            </a:r>
            <a:endParaRPr lang="ko-KR" altLang="en-US" sz="2400" dirty="0">
              <a:latin typeface="Lucida Fax" panose="020606020505050202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23" y="2052458"/>
            <a:ext cx="3901778" cy="18899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40" y="1680799"/>
            <a:ext cx="3414869" cy="25178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13" y="4313292"/>
            <a:ext cx="4130398" cy="15317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59" y="4198647"/>
            <a:ext cx="3436796" cy="265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5165" y="114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latin typeface="Lucida Fax" panose="02060602050505020204" pitchFamily="18" charset="0"/>
              </a:rPr>
              <a:t>Experimental evaluation</a:t>
            </a:r>
            <a:endParaRPr lang="ko-KR" altLang="en-US" sz="4800" dirty="0">
              <a:latin typeface="Lucida Fax" panose="02060602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699" y="1342193"/>
            <a:ext cx="849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Lucida Fax" panose="02060602050505020204" pitchFamily="18" charset="0"/>
              </a:rPr>
              <a:t>Comparison with Inception V3</a:t>
            </a:r>
            <a:endParaRPr lang="ko-KR" altLang="en-US" sz="2400" dirty="0">
              <a:latin typeface="Lucida Fax" panose="02060602050505020204" pitchFamily="18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71699" y="1910148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000" dirty="0" smtClean="0">
                <a:latin typeface="Lucida Fax" panose="02060602050505020204" pitchFamily="18" charset="0"/>
              </a:rPr>
              <a:t>Size ad speed</a:t>
            </a:r>
            <a:endParaRPr lang="ko-KR" altLang="en-US" sz="2000" dirty="0">
              <a:latin typeface="Lucida Fax" panose="020606020505050202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88" y="2348519"/>
            <a:ext cx="6152246" cy="16043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090" y="4289997"/>
            <a:ext cx="1091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두 모델의 크기 차이는 </a:t>
            </a:r>
            <a:r>
              <a:rPr lang="en-US" altLang="ko-KR" dirty="0" smtClean="0"/>
              <a:t>3.5% </a:t>
            </a:r>
            <a:r>
              <a:rPr lang="ko-KR" altLang="en-US" dirty="0" smtClean="0"/>
              <a:t>이내로 거의 같으며 학습 속도는 </a:t>
            </a:r>
            <a:r>
              <a:rPr lang="en-US" altLang="ko-KR" dirty="0" err="1" smtClean="0"/>
              <a:t>Xception</a:t>
            </a:r>
            <a:r>
              <a:rPr lang="ko-KR" altLang="en-US" dirty="0" smtClean="0"/>
              <a:t>이 약간 느린 것으로 나타났다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31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5165" y="114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latin typeface="Lucida Fax" panose="02060602050505020204" pitchFamily="18" charset="0"/>
              </a:rPr>
              <a:t>Experimental evaluation</a:t>
            </a:r>
            <a:endParaRPr lang="ko-KR" altLang="en-US" sz="4800" dirty="0">
              <a:latin typeface="Lucida Fax" panose="02060602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699" y="1474963"/>
            <a:ext cx="849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Lucida Fax" panose="02060602050505020204" pitchFamily="18" charset="0"/>
              </a:rPr>
              <a:t>Comparison with Inception V3</a:t>
            </a:r>
            <a:endParaRPr lang="ko-KR" altLang="en-US" sz="2400" dirty="0">
              <a:latin typeface="Lucida Fax" panose="02060602050505020204" pitchFamily="18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71699" y="2176848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000" dirty="0" smtClean="0">
                <a:latin typeface="Lucida Fax" panose="02060602050505020204" pitchFamily="18" charset="0"/>
              </a:rPr>
              <a:t>Effect of the residual connections</a:t>
            </a:r>
            <a:endParaRPr lang="ko-KR" altLang="en-US" sz="2000" dirty="0">
              <a:latin typeface="Lucida Fax" panose="020606020505050202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654" y="1711687"/>
            <a:ext cx="5601174" cy="432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5165" y="114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latin typeface="Lucida Fax" panose="02060602050505020204" pitchFamily="18" charset="0"/>
              </a:rPr>
              <a:t>Experimental evaluation</a:t>
            </a:r>
            <a:endParaRPr lang="ko-KR" altLang="en-US" sz="4800" dirty="0">
              <a:latin typeface="Lucida Fax" panose="02060602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024" y="1493638"/>
            <a:ext cx="849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Lucida Fax" panose="02060602050505020204" pitchFamily="18" charset="0"/>
              </a:rPr>
              <a:t>Comparison with Inception V3</a:t>
            </a:r>
            <a:endParaRPr lang="ko-KR" altLang="en-US" sz="2400" dirty="0">
              <a:latin typeface="Lucida Fax" panose="02060602050505020204" pitchFamily="18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71699" y="2143212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000" dirty="0" smtClean="0">
                <a:latin typeface="Lucida Fax" panose="02060602050505020204" pitchFamily="18" charset="0"/>
              </a:rPr>
              <a:t>Effect of an intermediate activation 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Lucida Fax" panose="02060602050505020204" pitchFamily="18" charset="0"/>
              </a:rPr>
              <a:t> </a:t>
            </a:r>
            <a:r>
              <a:rPr lang="en-US" altLang="ko-KR" sz="2000" dirty="0" smtClean="0">
                <a:latin typeface="Lucida Fax" panose="02060602050505020204" pitchFamily="18" charset="0"/>
              </a:rPr>
              <a:t>  after pointwise convolutions</a:t>
            </a:r>
            <a:endParaRPr lang="ko-KR" altLang="en-US" sz="2000" dirty="0">
              <a:latin typeface="Lucida Fax" panose="020606020505050202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330" y="1305729"/>
            <a:ext cx="6100890" cy="510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5165" y="16173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latin typeface="Lucida Fax" panose="02060602050505020204" pitchFamily="18" charset="0"/>
              </a:rPr>
              <a:t>Conclusions</a:t>
            </a:r>
            <a:endParaRPr lang="ko-KR" altLang="en-US" sz="4800" dirty="0">
              <a:latin typeface="Lucida Fax" panose="02060602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65" y="1733550"/>
            <a:ext cx="10716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err="1" smtClean="0">
                <a:latin typeface="+mj-ea"/>
                <a:ea typeface="+mj-ea"/>
              </a:rPr>
              <a:t>Depthwise</a:t>
            </a:r>
            <a:r>
              <a:rPr lang="en-US" altLang="ko-KR" sz="2400" dirty="0" smtClean="0">
                <a:latin typeface="+mj-ea"/>
                <a:ea typeface="+mj-ea"/>
              </a:rPr>
              <a:t> separable convolution</a:t>
            </a:r>
            <a:r>
              <a:rPr lang="ko-KR" altLang="en-US" sz="2400" dirty="0" smtClean="0">
                <a:latin typeface="+mj-ea"/>
                <a:ea typeface="+mj-ea"/>
              </a:rPr>
              <a:t>은 </a:t>
            </a:r>
            <a:r>
              <a:rPr lang="en-US" altLang="ko-KR" sz="2400" dirty="0" smtClean="0">
                <a:latin typeface="+mj-ea"/>
                <a:ea typeface="+mj-ea"/>
              </a:rPr>
              <a:t>Inception</a:t>
            </a:r>
            <a:r>
              <a:rPr lang="ko-KR" altLang="en-US" sz="2400" dirty="0" smtClean="0">
                <a:latin typeface="+mj-ea"/>
                <a:ea typeface="+mj-ea"/>
              </a:rPr>
              <a:t>모듈과 유사하지만 </a:t>
            </a:r>
            <a:r>
              <a:rPr lang="en-US" altLang="ko-KR" sz="2400" dirty="0" smtClean="0">
                <a:latin typeface="+mj-ea"/>
                <a:ea typeface="+mj-ea"/>
              </a:rPr>
              <a:t>Standard convolution</a:t>
            </a:r>
            <a:r>
              <a:rPr lang="ko-KR" altLang="en-US" sz="2400" dirty="0" smtClean="0">
                <a:latin typeface="+mj-ea"/>
                <a:ea typeface="+mj-ea"/>
              </a:rPr>
              <a:t>만큼 사용하기 쉽고 높은 성능과 </a:t>
            </a:r>
            <a:r>
              <a:rPr lang="ko-KR" altLang="en-US" sz="2400" dirty="0" err="1" smtClean="0">
                <a:latin typeface="+mj-ea"/>
                <a:ea typeface="+mj-ea"/>
              </a:rPr>
              <a:t>연산량</a:t>
            </a:r>
            <a:r>
              <a:rPr lang="ko-KR" altLang="en-US" sz="2400" dirty="0" smtClean="0">
                <a:latin typeface="+mj-ea"/>
                <a:ea typeface="+mj-ea"/>
              </a:rPr>
              <a:t> 감소의 장점 때문에 </a:t>
            </a:r>
            <a:r>
              <a:rPr lang="en-US" altLang="ko-KR" sz="2400" dirty="0" smtClean="0">
                <a:latin typeface="+mj-ea"/>
                <a:ea typeface="+mj-ea"/>
              </a:rPr>
              <a:t>CNN</a:t>
            </a:r>
            <a:r>
              <a:rPr lang="ko-KR" altLang="en-US" sz="2400" dirty="0" smtClean="0">
                <a:latin typeface="+mj-ea"/>
                <a:ea typeface="+mj-ea"/>
              </a:rPr>
              <a:t>의 설계의 기초가 될 것으로 기대가 된다</a:t>
            </a:r>
            <a:r>
              <a:rPr lang="en-US" altLang="ko-KR" sz="2400" dirty="0" smtClean="0">
                <a:latin typeface="+mj-ea"/>
                <a:ea typeface="+mj-ea"/>
              </a:rPr>
              <a:t>. 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52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0800" y="2844224"/>
            <a:ext cx="48675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 smtClean="0">
                <a:latin typeface="Lucida Fax" panose="02060602050505020204" pitchFamily="18" charset="0"/>
              </a:rPr>
              <a:t>감사합니다</a:t>
            </a:r>
            <a:endParaRPr lang="ko-KR" altLang="en-US" sz="70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8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024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 smtClean="0"/>
              <a:t>목차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024" y="922151"/>
            <a:ext cx="10515600" cy="4351338"/>
          </a:xfrm>
        </p:spPr>
        <p:txBody>
          <a:bodyPr>
            <a:no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US" altLang="ko-KR" dirty="0" smtClean="0">
                <a:latin typeface="Lucida Fax" panose="02060602050505020204" pitchFamily="18" charset="0"/>
              </a:rPr>
              <a:t>Inception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US" altLang="ko-KR" dirty="0" smtClean="0">
                <a:latin typeface="Lucida Fax" panose="02060602050505020204" pitchFamily="18" charset="0"/>
              </a:rPr>
              <a:t>Hypothesis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US" altLang="ko-KR" dirty="0" err="1" smtClean="0">
                <a:latin typeface="Lucida Fax" panose="02060602050505020204" pitchFamily="18" charset="0"/>
              </a:rPr>
              <a:t>Xception</a:t>
            </a:r>
            <a:endParaRPr lang="en-US" altLang="ko-KR" dirty="0" smtClean="0">
              <a:latin typeface="Lucida Fax" panose="02060602050505020204" pitchFamily="18" charset="0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US" altLang="ko-KR" dirty="0" smtClean="0">
                <a:latin typeface="Lucida Fax" panose="02060602050505020204" pitchFamily="18" charset="0"/>
              </a:rPr>
              <a:t>Experimental evaluation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US" altLang="ko-KR" dirty="0" smtClean="0">
                <a:latin typeface="Lucida Fax" panose="02060602050505020204" pitchFamily="18" charset="0"/>
              </a:rPr>
              <a:t>Conclusion</a:t>
            </a:r>
            <a:endParaRPr lang="ko-KR" alt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65" y="1141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latin typeface="Lucida Fax" panose="02060602050505020204" pitchFamily="18" charset="0"/>
              </a:rPr>
              <a:t>Inception</a:t>
            </a:r>
            <a:endParaRPr lang="ko-KR" altLang="en-US" sz="4800" dirty="0">
              <a:latin typeface="Lucida Fax" panose="020606020505050202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165" y="1323602"/>
            <a:ext cx="10515600" cy="4351338"/>
          </a:xfrm>
        </p:spPr>
        <p:txBody>
          <a:bodyPr/>
          <a:lstStyle/>
          <a:p>
            <a:pPr marL="571500" indent="-571500">
              <a:lnSpc>
                <a:spcPct val="200000"/>
              </a:lnSpc>
              <a:buAutoNum type="romanLcPeriod"/>
            </a:pPr>
            <a:r>
              <a:rPr lang="en-US" altLang="ko-KR" dirty="0" err="1" smtClean="0">
                <a:latin typeface="Lucida Fax" panose="02060602050505020204" pitchFamily="18" charset="0"/>
              </a:rPr>
              <a:t>GoogLeNet</a:t>
            </a:r>
            <a:r>
              <a:rPr lang="en-US" altLang="ko-KR" dirty="0" smtClean="0">
                <a:latin typeface="Lucida Fax" panose="02060602050505020204" pitchFamily="18" charset="0"/>
              </a:rPr>
              <a:t>(Inception V1)</a:t>
            </a:r>
          </a:p>
          <a:p>
            <a:pPr marL="571500" indent="-571500">
              <a:lnSpc>
                <a:spcPct val="200000"/>
              </a:lnSpc>
              <a:buAutoNum type="romanLcPeriod"/>
            </a:pPr>
            <a:r>
              <a:rPr lang="en-US" altLang="ko-KR" dirty="0" smtClean="0">
                <a:latin typeface="Lucida Fax" panose="02060602050505020204" pitchFamily="18" charset="0"/>
              </a:rPr>
              <a:t>Inception V2</a:t>
            </a:r>
          </a:p>
          <a:p>
            <a:pPr marL="571500" indent="-571500">
              <a:lnSpc>
                <a:spcPct val="200000"/>
              </a:lnSpc>
              <a:buAutoNum type="romanLcPeriod"/>
            </a:pPr>
            <a:r>
              <a:rPr lang="en-US" altLang="ko-KR" dirty="0" smtClean="0">
                <a:latin typeface="Lucida Fax" panose="02060602050505020204" pitchFamily="18" charset="0"/>
              </a:rPr>
              <a:t>Inception V3</a:t>
            </a:r>
          </a:p>
          <a:p>
            <a:pPr marL="571500" indent="-571500">
              <a:lnSpc>
                <a:spcPct val="200000"/>
              </a:lnSpc>
              <a:buAutoNum type="romanLcPeriod"/>
            </a:pPr>
            <a:r>
              <a:rPr lang="en-US" altLang="ko-KR" dirty="0" smtClean="0">
                <a:latin typeface="Lucida Fax" panose="02060602050505020204" pitchFamily="18" charset="0"/>
              </a:rPr>
              <a:t>Inception-</a:t>
            </a:r>
            <a:r>
              <a:rPr lang="en-US" altLang="ko-KR" dirty="0" err="1" smtClean="0">
                <a:latin typeface="Lucida Fax" panose="02060602050505020204" pitchFamily="18" charset="0"/>
              </a:rPr>
              <a:t>ResNet</a:t>
            </a:r>
            <a:endParaRPr lang="ko-KR" alt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165" y="1253331"/>
            <a:ext cx="7363039" cy="54301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Lucida Fax" panose="02060602050505020204" pitchFamily="18" charset="0"/>
                <a:ea typeface="맑은 고딕" panose="020B0503020000020004" pitchFamily="50" charset="-127"/>
              </a:rPr>
              <a:t>Inception </a:t>
            </a:r>
            <a:r>
              <a:rPr lang="ko-KR" altLang="en-US" sz="2000" dirty="0" smtClean="0">
                <a:latin typeface="Lucida Fax" panose="02060602050505020204" pitchFamily="18" charset="0"/>
                <a:ea typeface="맑은 고딕" panose="020B0503020000020004" pitchFamily="50" charset="-127"/>
              </a:rPr>
              <a:t>에서 </a:t>
            </a:r>
            <a:r>
              <a:rPr lang="en-US" altLang="ko-KR" sz="2000" dirty="0" smtClean="0">
                <a:latin typeface="Lucida Fax" panose="02060602050505020204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sz="2000" dirty="0" smtClean="0">
                <a:latin typeface="Lucida Fax" panose="02060602050505020204" pitchFamily="18" charset="0"/>
              </a:rPr>
              <a:t>×1 convolution </a:t>
            </a:r>
            <a:r>
              <a:rPr lang="ko-KR" altLang="en-US" sz="2000" dirty="0" smtClean="0">
                <a:latin typeface="Lucida Fax" panose="02060602050505020204" pitchFamily="18" charset="0"/>
              </a:rPr>
              <a:t>들이 </a:t>
            </a:r>
            <a:r>
              <a:rPr lang="en-US" altLang="ko-KR" sz="2000" dirty="0" smtClean="0">
                <a:latin typeface="Lucida Fax" panose="02060602050505020204" pitchFamily="18" charset="0"/>
              </a:rPr>
              <a:t>cross-channel relation</a:t>
            </a:r>
            <a:r>
              <a:rPr lang="ko-KR" altLang="en-US" sz="2000" dirty="0" smtClean="0">
                <a:latin typeface="Lucida Fax" panose="02060602050505020204" pitchFamily="18" charset="0"/>
              </a:rPr>
              <a:t>기능을 하는 것 처럼 보이고 나머지 </a:t>
            </a:r>
            <a:r>
              <a:rPr lang="en-US" altLang="ko-KR" sz="2000" dirty="0" smtClean="0">
                <a:latin typeface="Lucida Fax" panose="02060602050505020204" pitchFamily="18" charset="0"/>
              </a:rPr>
              <a:t>3×3 </a:t>
            </a:r>
            <a:r>
              <a:rPr lang="ko-KR" altLang="en-US" sz="2000" dirty="0" smtClean="0">
                <a:latin typeface="Lucida Fax" panose="02060602050505020204" pitchFamily="18" charset="0"/>
              </a:rPr>
              <a:t>이나 </a:t>
            </a:r>
            <a:r>
              <a:rPr lang="en-US" altLang="ko-KR" sz="2000" dirty="0" smtClean="0">
                <a:latin typeface="Lucida Fax" panose="02060602050505020204" pitchFamily="18" charset="0"/>
              </a:rPr>
              <a:t>5×5 convolution </a:t>
            </a:r>
            <a:r>
              <a:rPr lang="ko-KR" altLang="en-US" sz="2000" dirty="0" smtClean="0">
                <a:latin typeface="Lucida Fax" panose="02060602050505020204" pitchFamily="18" charset="0"/>
              </a:rPr>
              <a:t>으로</a:t>
            </a:r>
            <a:r>
              <a:rPr lang="en-US" altLang="ko-KR" sz="2000" dirty="0" smtClean="0">
                <a:latin typeface="Lucida Fax" panose="02060602050505020204" pitchFamily="18" charset="0"/>
              </a:rPr>
              <a:t> 3D </a:t>
            </a:r>
            <a:r>
              <a:rPr lang="ko-KR" altLang="en-US" sz="2000" dirty="0" smtClean="0">
                <a:latin typeface="Lucida Fax" panose="02060602050505020204" pitchFamily="18" charset="0"/>
              </a:rPr>
              <a:t>공간에 대한 </a:t>
            </a:r>
            <a:r>
              <a:rPr lang="en-US" altLang="ko-KR" sz="2000" dirty="0" smtClean="0">
                <a:latin typeface="Lucida Fax" panose="02060602050505020204" pitchFamily="18" charset="0"/>
              </a:rPr>
              <a:t>mapping </a:t>
            </a:r>
            <a:r>
              <a:rPr lang="ko-KR" altLang="en-US" sz="2000" dirty="0" smtClean="0">
                <a:latin typeface="Lucida Fax" panose="02060602050505020204" pitchFamily="18" charset="0"/>
              </a:rPr>
              <a:t>하는 것 처럼 보인다</a:t>
            </a:r>
            <a:r>
              <a:rPr lang="en-US" altLang="ko-KR" sz="2000" dirty="0" smtClean="0">
                <a:latin typeface="Lucida Fax" panose="020606020505050202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Lucida Fax" panose="02060602050505020204" pitchFamily="18" charset="0"/>
              </a:rPr>
              <a:t>The fundamental hypothesis behind Inception is that cross-channel correlations and spatial correlations are sufficiently decoupled that it is preferable not to map them jointly.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ko-KR" altLang="en-US" sz="2000" dirty="0">
              <a:latin typeface="Lucida Fax" panose="0206060205050502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5165" y="-722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latin typeface="Lucida Fax" panose="02060602050505020204" pitchFamily="18" charset="0"/>
              </a:rPr>
              <a:t>Hypothesis</a:t>
            </a:r>
            <a:endParaRPr lang="ko-KR" altLang="en-US" sz="4800" dirty="0">
              <a:latin typeface="Lucida Fax" panose="020606020505050202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204" y="1253331"/>
            <a:ext cx="5004250" cy="25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6" y="1439676"/>
            <a:ext cx="5381028" cy="3109306"/>
          </a:xfr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5165" y="1141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latin typeface="Lucida Fax" panose="02060602050505020204" pitchFamily="18" charset="0"/>
              </a:rPr>
              <a:t>Hypothesis</a:t>
            </a:r>
            <a:endParaRPr lang="ko-KR" altLang="en-US" sz="4800" dirty="0">
              <a:latin typeface="Lucida Fax" panose="020606020505050202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50" y="1439676"/>
            <a:ext cx="5057322" cy="3085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9099" y="4548982"/>
            <a:ext cx="10972800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900" dirty="0" smtClean="0">
                <a:latin typeface="Lucida Fax" panose="02060602050505020204" pitchFamily="18" charset="0"/>
              </a:rPr>
              <a:t>Cross-channel correlations</a:t>
            </a:r>
            <a:r>
              <a:rPr lang="ko-KR" altLang="en-US" sz="1900" dirty="0" smtClean="0">
                <a:latin typeface="Lucida Fax" panose="02060602050505020204" pitchFamily="18" charset="0"/>
              </a:rPr>
              <a:t>와 </a:t>
            </a:r>
            <a:r>
              <a:rPr lang="en-US" altLang="ko-KR" sz="1900" dirty="0" smtClean="0">
                <a:latin typeface="Lucida Fax" panose="02060602050505020204" pitchFamily="18" charset="0"/>
              </a:rPr>
              <a:t>spatial correlations</a:t>
            </a:r>
            <a:r>
              <a:rPr lang="ko-KR" altLang="en-US" sz="1900" dirty="0" smtClean="0">
                <a:latin typeface="Lucida Fax" panose="02060602050505020204" pitchFamily="18" charset="0"/>
              </a:rPr>
              <a:t>의 </a:t>
            </a:r>
            <a:r>
              <a:rPr lang="en-US" altLang="ko-KR" sz="1900" dirty="0" smtClean="0">
                <a:latin typeface="Lucida Fax" panose="02060602050505020204" pitchFamily="18" charset="0"/>
              </a:rPr>
              <a:t>mapping</a:t>
            </a:r>
            <a:r>
              <a:rPr lang="ko-KR" altLang="en-US" sz="1900" dirty="0" smtClean="0">
                <a:latin typeface="Lucida Fax" panose="02060602050505020204" pitchFamily="18" charset="0"/>
              </a:rPr>
              <a:t>은 완전히 분리 </a:t>
            </a:r>
            <a:r>
              <a:rPr lang="ko-KR" altLang="en-US" sz="1900" dirty="0" smtClean="0">
                <a:latin typeface="Lucida Fax" panose="02060602050505020204" pitchFamily="18" charset="0"/>
              </a:rPr>
              <a:t>하는 것이 바람직한가</a:t>
            </a:r>
            <a:r>
              <a:rPr lang="en-US" altLang="ko-KR" sz="1900" dirty="0" smtClean="0">
                <a:latin typeface="Lucida Fax" panose="02060602050505020204" pitchFamily="18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900" dirty="0" smtClean="0">
                <a:latin typeface="Lucida Fax" panose="02060602050505020204" pitchFamily="18" charset="0"/>
              </a:rPr>
              <a:t>What is the effect of the num</a:t>
            </a:r>
            <a:r>
              <a:rPr lang="en-US" altLang="ko-KR" sz="1900" dirty="0" smtClean="0">
                <a:latin typeface="Lucida Fax" panose="02060602050505020204" pitchFamily="18" charset="0"/>
              </a:rPr>
              <a:t>ber of segments in the partition(and their size)?</a:t>
            </a:r>
            <a:endParaRPr lang="en-US" altLang="ko-KR" sz="1900" dirty="0" smtClean="0">
              <a:latin typeface="Lucida Fax" panose="020606020505050202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latin typeface="Lucida Fax" panose="02060602050505020204" pitchFamily="18" charset="0"/>
              </a:rPr>
              <a:t>    “Extreme Inception”  </a:t>
            </a:r>
            <a:r>
              <a:rPr lang="en-US" altLang="ko-KR" sz="3000" dirty="0" err="1" smtClean="0">
                <a:latin typeface="Lucida Fax" panose="02060602050505020204" pitchFamily="18" charset="0"/>
              </a:rPr>
              <a:t>Xception</a:t>
            </a:r>
            <a:endParaRPr lang="ko-KR" altLang="en-US" sz="30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5" y="1253331"/>
            <a:ext cx="6549512" cy="4351337"/>
          </a:xfr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5165" y="1141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err="1" smtClean="0">
                <a:latin typeface="Lucida Fax" panose="02060602050505020204" pitchFamily="18" charset="0"/>
              </a:rPr>
              <a:t>Xception</a:t>
            </a:r>
            <a:endParaRPr lang="ko-KR" altLang="en-US" sz="4800" dirty="0">
              <a:latin typeface="Lucida Fax" panose="02060602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2533" y="1439676"/>
            <a:ext cx="4783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900" dirty="0" err="1" smtClean="0">
                <a:latin typeface="Lucida Fax" panose="02060602050505020204" pitchFamily="18" charset="0"/>
              </a:rPr>
              <a:t>Xception</a:t>
            </a:r>
            <a:r>
              <a:rPr lang="en-US" altLang="ko-KR" sz="1900" dirty="0" smtClean="0">
                <a:latin typeface="Lucida Fax" panose="02060602050505020204" pitchFamily="18" charset="0"/>
              </a:rPr>
              <a:t> would first use a 1</a:t>
            </a:r>
            <a:r>
              <a:rPr lang="en-US" altLang="ko-KR" sz="2000" dirty="0" smtClean="0">
                <a:latin typeface="Lucida Fax" panose="02060602050505020204" pitchFamily="18" charset="0"/>
              </a:rPr>
              <a:t>×1 convolution to map cross-channel correlations and would then separately map the spatial correlations of every output channel.</a:t>
            </a:r>
            <a:endParaRPr lang="ko-KR" altLang="en-US" sz="19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2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056107"/>
            <a:ext cx="9354670" cy="5603690"/>
          </a:xfr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5165" y="1141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err="1" smtClean="0">
                <a:latin typeface="Lucida Fax" panose="02060602050505020204" pitchFamily="18" charset="0"/>
              </a:rPr>
              <a:t>Xception</a:t>
            </a:r>
            <a:endParaRPr lang="ko-KR" altLang="en-US" sz="48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165" y="1160276"/>
            <a:ext cx="6637369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latin typeface="Lucida Fax" panose="02060602050505020204" pitchFamily="18" charset="0"/>
              </a:rPr>
              <a:t>Depthwise</a:t>
            </a:r>
            <a:r>
              <a:rPr lang="en-US" altLang="ko-KR" dirty="0" smtClean="0">
                <a:latin typeface="Lucida Fax" panose="02060602050505020204" pitchFamily="18" charset="0"/>
              </a:rPr>
              <a:t> separable convolution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Lucida Fax" panose="02060602050505020204" pitchFamily="18" charset="0"/>
              </a:rPr>
              <a:t>Depthwise</a:t>
            </a:r>
            <a:r>
              <a:rPr lang="en-US" altLang="ko-KR" sz="1600" dirty="0" smtClean="0">
                <a:latin typeface="Lucida Fax" panose="02060602050505020204" pitchFamily="18" charset="0"/>
              </a:rPr>
              <a:t> separable convolution</a:t>
            </a:r>
            <a:r>
              <a:rPr lang="ko-KR" altLang="en-US" sz="1600" dirty="0" smtClean="0">
                <a:latin typeface="Lucida Fax" panose="02060602050505020204" pitchFamily="18" charset="0"/>
              </a:rPr>
              <a:t>은 </a:t>
            </a:r>
            <a:r>
              <a:rPr lang="en-US" altLang="ko-KR" sz="1600" dirty="0" err="1" smtClean="0">
                <a:latin typeface="Lucida Fax" panose="02060602050505020204" pitchFamily="18" charset="0"/>
              </a:rPr>
              <a:t>depthwise</a:t>
            </a:r>
            <a:r>
              <a:rPr lang="en-US" altLang="ko-KR" sz="1600" dirty="0" smtClean="0">
                <a:latin typeface="Lucida Fax" panose="02060602050505020204" pitchFamily="18" charset="0"/>
              </a:rPr>
              <a:t> convolution</a:t>
            </a:r>
            <a:r>
              <a:rPr lang="ko-KR" altLang="en-US" sz="1600" dirty="0" smtClean="0">
                <a:latin typeface="Lucida Fax" panose="02060602050505020204" pitchFamily="18" charset="0"/>
              </a:rPr>
              <a:t>과 </a:t>
            </a:r>
            <a:r>
              <a:rPr lang="en-US" altLang="ko-KR" sz="1600" dirty="0" smtClean="0">
                <a:latin typeface="Lucida Fax" panose="02060602050505020204" pitchFamily="18" charset="0"/>
              </a:rPr>
              <a:t>pointwise convolution</a:t>
            </a:r>
            <a:r>
              <a:rPr lang="ko-KR" altLang="en-US" sz="1600" dirty="0" smtClean="0">
                <a:latin typeface="Lucida Fax" panose="02060602050505020204" pitchFamily="18" charset="0"/>
              </a:rPr>
              <a:t>을 순서대로 시행한다</a:t>
            </a:r>
            <a:r>
              <a:rPr lang="en-US" altLang="ko-KR" sz="1600" dirty="0" smtClean="0">
                <a:latin typeface="Lucida Fax" panose="02060602050505020204" pitchFamily="18" charset="0"/>
              </a:rPr>
              <a:t>.</a:t>
            </a:r>
          </a:p>
          <a:p>
            <a:pPr marL="3657600" lvl="8" indent="0">
              <a:lnSpc>
                <a:spcPct val="150000"/>
              </a:lnSpc>
              <a:buNone/>
            </a:pPr>
            <a:endParaRPr lang="en-US" altLang="ko-KR" sz="1000" dirty="0" smtClean="0">
              <a:latin typeface="Lucida Fax" panose="020606020505050202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 smtClean="0">
              <a:latin typeface="Lucida Fax" panose="020606020505050202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Lucida Fax" panose="02060602050505020204" pitchFamily="18" charset="0"/>
              </a:rPr>
              <a:t> </a:t>
            </a:r>
            <a:r>
              <a:rPr lang="ko-KR" altLang="en-US" sz="1600" dirty="0" smtClean="0">
                <a:latin typeface="Lucida Fax" panose="02060602050505020204" pitchFamily="18" charset="0"/>
              </a:rPr>
              <a:t> </a:t>
            </a:r>
            <a:endParaRPr lang="en-US" altLang="ko-KR" sz="1600" dirty="0" smtClean="0">
              <a:latin typeface="Lucida Fax" panose="02060602050505020204" pitchFamily="18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5165" y="1141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err="1" smtClean="0">
                <a:latin typeface="Lucida Fax" panose="02060602050505020204" pitchFamily="18" charset="0"/>
              </a:rPr>
              <a:t>Xception</a:t>
            </a:r>
            <a:endParaRPr lang="ko-KR" altLang="en-US" sz="4800" dirty="0">
              <a:latin typeface="Lucida Fax" panose="020606020505050202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71" y="114113"/>
            <a:ext cx="4258934" cy="30715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65" y="3177879"/>
            <a:ext cx="6637369" cy="1429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800" dirty="0" err="1" smtClean="0">
                <a:latin typeface="Lucida Fax" panose="02060602050505020204" pitchFamily="18" charset="0"/>
              </a:rPr>
              <a:t>Xception</a:t>
            </a:r>
            <a:endParaRPr lang="en-US" altLang="ko-KR" sz="2800" dirty="0" smtClean="0">
              <a:latin typeface="Lucida Fax" panose="0206060205050502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Lucida Fax" panose="02060602050505020204" pitchFamily="18" charset="0"/>
              </a:rPr>
              <a:t>Xception</a:t>
            </a:r>
            <a:r>
              <a:rPr lang="ko-KR" altLang="en-US" sz="1600" dirty="0" smtClean="0">
                <a:latin typeface="Lucida Fax" panose="02060602050505020204" pitchFamily="18" charset="0"/>
              </a:rPr>
              <a:t>은 </a:t>
            </a:r>
            <a:r>
              <a:rPr lang="en-US" altLang="ko-KR" sz="1600" dirty="0" smtClean="0">
                <a:latin typeface="Lucida Fax" panose="02060602050505020204" pitchFamily="18" charset="0"/>
              </a:rPr>
              <a:t>pointwise convolution</a:t>
            </a:r>
            <a:r>
              <a:rPr lang="ko-KR" altLang="en-US" sz="1600" dirty="0" smtClean="0">
                <a:latin typeface="Lucida Fax" panose="02060602050505020204" pitchFamily="18" charset="0"/>
              </a:rPr>
              <a:t>을 시행한 후 </a:t>
            </a:r>
            <a:r>
              <a:rPr lang="en-US" altLang="ko-KR" sz="1600" dirty="0" err="1" smtClean="0">
                <a:latin typeface="Lucida Fax" panose="02060602050505020204" pitchFamily="18" charset="0"/>
              </a:rPr>
              <a:t>depthwise</a:t>
            </a:r>
            <a:r>
              <a:rPr lang="en-US" altLang="ko-KR" sz="1600" dirty="0" smtClean="0">
                <a:latin typeface="Lucida Fax" panose="02060602050505020204" pitchFamily="18" charset="0"/>
              </a:rPr>
              <a:t> convolution</a:t>
            </a:r>
            <a:r>
              <a:rPr lang="ko-KR" altLang="en-US" sz="1600" dirty="0" smtClean="0">
                <a:latin typeface="Lucida Fax" panose="02060602050505020204" pitchFamily="18" charset="0"/>
              </a:rPr>
              <a:t>을</a:t>
            </a:r>
            <a:r>
              <a:rPr lang="en-US" altLang="ko-KR" sz="1600" dirty="0" smtClean="0">
                <a:latin typeface="Lucida Fax" panose="02060602050505020204" pitchFamily="18" charset="0"/>
              </a:rPr>
              <a:t> </a:t>
            </a:r>
            <a:r>
              <a:rPr lang="ko-KR" altLang="en-US" sz="1600" dirty="0" smtClean="0">
                <a:latin typeface="Lucida Fax" panose="02060602050505020204" pitchFamily="18" charset="0"/>
              </a:rPr>
              <a:t>시행한다</a:t>
            </a:r>
            <a:r>
              <a:rPr lang="en-US" altLang="ko-KR" sz="1600" dirty="0" smtClean="0">
                <a:latin typeface="Lucida Fax" panose="02060602050505020204" pitchFamily="18" charset="0"/>
              </a:rPr>
              <a:t>. </a:t>
            </a:r>
            <a:endParaRPr lang="ko-KR" altLang="en-US" sz="1600" dirty="0">
              <a:latin typeface="Lucida Fax" panose="020606020505050202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71" y="3428999"/>
            <a:ext cx="4417255" cy="31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165" y="125333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latin typeface="Lucida Fax" panose="02060602050505020204" pitchFamily="18" charset="0"/>
              </a:rPr>
              <a:t>Depthwise</a:t>
            </a:r>
            <a:r>
              <a:rPr lang="en-US" altLang="ko-KR" dirty="0" smtClean="0">
                <a:latin typeface="Lucida Fax" panose="02060602050505020204" pitchFamily="18" charset="0"/>
              </a:rPr>
              <a:t> separable convolution</a:t>
            </a:r>
            <a:r>
              <a:rPr lang="ko-KR" altLang="en-US" dirty="0" smtClean="0">
                <a:latin typeface="Lucida Fax" panose="02060602050505020204" pitchFamily="18" charset="0"/>
              </a:rPr>
              <a:t>과 </a:t>
            </a:r>
            <a:r>
              <a:rPr lang="en-US" altLang="ko-KR" dirty="0" err="1" smtClean="0">
                <a:latin typeface="Lucida Fax" panose="02060602050505020204" pitchFamily="18" charset="0"/>
              </a:rPr>
              <a:t>Xception</a:t>
            </a:r>
            <a:r>
              <a:rPr lang="ko-KR" altLang="en-US" dirty="0" smtClean="0">
                <a:latin typeface="Lucida Fax" panose="02060602050505020204" pitchFamily="18" charset="0"/>
              </a:rPr>
              <a:t>의 차이</a:t>
            </a:r>
            <a:endParaRPr lang="en-US" altLang="ko-KR" dirty="0" smtClean="0">
              <a:latin typeface="Lucida Fax" panose="02060602050505020204" pitchFamily="18" charset="0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Lucida Fax" panose="02060602050505020204" pitchFamily="18" charset="0"/>
                <a:ea typeface="맑은 고딕" panose="020B0503020000020004" pitchFamily="50" charset="-127"/>
              </a:rPr>
              <a:t>연산의 순서가 다르다</a:t>
            </a:r>
            <a:r>
              <a:rPr lang="en-US" altLang="ko-KR" dirty="0" smtClean="0">
                <a:latin typeface="Lucida Fax" panose="02060602050505020204" pitchFamily="18" charset="0"/>
                <a:ea typeface="맑은 고딕" panose="020B0503020000020004" pitchFamily="50" charset="-127"/>
              </a:rPr>
              <a:t>.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Lucida Fax" panose="02060602050505020204" pitchFamily="18" charset="0"/>
                <a:ea typeface="맑은 고딕" panose="020B0503020000020004" pitchFamily="50" charset="-127"/>
              </a:rPr>
              <a:t>비선형 함수의 존재 유무</a:t>
            </a:r>
            <a:endParaRPr lang="ko-KR" altLang="en-US" dirty="0">
              <a:latin typeface="Lucida Fax" panose="0206060205050502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5165" y="1141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err="1" smtClean="0">
                <a:latin typeface="Lucida Fax" panose="02060602050505020204" pitchFamily="18" charset="0"/>
              </a:rPr>
              <a:t>Xception</a:t>
            </a:r>
            <a:endParaRPr lang="ko-KR" altLang="en-US" sz="4800" dirty="0">
              <a:latin typeface="Lucida Fax" panose="020606020505050202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583" y="1755025"/>
            <a:ext cx="6100890" cy="510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8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436</Words>
  <Application>Microsoft Office PowerPoint</Application>
  <PresentationFormat>와이드스크린</PresentationFormat>
  <Paragraphs>87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Lucida Fax</vt:lpstr>
      <vt:lpstr>Symbol</vt:lpstr>
      <vt:lpstr>Wingdings</vt:lpstr>
      <vt:lpstr>Office 테마</vt:lpstr>
      <vt:lpstr>Xception : Deep Learing with Depthwise Separable Convolutions</vt:lpstr>
      <vt:lpstr>목차</vt:lpstr>
      <vt:lpstr>Inception</vt:lpstr>
      <vt:lpstr>Hypothesis</vt:lpstr>
      <vt:lpstr>Hypothesis</vt:lpstr>
      <vt:lpstr>Xception</vt:lpstr>
      <vt:lpstr>Xception</vt:lpstr>
      <vt:lpstr>Xception</vt:lpstr>
      <vt:lpstr>Xception</vt:lpstr>
      <vt:lpstr>Experimental evaluation</vt:lpstr>
      <vt:lpstr>Experimental evaluation</vt:lpstr>
      <vt:lpstr>Experimental evaluation</vt:lpstr>
      <vt:lpstr>Experimental evaluation</vt:lpstr>
      <vt:lpstr>PowerPoint 프레젠테이션</vt:lpstr>
      <vt:lpstr>PowerPoint 프레젠테이션</vt:lpstr>
      <vt:lpstr>PowerPoint 프레젠테이션</vt:lpstr>
      <vt:lpstr>Conclusions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Xception : Deep Learing with Depthwise Separable Convolutions</dc:title>
  <dc:creator>82106</dc:creator>
  <cp:lastModifiedBy>82106</cp:lastModifiedBy>
  <cp:revision>18</cp:revision>
  <dcterms:created xsi:type="dcterms:W3CDTF">2021-05-06T07:57:18Z</dcterms:created>
  <dcterms:modified xsi:type="dcterms:W3CDTF">2021-05-06T14:53:14Z</dcterms:modified>
</cp:coreProperties>
</file>