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0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1065401" y="1770077"/>
            <a:ext cx="747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0999F-DCDC-41EF-92C2-BDCD4B311212}"/>
                  </a:ext>
                </a:extLst>
              </p:cNvPr>
              <p:cNvSpPr txBox="1"/>
              <p:nvPr/>
            </p:nvSpPr>
            <p:spPr>
              <a:xfrm>
                <a:off x="653640" y="3856249"/>
                <a:ext cx="912792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Growth rate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1800" b="0" i="0" u="none" strike="noStrike" baseline="0" dirty="0">
                    <a:latin typeface="NimbusRomNo9L-Regu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b="0" i="0" u="none" strike="noStrike" baseline="0" dirty="0" err="1">
                    <a:latin typeface="CMMI7"/>
                  </a:rPr>
                  <a:t>th</a:t>
                </a:r>
                <a:r>
                  <a:rPr lang="en-US" altLang="ko-KR" sz="1800" b="0" i="0" u="none" strike="noStrike" baseline="0" dirty="0">
                    <a:latin typeface="CMMI7"/>
                  </a:rPr>
                  <a:t> </a:t>
                </a:r>
                <a:r>
                  <a:rPr lang="en-US" altLang="ko-KR" sz="1800" b="0" i="0" u="none" strike="noStrike" baseline="0" dirty="0">
                    <a:latin typeface="NimbusRomNo9L-Regu"/>
                  </a:rPr>
                  <a:t>layer has </a:t>
                </a:r>
                <a:r>
                  <a:rPr lang="en-US" altLang="ko-KR" sz="1800" b="0" i="0" u="none" strike="noStrike" baseline="0" dirty="0">
                    <a:latin typeface="CMMI10"/>
                  </a:rPr>
                  <a:t>k</a:t>
                </a:r>
                <a:r>
                  <a:rPr lang="en-US" altLang="ko-KR" sz="1800" b="0" i="0" u="none" strike="noStrike" baseline="0" dirty="0">
                    <a:latin typeface="CMR7"/>
                  </a:rPr>
                  <a:t>0</a:t>
                </a:r>
                <a:r>
                  <a:rPr lang="en-US" altLang="ko-KR" sz="1800" b="0" i="0" u="none" strike="noStrike" baseline="0" dirty="0">
                    <a:latin typeface="CMR10"/>
                  </a:rPr>
                  <a:t>+</a:t>
                </a:r>
                <a:r>
                  <a:rPr lang="en-US" altLang="ko-KR" sz="1800" b="0" i="0" u="none" strike="noStrike" baseline="0" dirty="0">
                    <a:latin typeface="CMMI10"/>
                  </a:rPr>
                  <a:t>k*</a:t>
                </a:r>
                <a:r>
                  <a:rPr lang="en-US" altLang="ko-KR" sz="1800" b="0" i="0" u="none" strike="noStrike" baseline="0" dirty="0">
                    <a:latin typeface="CMR1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ko-KR" sz="1800" b="0" i="0" u="none" strike="noStrike" baseline="0" dirty="0">
                    <a:latin typeface="CMR10"/>
                  </a:rPr>
                  <a:t>-1) </a:t>
                </a:r>
                <a:r>
                  <a:rPr lang="en-US" altLang="ko-KR" sz="1800" b="0" i="0" u="none" strike="noStrike" baseline="0" dirty="0">
                    <a:latin typeface="NimbusRomNo9L-Regu"/>
                  </a:rPr>
                  <a:t>input feature-maps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DenseNet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can have very narrow layers, We refer to the </a:t>
                </a: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hyperparemater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k as the growth rate of the network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- Each layer adds k feature-maps of its own to this state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0999F-DCDC-41EF-92C2-BDCD4B31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0" y="3856249"/>
                <a:ext cx="9127921" cy="2031325"/>
              </a:xfrm>
              <a:prstGeom prst="rect">
                <a:avLst/>
              </a:prstGeom>
              <a:blipFill>
                <a:blip r:embed="rId2"/>
                <a:stretch>
                  <a:fillRect l="-534" t="-18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44A5B38-602C-44B3-85D7-A0AA1867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0" y="1302053"/>
            <a:ext cx="11391900" cy="2409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D74822-4AE2-4D74-82D3-B801008A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226" y="4220266"/>
            <a:ext cx="2462692" cy="20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20999F-DCDC-41EF-92C2-BDCD4B311212}"/>
              </a:ext>
            </a:extLst>
          </p:cNvPr>
          <p:cNvSpPr txBox="1"/>
          <p:nvPr/>
        </p:nvSpPr>
        <p:spPr>
          <a:xfrm>
            <a:off x="653640" y="3856249"/>
            <a:ext cx="91279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Bottleneck layers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BN-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-Conv(1*1)-BN-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-Conv(3*3)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1*1 convolution produce 4k feature-maps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4A5B38-602C-44B3-85D7-A0AA1867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0" y="1302053"/>
            <a:ext cx="11391900" cy="2409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CE5C6A-AE68-491A-80D6-ED194160E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1"/>
          <a:stretch/>
        </p:blipFill>
        <p:spPr>
          <a:xfrm>
            <a:off x="7071918" y="3929344"/>
            <a:ext cx="2481262" cy="26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09A96E0-F31B-4C75-9365-AB4D06C1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9" y="1366225"/>
            <a:ext cx="11772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4A35B01-E798-4CFD-A42D-46B493E5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6" y="1600201"/>
            <a:ext cx="5416734" cy="223356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EE6F9E1-456E-4AB8-AC5B-C2AC51B1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3874"/>
            <a:ext cx="5715000" cy="393382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A4B6FF-6F96-4E43-9A96-9C9E94CD0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86107"/>
            <a:ext cx="5371783" cy="19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838199" y="1520785"/>
            <a:ext cx="67706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&amp; Related Work</a:t>
            </a:r>
          </a:p>
          <a:p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8879-30D5-4998-8D01-9E7DFC6E1B87}"/>
              </a:ext>
            </a:extLst>
          </p:cNvPr>
          <p:cNvSpPr txBox="1"/>
          <p:nvPr/>
        </p:nvSpPr>
        <p:spPr>
          <a:xfrm>
            <a:off x="695587" y="1593800"/>
            <a:ext cx="100597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 have become the dominant machine learning approach for visual object recognition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Improvements in computer hardware and network structure have enabled the training of truly deep CNN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ex) LeNet5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19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HighwayNet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100~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8879-30D5-4998-8D01-9E7DFC6E1B87}"/>
              </a:ext>
            </a:extLst>
          </p:cNvPr>
          <p:cNvSpPr txBox="1"/>
          <p:nvPr/>
        </p:nvSpPr>
        <p:spPr>
          <a:xfrm>
            <a:off x="695587" y="1593800"/>
            <a:ext cx="100597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 information about the input or gradient passes through many layers, it can vanish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HighwayNetwork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by-pass signal from one layer to the next via identity connections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Stochastic depth : shortens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by randomly dropping layers during training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FractalNets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repeatedly combine several parallel layer sequences with different number of convolutional blocks to obtain a large nominal depth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Create short path from early layers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FE6DCD2-476F-4F49-AAD8-67264F4B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4" y="4219782"/>
            <a:ext cx="3737994" cy="24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63588C7-8855-493D-BE27-B571D558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5" y="1654174"/>
            <a:ext cx="5753100" cy="483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20999F-DCDC-41EF-92C2-BDCD4B311212}"/>
              </a:ext>
            </a:extLst>
          </p:cNvPr>
          <p:cNvSpPr txBox="1"/>
          <p:nvPr/>
        </p:nvSpPr>
        <p:spPr>
          <a:xfrm>
            <a:off x="6416878" y="1654174"/>
            <a:ext cx="57751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ensure maximum information flow between layers in the network, connect all layers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contrast to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we never combine features through summation before they are passed into a layer, instead we combine features by concatenating them.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This introduces L(L+1)/2 connections in an L-layer network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9B38B-0301-4FDD-9F63-741F5BBAD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4710163"/>
            <a:ext cx="3677174" cy="198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5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63588C7-8855-493D-BE27-B571D558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97" y="1654174"/>
            <a:ext cx="5753100" cy="483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20999F-DCDC-41EF-92C2-BDCD4B311212}"/>
              </a:ext>
            </a:extLst>
          </p:cNvPr>
          <p:cNvSpPr txBox="1"/>
          <p:nvPr/>
        </p:nvSpPr>
        <p:spPr>
          <a:xfrm>
            <a:off x="6497797" y="1419282"/>
            <a:ext cx="56942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possibly counter-intuitive effect of this dense connectivity pattern is that it requires fewer parameters than traditional convolutional networks, no need to relearn redundant feature-maps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parameters of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substantially larger because each layer has its own weights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architecture explicitly differentiates between information that is added to the network and information that is preserved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adding only a small set of feature-maps and keep the remaining feature-maps unchanged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improved flow of information and gradients throughout the network, which makes them easy to train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3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20999F-DCDC-41EF-92C2-BDCD4B311212}"/>
              </a:ext>
            </a:extLst>
          </p:cNvPr>
          <p:cNvSpPr txBox="1"/>
          <p:nvPr/>
        </p:nvSpPr>
        <p:spPr>
          <a:xfrm>
            <a:off x="838200" y="1704508"/>
            <a:ext cx="64937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Abstract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Alleviate the vanishing gradient problem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strengthen feature propagation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encourage feature reuse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substantially reduce the number of parameters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1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0999F-DCDC-41EF-92C2-BDCD4B311212}"/>
                  </a:ext>
                </a:extLst>
              </p:cNvPr>
              <p:cNvSpPr txBox="1"/>
              <p:nvPr/>
            </p:nvSpPr>
            <p:spPr>
              <a:xfrm>
                <a:off x="838199" y="1704508"/>
                <a:ext cx="9127921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x0 : single image that is passed through a convolutional network</a:t>
                </a: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The network comprises L layers, each of which implements a non-linear transformation H</a:t>
                </a:r>
                <a:r>
                  <a:rPr lang="en-US" altLang="ko-K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(*),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indexes the layer</a:t>
                </a: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(*) can be composite function of operations</a:t>
                </a:r>
              </a:p>
              <a:p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ResNet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DenseNet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0999F-DCDC-41EF-92C2-BDCD4B31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04508"/>
                <a:ext cx="9127921" cy="3970318"/>
              </a:xfrm>
              <a:prstGeom prst="rect">
                <a:avLst/>
              </a:prstGeom>
              <a:blipFill>
                <a:blip r:embed="rId2"/>
                <a:stretch>
                  <a:fillRect l="-534" t="-922" b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C3DEDAD-6D77-4739-8262-8A7A6108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68" y="4421347"/>
            <a:ext cx="5529645" cy="1048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1D618F-4B0A-4A24-9949-BDA06E53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272" y="5548962"/>
            <a:ext cx="6075224" cy="10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0999F-DCDC-41EF-92C2-BDCD4B311212}"/>
                  </a:ext>
                </a:extLst>
              </p:cNvPr>
              <p:cNvSpPr txBox="1"/>
              <p:nvPr/>
            </p:nvSpPr>
            <p:spPr>
              <a:xfrm>
                <a:off x="653640" y="3856249"/>
                <a:ext cx="9127921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Composite Function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(*)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- three consecutive operations : BN, </a:t>
                </a: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3*3Conv</a:t>
                </a: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Pooling layers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- Essential part of convolutional networks is down-sampling layers that change the size of feature maps.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To facilitate down-sampling in our architecture we divide the network into multiple densely connected dense blocks.</a:t>
                </a:r>
                <a:b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Transition layer – 1*1 conv 2*2 average pooling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0999F-DCDC-41EF-92C2-BDCD4B31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0" y="3856249"/>
                <a:ext cx="9127921" cy="2862322"/>
              </a:xfrm>
              <a:prstGeom prst="rect">
                <a:avLst/>
              </a:prstGeom>
              <a:blipFill>
                <a:blip r:embed="rId2"/>
                <a:stretch>
                  <a:fillRect l="-534" t="-1279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44A5B38-602C-44B3-85D7-A0AA1867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0" y="1302053"/>
            <a:ext cx="113919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4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499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CMMI10</vt:lpstr>
      <vt:lpstr>CMMI7</vt:lpstr>
      <vt:lpstr>CMR10</vt:lpstr>
      <vt:lpstr>CMR7</vt:lpstr>
      <vt:lpstr>NimbusRomNo9L-Regu</vt:lpstr>
      <vt:lpstr>굴림</vt:lpstr>
      <vt:lpstr>맑은 고딕</vt:lpstr>
      <vt:lpstr>Arial</vt:lpstr>
      <vt:lpstr>Cambria Math</vt:lpstr>
      <vt:lpstr>Office 테마</vt:lpstr>
      <vt:lpstr>PowerPoint 프레젠테이션</vt:lpstr>
      <vt:lpstr>Index</vt:lpstr>
      <vt:lpstr>Introduction</vt:lpstr>
      <vt:lpstr>Introduction</vt:lpstr>
      <vt:lpstr>Introduction</vt:lpstr>
      <vt:lpstr>Introduction</vt:lpstr>
      <vt:lpstr>Introduction</vt:lpstr>
      <vt:lpstr>DenseNet</vt:lpstr>
      <vt:lpstr>DenseNet</vt:lpstr>
      <vt:lpstr>DenseNet</vt:lpstr>
      <vt:lpstr>DenseNet</vt:lpstr>
      <vt:lpstr>DenseNet</vt:lpstr>
      <vt:lpstr>DenseNet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33</cp:revision>
  <dcterms:created xsi:type="dcterms:W3CDTF">2021-05-06T07:29:47Z</dcterms:created>
  <dcterms:modified xsi:type="dcterms:W3CDTF">2021-08-27T01:12:19Z</dcterms:modified>
</cp:coreProperties>
</file>