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697800" y="754077"/>
            <a:ext cx="107963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DPN</a:t>
            </a:r>
            <a:b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(Detail-Preserving Network with High Resolution Representation for Efficient Segmentation of Retinal Vessels)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4C6A65D-28F5-46F6-B047-55517732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27" y="1390484"/>
            <a:ext cx="8198054" cy="521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7C4864A-0F34-4DE6-A2F8-0C455BCD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93" y="1291905"/>
            <a:ext cx="6686550" cy="2714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21019E-1EF3-44CA-B312-DE6D15F2D477}"/>
              </a:ext>
            </a:extLst>
          </p:cNvPr>
          <p:cNvSpPr txBox="1"/>
          <p:nvPr/>
        </p:nvSpPr>
        <p:spPr>
          <a:xfrm>
            <a:off x="775606" y="3821864"/>
            <a:ext cx="106407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 down-sampling operations</a:t>
            </a:r>
          </a:p>
          <a:p>
            <a:pPr marL="342900" indent="-342900">
              <a:buAutoNum type="arabicParenR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DP-Block, the receptive field of the output neuron could be as large as four times that of the input neuron, while the detailed information could also be preserved.</a:t>
            </a:r>
          </a:p>
          <a:p>
            <a:pPr marL="342900" indent="-342900">
              <a:buAutoNum type="arabicParenR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Different from U-Net that utilized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the backbone, which incurs a large number of parameters</a:t>
            </a:r>
          </a:p>
          <a:p>
            <a:pPr marL="342900" indent="-342900">
              <a:buAutoNum type="arabicParenR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input of DPN is the entire image so that it could integrate more contextual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496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7C4864A-0F34-4DE6-A2F8-0C455BCD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58" y="1481323"/>
            <a:ext cx="4967942" cy="2016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434BA3-5AD2-47B1-BCB0-E036CBEDE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88" y="1650700"/>
            <a:ext cx="6081524" cy="1385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CF3AB-2C2A-44ED-A808-71D90AF722E2}"/>
              </a:ext>
            </a:extLst>
          </p:cNvPr>
          <p:cNvSpPr txBox="1"/>
          <p:nvPr/>
        </p:nvSpPr>
        <p:spPr>
          <a:xfrm>
            <a:off x="304774" y="3806575"/>
            <a:ext cx="10640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Proposed DPN only maintains one kind of resolution the high-resolution stream and multi-scale feature is employed in DP-Blocks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HRNet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maintains multi-streams with different resolutions and multi-scale fusion is employed among these streams</a:t>
            </a:r>
          </a:p>
          <a:p>
            <a:pPr marL="342900" indent="-342900">
              <a:buAutoNum type="arabicParenR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method for multi-scale feature fusion is different</a:t>
            </a:r>
          </a:p>
        </p:txBody>
      </p:sp>
    </p:spTree>
    <p:extLst>
      <p:ext uri="{BB962C8B-B14F-4D97-AF65-F5344CB8AC3E}">
        <p14:creationId xmlns:p14="http://schemas.microsoft.com/office/powerpoint/2010/main" val="212363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3F42B05-65EC-43B8-800F-5984CE06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1388868"/>
            <a:ext cx="5178192" cy="51040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ACD9A9-AEF4-41EA-9658-B43B9437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86" y="2382998"/>
            <a:ext cx="63817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92A9D6-0D1F-498C-8789-9B3A18304056}"/>
              </a:ext>
            </a:extLst>
          </p:cNvPr>
          <p:cNvSpPr txBox="1"/>
          <p:nvPr/>
        </p:nvSpPr>
        <p:spPr>
          <a:xfrm>
            <a:off x="838200" y="1491213"/>
            <a:ext cx="1064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solve existing class imbalance problem in vessel segmentation, we adopted class balanced cross-entropy loss which uses a weight factor to balance vessel pixels and non-vessel pixels.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6512F-361D-4FF7-9741-7F62FA5C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88" y="2678185"/>
            <a:ext cx="8056823" cy="750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988E9E-CC4C-4F8F-93B0-EE56AB74B6CA}"/>
              </a:ext>
            </a:extLst>
          </p:cNvPr>
          <p:cNvSpPr txBox="1"/>
          <p:nvPr/>
        </p:nvSpPr>
        <p:spPr>
          <a:xfrm>
            <a:off x="838199" y="3766028"/>
            <a:ext cx="106407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 is a probability map obtained by a sigmoid operation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pj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denotes the probability that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pixel belongs to vessel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 denotes the ground truth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θ denotes model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parmeters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denotes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vessel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pixels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N- denotes the number of non-vessel pixels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AD7802-0281-420B-A733-395DF100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100087"/>
            <a:ext cx="14382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92A9D6-0D1F-498C-8789-9B3A18304056}"/>
              </a:ext>
            </a:extLst>
          </p:cNvPr>
          <p:cNvSpPr txBox="1"/>
          <p:nvPr/>
        </p:nvSpPr>
        <p:spPr>
          <a:xfrm>
            <a:off x="679507" y="3576354"/>
            <a:ext cx="106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add three auxiliary losses to the intermediate layers of DPN to pass extra gradient.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1510AF-A474-4958-A63F-76BB42596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124"/>
          <a:stretch/>
        </p:blipFill>
        <p:spPr>
          <a:xfrm>
            <a:off x="2281893" y="1291905"/>
            <a:ext cx="6686550" cy="16797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E17000-9932-41F3-BAC6-F718B669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33" y="4788747"/>
            <a:ext cx="5013646" cy="9115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82D423-6EDF-4B77-AC52-13520912F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107" y="1467133"/>
            <a:ext cx="1885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7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92A9D6-0D1F-498C-8789-9B3A18304056}"/>
              </a:ext>
            </a:extLst>
          </p:cNvPr>
          <p:cNvSpPr txBox="1"/>
          <p:nvPr/>
        </p:nvSpPr>
        <p:spPr>
          <a:xfrm>
            <a:off x="494950" y="1747554"/>
            <a:ext cx="10640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1) DRIVE(Digital Retinal Images for Vessel Extraction) :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 contains 40 color fundus images captured with a 45° FOV, Each image has the same resolution, 565*584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2) CHASE_DB1 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contains 28 fundus images (999*960) captured with a 30° FOV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3) HRF(High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Fundus) 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45 high-resolution fundus images, with resolution 2336*3504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15 – diabetic retinopathy, 15 – glaucoma, 15 – healthy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raw color fundus images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augment the training set – flipping and rotation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CFD218-B328-4F6F-A539-2E971ABA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27" y="5407631"/>
            <a:ext cx="65436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5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69F0AB9-C83B-4E95-8FF6-8CE87D57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02" y="1450116"/>
            <a:ext cx="7786374" cy="42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9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90719A-E2F6-4966-AB80-DC8FF9BA8734}"/>
              </a:ext>
            </a:extLst>
          </p:cNvPr>
          <p:cNvSpPr txBox="1"/>
          <p:nvPr/>
        </p:nvSpPr>
        <p:spPr>
          <a:xfrm>
            <a:off x="494950" y="1747554"/>
            <a:ext cx="106407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Based on open-source deep learning framework caffe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NVIDIA RTX 2080ti GPU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 rate : e-3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iteration 100K/ 100K/ 70K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reduce computational complexity, cropped into 512*512/632*632/588*588</a:t>
            </a:r>
          </a:p>
        </p:txBody>
      </p:sp>
    </p:spTree>
    <p:extLst>
      <p:ext uri="{BB962C8B-B14F-4D97-AF65-F5344CB8AC3E}">
        <p14:creationId xmlns:p14="http://schemas.microsoft.com/office/powerpoint/2010/main" val="424978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90719A-E2F6-4966-AB80-DC8FF9BA8734}"/>
              </a:ext>
            </a:extLst>
          </p:cNvPr>
          <p:cNvSpPr txBox="1"/>
          <p:nvPr/>
        </p:nvSpPr>
        <p:spPr>
          <a:xfrm>
            <a:off x="494950" y="1747554"/>
            <a:ext cx="106407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Evaluation Method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 – Sensitivity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– Specificity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 – Accuracy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AUC – the Area Under the receiving operator characteristics Curve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F1 – F1score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SSIM – Structural Similarity Index Measure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PSNR – Peak Signal to Noise Ratio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9AAFCB-27E9-4FDB-95A9-DC72C468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66" y="2218407"/>
            <a:ext cx="1905000" cy="676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C2F1E9-F0EF-4EDE-B7DE-9C1F612C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40" y="2747613"/>
            <a:ext cx="1466850" cy="523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90A66D-3FFC-4667-A8AE-31EACDF83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770" y="3286169"/>
            <a:ext cx="2714625" cy="676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42E595-A8B5-4079-8B18-0E4CB5975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770" y="4433297"/>
            <a:ext cx="17049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599ED6-D077-4A2A-99F8-10ABCC65F6F7}"/>
              </a:ext>
            </a:extLst>
          </p:cNvPr>
          <p:cNvSpPr txBox="1"/>
          <p:nvPr/>
        </p:nvSpPr>
        <p:spPr>
          <a:xfrm>
            <a:off x="4588778" y="1291905"/>
            <a:ext cx="6944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TP – true positive : the number of vessel pixels classified correctly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TN – true negative : the number of non-vessel pixels classified correctly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FP – false positive : the number of non-vessel pixels misclassified as vessels 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FN – false negative : the number of vessel pixels misclassified as non-vessels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081BA02-13AC-4AFF-92FB-729E048BF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420" y="4595222"/>
            <a:ext cx="11239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8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637DA4-64A8-4460-BBBA-C051EA988F6D}"/>
              </a:ext>
            </a:extLst>
          </p:cNvPr>
          <p:cNvSpPr txBox="1"/>
          <p:nvPr/>
        </p:nvSpPr>
        <p:spPr>
          <a:xfrm>
            <a:off x="838200" y="1780059"/>
            <a:ext cx="5219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8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915F4CE1-FD41-4EB6-8BB1-99F8C169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9" y="1973553"/>
            <a:ext cx="11656975" cy="346670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8B0E659-D8B3-4AA5-B5F7-8394D8ED250C}"/>
              </a:ext>
            </a:extLst>
          </p:cNvPr>
          <p:cNvSpPr/>
          <p:nvPr/>
        </p:nvSpPr>
        <p:spPr>
          <a:xfrm>
            <a:off x="10360404" y="2785145"/>
            <a:ext cx="394982" cy="2265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7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B8A1212-C17E-4C7E-BACA-381FAC5C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352673"/>
            <a:ext cx="11547955" cy="31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29918AC-3E42-4284-B969-60480044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20" y="2476499"/>
            <a:ext cx="9302468" cy="22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05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D6DFE5D-BF00-4031-9D7F-D68350B9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06" y="1825043"/>
            <a:ext cx="58483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90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09D797A-F85B-4B3C-B622-D3A783CA5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72" y="1776019"/>
            <a:ext cx="68103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8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77A323D-C55F-445A-BBBC-2A7CDF69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15" y="1743074"/>
            <a:ext cx="6459610" cy="43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1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E92A4C8-E2E0-4289-8738-84839047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25" y="1725773"/>
            <a:ext cx="6236777" cy="46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48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F8D5568-82FB-44D6-93CD-96201F4BB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124"/>
          <a:stretch/>
        </p:blipFill>
        <p:spPr>
          <a:xfrm>
            <a:off x="2281893" y="1291905"/>
            <a:ext cx="6686550" cy="1679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917232-6056-44F2-B6E6-F96ACF36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31" y="3601586"/>
            <a:ext cx="7873754" cy="22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16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FBAD6CA-2A48-4CD7-A83F-51AB302C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839440"/>
            <a:ext cx="5887149" cy="20089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77B1C9-E1B5-49E3-ABEA-F0053A1D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264" y="1291905"/>
            <a:ext cx="5178192" cy="51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5922932-2977-481A-AAD4-26018986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48" y="2568560"/>
            <a:ext cx="6391952" cy="20369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008F6C-08BC-4483-A04B-41D8F974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56" y="1233182"/>
            <a:ext cx="5178192" cy="51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9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1B5194-53E5-46CF-8884-55991F2F62F5}"/>
              </a:ext>
            </a:extLst>
          </p:cNvPr>
          <p:cNvSpPr txBox="1"/>
          <p:nvPr/>
        </p:nvSpPr>
        <p:spPr>
          <a:xfrm>
            <a:off x="775606" y="2118970"/>
            <a:ext cx="106407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Retinal vessels (provide blood to the inner retinal neurons) are important biomarkers for many ophthalmological and cardiovascular diseases</a:t>
            </a: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ex) diabetic retinopathy, cataract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Retinal blood vessels and cerebral blood vessels are similar in anatomical, physiological and embryological characteristics.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of blood vessels is the basic step of efficient CAD(computer-aided diagnosis)</a:t>
            </a:r>
          </a:p>
        </p:txBody>
      </p:sp>
      <p:pic>
        <p:nvPicPr>
          <p:cNvPr id="1026" name="Picture 2" descr="Sensors | Free Full-Text | A Multi-Scale Directional Line Detector for Retinal  Vessel Segmentation">
            <a:extLst>
              <a:ext uri="{FF2B5EF4-FFF2-40B4-BE49-F238E27FC236}">
                <a16:creationId xmlns:a16="http://schemas.microsoft.com/office/drawing/2014/main" id="{4610B87D-34A6-4887-89FF-0EBD066D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099" y="62169"/>
            <a:ext cx="2833048" cy="160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87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090F-55B9-4936-B409-5730F8B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63" y="2841719"/>
            <a:ext cx="2201273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1B5194-53E5-46CF-8884-55991F2F62F5}"/>
              </a:ext>
            </a:extLst>
          </p:cNvPr>
          <p:cNvSpPr txBox="1"/>
          <p:nvPr/>
        </p:nvSpPr>
        <p:spPr>
          <a:xfrm>
            <a:off x="838198" y="1780059"/>
            <a:ext cx="106407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Good vessel segmentation model for CAD should satisfy the following two conditions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High accuracy</a:t>
            </a:r>
          </a:p>
          <a:p>
            <a:pPr marL="342900" indent="-342900">
              <a:buAutoNum type="arabicParenR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Fast processing speed</a:t>
            </a:r>
          </a:p>
        </p:txBody>
      </p:sp>
    </p:spTree>
    <p:extLst>
      <p:ext uri="{BB962C8B-B14F-4D97-AF65-F5344CB8AC3E}">
        <p14:creationId xmlns:p14="http://schemas.microsoft.com/office/powerpoint/2010/main" val="329986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1B5194-53E5-46CF-8884-55991F2F62F5}"/>
              </a:ext>
            </a:extLst>
          </p:cNvPr>
          <p:cNvSpPr txBox="1"/>
          <p:nvPr/>
        </p:nvSpPr>
        <p:spPr>
          <a:xfrm>
            <a:off x="838198" y="1780059"/>
            <a:ext cx="10640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Existing vessel segmentation methods could be divided into two categories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unsupervised methods : </a:t>
            </a:r>
          </a:p>
          <a:p>
            <a:pPr marL="342900" indent="-342900">
              <a:buAutoNum type="arabicParenR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Utilize human-designed low-level features and rules such as edge, line, and color.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major limitation of the unsupervised method is that the features and rules are designed by a human. It is hard to design a satisfactory feature that works well on large-scale fundus images.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5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1B5194-53E5-46CF-8884-55991F2F62F5}"/>
              </a:ext>
            </a:extLst>
          </p:cNvPr>
          <p:cNvSpPr txBox="1"/>
          <p:nvPr/>
        </p:nvSpPr>
        <p:spPr>
          <a:xfrm>
            <a:off x="838198" y="1780059"/>
            <a:ext cx="106407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Existing vessel segmentation methods could be divided into two categories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2) supervised methods :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Consist of two procedures : feature extraction, classification.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First, features were extracted by human-designed rules, just as that did un unsupervised methods.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Second, supervised classifiers were employed to classify these extracted features into vessels or non-vessels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1B5194-53E5-46CF-8884-55991F2F62F5}"/>
              </a:ext>
            </a:extLst>
          </p:cNvPr>
          <p:cNvSpPr txBox="1"/>
          <p:nvPr/>
        </p:nvSpPr>
        <p:spPr>
          <a:xfrm>
            <a:off x="838198" y="1780059"/>
            <a:ext cx="10640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– based methods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classification-based methods :</a:t>
            </a: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category for each pixel is determined by its surrounding small imaged patch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This kind of method does not make full use of contextual information</a:t>
            </a: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2) segmentation-based methods :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existing methods follow the architecture FCN, where the resolution of feature maps are first down-sampled to encode structural information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Although successive down-sampling operations could reduce the model’s computational complexity and increase the model’s receptive field, it inevitably loses detailed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0307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1B5194-53E5-46CF-8884-55991F2F62F5}"/>
              </a:ext>
            </a:extLst>
          </p:cNvPr>
          <p:cNvSpPr txBox="1"/>
          <p:nvPr/>
        </p:nvSpPr>
        <p:spPr>
          <a:xfrm>
            <a:off x="838198" y="1780059"/>
            <a:ext cx="10640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U-Net model was proposed, which could utilize intermediate layers in the up-sampling path to fuse more spatial information to generate fine segmentation maps.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Although the detailed information could be utilized in the U-Net, the extra noise also introduced.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Moreover, U-Net variant models require multiple forward passes to generate a segmentation map for one testing image, they show slow segmentation speed and the contextual information is not fully utilized.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Inspired 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HRNet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the DPN learns the full- resolution representation directly rather than the low-resolution representation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2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1B5194-53E5-46CF-8884-55991F2F62F5}"/>
              </a:ext>
            </a:extLst>
          </p:cNvPr>
          <p:cNvSpPr txBox="1"/>
          <p:nvPr/>
        </p:nvSpPr>
        <p:spPr>
          <a:xfrm>
            <a:off x="838198" y="1780059"/>
            <a:ext cx="106407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Overall, our contributions are summarized as follows.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present the detail-preserving block, which could learn the structural information and preserve the detailed information</a:t>
            </a:r>
          </a:p>
          <a:p>
            <a:pPr marL="342900" indent="-342900">
              <a:buAutoNum type="arabicParenR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present the detail-preserving network, which mainly consists of eight serially connected DP-Blocks.</a:t>
            </a:r>
          </a:p>
          <a:p>
            <a:pPr marL="342900" indent="-342900">
              <a:buAutoNum type="arabicParenR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conducted experiments over three public datasets.</a:t>
            </a:r>
          </a:p>
        </p:txBody>
      </p:sp>
    </p:spTree>
    <p:extLst>
      <p:ext uri="{BB962C8B-B14F-4D97-AF65-F5344CB8AC3E}">
        <p14:creationId xmlns:p14="http://schemas.microsoft.com/office/powerpoint/2010/main" val="206064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901</Words>
  <Application>Microsoft Office PowerPoint</Application>
  <PresentationFormat>와이드스크린</PresentationFormat>
  <Paragraphs>150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굴림</vt:lpstr>
      <vt:lpstr>맑은 고딕</vt:lpstr>
      <vt:lpstr>Arial</vt:lpstr>
      <vt:lpstr>Office 테마</vt:lpstr>
      <vt:lpstr>PowerPoint 프레젠테이션</vt:lpstr>
      <vt:lpstr>Index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Network</vt:lpstr>
      <vt:lpstr>Network</vt:lpstr>
      <vt:lpstr>Network</vt:lpstr>
      <vt:lpstr>Network</vt:lpstr>
      <vt:lpstr>Network</vt:lpstr>
      <vt:lpstr>Network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29</cp:revision>
  <dcterms:created xsi:type="dcterms:W3CDTF">2021-05-06T07:29:47Z</dcterms:created>
  <dcterms:modified xsi:type="dcterms:W3CDTF">2021-10-01T01:30:28Z</dcterms:modified>
</cp:coreProperties>
</file>