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7" r:id="rId3"/>
    <p:sldId id="288" r:id="rId4"/>
    <p:sldId id="289" r:id="rId5"/>
    <p:sldId id="256" r:id="rId6"/>
    <p:sldId id="281" r:id="rId7"/>
    <p:sldId id="283" r:id="rId8"/>
    <p:sldId id="284" r:id="rId9"/>
    <p:sldId id="285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300" r:id="rId20"/>
    <p:sldId id="302" r:id="rId21"/>
    <p:sldId id="301" r:id="rId22"/>
    <p:sldId id="303" r:id="rId23"/>
    <p:sldId id="304" r:id="rId24"/>
    <p:sldId id="305" r:id="rId25"/>
    <p:sldId id="307" r:id="rId26"/>
    <p:sldId id="306" r:id="rId27"/>
    <p:sldId id="30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B4B90-D8E7-42F0-BAE1-0D6C9D385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3A74CC-B2C6-495E-81B7-79EA38B32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0C9A7-DF8C-442B-96BD-1550FC9D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E24BD-E4B8-469A-94DB-BB3188D6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49D18-BA0B-4CE4-8147-8A38371F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6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45B61-6FE5-438D-B92E-31F81909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704D00-C05D-4A20-873E-13378BAEF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B26C4-5E45-49A4-A344-3D8A6F85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C20C7-6B1B-4277-A11E-D31B7C4C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C4DE57-86AE-4165-825E-96971EA2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00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7425E7-D804-4CF8-A8A3-B1E76063E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FC3FB8-D488-4997-9EAA-0611169D2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D8E52-43E9-489A-8588-A6919FCC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B7E4A-D798-45D6-A727-2F6F590F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B74AD-C48C-4727-9A9C-24286500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50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84082-FDE7-45FA-8F6E-A3CE790D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EF548-77BF-4436-B2D4-F95BED66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A1822-8BB5-4702-ADEB-F4693C99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B5942-FB40-45BA-8F2C-1E67F58B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2F4E5-82D5-4918-BABC-FA223FC7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7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15071-3170-4729-83FB-C7CE6FFE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BE46C8-4336-45A9-8BCC-33BF4A1A6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73239-2E5A-4D74-AD25-1490EC85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AB3BA-1018-46A3-B88C-73DB1F1F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DA27F-4DE1-4870-9BEB-6E164737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9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B0A90-461D-450D-9F00-E1476E27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2BF46-4F8D-4942-AAE8-0C7D520D3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E78744-40CE-4950-AF3B-4D775C790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96C663-C884-4C84-8E7A-A01B9553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0EB19B-12AE-4B07-B8E7-84F0AD4E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9C5EB5-F379-4BD4-9A0D-EB0578A9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55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05CB7-D159-4E0A-A595-F1D03CB3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8873C7-A4C4-49D9-AE35-BB1AF46AC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D12F1D-4DF4-4FE2-9FF3-411351379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CBF0F3-65BB-4CED-889E-830831664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D2AE9E-EACB-4C63-B13C-6E588A07F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825F98-5D86-442C-AA5A-04249FF1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37B1C1-7372-412D-AC42-61892813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D2949C-B4EB-4A64-9806-002020EA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7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3E30B-8674-41F1-949D-892443B0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05D747-96B4-40C2-B19B-766450AB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08EE1E-5432-4169-A1AA-AC7CC2CE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FF4B6F-79A0-415A-A6D2-5CBEEC1C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7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09AF55-7125-466D-9DBF-B8359DDE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091D31-B086-44F5-8C2D-FA79482B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EC4F7B-B7FF-4195-B1CE-E94C3430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EBF5D-9BF0-4E5D-82AA-9D882AE5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2C47E-3A28-4170-8C84-612B38D7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218A22-58A8-463C-8DD2-BE46B209C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7C9CD6-3AF2-41A6-B853-210CED91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1A8AB7-04D4-4CF5-918A-0827659B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169396-D2C6-4E70-823A-B0D47058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19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08B4A-A665-441B-B76F-5766065A7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B9B9C2-899C-4399-8459-4635F1C9E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5AFB9A-35A5-4477-9667-743903980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2BD571-9F4E-42B9-8202-6FBB1691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6A2BF-536B-49CD-A6C9-AAB2763C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4C2C28-1482-4CEA-AD23-BC680635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2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99DD72-AB77-412C-9429-6B61C863D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91BE5C-5A5F-4BE2-8299-178043358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45DEB-927F-4AAA-88FD-3729EE2F8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AAE33-B27A-426E-B338-1263CD90BAA6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E791F-2ADA-4353-9242-AF4930B62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3827D-B6D6-47D1-B94F-420CC2B79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30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C0EB0F8-8300-44B4-9D42-1A441886A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23" y="1486047"/>
            <a:ext cx="4505954" cy="28960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318187-C385-4665-9B76-ECA927E080ED}"/>
              </a:ext>
            </a:extLst>
          </p:cNvPr>
          <p:cNvSpPr txBox="1"/>
          <p:nvPr/>
        </p:nvSpPr>
        <p:spPr>
          <a:xfrm>
            <a:off x="3843023" y="563729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https://keras.io/examples/vision/retinanet/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AFE353-C942-42A7-ADB9-8CD5ED02245A}"/>
              </a:ext>
            </a:extLst>
          </p:cNvPr>
          <p:cNvSpPr txBox="1"/>
          <p:nvPr/>
        </p:nvSpPr>
        <p:spPr>
          <a:xfrm>
            <a:off x="3743754" y="75629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Loss function</a:t>
            </a:r>
            <a:r>
              <a:rPr lang="ko-KR" altLang="en-US" dirty="0"/>
              <a:t>의 존재</a:t>
            </a:r>
          </a:p>
        </p:txBody>
      </p:sp>
    </p:spTree>
    <p:extLst>
      <p:ext uri="{BB962C8B-B14F-4D97-AF65-F5344CB8AC3E}">
        <p14:creationId xmlns:p14="http://schemas.microsoft.com/office/powerpoint/2010/main" val="238809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66314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4B55E8-BC77-4974-9A39-031DC3345F0D}"/>
              </a:ext>
            </a:extLst>
          </p:cNvPr>
          <p:cNvSpPr txBox="1"/>
          <p:nvPr/>
        </p:nvSpPr>
        <p:spPr>
          <a:xfrm>
            <a:off x="378160" y="1997839"/>
            <a:ext cx="1001614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Techniques for Improving Detectors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Cleaner training data often helps achieve fast convergence and higher final accuracy</a:t>
            </a:r>
            <a:br>
              <a:rPr lang="en-US" altLang="ko-KR" dirty="0"/>
            </a:br>
            <a:r>
              <a:rPr lang="en-US" altLang="ko-KR" dirty="0"/>
              <a:t>(ex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NMS(non-maximum suppression))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Certain model modifications add context information to predictions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Additional training information is beneficial for detectors</a:t>
            </a:r>
          </a:p>
        </p:txBody>
      </p:sp>
    </p:spTree>
    <p:extLst>
      <p:ext uri="{BB962C8B-B14F-4D97-AF65-F5344CB8AC3E}">
        <p14:creationId xmlns:p14="http://schemas.microsoft.com/office/powerpoint/2010/main" val="317060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66314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1BE7F6E6-60EC-4D2E-9FE5-5E5DC1FC3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967" y="1463674"/>
            <a:ext cx="64865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51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66314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75B7ABC-A69F-4BCE-89DF-95F8AFDB0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092" y="1921253"/>
            <a:ext cx="8782336" cy="377906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9A325F5-14EE-42B3-84E8-8938139C1C33}"/>
              </a:ext>
            </a:extLst>
          </p:cNvPr>
          <p:cNvSpPr/>
          <p:nvPr/>
        </p:nvSpPr>
        <p:spPr>
          <a:xfrm>
            <a:off x="7944374" y="2088859"/>
            <a:ext cx="2013358" cy="629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775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66314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0E2EFF1B-74EA-4FF4-B5D4-CE2F94320D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5"/>
          <a:stretch/>
        </p:blipFill>
        <p:spPr>
          <a:xfrm>
            <a:off x="2568918" y="2357305"/>
            <a:ext cx="6571979" cy="299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18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66314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82BBB16-F37F-449E-8746-259CFFE09E8C}"/>
              </a:ext>
            </a:extLst>
          </p:cNvPr>
          <p:cNvSpPr txBox="1"/>
          <p:nvPr/>
        </p:nvSpPr>
        <p:spPr>
          <a:xfrm>
            <a:off x="838200" y="2002277"/>
            <a:ext cx="1001614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Best matching policy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Modified bounding box regression loss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Add the mask prediction module on top of </a:t>
            </a:r>
            <a:r>
              <a:rPr lang="en-US" altLang="ko-KR" dirty="0" err="1"/>
              <a:t>RetinaNet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6071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66314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82BBB16-F37F-449E-8746-259CFFE09E8C}"/>
              </a:ext>
            </a:extLst>
          </p:cNvPr>
          <p:cNvSpPr txBox="1"/>
          <p:nvPr/>
        </p:nvSpPr>
        <p:spPr>
          <a:xfrm>
            <a:off x="838200" y="1624772"/>
            <a:ext cx="100161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Best matching policy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D1D6F5-81A3-4C40-B2FC-6D820197426D}"/>
              </a:ext>
            </a:extLst>
          </p:cNvPr>
          <p:cNvSpPr txBox="1"/>
          <p:nvPr/>
        </p:nvSpPr>
        <p:spPr>
          <a:xfrm>
            <a:off x="739245" y="4032822"/>
            <a:ext cx="104432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There exists an exceptional case for which the assignment can be improved</a:t>
            </a:r>
          </a:p>
          <a:p>
            <a:r>
              <a:rPr lang="en-US" altLang="ko-KR" dirty="0"/>
              <a:t>(ex : some of the </a:t>
            </a:r>
            <a:r>
              <a:rPr lang="en-US" altLang="ko-KR" dirty="0" err="1"/>
              <a:t>gt</a:t>
            </a:r>
            <a:r>
              <a:rPr lang="en-US" altLang="ko-KR" dirty="0"/>
              <a:t>-objects’ aspect ratios are outliers with one side much longer than the other)</a:t>
            </a:r>
          </a:p>
          <a:p>
            <a:r>
              <a:rPr lang="en-US" altLang="ko-KR" dirty="0"/>
              <a:t>No anchor box can be matched</a:t>
            </a:r>
          </a:p>
          <a:p>
            <a:endParaRPr lang="en-US" altLang="ko-KR" dirty="0"/>
          </a:p>
          <a:p>
            <a:pPr algn="l"/>
            <a:r>
              <a:rPr lang="en-US" altLang="ko-KR" sz="1800" b="0" i="0" u="none" strike="noStrike" baseline="0" dirty="0">
                <a:latin typeface="+mj-ea"/>
                <a:ea typeface="+mj-ea"/>
              </a:rPr>
              <a:t>For each of these ground truth boxes we propose to find its best matching anchor box, relaxing the overlapping IOU threshold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/>
          </a:p>
          <a:p>
            <a:r>
              <a:rPr lang="en-US" altLang="ko-KR" dirty="0"/>
              <a:t>-&gt; Using best matching anchor with any nonzero overlap gives the best accuracy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9DA22F-0388-4852-8E9C-A12072E66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91" y="2571024"/>
            <a:ext cx="2390775" cy="942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C64985-29D3-4CF3-99C8-4CDB55882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961" y="484628"/>
            <a:ext cx="45434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47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66314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82BBB16-F37F-449E-8746-259CFFE09E8C}"/>
              </a:ext>
            </a:extLst>
          </p:cNvPr>
          <p:cNvSpPr txBox="1"/>
          <p:nvPr/>
        </p:nvSpPr>
        <p:spPr>
          <a:xfrm>
            <a:off x="838200" y="1624772"/>
            <a:ext cx="100161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Self-Adjusting Smooth L1 Loss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082D0-BC6F-4344-A20C-FBA2108AF22E}"/>
              </a:ext>
            </a:extLst>
          </p:cNvPr>
          <p:cNvSpPr txBox="1"/>
          <p:nvPr/>
        </p:nvSpPr>
        <p:spPr>
          <a:xfrm>
            <a:off x="5405234" y="2481359"/>
            <a:ext cx="5350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 splits the positive axis range into two parts :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99C7352-03AE-4834-ADBC-4672C9F35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234" y="3119440"/>
            <a:ext cx="6253674" cy="11933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30F4E2-44BE-4E40-8CA3-39CD9243E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59" y="2500749"/>
            <a:ext cx="4829175" cy="38195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1322926-E2AD-4A79-BDDF-8ACC16D27C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100"/>
          <a:stretch/>
        </p:blipFill>
        <p:spPr>
          <a:xfrm>
            <a:off x="5891816" y="4410511"/>
            <a:ext cx="4962525" cy="233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74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66314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82BBB16-F37F-449E-8746-259CFFE09E8C}"/>
              </a:ext>
            </a:extLst>
          </p:cNvPr>
          <p:cNvSpPr txBox="1"/>
          <p:nvPr/>
        </p:nvSpPr>
        <p:spPr>
          <a:xfrm>
            <a:off x="838200" y="1624772"/>
            <a:ext cx="100161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Self-Adjusting Smooth L1 Loss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082D0-BC6F-4344-A20C-FBA2108AF22E}"/>
              </a:ext>
            </a:extLst>
          </p:cNvPr>
          <p:cNvSpPr txBox="1"/>
          <p:nvPr/>
        </p:nvSpPr>
        <p:spPr>
          <a:xfrm>
            <a:off x="682232" y="2361752"/>
            <a:ext cx="53501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Inside the loss function, the running mean and variance of the absolute loss are recorded. We use the running minibatch mean and variance with momentum=0.9 to update these two parameters.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B8F832-E5F3-4936-83B6-3D05AE0A7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19354"/>
            <a:ext cx="4676775" cy="17621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E1CDB5D-4050-4844-9005-E7179B9D7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20" y="3839080"/>
            <a:ext cx="4829175" cy="30575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84B4B61-BB3B-4821-A8D1-497063F4C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416" y="4052841"/>
            <a:ext cx="47339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88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66314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82BBB16-F37F-449E-8746-259CFFE09E8C}"/>
              </a:ext>
            </a:extLst>
          </p:cNvPr>
          <p:cNvSpPr txBox="1"/>
          <p:nvPr/>
        </p:nvSpPr>
        <p:spPr>
          <a:xfrm>
            <a:off x="838200" y="1624772"/>
            <a:ext cx="100161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Mask Prediction Module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8E2DD1-C655-411C-85E8-6CDBC8981A4C}"/>
              </a:ext>
            </a:extLst>
          </p:cNvPr>
          <p:cNvSpPr txBox="1"/>
          <p:nvPr/>
        </p:nvSpPr>
        <p:spPr>
          <a:xfrm>
            <a:off x="682231" y="2361752"/>
            <a:ext cx="99466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After running </a:t>
            </a:r>
            <a:r>
              <a:rPr lang="en-US" altLang="ko-KR" dirty="0" err="1"/>
              <a:t>RetinaNet</a:t>
            </a:r>
            <a:r>
              <a:rPr lang="en-US" altLang="ko-KR" dirty="0"/>
              <a:t> for bounding box predictions, extract the top N scored predictions.</a:t>
            </a:r>
          </a:p>
          <a:p>
            <a:endParaRPr lang="en-US" altLang="ko-KR" dirty="0"/>
          </a:p>
          <a:p>
            <a:pPr algn="l"/>
            <a:r>
              <a:rPr lang="en-US" altLang="ko-KR" dirty="0"/>
              <a:t>Then, distribute these mask proposals to sample features from the appropriate layer of the FPN according to Equation 3 proposed in </a:t>
            </a:r>
            <a:r>
              <a:rPr lang="en-US" altLang="ko-KR" dirty="0">
                <a:latin typeface="+mj-ea"/>
                <a:ea typeface="+mj-ea"/>
              </a:rPr>
              <a:t>FPN</a:t>
            </a:r>
          </a:p>
          <a:p>
            <a:pPr algn="l"/>
            <a:r>
              <a:rPr lang="en-US" altLang="ko-KR" sz="1800" b="0" i="0" u="none" strike="noStrike" baseline="0" dirty="0">
                <a:latin typeface="+mj-ea"/>
                <a:ea typeface="+mj-ea"/>
              </a:rPr>
              <a:t>We use the following equation to determine which feature map, Pk to sample from for predicting the insta</a:t>
            </a:r>
            <a:r>
              <a:rPr lang="en-US" altLang="ko-KR" sz="1800" b="0" i="0" u="none" strike="noStrike" baseline="0" dirty="0">
                <a:latin typeface="NimbusRomNo9L-Regu"/>
              </a:rPr>
              <a:t>nce mask: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0C4BC5-6C79-4EF0-8A5F-BD4FFF676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295" y="3810279"/>
            <a:ext cx="4082830" cy="6115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13BFCC-A9CF-4519-8732-6B8C35BFDE59}"/>
              </a:ext>
            </a:extLst>
          </p:cNvPr>
          <p:cNvSpPr txBox="1"/>
          <p:nvPr/>
        </p:nvSpPr>
        <p:spPr>
          <a:xfrm>
            <a:off x="651858" y="4349529"/>
            <a:ext cx="994661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K0 = 4;  w, h = width, height of detection;</a:t>
            </a:r>
          </a:p>
          <a:p>
            <a:endParaRPr lang="en-US" altLang="ko-KR" dirty="0"/>
          </a:p>
          <a:p>
            <a:r>
              <a:rPr lang="en-US" altLang="ko-KR" dirty="0"/>
              <a:t>If the size is smaller than 224^2 assigned to feature layer P3</a:t>
            </a:r>
          </a:p>
          <a:p>
            <a:r>
              <a:rPr lang="en-US" altLang="ko-KR" dirty="0"/>
              <a:t>Between 224^2 ~ 448^2 assigned to layer P4</a:t>
            </a:r>
          </a:p>
          <a:p>
            <a:r>
              <a:rPr lang="en-US" altLang="ko-KR" dirty="0"/>
              <a:t>Larger than 448^2 assigned to layer p5</a:t>
            </a:r>
          </a:p>
          <a:p>
            <a:endParaRPr lang="en-US" altLang="ko-KR" dirty="0"/>
          </a:p>
          <a:p>
            <a:r>
              <a:rPr lang="en-US" altLang="ko-KR" dirty="0"/>
              <a:t>In our ablation study, we analyze the impact of using more feature layers for mask proposals assignment, showing that this does not give any performance boost</a:t>
            </a:r>
          </a:p>
          <a:p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068F8F4-0F11-42D0-8EF6-256C4B66A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331" y="3940149"/>
            <a:ext cx="46482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74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66314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82BBB16-F37F-449E-8746-259CFFE09E8C}"/>
              </a:ext>
            </a:extLst>
          </p:cNvPr>
          <p:cNvSpPr txBox="1"/>
          <p:nvPr/>
        </p:nvSpPr>
        <p:spPr>
          <a:xfrm>
            <a:off x="838200" y="1624772"/>
            <a:ext cx="100161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Mask Prediction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13BFCC-A9CF-4519-8732-6B8C35BFDE59}"/>
              </a:ext>
            </a:extLst>
          </p:cNvPr>
          <p:cNvSpPr txBox="1"/>
          <p:nvPr/>
        </p:nvSpPr>
        <p:spPr>
          <a:xfrm>
            <a:off x="808767" y="5069578"/>
            <a:ext cx="99466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The ROI-Align operation is performed at the assigned feature layers, yielding 14*14 resolution features, which are fed into 4 consequent convolution layers(3*3) and a single transposed convolutional layer (2*2) + prediction conv(1*1) layer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FD7370-1EF6-41CB-9024-5CB9BDA10C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491"/>
          <a:stretch/>
        </p:blipFill>
        <p:spPr>
          <a:xfrm>
            <a:off x="651858" y="2142092"/>
            <a:ext cx="9534525" cy="264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9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4F31F867-42A5-4884-88C0-6A75F0A43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653" y="1852392"/>
            <a:ext cx="6582694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96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66314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C17A908-6E27-4BD5-831C-024BDBA12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7827"/>
            <a:ext cx="4705350" cy="2495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82631B-4DE0-4F29-ADEF-859B732E7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266" y="1587879"/>
            <a:ext cx="4648200" cy="24574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9518BC8-AA0B-4C23-8946-DF42D1423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575" y="4173522"/>
            <a:ext cx="49339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08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66314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573088C-7BD1-4046-98C2-4A1C725AC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432" y="1359020"/>
            <a:ext cx="6691471" cy="26676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92B362-CE8E-4E3F-92D5-B6B495DD9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3837439"/>
            <a:ext cx="5962650" cy="3028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7684AF-8C03-4AD7-A51B-137E597CE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514" y="3837439"/>
            <a:ext cx="57626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33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66314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C015E2F-B50E-43F8-9A16-6979D38F7EF1}"/>
              </a:ext>
            </a:extLst>
          </p:cNvPr>
          <p:cNvSpPr txBox="1"/>
          <p:nvPr/>
        </p:nvSpPr>
        <p:spPr>
          <a:xfrm>
            <a:off x="494950" y="1665466"/>
            <a:ext cx="76364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0" i="0" u="none" strike="noStrike" baseline="0" dirty="0">
                <a:latin typeface="+mj-lt"/>
                <a:cs typeface="Arial" panose="020B0604020202020204" pitchFamily="34" charset="0"/>
              </a:rPr>
              <a:t>For each image during training, we also run suppression and top-100 selection of the predicted boxes (the same processing as single-shot detectors apply during inference).</a:t>
            </a:r>
            <a:endParaRPr lang="en-US" altLang="ko-KR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10CB0-B8E0-4064-9D55-65A6DBCE9960}"/>
              </a:ext>
            </a:extLst>
          </p:cNvPr>
          <p:cNvSpPr txBox="1"/>
          <p:nvPr/>
        </p:nvSpPr>
        <p:spPr>
          <a:xfrm>
            <a:off x="494950" y="3261761"/>
            <a:ext cx="106190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0" i="0" u="none" strike="noStrike" baseline="0" dirty="0"/>
              <a:t>First, during the bounding box inference we use a confidence threshold of 0.05 to filter out predictions with low confidence. </a:t>
            </a:r>
          </a:p>
          <a:p>
            <a:pPr algn="l"/>
            <a:endParaRPr lang="en-US" altLang="ko-KR" sz="1800" b="0" i="0" u="none" strike="noStrike" baseline="0" dirty="0"/>
          </a:p>
          <a:p>
            <a:pPr algn="l"/>
            <a:r>
              <a:rPr lang="en-US" altLang="ko-KR" sz="1800" b="0" i="0" u="none" strike="noStrike" baseline="0" dirty="0"/>
              <a:t>Second, we select the top 1000 scoring boxes from each prediction layer. </a:t>
            </a:r>
          </a:p>
          <a:p>
            <a:pPr algn="l"/>
            <a:endParaRPr lang="en-US" altLang="ko-KR" sz="1800" b="0" i="0" u="none" strike="noStrike" baseline="0" dirty="0"/>
          </a:p>
          <a:p>
            <a:pPr algn="l"/>
            <a:r>
              <a:rPr lang="en-US" altLang="ko-KR" sz="1800" b="0" i="0" u="none" strike="noStrike" baseline="0" dirty="0"/>
              <a:t>Third, we apply non-maximum suppression (</a:t>
            </a:r>
            <a:r>
              <a:rPr lang="en-US" altLang="ko-KR" sz="1800" b="0" i="0" u="none" strike="noStrike" baseline="0" dirty="0" err="1"/>
              <a:t>nms</a:t>
            </a:r>
            <a:r>
              <a:rPr lang="en-US" altLang="ko-KR" sz="1800" b="0" i="0" u="none" strike="noStrike" baseline="0" dirty="0"/>
              <a:t>) with threshold 0.4 for each class separately.</a:t>
            </a:r>
          </a:p>
          <a:p>
            <a:pPr algn="l"/>
            <a:endParaRPr lang="en-US" altLang="ko-KR" sz="1800" b="0" i="0" u="none" strike="noStrike" baseline="0" dirty="0"/>
          </a:p>
          <a:p>
            <a:pPr algn="l"/>
            <a:r>
              <a:rPr lang="en-US" altLang="ko-KR" sz="1800" b="0" i="0" u="none" strike="noStrike" baseline="0" dirty="0"/>
              <a:t>Finally, the top-100 scoring predictions are selected for each image</a:t>
            </a:r>
            <a:endParaRPr lang="en-US" altLang="ko-K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769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66314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78FD2DE5-5BF6-4E67-BC3A-D2E3AD7CC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5" y="1445134"/>
            <a:ext cx="6627565" cy="48046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74D018E-715E-4429-8A58-4F9ED582F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970" y="1970494"/>
            <a:ext cx="46005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09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66314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574D018E-715E-4429-8A58-4F9ED582F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970" y="1970494"/>
            <a:ext cx="4600575" cy="32861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1A66680-141F-42C3-AC07-9D407291B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38" y="1609987"/>
            <a:ext cx="6236253" cy="440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96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66314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66E674A-D2FC-413C-BA97-ECEB56DEB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35" y="1157681"/>
            <a:ext cx="4838700" cy="5581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B39033-4C52-4A3D-835A-3312EA0F9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855" y="0"/>
            <a:ext cx="40360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33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66314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CA849153-1A15-4CD5-BDFD-6E981DF1D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461" y="1759546"/>
            <a:ext cx="96869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12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66314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139BDAB-A435-48A1-A0F3-7E1088574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797" y="2057398"/>
            <a:ext cx="7081203" cy="357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0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6868254-68B9-4C0B-85FC-AB343E332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540" y="1614234"/>
            <a:ext cx="5525271" cy="362953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C3233EF-A02D-4F2C-A1EE-5D5081884228}"/>
              </a:ext>
            </a:extLst>
          </p:cNvPr>
          <p:cNvSpPr/>
          <p:nvPr/>
        </p:nvSpPr>
        <p:spPr>
          <a:xfrm>
            <a:off x="2775985" y="4728093"/>
            <a:ext cx="1026368" cy="177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34B7BD-E8F9-482A-B86A-7CF11DB22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816" y="4711959"/>
            <a:ext cx="418147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8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9E1F855-142B-4258-ADDF-F6EB70FF6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21112"/>
            <a:ext cx="5869514" cy="3873404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8F3E15C-1821-4FF3-9F86-0608CEE7F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6" y="1221112"/>
            <a:ext cx="5733859" cy="387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3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8BA72F-41E7-4C86-8CC9-E205DE140678}"/>
              </a:ext>
            </a:extLst>
          </p:cNvPr>
          <p:cNvSpPr txBox="1"/>
          <p:nvPr/>
        </p:nvSpPr>
        <p:spPr>
          <a:xfrm>
            <a:off x="1040001" y="1198577"/>
            <a:ext cx="9704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latin typeface="Arial" panose="020B0604020202020204" pitchFamily="34" charset="0"/>
                <a:cs typeface="Arial" panose="020B0604020202020204" pitchFamily="34" charset="0"/>
              </a:rPr>
              <a:t>RetinaMask</a:t>
            </a:r>
            <a:endParaRPr lang="ko-KR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1D4C5-85F5-4409-99EF-CE0F0E334EA3}"/>
              </a:ext>
            </a:extLst>
          </p:cNvPr>
          <p:cNvSpPr txBox="1"/>
          <p:nvPr/>
        </p:nvSpPr>
        <p:spPr>
          <a:xfrm>
            <a:off x="6637148" y="4317977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발표자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: 182605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이윤수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C225F7-CCF2-4182-A384-D219D930C2A5}"/>
              </a:ext>
            </a:extLst>
          </p:cNvPr>
          <p:cNvSpPr txBox="1"/>
          <p:nvPr/>
        </p:nvSpPr>
        <p:spPr>
          <a:xfrm>
            <a:off x="1040000" y="2032191"/>
            <a:ext cx="97041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(Learning to predict masks improves state-of-the-art sing-shot detection for free)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83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67F69BB-10EF-420E-B27F-CB29EB05C417}"/>
              </a:ext>
            </a:extLst>
          </p:cNvPr>
          <p:cNvSpPr txBox="1"/>
          <p:nvPr/>
        </p:nvSpPr>
        <p:spPr>
          <a:xfrm>
            <a:off x="876300" y="1771553"/>
            <a:ext cx="52197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55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66314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DA87E13-701D-4359-A5D1-E7410D22B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959" y="0"/>
            <a:ext cx="5076825" cy="6696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25EF6-2DED-4CA6-93C7-F107CE37AB57}"/>
              </a:ext>
            </a:extLst>
          </p:cNvPr>
          <p:cNvSpPr txBox="1"/>
          <p:nvPr/>
        </p:nvSpPr>
        <p:spPr>
          <a:xfrm>
            <a:off x="335712" y="2315363"/>
            <a:ext cx="66024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Our modifications to training result in detectors with better accuracy at the same computational cost</a:t>
            </a:r>
          </a:p>
          <a:p>
            <a:endParaRPr lang="en-US" altLang="ko-KR" dirty="0"/>
          </a:p>
          <a:p>
            <a:r>
              <a:rPr lang="en-US" altLang="ko-KR" dirty="0" err="1"/>
              <a:t>RetinaNet</a:t>
            </a:r>
            <a:r>
              <a:rPr lang="en-US" altLang="ko-KR" dirty="0"/>
              <a:t> -&gt; </a:t>
            </a:r>
            <a:r>
              <a:rPr lang="en-US" altLang="ko-KR" dirty="0" err="1"/>
              <a:t>RetinaMask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Today, two-stage detectors significantly beat single stage detectors on the speed-vs-accuracy trade-off.</a:t>
            </a:r>
          </a:p>
          <a:p>
            <a:r>
              <a:rPr lang="en-US" altLang="ko-KR" dirty="0"/>
              <a:t>-&gt; adaption on lower-power embedded devices the cost sometimes exacerbated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55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66314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D25EF6-2DED-4CA6-93C7-F107CE37AB57}"/>
              </a:ext>
            </a:extLst>
          </p:cNvPr>
          <p:cNvSpPr txBox="1"/>
          <p:nvPr/>
        </p:nvSpPr>
        <p:spPr>
          <a:xfrm>
            <a:off x="378161" y="1997839"/>
            <a:ext cx="895878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Three new techniques that improve training :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Adding a novel instance mask prediction head to the single-shot </a:t>
            </a:r>
            <a:r>
              <a:rPr lang="en-US" altLang="ko-KR" dirty="0" err="1"/>
              <a:t>RetinaNet</a:t>
            </a:r>
            <a:r>
              <a:rPr lang="en-US" altLang="ko-KR" dirty="0"/>
              <a:t> detector during training.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 new self-adjusting loss function that improves robustness during training.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Including more of the positive examples in training, even those with low overlap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525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66314" cy="658332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2">
            <a:extLst>
              <a:ext uri="{FF2B5EF4-FFF2-40B4-BE49-F238E27FC236}">
                <a16:creationId xmlns:a16="http://schemas.microsoft.com/office/drawing/2014/main" id="{412158C7-6292-4103-AFF0-FBE1B546F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84" y="1396495"/>
            <a:ext cx="9041168" cy="238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711A263-287D-4D32-92B4-EA463EF60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84" y="4018146"/>
            <a:ext cx="9041168" cy="20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9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610</Words>
  <Application>Microsoft Office PowerPoint</Application>
  <PresentationFormat>와이드스크린</PresentationFormat>
  <Paragraphs>100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NimbusRomNo9L-Regu</vt:lpstr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Index</vt:lpstr>
      <vt:lpstr>Introduction</vt:lpstr>
      <vt:lpstr>Introduction</vt:lpstr>
      <vt:lpstr>Related Work</vt:lpstr>
      <vt:lpstr>Related Work</vt:lpstr>
      <vt:lpstr>Related Work</vt:lpstr>
      <vt:lpstr>Related Work</vt:lpstr>
      <vt:lpstr>Related Work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Experiment</vt:lpstr>
      <vt:lpstr>Experiment</vt:lpstr>
      <vt:lpstr>Experiment</vt:lpstr>
      <vt:lpstr>Experiment</vt:lpstr>
      <vt:lpstr>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이윤수</dc:creator>
  <cp:lastModifiedBy>이윤수</cp:lastModifiedBy>
  <cp:revision>64</cp:revision>
  <dcterms:created xsi:type="dcterms:W3CDTF">2021-05-06T07:29:47Z</dcterms:created>
  <dcterms:modified xsi:type="dcterms:W3CDTF">2021-07-07T05:42:05Z</dcterms:modified>
</cp:coreProperties>
</file>