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84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685100" y="1059120"/>
            <a:ext cx="106204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rial" panose="020B0604020202020204" pitchFamily="34" charset="0"/>
                <a:cs typeface="Arial" panose="020B0604020202020204" pitchFamily="34" charset="0"/>
              </a:rPr>
              <a:t>HRNet</a:t>
            </a:r>
            <a:endParaRPr lang="en-US" altLang="ko-KR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(Deep High-Resolution Representation Learning for</a:t>
            </a:r>
            <a:r>
              <a:rPr lang="ko-KR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ko-KR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Recognition)</a:t>
            </a:r>
            <a:endParaRPr lang="ko-KR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High-resolution networks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BD50B24-C589-4164-881A-A82E2BF6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543181"/>
            <a:ext cx="9801225" cy="2714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2CEF05-F376-4E4D-8945-53C608C76D3B}"/>
              </a:ext>
            </a:extLst>
          </p:cNvPr>
          <p:cNvSpPr txBox="1"/>
          <p:nvPr/>
        </p:nvSpPr>
        <p:spPr>
          <a:xfrm>
            <a:off x="1195387" y="4643305"/>
            <a:ext cx="10418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HRNetV1 : only from the high-resolution stream -&gt; human pose estimation</a:t>
            </a:r>
          </a:p>
          <a:p>
            <a:endParaRPr lang="en-US" altLang="ko-KR" dirty="0"/>
          </a:p>
          <a:p>
            <a:r>
              <a:rPr lang="en-US" altLang="ko-KR" dirty="0"/>
              <a:t>HRNetV2 : rescale the low-resolution representations and concatenate -&gt; semantic segmentation</a:t>
            </a:r>
          </a:p>
          <a:p>
            <a:endParaRPr lang="en-US" altLang="ko-KR" dirty="0"/>
          </a:p>
          <a:p>
            <a:r>
              <a:rPr lang="en-US" altLang="ko-KR" dirty="0"/>
              <a:t>HRNetV2p : down sample HRNetV2 -&gt;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211340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F62A5E-FE36-4B3B-8A8E-A814448BA47F}"/>
              </a:ext>
            </a:extLst>
          </p:cNvPr>
          <p:cNvSpPr txBox="1"/>
          <p:nvPr/>
        </p:nvSpPr>
        <p:spPr>
          <a:xfrm>
            <a:off x="838199" y="1757492"/>
            <a:ext cx="10418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We empirically observe that the performance is almost the same for HRNetV1 and HRNetV2, and thus we choose HRNetV1 as its computation complexity is a little lower.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Dataset : COCO dataset 200,000 images, 250,000 person instances labeled with 17 key-points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Evaluation metric 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the Euclidean distance between </a:t>
            </a:r>
            <a:r>
              <a:rPr lang="en-US" altLang="ko-KR" dirty="0" err="1"/>
              <a:t>detectded</a:t>
            </a:r>
            <a:r>
              <a:rPr lang="en-US" altLang="ko-KR" dirty="0"/>
              <a:t> </a:t>
            </a:r>
            <a:r>
              <a:rPr lang="en-US" altLang="ko-KR" dirty="0" err="1"/>
              <a:t>keypoint</a:t>
            </a:r>
            <a:r>
              <a:rPr lang="en-US" altLang="ko-KR" dirty="0"/>
              <a:t> and corresponding ground truth,</a:t>
            </a:r>
          </a:p>
          <a:p>
            <a:r>
              <a:rPr lang="en-US" altLang="ko-KR" dirty="0"/>
              <a:t>u is visibility flag of the ground truth,</a:t>
            </a:r>
          </a:p>
          <a:p>
            <a:r>
              <a:rPr lang="en-US" altLang="ko-KR" dirty="0"/>
              <a:t>s is the object scale,</a:t>
            </a:r>
          </a:p>
          <a:p>
            <a:r>
              <a:rPr lang="en-US" altLang="ko-KR" dirty="0"/>
              <a:t>k is a per-</a:t>
            </a:r>
            <a:r>
              <a:rPr lang="en-US" altLang="ko-KR" dirty="0" err="1"/>
              <a:t>keypoint</a:t>
            </a:r>
            <a:r>
              <a:rPr lang="en-US" altLang="ko-KR" dirty="0"/>
              <a:t> constant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3446C4-734C-4E16-8DB7-538CE134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84" y="3589221"/>
            <a:ext cx="4210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F62A5E-FE36-4B3B-8A8E-A814448BA47F}"/>
              </a:ext>
            </a:extLst>
          </p:cNvPr>
          <p:cNvSpPr txBox="1"/>
          <p:nvPr/>
        </p:nvSpPr>
        <p:spPr>
          <a:xfrm>
            <a:off x="838199" y="1757492"/>
            <a:ext cx="10418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Training :</a:t>
            </a:r>
          </a:p>
          <a:p>
            <a:endParaRPr lang="en-US" altLang="ko-KR" dirty="0"/>
          </a:p>
          <a:p>
            <a:r>
              <a:rPr lang="en-US" altLang="ko-KR" dirty="0"/>
              <a:t>Extend the human detection box 4:3 and crop the box from the image, which is resized to a fixed size, 256x192 or 384x288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augmentation (random rotation, random scale, flipping)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Adam optimizer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210epoch</a:t>
            </a:r>
            <a:br>
              <a:rPr lang="en-US" altLang="ko-KR" dirty="0"/>
            </a:br>
            <a:r>
              <a:rPr lang="en-US" altLang="ko-KR" dirty="0"/>
              <a:t>4 V100 GPU 60(80)hours HRNet-W32(HRNet-W48)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E24982-29B1-4BEB-AC1C-4822A822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959" y="4762675"/>
            <a:ext cx="4800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FD50C0B-9275-464B-B94C-8477866D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304925"/>
            <a:ext cx="98869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7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EBE7DF9-5705-41FB-A49A-73F5775F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39" y="1816435"/>
            <a:ext cx="9591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1B622FD-66B8-4BCA-A566-4DC61AFC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3" y="1476899"/>
            <a:ext cx="10001250" cy="1504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D7177C-71BB-4FAB-A95F-4943034B65DF}"/>
              </a:ext>
            </a:extLst>
          </p:cNvPr>
          <p:cNvSpPr txBox="1"/>
          <p:nvPr/>
        </p:nvSpPr>
        <p:spPr>
          <a:xfrm>
            <a:off x="779476" y="3301066"/>
            <a:ext cx="10418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We feed the input image to the HRNetV2 and then pass the resulting 15C-dimensional representation at each position to a linear classifier with the </a:t>
            </a:r>
            <a:r>
              <a:rPr lang="en-US" altLang="ko-KR" dirty="0" err="1"/>
              <a:t>softmax</a:t>
            </a:r>
            <a:r>
              <a:rPr lang="en-US" altLang="ko-KR" dirty="0"/>
              <a:t> loss to predict the segmentation maps.</a:t>
            </a:r>
          </a:p>
          <a:p>
            <a:endParaRPr lang="en-US" altLang="ko-KR" dirty="0"/>
          </a:p>
          <a:p>
            <a:r>
              <a:rPr lang="en-US" altLang="ko-KR" dirty="0"/>
              <a:t>The segmentation maps are </a:t>
            </a:r>
            <a:r>
              <a:rPr lang="en-US" altLang="ko-KR" dirty="0" err="1"/>
              <a:t>upsampled</a:t>
            </a:r>
            <a:r>
              <a:rPr lang="en-US" altLang="ko-KR" dirty="0"/>
              <a:t> to the input size by bilinear </a:t>
            </a:r>
            <a:r>
              <a:rPr lang="en-US" altLang="ko-KR" dirty="0" err="1"/>
              <a:t>upsampling</a:t>
            </a:r>
            <a:r>
              <a:rPr lang="en-US" altLang="ko-KR" dirty="0"/>
              <a:t> for both 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100175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253C892-874B-4B11-BE98-D5790B85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83" y="1974083"/>
            <a:ext cx="6539394" cy="41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3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9F18D2C-F1A2-44E2-B924-46F95372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93" y="1263649"/>
            <a:ext cx="5019675" cy="5229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BE7CB4-5AF0-449F-B521-917D08AB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91" y="2576119"/>
            <a:ext cx="4743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9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CB1BF50-7B16-4CB1-B614-5ED67501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93" y="1380339"/>
            <a:ext cx="48577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7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63F507D-6B4F-43E2-BC63-2B0497B7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74" y="1523740"/>
            <a:ext cx="6352402" cy="41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1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69BB-10EF-420E-B27F-CB29EB05C417}"/>
              </a:ext>
            </a:extLst>
          </p:cNvPr>
          <p:cNvSpPr txBox="1"/>
          <p:nvPr/>
        </p:nvSpPr>
        <p:spPr>
          <a:xfrm>
            <a:off x="494950" y="1796720"/>
            <a:ext cx="52197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HighResolution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10E8FB1-7AB3-4A9E-864E-0762DD4B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500711"/>
            <a:ext cx="9763125" cy="1457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D914BB-8EAF-4FEB-BB6E-85C1CA08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01065"/>
            <a:ext cx="9925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3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E80E6A2-9A6D-4E54-95C5-C788EDA3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8" y="1291905"/>
            <a:ext cx="5144986" cy="52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9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1CE202F-1B82-4E23-B065-ABA97FB9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60" y="1508620"/>
            <a:ext cx="6634861" cy="47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1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F54F7C5-901A-4692-8BED-EBCED708F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574"/>
          <a:stretch/>
        </p:blipFill>
        <p:spPr>
          <a:xfrm>
            <a:off x="595618" y="1746308"/>
            <a:ext cx="5387296" cy="40403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3066EB-6826-43F5-B4DC-1D35704F7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26"/>
          <a:stretch/>
        </p:blipFill>
        <p:spPr>
          <a:xfrm>
            <a:off x="6375633" y="2233606"/>
            <a:ext cx="5220749" cy="35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1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57769DE-53DB-4037-A5AC-86F36080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9" y="1668448"/>
            <a:ext cx="6152843" cy="45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6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89B15C1-978F-46C2-A3D6-67CE1D5C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44" y="1574027"/>
            <a:ext cx="5481812" cy="48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4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090F-55B9-4936-B409-5730F8B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63" y="2841719"/>
            <a:ext cx="2201273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85B9576-CD3F-43DC-9B7E-B4D8C6A7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37" y="1938360"/>
            <a:ext cx="7497725" cy="39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CB0B5B-22B0-4381-90AC-844FDF0ADA85}"/>
              </a:ext>
            </a:extLst>
          </p:cNvPr>
          <p:cNvSpPr txBox="1"/>
          <p:nvPr/>
        </p:nvSpPr>
        <p:spPr>
          <a:xfrm>
            <a:off x="739245" y="3986030"/>
            <a:ext cx="100161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Gradually reduce the spatial size of the feature maps</a:t>
            </a:r>
          </a:p>
          <a:p>
            <a:endParaRPr lang="en-US" altLang="ko-KR" dirty="0"/>
          </a:p>
          <a:p>
            <a:r>
              <a:rPr lang="en-US" altLang="ko-KR" dirty="0"/>
              <a:t>-&gt; connect the convolutions from high resolution to low resolution in series</a:t>
            </a:r>
          </a:p>
          <a:p>
            <a:endParaRPr lang="en-US" altLang="ko-KR" dirty="0"/>
          </a:p>
          <a:p>
            <a:r>
              <a:rPr lang="en-US" altLang="ko-KR" dirty="0"/>
              <a:t>-&gt; lead to a low-resolution representation </a:t>
            </a:r>
          </a:p>
          <a:p>
            <a:endParaRPr lang="en-US" altLang="ko-KR" dirty="0"/>
          </a:p>
          <a:p>
            <a:r>
              <a:rPr lang="en-US" altLang="ko-KR" dirty="0"/>
              <a:t>: High-resolution representations are need for position-sensitive tasks </a:t>
            </a:r>
            <a:br>
              <a:rPr lang="en-US" altLang="ko-KR" dirty="0"/>
            </a:br>
            <a:r>
              <a:rPr lang="en-US" altLang="ko-KR" dirty="0"/>
              <a:t>ex) semantic segmentation, human pose estimation, object detection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B6A7D7-821D-4762-BD8C-8884D8D6F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5" y="1609725"/>
            <a:ext cx="99631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CB0B5B-22B0-4381-90AC-844FDF0ADA85}"/>
              </a:ext>
            </a:extLst>
          </p:cNvPr>
          <p:cNvSpPr txBox="1"/>
          <p:nvPr/>
        </p:nvSpPr>
        <p:spPr>
          <a:xfrm>
            <a:off x="838200" y="2417288"/>
            <a:ext cx="100161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We present a novel architecture, namely High-Resolution Net (</a:t>
            </a:r>
            <a:r>
              <a:rPr lang="en-US" altLang="ko-KR" dirty="0" err="1"/>
              <a:t>HRNet</a:t>
            </a:r>
            <a:r>
              <a:rPr lang="en-US" altLang="ko-KR" dirty="0"/>
              <a:t>),</a:t>
            </a:r>
            <a:br>
              <a:rPr lang="en-US" altLang="ko-KR" dirty="0"/>
            </a:br>
            <a:r>
              <a:rPr lang="en-US" altLang="ko-KR" dirty="0"/>
              <a:t>which is able to maintain high-resolution representations through the whole process.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400050" indent="-400050">
              <a:buAutoNum type="romanLcParenR"/>
            </a:pPr>
            <a:r>
              <a:rPr lang="en-US" altLang="ko-KR" dirty="0"/>
              <a:t>High-to-low resolution convolution streams in parallel rather than in series.</a:t>
            </a:r>
          </a:p>
          <a:p>
            <a:pPr marL="400050" indent="-400050">
              <a:buAutoNum type="romanLcParenR"/>
            </a:pPr>
            <a:endParaRPr lang="en-US" altLang="ko-KR" dirty="0"/>
          </a:p>
          <a:p>
            <a:pPr marL="400050" indent="-400050">
              <a:buAutoNum type="romanLcParenR"/>
            </a:pPr>
            <a:endParaRPr lang="en-US" altLang="ko-KR" dirty="0"/>
          </a:p>
          <a:p>
            <a:pPr marL="400050" indent="-400050">
              <a:buAutoNum type="romanLcParenR"/>
            </a:pPr>
            <a:r>
              <a:rPr lang="en-US" altLang="ko-KR" dirty="0"/>
              <a:t>We repeat Multi-resolution fusions to boost the high-resolution representations with the help of the low-resolution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266376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0A5921-540F-45B3-BAFB-C7B989007AB0}"/>
              </a:ext>
            </a:extLst>
          </p:cNvPr>
          <p:cNvSpPr txBox="1"/>
          <p:nvPr/>
        </p:nvSpPr>
        <p:spPr>
          <a:xfrm>
            <a:off x="838200" y="1997839"/>
            <a:ext cx="100161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Learning low-resolution representations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Recovering high-resolution representations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Maintaining high-resolution representations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Multi-scale fusion</a:t>
            </a:r>
          </a:p>
          <a:p>
            <a:r>
              <a:rPr lang="en-US" altLang="ko-KR" dirty="0"/>
              <a:t>: multi-resolution images into multiple networks and aggregate the output response maps</a:t>
            </a:r>
          </a:p>
        </p:txBody>
      </p:sp>
    </p:spTree>
    <p:extLst>
      <p:ext uri="{BB962C8B-B14F-4D97-AF65-F5344CB8AC3E}">
        <p14:creationId xmlns:p14="http://schemas.microsoft.com/office/powerpoint/2010/main" val="218218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High-resolution networks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F392DB5-9B6D-4FA9-925B-18C03EF7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76" y="1389295"/>
            <a:ext cx="9658350" cy="220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C2853-FE71-418F-B45F-AB4683672CB4}"/>
              </a:ext>
            </a:extLst>
          </p:cNvPr>
          <p:cNvSpPr txBox="1"/>
          <p:nvPr/>
        </p:nvSpPr>
        <p:spPr>
          <a:xfrm>
            <a:off x="838199" y="4296422"/>
            <a:ext cx="100161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We input the image into a stem, which consists of two stride-2 3*3 convolutions decreasing the resolution to ¼, and subsequently the main body that outputs the representation with the same resolution ¼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64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High-resolution networks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F392DB5-9B6D-4FA9-925B-18C03EF74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84"/>
          <a:stretch/>
        </p:blipFill>
        <p:spPr>
          <a:xfrm>
            <a:off x="948481" y="1228726"/>
            <a:ext cx="9658350" cy="1685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61334D-9030-426C-B19C-1898FBEC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81" y="5420436"/>
            <a:ext cx="304800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A19AB6-F86D-496E-AD57-D309B3EEF691}"/>
                  </a:ext>
                </a:extLst>
              </p:cNvPr>
              <p:cNvSpPr txBox="1"/>
              <p:nvPr/>
            </p:nvSpPr>
            <p:spPr>
              <a:xfrm>
                <a:off x="4295688" y="5490115"/>
                <a:ext cx="7315200" cy="1037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N</a:t>
                </a:r>
                <a:r>
                  <a:rPr lang="en-US" altLang="ko-KR" i="1" dirty="0" err="1"/>
                  <a:t>sr</a:t>
                </a:r>
                <a:r>
                  <a:rPr lang="en-US" altLang="ko-KR" dirty="0"/>
                  <a:t> is a sub-stream in the </a:t>
                </a:r>
                <a:r>
                  <a:rPr lang="en-US" altLang="ko-KR" i="1" dirty="0" err="1"/>
                  <a:t>s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stage and </a:t>
                </a:r>
                <a:r>
                  <a:rPr lang="en-US" altLang="ko-KR" i="1" dirty="0"/>
                  <a:t>r</a:t>
                </a:r>
                <a:r>
                  <a:rPr lang="en-US" altLang="ko-KR" dirty="0"/>
                  <a:t> is the resolution index</a:t>
                </a:r>
              </a:p>
              <a:p>
                <a:r>
                  <a:rPr lang="en-US" altLang="ko-KR" dirty="0"/>
                  <a:t>The resolution of index 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b="0" dirty="0"/>
                  <a:t> of the resolution of the first stream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A19AB6-F86D-496E-AD57-D309B3EE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688" y="5490115"/>
                <a:ext cx="7315200" cy="1037463"/>
              </a:xfrm>
              <a:prstGeom prst="rect">
                <a:avLst/>
              </a:prstGeom>
              <a:blipFill>
                <a:blip r:embed="rId4"/>
                <a:stretch>
                  <a:fillRect l="-750" t="-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40825DD-85D3-47D4-886C-566F4AEB7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306" y="2914487"/>
            <a:ext cx="4838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250497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High-resolution networks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A19AB6-F86D-496E-AD57-D309B3EEF691}"/>
                  </a:ext>
                </a:extLst>
              </p:cNvPr>
              <p:cNvSpPr txBox="1"/>
              <p:nvPr/>
            </p:nvSpPr>
            <p:spPr>
              <a:xfrm>
                <a:off x="1292429" y="3616333"/>
                <a:ext cx="10418602" cy="3162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dirty="0"/>
                  <a:t>, r = 1,2,3}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ko-KR" dirty="0"/>
                  <a:t>, r = 1,2,3} 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b="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b="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If x=r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(R) = R</a:t>
                </a:r>
              </a:p>
              <a:p>
                <a:endParaRPr lang="en-US" altLang="ko-KR" b="0" dirty="0"/>
              </a:p>
              <a:p>
                <a:r>
                  <a:rPr lang="en-US" altLang="ko-KR" dirty="0"/>
                  <a:t>If x&lt;r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(R) down samples the input representation </a:t>
                </a:r>
                <a:br>
                  <a:rPr lang="en-US" altLang="ko-KR" dirty="0"/>
                </a:br>
                <a:r>
                  <a:rPr lang="en-US" altLang="ko-KR" dirty="0"/>
                  <a:t>ex) one-stride-2 3*3 convolution for 2x </a:t>
                </a:r>
                <a:r>
                  <a:rPr lang="en-US" altLang="ko-KR" dirty="0" err="1"/>
                  <a:t>downsampling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x&gt;r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(R) </a:t>
                </a:r>
                <a:r>
                  <a:rPr lang="en-US" altLang="ko-KR" dirty="0" err="1"/>
                  <a:t>upsamples</a:t>
                </a:r>
                <a:r>
                  <a:rPr lang="en-US" altLang="ko-KR" dirty="0"/>
                  <a:t> the input </a:t>
                </a:r>
                <a:r>
                  <a:rPr lang="en-US" altLang="ko-KR" dirty="0" err="1"/>
                  <a:t>representaion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A19AB6-F86D-496E-AD57-D309B3EE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429" y="3616333"/>
                <a:ext cx="10418602" cy="3162661"/>
              </a:xfrm>
              <a:prstGeom prst="rect">
                <a:avLst/>
              </a:prstGeom>
              <a:blipFill>
                <a:blip r:embed="rId2"/>
                <a:stretch>
                  <a:fillRect l="-468" t="-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40825DD-85D3-47D4-886C-566F4AEB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194" y="1244608"/>
            <a:ext cx="4838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3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521</Words>
  <Application>Microsoft Office PowerPoint</Application>
  <PresentationFormat>와이드스크린</PresentationFormat>
  <Paragraphs>105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굴림</vt:lpstr>
      <vt:lpstr>맑은 고딕</vt:lpstr>
      <vt:lpstr>Arial</vt:lpstr>
      <vt:lpstr>Cambria Math</vt:lpstr>
      <vt:lpstr>Office 테마</vt:lpstr>
      <vt:lpstr>PowerPoint 프레젠테이션</vt:lpstr>
      <vt:lpstr>Index</vt:lpstr>
      <vt:lpstr>Introduction</vt:lpstr>
      <vt:lpstr>Introduction</vt:lpstr>
      <vt:lpstr>Introduction</vt:lpstr>
      <vt:lpstr>Related Work</vt:lpstr>
      <vt:lpstr>High-resolution networks</vt:lpstr>
      <vt:lpstr>High-resolution networks</vt:lpstr>
      <vt:lpstr>High-resolution networks</vt:lpstr>
      <vt:lpstr>High-resolution networks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37</cp:revision>
  <dcterms:created xsi:type="dcterms:W3CDTF">2021-05-06T07:29:47Z</dcterms:created>
  <dcterms:modified xsi:type="dcterms:W3CDTF">2021-07-23T00:08:11Z</dcterms:modified>
</cp:coreProperties>
</file>