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9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9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2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0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4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166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91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움, 페인팅, 예술이(가) 표시된 사진&#10;&#10;자동 생성된 설명">
            <a:extLst>
              <a:ext uri="{FF2B5EF4-FFF2-40B4-BE49-F238E27FC236}">
                <a16:creationId xmlns:a16="http://schemas.microsoft.com/office/drawing/2014/main" id="{F7AE0855-A85B-0A70-058E-A876E869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63" r="17875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1911BB9-3A42-8AEC-0341-51034E678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err="1"/>
              <a:t>Kwangwoon</a:t>
            </a:r>
            <a:br>
              <a:rPr lang="en-US" altLang="ko-KR" sz="6600" dirty="0"/>
            </a:br>
            <a:r>
              <a:rPr lang="en-US" altLang="ko-KR" sz="6600" dirty="0" err="1"/>
              <a:t>Baekjoon</a:t>
            </a:r>
            <a:br>
              <a:rPr lang="en-US" altLang="ko-KR" sz="6600" dirty="0"/>
            </a:br>
            <a:r>
              <a:rPr lang="en-US" altLang="ko-KR" sz="6600" dirty="0"/>
              <a:t>Statistics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84432E-1157-D437-FB08-D1AC63999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883144"/>
            <a:ext cx="4175308" cy="941926"/>
          </a:xfrm>
        </p:spPr>
        <p:txBody>
          <a:bodyPr anchor="b"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22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0BC916-8A5E-0FFD-0C9F-1538445E3854}"/>
              </a:ext>
            </a:extLst>
          </p:cNvPr>
          <p:cNvSpPr txBox="1">
            <a:spLocks/>
          </p:cNvSpPr>
          <p:nvPr/>
        </p:nvSpPr>
        <p:spPr>
          <a:xfrm>
            <a:off x="1143000" y="278407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 합병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37C3D3-2F02-AADE-870D-466B4755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485872"/>
            <a:ext cx="9905999" cy="473514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3DA15C4-5268-B1F7-90B4-64FC91295525}"/>
              </a:ext>
            </a:extLst>
          </p:cNvPr>
          <p:cNvSpPr/>
          <p:nvPr/>
        </p:nvSpPr>
        <p:spPr>
          <a:xfrm>
            <a:off x="3254475" y="3156155"/>
            <a:ext cx="255639" cy="233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199C63-69A4-406D-04C9-A6EE471499C5}"/>
              </a:ext>
            </a:extLst>
          </p:cNvPr>
          <p:cNvSpPr/>
          <p:nvPr/>
        </p:nvSpPr>
        <p:spPr>
          <a:xfrm>
            <a:off x="6631856" y="3183194"/>
            <a:ext cx="255639" cy="233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24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195F579-9947-26EA-9E15-60E20C741348}"/>
              </a:ext>
            </a:extLst>
          </p:cNvPr>
          <p:cNvSpPr txBox="1">
            <a:spLocks/>
          </p:cNvSpPr>
          <p:nvPr/>
        </p:nvSpPr>
        <p:spPr>
          <a:xfrm>
            <a:off x="1143000" y="278407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 합병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BF1811-E2B7-BF77-6FEF-69FF481DD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999" y="1491720"/>
            <a:ext cx="9905999" cy="470889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80268FF3-1D80-5959-2148-D2660BBF51B3}"/>
              </a:ext>
            </a:extLst>
          </p:cNvPr>
          <p:cNvSpPr/>
          <p:nvPr/>
        </p:nvSpPr>
        <p:spPr>
          <a:xfrm>
            <a:off x="5358578" y="3612651"/>
            <a:ext cx="255639" cy="233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6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5F3BC1-1793-4967-F0A3-F55A06D5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485872"/>
            <a:ext cx="9905999" cy="473514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9C0EC49-1719-8F93-173A-0CC2A94B06F4}"/>
              </a:ext>
            </a:extLst>
          </p:cNvPr>
          <p:cNvSpPr/>
          <p:nvPr/>
        </p:nvSpPr>
        <p:spPr>
          <a:xfrm>
            <a:off x="4581829" y="1351710"/>
            <a:ext cx="255639" cy="233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03D5A4-3965-8E5E-1500-64A6E308DBE0}"/>
              </a:ext>
            </a:extLst>
          </p:cNvPr>
          <p:cNvSpPr/>
          <p:nvPr/>
        </p:nvSpPr>
        <p:spPr>
          <a:xfrm>
            <a:off x="3927985" y="1355398"/>
            <a:ext cx="255639" cy="233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D0ECDFF-4D3B-47C8-FCA2-A41A656EF8FA}"/>
              </a:ext>
            </a:extLst>
          </p:cNvPr>
          <p:cNvSpPr txBox="1">
            <a:spLocks/>
          </p:cNvSpPr>
          <p:nvPr/>
        </p:nvSpPr>
        <p:spPr>
          <a:xfrm>
            <a:off x="1143000" y="278407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 합병</a:t>
            </a:r>
          </a:p>
        </p:txBody>
      </p:sp>
    </p:spTree>
    <p:extLst>
      <p:ext uri="{BB962C8B-B14F-4D97-AF65-F5344CB8AC3E}">
        <p14:creationId xmlns:p14="http://schemas.microsoft.com/office/powerpoint/2010/main" val="31850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4C218-D2F8-86C2-8802-F98DE585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16165"/>
            <a:ext cx="9905999" cy="1360898"/>
          </a:xfrm>
        </p:spPr>
        <p:txBody>
          <a:bodyPr/>
          <a:lstStyle/>
          <a:p>
            <a:r>
              <a:rPr lang="ko-KR" altLang="en-US" sz="6000" dirty="0"/>
              <a:t>목차</a:t>
            </a:r>
          </a:p>
        </p:txBody>
      </p:sp>
      <p:grpSp>
        <p:nvGrpSpPr>
          <p:cNvPr id="4" name="Google Shape;508;p12">
            <a:extLst>
              <a:ext uri="{FF2B5EF4-FFF2-40B4-BE49-F238E27FC236}">
                <a16:creationId xmlns:a16="http://schemas.microsoft.com/office/drawing/2014/main" id="{5BCCB9FB-64EF-CD7B-BB95-F83DF75746EB}"/>
              </a:ext>
            </a:extLst>
          </p:cNvPr>
          <p:cNvGrpSpPr/>
          <p:nvPr/>
        </p:nvGrpSpPr>
        <p:grpSpPr>
          <a:xfrm>
            <a:off x="832758" y="2393197"/>
            <a:ext cx="1648698" cy="1259646"/>
            <a:chOff x="0" y="-47625"/>
            <a:chExt cx="751045" cy="474365"/>
          </a:xfrm>
        </p:grpSpPr>
        <p:sp>
          <p:nvSpPr>
            <p:cNvPr id="5" name="Google Shape;509;p12">
              <a:extLst>
                <a:ext uri="{FF2B5EF4-FFF2-40B4-BE49-F238E27FC236}">
                  <a16:creationId xmlns:a16="http://schemas.microsoft.com/office/drawing/2014/main" id="{32444F61-67DD-3928-0E51-D8BAE5FF6514}"/>
                </a:ext>
              </a:extLst>
            </p:cNvPr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47029" y="0"/>
                  </a:moveTo>
                  <a:lnTo>
                    <a:pt x="704016" y="0"/>
                  </a:lnTo>
                  <a:cubicBezTo>
                    <a:pt x="729989" y="0"/>
                    <a:pt x="751045" y="21056"/>
                    <a:pt x="751045" y="47029"/>
                  </a:cubicBezTo>
                  <a:lnTo>
                    <a:pt x="751045" y="379711"/>
                  </a:lnTo>
                  <a:cubicBezTo>
                    <a:pt x="751045" y="405685"/>
                    <a:pt x="729989" y="426740"/>
                    <a:pt x="704016" y="426740"/>
                  </a:cubicBezTo>
                  <a:lnTo>
                    <a:pt x="47029" y="426740"/>
                  </a:lnTo>
                  <a:cubicBezTo>
                    <a:pt x="21056" y="426740"/>
                    <a:pt x="0" y="405685"/>
                    <a:pt x="0" y="379711"/>
                  </a:cubicBezTo>
                  <a:lnTo>
                    <a:pt x="0" y="47029"/>
                  </a:lnTo>
                  <a:cubicBezTo>
                    <a:pt x="0" y="21056"/>
                    <a:pt x="21056" y="0"/>
                    <a:pt x="47029" y="0"/>
                  </a:cubicBezTo>
                  <a:close/>
                </a:path>
              </a:pathLst>
            </a:custGeom>
            <a:solidFill>
              <a:srgbClr val="FF6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>
                <a:latin typeface="+mj-lt"/>
              </a:endParaRPr>
            </a:p>
          </p:txBody>
        </p:sp>
        <p:sp>
          <p:nvSpPr>
            <p:cNvPr id="6" name="Google Shape;510;p12">
              <a:extLst>
                <a:ext uri="{FF2B5EF4-FFF2-40B4-BE49-F238E27FC236}">
                  <a16:creationId xmlns:a16="http://schemas.microsoft.com/office/drawing/2014/main" id="{792D418F-4973-11F4-E41C-21C3A43E2B2F}"/>
                </a:ext>
              </a:extLst>
            </p:cNvPr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oogle Shape;511;p12">
            <a:extLst>
              <a:ext uri="{FF2B5EF4-FFF2-40B4-BE49-F238E27FC236}">
                <a16:creationId xmlns:a16="http://schemas.microsoft.com/office/drawing/2014/main" id="{AA1A6571-257A-98F0-9111-DF08E6B97CBE}"/>
              </a:ext>
            </a:extLst>
          </p:cNvPr>
          <p:cNvGrpSpPr/>
          <p:nvPr/>
        </p:nvGrpSpPr>
        <p:grpSpPr>
          <a:xfrm>
            <a:off x="4997587" y="2393197"/>
            <a:ext cx="1648698" cy="1259646"/>
            <a:chOff x="0" y="-47625"/>
            <a:chExt cx="751045" cy="474365"/>
          </a:xfrm>
        </p:grpSpPr>
        <p:sp>
          <p:nvSpPr>
            <p:cNvPr id="8" name="Google Shape;512;p12">
              <a:extLst>
                <a:ext uri="{FF2B5EF4-FFF2-40B4-BE49-F238E27FC236}">
                  <a16:creationId xmlns:a16="http://schemas.microsoft.com/office/drawing/2014/main" id="{CF8D60B3-D481-C348-68F2-40405BE93821}"/>
                </a:ext>
              </a:extLst>
            </p:cNvPr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47029" y="0"/>
                  </a:moveTo>
                  <a:lnTo>
                    <a:pt x="704016" y="0"/>
                  </a:lnTo>
                  <a:cubicBezTo>
                    <a:pt x="729989" y="0"/>
                    <a:pt x="751045" y="21056"/>
                    <a:pt x="751045" y="47029"/>
                  </a:cubicBezTo>
                  <a:lnTo>
                    <a:pt x="751045" y="379711"/>
                  </a:lnTo>
                  <a:cubicBezTo>
                    <a:pt x="751045" y="405685"/>
                    <a:pt x="729989" y="426740"/>
                    <a:pt x="704016" y="426740"/>
                  </a:cubicBezTo>
                  <a:lnTo>
                    <a:pt x="47029" y="426740"/>
                  </a:lnTo>
                  <a:cubicBezTo>
                    <a:pt x="21056" y="426740"/>
                    <a:pt x="0" y="405685"/>
                    <a:pt x="0" y="379711"/>
                  </a:cubicBezTo>
                  <a:lnTo>
                    <a:pt x="0" y="47029"/>
                  </a:lnTo>
                  <a:cubicBezTo>
                    <a:pt x="0" y="21056"/>
                    <a:pt x="21056" y="0"/>
                    <a:pt x="47029" y="0"/>
                  </a:cubicBezTo>
                  <a:close/>
                </a:path>
              </a:pathLst>
            </a:custGeom>
            <a:solidFill>
              <a:srgbClr val="8C5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>
                <a:latin typeface="+mj-lt"/>
              </a:endParaRPr>
            </a:p>
          </p:txBody>
        </p:sp>
        <p:sp>
          <p:nvSpPr>
            <p:cNvPr id="9" name="Google Shape;513;p12">
              <a:extLst>
                <a:ext uri="{FF2B5EF4-FFF2-40B4-BE49-F238E27FC236}">
                  <a16:creationId xmlns:a16="http://schemas.microsoft.com/office/drawing/2014/main" id="{E095473F-A897-13A3-A37F-B9DD89037AD6}"/>
                </a:ext>
              </a:extLst>
            </p:cNvPr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514;p12">
            <a:extLst>
              <a:ext uri="{FF2B5EF4-FFF2-40B4-BE49-F238E27FC236}">
                <a16:creationId xmlns:a16="http://schemas.microsoft.com/office/drawing/2014/main" id="{D1F910DC-F814-2396-A563-43FF5DB16882}"/>
              </a:ext>
            </a:extLst>
          </p:cNvPr>
          <p:cNvGrpSpPr/>
          <p:nvPr/>
        </p:nvGrpSpPr>
        <p:grpSpPr>
          <a:xfrm>
            <a:off x="913248" y="2637441"/>
            <a:ext cx="1648698" cy="1259646"/>
            <a:chOff x="0" y="-47625"/>
            <a:chExt cx="751045" cy="474365"/>
          </a:xfrm>
        </p:grpSpPr>
        <p:sp>
          <p:nvSpPr>
            <p:cNvPr id="11" name="Google Shape;515;p12">
              <a:extLst>
                <a:ext uri="{FF2B5EF4-FFF2-40B4-BE49-F238E27FC236}">
                  <a16:creationId xmlns:a16="http://schemas.microsoft.com/office/drawing/2014/main" id="{9D28EDE4-D31E-4A68-EFAC-8805697FCF43}"/>
                </a:ext>
              </a:extLst>
            </p:cNvPr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52908" y="0"/>
                  </a:moveTo>
                  <a:lnTo>
                    <a:pt x="698137" y="0"/>
                  </a:lnTo>
                  <a:cubicBezTo>
                    <a:pt x="727357" y="0"/>
                    <a:pt x="751045" y="23688"/>
                    <a:pt x="751045" y="52908"/>
                  </a:cubicBezTo>
                  <a:lnTo>
                    <a:pt x="751045" y="373833"/>
                  </a:lnTo>
                  <a:cubicBezTo>
                    <a:pt x="751045" y="403053"/>
                    <a:pt x="727357" y="426740"/>
                    <a:pt x="698137" y="426740"/>
                  </a:cubicBezTo>
                  <a:lnTo>
                    <a:pt x="52908" y="426740"/>
                  </a:lnTo>
                  <a:cubicBezTo>
                    <a:pt x="23688" y="426740"/>
                    <a:pt x="0" y="403053"/>
                    <a:pt x="0" y="373833"/>
                  </a:cubicBezTo>
                  <a:lnTo>
                    <a:pt x="0" y="52908"/>
                  </a:lnTo>
                  <a:cubicBezTo>
                    <a:pt x="0" y="23688"/>
                    <a:pt x="23688" y="0"/>
                    <a:pt x="52908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>
                <a:latin typeface="+mj-lt"/>
              </a:endParaRPr>
            </a:p>
          </p:txBody>
        </p:sp>
        <p:sp>
          <p:nvSpPr>
            <p:cNvPr id="12" name="Google Shape;516;p12">
              <a:extLst>
                <a:ext uri="{FF2B5EF4-FFF2-40B4-BE49-F238E27FC236}">
                  <a16:creationId xmlns:a16="http://schemas.microsoft.com/office/drawing/2014/main" id="{C60D7CD2-02A2-5786-6227-C51286D0F885}"/>
                </a:ext>
              </a:extLst>
            </p:cNvPr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517;p12">
            <a:extLst>
              <a:ext uri="{FF2B5EF4-FFF2-40B4-BE49-F238E27FC236}">
                <a16:creationId xmlns:a16="http://schemas.microsoft.com/office/drawing/2014/main" id="{719413F3-84A8-28AA-2858-FFC24FA567D0}"/>
              </a:ext>
            </a:extLst>
          </p:cNvPr>
          <p:cNvGrpSpPr/>
          <p:nvPr/>
        </p:nvGrpSpPr>
        <p:grpSpPr>
          <a:xfrm>
            <a:off x="5078078" y="2637441"/>
            <a:ext cx="1648698" cy="1259646"/>
            <a:chOff x="0" y="-47625"/>
            <a:chExt cx="751045" cy="474365"/>
          </a:xfrm>
        </p:grpSpPr>
        <p:sp>
          <p:nvSpPr>
            <p:cNvPr id="14" name="Google Shape;518;p12">
              <a:extLst>
                <a:ext uri="{FF2B5EF4-FFF2-40B4-BE49-F238E27FC236}">
                  <a16:creationId xmlns:a16="http://schemas.microsoft.com/office/drawing/2014/main" id="{1D2CD593-5052-1981-C3F7-4B126B482215}"/>
                </a:ext>
              </a:extLst>
            </p:cNvPr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52908" y="0"/>
                  </a:moveTo>
                  <a:lnTo>
                    <a:pt x="698137" y="0"/>
                  </a:lnTo>
                  <a:cubicBezTo>
                    <a:pt x="727357" y="0"/>
                    <a:pt x="751045" y="23688"/>
                    <a:pt x="751045" y="52908"/>
                  </a:cubicBezTo>
                  <a:lnTo>
                    <a:pt x="751045" y="373833"/>
                  </a:lnTo>
                  <a:cubicBezTo>
                    <a:pt x="751045" y="403053"/>
                    <a:pt x="727357" y="426740"/>
                    <a:pt x="698137" y="426740"/>
                  </a:cubicBezTo>
                  <a:lnTo>
                    <a:pt x="52908" y="426740"/>
                  </a:lnTo>
                  <a:cubicBezTo>
                    <a:pt x="23688" y="426740"/>
                    <a:pt x="0" y="403053"/>
                    <a:pt x="0" y="373833"/>
                  </a:cubicBezTo>
                  <a:lnTo>
                    <a:pt x="0" y="52908"/>
                  </a:lnTo>
                  <a:cubicBezTo>
                    <a:pt x="0" y="23688"/>
                    <a:pt x="23688" y="0"/>
                    <a:pt x="52908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>
                <a:latin typeface="+mj-lt"/>
              </a:endParaRPr>
            </a:p>
          </p:txBody>
        </p:sp>
        <p:sp>
          <p:nvSpPr>
            <p:cNvPr id="15" name="Google Shape;519;p12">
              <a:extLst>
                <a:ext uri="{FF2B5EF4-FFF2-40B4-BE49-F238E27FC236}">
                  <a16:creationId xmlns:a16="http://schemas.microsoft.com/office/drawing/2014/main" id="{9255900A-D581-B937-BD56-8EA9C8A74195}"/>
                </a:ext>
              </a:extLst>
            </p:cNvPr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520;p12">
            <a:extLst>
              <a:ext uri="{FF2B5EF4-FFF2-40B4-BE49-F238E27FC236}">
                <a16:creationId xmlns:a16="http://schemas.microsoft.com/office/drawing/2014/main" id="{678F6AC5-95BD-96E9-709E-98B45EDBBCBF}"/>
              </a:ext>
            </a:extLst>
          </p:cNvPr>
          <p:cNvSpPr txBox="1"/>
          <p:nvPr/>
        </p:nvSpPr>
        <p:spPr>
          <a:xfrm>
            <a:off x="1477189" y="2624653"/>
            <a:ext cx="108475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FFFFFF"/>
                </a:solidFill>
                <a:latin typeface="+mj-lt"/>
                <a:sym typeface="Courier"/>
              </a:rPr>
              <a:t>1</a:t>
            </a:r>
            <a:endParaRPr sz="8000" dirty="0">
              <a:latin typeface="+mj-lt"/>
            </a:endParaRPr>
          </a:p>
        </p:txBody>
      </p:sp>
      <p:sp>
        <p:nvSpPr>
          <p:cNvPr id="17" name="Google Shape;521;p12">
            <a:extLst>
              <a:ext uri="{FF2B5EF4-FFF2-40B4-BE49-F238E27FC236}">
                <a16:creationId xmlns:a16="http://schemas.microsoft.com/office/drawing/2014/main" id="{DFEE4EFB-9CA5-DD46-E129-5E81CE221EF5}"/>
              </a:ext>
            </a:extLst>
          </p:cNvPr>
          <p:cNvSpPr txBox="1"/>
          <p:nvPr/>
        </p:nvSpPr>
        <p:spPr>
          <a:xfrm>
            <a:off x="5623115" y="2624653"/>
            <a:ext cx="108475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FFFFFF"/>
                </a:solidFill>
                <a:latin typeface="+mj-lt"/>
                <a:ea typeface="Courier"/>
                <a:cs typeface="Courier"/>
                <a:sym typeface="Courier"/>
              </a:rPr>
              <a:t>2</a:t>
            </a:r>
            <a:endParaRPr sz="8000" dirty="0">
              <a:latin typeface="+mj-lt"/>
            </a:endParaRPr>
          </a:p>
        </p:txBody>
      </p:sp>
      <p:grpSp>
        <p:nvGrpSpPr>
          <p:cNvPr id="18" name="Google Shape;522;p12">
            <a:extLst>
              <a:ext uri="{FF2B5EF4-FFF2-40B4-BE49-F238E27FC236}">
                <a16:creationId xmlns:a16="http://schemas.microsoft.com/office/drawing/2014/main" id="{4030DB1E-2E83-71FC-4222-848B065D17CB}"/>
              </a:ext>
            </a:extLst>
          </p:cNvPr>
          <p:cNvGrpSpPr/>
          <p:nvPr/>
        </p:nvGrpSpPr>
        <p:grpSpPr>
          <a:xfrm>
            <a:off x="9081926" y="2393197"/>
            <a:ext cx="1648698" cy="1259646"/>
            <a:chOff x="0" y="-47625"/>
            <a:chExt cx="751045" cy="474365"/>
          </a:xfrm>
        </p:grpSpPr>
        <p:sp>
          <p:nvSpPr>
            <p:cNvPr id="19" name="Google Shape;523;p12">
              <a:extLst>
                <a:ext uri="{FF2B5EF4-FFF2-40B4-BE49-F238E27FC236}">
                  <a16:creationId xmlns:a16="http://schemas.microsoft.com/office/drawing/2014/main" id="{D57D0B01-8F0E-A8AA-6154-3B9AE7412ECB}"/>
                </a:ext>
              </a:extLst>
            </p:cNvPr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47029" y="0"/>
                  </a:moveTo>
                  <a:lnTo>
                    <a:pt x="704016" y="0"/>
                  </a:lnTo>
                  <a:cubicBezTo>
                    <a:pt x="729989" y="0"/>
                    <a:pt x="751045" y="21056"/>
                    <a:pt x="751045" y="47029"/>
                  </a:cubicBezTo>
                  <a:lnTo>
                    <a:pt x="751045" y="379711"/>
                  </a:lnTo>
                  <a:cubicBezTo>
                    <a:pt x="751045" y="405685"/>
                    <a:pt x="729989" y="426740"/>
                    <a:pt x="704016" y="426740"/>
                  </a:cubicBezTo>
                  <a:lnTo>
                    <a:pt x="47029" y="426740"/>
                  </a:lnTo>
                  <a:cubicBezTo>
                    <a:pt x="21056" y="426740"/>
                    <a:pt x="0" y="405685"/>
                    <a:pt x="0" y="379711"/>
                  </a:cubicBezTo>
                  <a:lnTo>
                    <a:pt x="0" y="47029"/>
                  </a:lnTo>
                  <a:cubicBezTo>
                    <a:pt x="0" y="21056"/>
                    <a:pt x="21056" y="0"/>
                    <a:pt x="47029" y="0"/>
                  </a:cubicBez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>
                <a:latin typeface="+mj-lt"/>
              </a:endParaRPr>
            </a:p>
          </p:txBody>
        </p:sp>
        <p:sp>
          <p:nvSpPr>
            <p:cNvPr id="20" name="Google Shape;524;p12">
              <a:extLst>
                <a:ext uri="{FF2B5EF4-FFF2-40B4-BE49-F238E27FC236}">
                  <a16:creationId xmlns:a16="http://schemas.microsoft.com/office/drawing/2014/main" id="{CA60865F-DDE6-ECBB-7543-A5D63AE12E62}"/>
                </a:ext>
              </a:extLst>
            </p:cNvPr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525;p12">
            <a:extLst>
              <a:ext uri="{FF2B5EF4-FFF2-40B4-BE49-F238E27FC236}">
                <a16:creationId xmlns:a16="http://schemas.microsoft.com/office/drawing/2014/main" id="{47917783-97C2-14FB-0255-4045B240CD47}"/>
              </a:ext>
            </a:extLst>
          </p:cNvPr>
          <p:cNvGrpSpPr/>
          <p:nvPr/>
        </p:nvGrpSpPr>
        <p:grpSpPr>
          <a:xfrm>
            <a:off x="9162416" y="2637441"/>
            <a:ext cx="1648698" cy="1259646"/>
            <a:chOff x="0" y="-47625"/>
            <a:chExt cx="751045" cy="474365"/>
          </a:xfrm>
        </p:grpSpPr>
        <p:sp>
          <p:nvSpPr>
            <p:cNvPr id="22" name="Google Shape;526;p12">
              <a:extLst>
                <a:ext uri="{FF2B5EF4-FFF2-40B4-BE49-F238E27FC236}">
                  <a16:creationId xmlns:a16="http://schemas.microsoft.com/office/drawing/2014/main" id="{AF5F1E74-A9BB-7516-49A1-76253208DE91}"/>
                </a:ext>
              </a:extLst>
            </p:cNvPr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52908" y="0"/>
                  </a:moveTo>
                  <a:lnTo>
                    <a:pt x="698137" y="0"/>
                  </a:lnTo>
                  <a:cubicBezTo>
                    <a:pt x="727357" y="0"/>
                    <a:pt x="751045" y="23688"/>
                    <a:pt x="751045" y="52908"/>
                  </a:cubicBezTo>
                  <a:lnTo>
                    <a:pt x="751045" y="373833"/>
                  </a:lnTo>
                  <a:cubicBezTo>
                    <a:pt x="751045" y="403053"/>
                    <a:pt x="727357" y="426740"/>
                    <a:pt x="698137" y="426740"/>
                  </a:cubicBezTo>
                  <a:lnTo>
                    <a:pt x="52908" y="426740"/>
                  </a:lnTo>
                  <a:cubicBezTo>
                    <a:pt x="23688" y="426740"/>
                    <a:pt x="0" y="403053"/>
                    <a:pt x="0" y="373833"/>
                  </a:cubicBezTo>
                  <a:lnTo>
                    <a:pt x="0" y="52908"/>
                  </a:lnTo>
                  <a:cubicBezTo>
                    <a:pt x="0" y="23688"/>
                    <a:pt x="23688" y="0"/>
                    <a:pt x="52908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>
                <a:latin typeface="+mj-lt"/>
              </a:endParaRPr>
            </a:p>
          </p:txBody>
        </p:sp>
        <p:sp>
          <p:nvSpPr>
            <p:cNvPr id="23" name="Google Shape;527;p12">
              <a:extLst>
                <a:ext uri="{FF2B5EF4-FFF2-40B4-BE49-F238E27FC236}">
                  <a16:creationId xmlns:a16="http://schemas.microsoft.com/office/drawing/2014/main" id="{EC53581D-5AC5-11BF-8382-64ADAD4F2876}"/>
                </a:ext>
              </a:extLst>
            </p:cNvPr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528;p12">
            <a:extLst>
              <a:ext uri="{FF2B5EF4-FFF2-40B4-BE49-F238E27FC236}">
                <a16:creationId xmlns:a16="http://schemas.microsoft.com/office/drawing/2014/main" id="{DB7BD7A5-B254-A7FC-F46B-F535C679FEF9}"/>
              </a:ext>
            </a:extLst>
          </p:cNvPr>
          <p:cNvSpPr txBox="1"/>
          <p:nvPr/>
        </p:nvSpPr>
        <p:spPr>
          <a:xfrm>
            <a:off x="9688550" y="2624653"/>
            <a:ext cx="11841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FFFFFF"/>
                </a:solidFill>
                <a:latin typeface="+mj-lt"/>
                <a:ea typeface="Courier"/>
                <a:cs typeface="Courier"/>
                <a:sym typeface="Courier"/>
              </a:rPr>
              <a:t>3</a:t>
            </a:r>
            <a:endParaRPr sz="8000" dirty="0">
              <a:latin typeface="+mj-lt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6515F38-045C-DA87-5717-C3EC3086DE2A}"/>
              </a:ext>
            </a:extLst>
          </p:cNvPr>
          <p:cNvSpPr txBox="1">
            <a:spLocks/>
          </p:cNvSpPr>
          <p:nvPr/>
        </p:nvSpPr>
        <p:spPr>
          <a:xfrm>
            <a:off x="990600" y="4114769"/>
            <a:ext cx="2612571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서비스</a:t>
            </a:r>
            <a:endParaRPr lang="ko-KR" altLang="en-US" dirty="0"/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3E406047-6D9D-5575-DCBC-C9C052F578DB}"/>
              </a:ext>
            </a:extLst>
          </p:cNvPr>
          <p:cNvSpPr txBox="1">
            <a:spLocks/>
          </p:cNvSpPr>
          <p:nvPr/>
        </p:nvSpPr>
        <p:spPr>
          <a:xfrm>
            <a:off x="4997587" y="4103852"/>
            <a:ext cx="2612571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협업 방식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DC9F8C78-A42D-9F00-15A5-77B12ADF162F}"/>
              </a:ext>
            </a:extLst>
          </p:cNvPr>
          <p:cNvSpPr txBox="1">
            <a:spLocks/>
          </p:cNvSpPr>
          <p:nvPr/>
        </p:nvSpPr>
        <p:spPr>
          <a:xfrm>
            <a:off x="9162416" y="4114769"/>
            <a:ext cx="2612571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02EA10A8-734C-42AF-979F-A9F376D31B37}"/>
              </a:ext>
            </a:extLst>
          </p:cNvPr>
          <p:cNvSpPr txBox="1">
            <a:spLocks/>
          </p:cNvSpPr>
          <p:nvPr/>
        </p:nvSpPr>
        <p:spPr>
          <a:xfrm>
            <a:off x="8974339" y="4114769"/>
            <a:ext cx="2612571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고찰</a:t>
            </a:r>
          </a:p>
        </p:txBody>
      </p:sp>
    </p:spTree>
    <p:extLst>
      <p:ext uri="{BB962C8B-B14F-4D97-AF65-F5344CB8AC3E}">
        <p14:creationId xmlns:p14="http://schemas.microsoft.com/office/powerpoint/2010/main" val="271335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141CD-A303-C2EB-50E5-0340D6C5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ko-KR" altLang="en-US" dirty="0"/>
              <a:t>서비스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7F1D9-3A21-0DBB-B9F6-55487E3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45441"/>
            <a:ext cx="9905999" cy="3567118"/>
          </a:xfrm>
        </p:spPr>
        <p:txBody>
          <a:bodyPr/>
          <a:lstStyle/>
          <a:p>
            <a:r>
              <a:rPr lang="ko-KR" altLang="en-US" dirty="0" err="1"/>
              <a:t>티어</a:t>
            </a:r>
            <a:r>
              <a:rPr lang="ko-KR" altLang="en-US" dirty="0"/>
              <a:t> 분포도</a:t>
            </a:r>
            <a:endParaRPr lang="en-US" altLang="ko-KR" dirty="0"/>
          </a:p>
          <a:p>
            <a:r>
              <a:rPr lang="ko-KR" altLang="en-US" dirty="0"/>
              <a:t>개인 랭킹 검색</a:t>
            </a:r>
            <a:endParaRPr lang="en-US" altLang="ko-KR" dirty="0"/>
          </a:p>
          <a:p>
            <a:r>
              <a:rPr lang="en-US" altLang="ko-KR" dirty="0"/>
              <a:t>Contribution Graph</a:t>
            </a:r>
          </a:p>
          <a:p>
            <a:r>
              <a:rPr lang="ko-KR" altLang="en-US" dirty="0"/>
              <a:t>가장 최근 백준 제출</a:t>
            </a:r>
            <a:endParaRPr lang="en-US" altLang="ko-KR" dirty="0"/>
          </a:p>
          <a:p>
            <a:r>
              <a:rPr lang="ko-KR" altLang="en-US" dirty="0"/>
              <a:t>오늘 가장 많이 푼 사람</a:t>
            </a:r>
            <a:endParaRPr lang="en-US" altLang="ko-KR" dirty="0"/>
          </a:p>
          <a:p>
            <a:r>
              <a:rPr lang="ko-KR" altLang="en-US" dirty="0"/>
              <a:t>광운대학교 순위</a:t>
            </a:r>
            <a:endParaRPr lang="en-US" altLang="ko-KR" dirty="0"/>
          </a:p>
          <a:p>
            <a:r>
              <a:rPr lang="ko-KR" altLang="en-US" dirty="0"/>
              <a:t>오늘의 문제</a:t>
            </a:r>
            <a:endParaRPr lang="en-US" altLang="ko-KR" dirty="0"/>
          </a:p>
          <a:p>
            <a:r>
              <a:rPr lang="ko-KR" altLang="en-US" dirty="0"/>
              <a:t>우리학교 학생이 못 푼 문제</a:t>
            </a:r>
            <a:endParaRPr lang="en-US" altLang="ko-KR" dirty="0"/>
          </a:p>
          <a:p>
            <a:r>
              <a:rPr lang="ko-KR" altLang="en-US" dirty="0"/>
              <a:t>백준 </a:t>
            </a:r>
            <a:r>
              <a:rPr lang="ko-KR" altLang="en-US" dirty="0" err="1"/>
              <a:t>레이팅</a:t>
            </a:r>
            <a:r>
              <a:rPr lang="ko-KR" altLang="en-US" dirty="0"/>
              <a:t> 결투</a:t>
            </a:r>
          </a:p>
        </p:txBody>
      </p:sp>
    </p:spTree>
    <p:extLst>
      <p:ext uri="{BB962C8B-B14F-4D97-AF65-F5344CB8AC3E}">
        <p14:creationId xmlns:p14="http://schemas.microsoft.com/office/powerpoint/2010/main" val="147558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B4FA-681A-74D2-ACBC-19EA069E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02821"/>
            <a:ext cx="9905999" cy="1360898"/>
          </a:xfrm>
        </p:spPr>
        <p:txBody>
          <a:bodyPr/>
          <a:lstStyle/>
          <a:p>
            <a:r>
              <a:rPr lang="ko-KR" altLang="en-US" dirty="0"/>
              <a:t>협업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737C6-6A7E-AC1D-3572-EAFE1024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72797"/>
            <a:ext cx="9905999" cy="3567118"/>
          </a:xfrm>
        </p:spPr>
        <p:txBody>
          <a:bodyPr/>
          <a:lstStyle/>
          <a:p>
            <a:r>
              <a:rPr lang="ko-KR" altLang="en-US" dirty="0" err="1"/>
              <a:t>조원별</a:t>
            </a:r>
            <a:r>
              <a:rPr lang="ko-KR" altLang="en-US" dirty="0"/>
              <a:t> 역할 분담</a:t>
            </a:r>
            <a:endParaRPr lang="en-US" altLang="ko-KR" dirty="0"/>
          </a:p>
          <a:p>
            <a:r>
              <a:rPr lang="ko-KR" altLang="en-US" dirty="0"/>
              <a:t>각 담당 기능 및 구현에 사용한 </a:t>
            </a:r>
            <a:r>
              <a:rPr lang="ko-KR" altLang="en-US" dirty="0" err="1"/>
              <a:t>브랜치</a:t>
            </a:r>
            <a:r>
              <a:rPr lang="en-US" altLang="ko-KR" dirty="0"/>
              <a:t>(view</a:t>
            </a:r>
            <a:r>
              <a:rPr lang="ko-KR" altLang="en-US" dirty="0"/>
              <a:t>에서 사용한 테스트용 </a:t>
            </a:r>
            <a:r>
              <a:rPr lang="en-US" altLang="ko-KR" dirty="0"/>
              <a:t>html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스크린샷 추가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이슈 탭 스크린샷</a:t>
            </a:r>
            <a:r>
              <a:rPr lang="en-US" altLang="ko-KR" dirty="0"/>
              <a:t>(</a:t>
            </a:r>
            <a:r>
              <a:rPr lang="ko-KR" altLang="en-US" dirty="0"/>
              <a:t>문제 제기와 해결 과정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합병 과정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14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A1D71E2-6890-D423-A8AE-3E6C9E215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18" y="1406013"/>
            <a:ext cx="9674288" cy="4552925"/>
          </a:xfr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F28E8D8-7F1E-735B-0C7F-844B9F88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ko-KR" altLang="en-US" dirty="0" err="1"/>
              <a:t>조원별</a:t>
            </a:r>
            <a:r>
              <a:rPr lang="ko-KR" altLang="en-US" dirty="0"/>
              <a:t> 역할 분담 </a:t>
            </a:r>
          </a:p>
        </p:txBody>
      </p:sp>
    </p:spTree>
    <p:extLst>
      <p:ext uri="{BB962C8B-B14F-4D97-AF65-F5344CB8AC3E}">
        <p14:creationId xmlns:p14="http://schemas.microsoft.com/office/powerpoint/2010/main" val="427663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7D7387F-9E57-F35E-678C-263D54D1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ko-KR" altLang="en-US" dirty="0" err="1"/>
              <a:t>조원별</a:t>
            </a:r>
            <a:r>
              <a:rPr lang="ko-KR" altLang="en-US" dirty="0"/>
              <a:t> 담당 기능</a:t>
            </a:r>
            <a:r>
              <a:rPr lang="en-US" altLang="ko-KR" dirty="0"/>
              <a:t>(</a:t>
            </a:r>
            <a:r>
              <a:rPr lang="ko-KR" altLang="en-US" dirty="0"/>
              <a:t>전부 완성되면</a:t>
            </a:r>
            <a:br>
              <a:rPr lang="en-US" altLang="ko-KR" dirty="0"/>
            </a:br>
            <a:r>
              <a:rPr lang="ko-KR" altLang="en-US" dirty="0"/>
              <a:t>각 기능별로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33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C043E7D-ACB8-461C-DD97-18F9BFAA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en-US" altLang="ko-KR" dirty="0"/>
              <a:t>Contribution Graph(</a:t>
            </a:r>
            <a:r>
              <a:rPr lang="ko-KR" altLang="en-US" dirty="0"/>
              <a:t>잔디밭 그래프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29FEAC-4DC7-3D42-2E72-4CF19673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17" y="1865499"/>
            <a:ext cx="8678486" cy="1867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BA15AA-7B3B-9DFB-DD89-9A0A79106561}"/>
              </a:ext>
            </a:extLst>
          </p:cNvPr>
          <p:cNvSpPr txBox="1"/>
          <p:nvPr/>
        </p:nvSpPr>
        <p:spPr>
          <a:xfrm>
            <a:off x="1258917" y="4856480"/>
            <a:ext cx="92095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/>
              <a:t>잔디밭 형태로 광운대학교 학생들의 일별 백준 제출 통계 표시 </a:t>
            </a:r>
          </a:p>
        </p:txBody>
      </p:sp>
    </p:spTree>
    <p:extLst>
      <p:ext uri="{BB962C8B-B14F-4D97-AF65-F5344CB8AC3E}">
        <p14:creationId xmlns:p14="http://schemas.microsoft.com/office/powerpoint/2010/main" val="68493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A60BAFC-0DA0-9D65-B174-1814E28A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ko-KR" altLang="en-US" dirty="0"/>
              <a:t>피드백 </a:t>
            </a:r>
            <a:r>
              <a:rPr lang="en-US" altLang="ko-KR" dirty="0"/>
              <a:t>&amp; </a:t>
            </a:r>
            <a:r>
              <a:rPr lang="ko-KR" altLang="en-US" dirty="0"/>
              <a:t>문제 해결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2CE81-7E34-9FA2-3335-8936EC65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01" y="1639305"/>
            <a:ext cx="5356699" cy="40824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09921E-EF93-73A3-124F-569C4730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2" y="1639305"/>
            <a:ext cx="5839914" cy="25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2032C3-A724-7A31-EB50-954E7ACA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639305"/>
            <a:ext cx="6072070" cy="429947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B112D9A-37A3-21FE-081E-84C18E3D4189}"/>
              </a:ext>
            </a:extLst>
          </p:cNvPr>
          <p:cNvSpPr txBox="1">
            <a:spLocks/>
          </p:cNvSpPr>
          <p:nvPr/>
        </p:nvSpPr>
        <p:spPr>
          <a:xfrm>
            <a:off x="1143000" y="278407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피드백 </a:t>
            </a:r>
            <a:r>
              <a:rPr lang="en-US" altLang="ko-KR" dirty="0"/>
              <a:t>&amp; </a:t>
            </a:r>
            <a:r>
              <a:rPr lang="ko-KR" altLang="en-US" dirty="0"/>
              <a:t>문제 해결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AA5188-E70B-BEEF-E068-220281FF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515" y="1639305"/>
            <a:ext cx="6304040" cy="42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9068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351E1F"/>
      </a:dk2>
      <a:lt2>
        <a:srgbClr val="E8E2E4"/>
      </a:lt2>
      <a:accent1>
        <a:srgbClr val="46B195"/>
      </a:accent1>
      <a:accent2>
        <a:srgbClr val="3BB161"/>
      </a:accent2>
      <a:accent3>
        <a:srgbClr val="52B647"/>
      </a:accent3>
      <a:accent4>
        <a:srgbClr val="78B13B"/>
      </a:accent4>
      <a:accent5>
        <a:srgbClr val="9FA641"/>
      </a:accent5>
      <a:accent6>
        <a:srgbClr val="B1883B"/>
      </a:accent6>
      <a:hlink>
        <a:srgbClr val="BF3F61"/>
      </a:hlink>
      <a:folHlink>
        <a:srgbClr val="7F7F7F"/>
      </a:folHlink>
    </a:clrScheme>
    <a:fontScheme name="Walbaum Display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125</Words>
  <Application>Microsoft Office PowerPoint</Application>
  <PresentationFormat>와이드스크린</PresentationFormat>
  <Paragraphs>37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Malgun Gothic</vt:lpstr>
      <vt:lpstr>Arial</vt:lpstr>
      <vt:lpstr>RegattaVTI</vt:lpstr>
      <vt:lpstr>Kwangwoon Baekjoon Statistics</vt:lpstr>
      <vt:lpstr>목차</vt:lpstr>
      <vt:lpstr>서비스 </vt:lpstr>
      <vt:lpstr>협업 방식</vt:lpstr>
      <vt:lpstr>조원별 역할 분담 </vt:lpstr>
      <vt:lpstr>조원별 담당 기능(전부 완성되면 각 기능별로 작성)</vt:lpstr>
      <vt:lpstr>Contribution Graph(잔디밭 그래프)</vt:lpstr>
      <vt:lpstr>피드백 &amp; 문제 해결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제희 이</dc:creator>
  <cp:lastModifiedBy>준혁 박</cp:lastModifiedBy>
  <cp:revision>3</cp:revision>
  <dcterms:created xsi:type="dcterms:W3CDTF">2024-12-18T07:35:28Z</dcterms:created>
  <dcterms:modified xsi:type="dcterms:W3CDTF">2024-12-18T08:53:09Z</dcterms:modified>
</cp:coreProperties>
</file>