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9" r:id="rId3"/>
    <p:sldId id="258" r:id="rId4"/>
    <p:sldId id="287" r:id="rId5"/>
    <p:sldId id="28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92" r:id="rId28"/>
    <p:sldId id="281" r:id="rId29"/>
    <p:sldId id="282" r:id="rId30"/>
    <p:sldId id="283" r:id="rId31"/>
    <p:sldId id="284" r:id="rId32"/>
    <p:sldId id="285" r:id="rId33"/>
    <p:sldId id="286" r:id="rId34"/>
    <p:sldId id="293" r:id="rId35"/>
    <p:sldId id="296" r:id="rId36"/>
    <p:sldId id="297" r:id="rId37"/>
    <p:sldId id="294" r:id="rId38"/>
    <p:sldId id="295" r:id="rId39"/>
    <p:sldId id="289"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758BE-9F51-4E66-AAF1-80824EEC0D2B}" type="datetimeFigureOut">
              <a:rPr lang="en-US" smtClean="0"/>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70A47-85EB-494E-BD45-D737405AD1B8}" type="slidenum">
              <a:rPr lang="en-US" smtClean="0"/>
              <a:t>‹#›</a:t>
            </a:fld>
            <a:endParaRPr lang="en-US"/>
          </a:p>
        </p:txBody>
      </p:sp>
    </p:spTree>
    <p:extLst>
      <p:ext uri="{BB962C8B-B14F-4D97-AF65-F5344CB8AC3E}">
        <p14:creationId xmlns:p14="http://schemas.microsoft.com/office/powerpoint/2010/main" val="2103988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3a99e917b_9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3a99e917b_9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3a99e917b_9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63a99e917b_9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3a99e917b_9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3a99e917b_9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3a99e917b_9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3a99e917b_9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3a99e917b_9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3a99e917b_9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3a99e917b_9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3a99e917b_9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3a99e917b_9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3a99e917b_9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3a99e917b_9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3a99e917b_9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3a99e917b_9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3a99e917b_9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3a99e917b_9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3a99e917b_9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38b1ea3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38b1ea3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3a99e917b_9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3a99e917b_9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3a99e917b_9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3a99e917b_9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3a99e917b_9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3a99e917b_9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3a99e917b_9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3a99e917b_9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3a99e917b_9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3a99e917b_9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3a5e7eea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3a5e7eea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3a5e7eeaa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3a5e7eea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3a5e7eea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3a5e7eea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3a5e7eeaa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63a5e7eeaa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3a5e7eeaa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3a5e7eeaa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38b1ea3e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38b1ea3e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3a5e7eeaa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3a5e7eeaa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3a5e7eeaa_0_7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3a5e7eeaa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3a5e7eeaa_0_7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3a5e7eeaa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3a5e7eeaa_0_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3a5e7eeaa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3a5e7eeaa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3a5e7eeaa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3a5e7eeaa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3a5e7eeaa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3a5e7eeaa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3a5e7eeaa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0714-4016-4AE9-9F61-B37B4AFA7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38A433-62B0-4951-B256-4D04A1EB0E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B3F9CE-DED9-4130-A97E-0B0C0ACBE009}"/>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5" name="Footer Placeholder 4">
            <a:extLst>
              <a:ext uri="{FF2B5EF4-FFF2-40B4-BE49-F238E27FC236}">
                <a16:creationId xmlns:a16="http://schemas.microsoft.com/office/drawing/2014/main" id="{4002C982-1D5A-4D33-A236-5A198E6E3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DB4DF-B9C2-4F48-BBF5-674B3DAA926A}"/>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339301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72BF-B67E-4027-BC42-8D03ACCF3F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60F217-0BF2-49CB-B648-CC44661788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227A8-C0FA-4348-A1B3-22DC1063B934}"/>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5" name="Footer Placeholder 4">
            <a:extLst>
              <a:ext uri="{FF2B5EF4-FFF2-40B4-BE49-F238E27FC236}">
                <a16:creationId xmlns:a16="http://schemas.microsoft.com/office/drawing/2014/main" id="{4D8BD434-8614-4DE2-82C6-75E3C6E11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86DB1-8432-4440-9410-9953088E75D7}"/>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90473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5F87E-9051-496B-A3B6-0CF164E885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0ADB3B-FA9E-4822-A4C8-EEA401F653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4E72E-0439-4934-855D-6320FAEE44B8}"/>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5" name="Footer Placeholder 4">
            <a:extLst>
              <a:ext uri="{FF2B5EF4-FFF2-40B4-BE49-F238E27FC236}">
                <a16:creationId xmlns:a16="http://schemas.microsoft.com/office/drawing/2014/main" id="{ED313BE8-8C96-471C-9385-511AAAA2B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0EA08-968C-4596-9774-D15F3AA6CCA8}"/>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2431274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2075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2DB1-D966-4757-86FA-B19048BD0C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7E5FB-AE5D-4640-AA65-1857ACB9A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18567-8F13-4798-BC24-CE9A649BFA89}"/>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5" name="Footer Placeholder 4">
            <a:extLst>
              <a:ext uri="{FF2B5EF4-FFF2-40B4-BE49-F238E27FC236}">
                <a16:creationId xmlns:a16="http://schemas.microsoft.com/office/drawing/2014/main" id="{A084D674-2460-4EDA-B2D3-D449D3E26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04C95-BCBD-40BB-B08D-8573B486B82E}"/>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159037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FE9C-2BC7-43AF-8ECE-344A8200BE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3DEAC2-E521-4119-B55D-F91C57580F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1DE1F3-B2A4-4423-9B79-914A9DBC5A26}"/>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5" name="Footer Placeholder 4">
            <a:extLst>
              <a:ext uri="{FF2B5EF4-FFF2-40B4-BE49-F238E27FC236}">
                <a16:creationId xmlns:a16="http://schemas.microsoft.com/office/drawing/2014/main" id="{21470BF3-FBF1-4609-9113-BCD9261E9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5D8BC-8FED-42D2-ADF5-E2F8D22DA0EF}"/>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219774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FD50-B731-4DF0-807D-FADDC44DD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5AA758-7E92-4724-AA6B-210AC1C920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686756-8509-4386-925F-CAF2F2D55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5B17BC-3732-4D69-8765-727D95DCD609}"/>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6" name="Footer Placeholder 5">
            <a:extLst>
              <a:ext uri="{FF2B5EF4-FFF2-40B4-BE49-F238E27FC236}">
                <a16:creationId xmlns:a16="http://schemas.microsoft.com/office/drawing/2014/main" id="{B0D4274D-7443-4CB8-A5E5-9E6C8369A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43DCE1-0376-427F-838A-622F992AB660}"/>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322479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986-A31E-4D3F-A52E-9EF304C0C8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098900-230F-457E-B857-2026E4BA72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D87AA6-44A5-451A-9048-6C733C0057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BC0E83-C786-46F9-991B-350EF48E1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40AB8-AD91-4A94-A082-F2E960B57B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91DE42-07A6-49D6-BE66-E1F3DB26332D}"/>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8" name="Footer Placeholder 7">
            <a:extLst>
              <a:ext uri="{FF2B5EF4-FFF2-40B4-BE49-F238E27FC236}">
                <a16:creationId xmlns:a16="http://schemas.microsoft.com/office/drawing/2014/main" id="{A1FB1EDF-1AA0-496F-893D-739B33812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87B9C2-2BCB-4A29-8350-888E8895DC45}"/>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73184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2B8B-A485-414D-A8AF-DCCE84BE8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3D54E9-0BBF-4165-AD3C-E77BE041CD47}"/>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4" name="Footer Placeholder 3">
            <a:extLst>
              <a:ext uri="{FF2B5EF4-FFF2-40B4-BE49-F238E27FC236}">
                <a16:creationId xmlns:a16="http://schemas.microsoft.com/office/drawing/2014/main" id="{DB55A072-B681-4E46-B8CA-9ED07C9234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FA45A-121F-4C0E-AC68-37D649850A11}"/>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396094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2FE516-7A33-4517-BE69-F179D6FD051E}"/>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3" name="Footer Placeholder 2">
            <a:extLst>
              <a:ext uri="{FF2B5EF4-FFF2-40B4-BE49-F238E27FC236}">
                <a16:creationId xmlns:a16="http://schemas.microsoft.com/office/drawing/2014/main" id="{2A5EF6E6-7D29-4942-A114-E22F4E26BD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522CB-A272-4199-8832-5E61EBDC8D6C}"/>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395833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0B2C-5A58-4D51-B508-C2400FA87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69D95F-17D9-4788-9526-7E42CFAF46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EA13AB-65D6-43F7-B98A-C8610CFE2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2C970-28A8-458F-A2BA-970E0D57C7B7}"/>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6" name="Footer Placeholder 5">
            <a:extLst>
              <a:ext uri="{FF2B5EF4-FFF2-40B4-BE49-F238E27FC236}">
                <a16:creationId xmlns:a16="http://schemas.microsoft.com/office/drawing/2014/main" id="{616248FC-3A50-4D86-A342-509E0B390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ECD67-7500-4955-B6A2-122FB1BD4D44}"/>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117452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9D64-24A4-44D0-AEB9-66E279CD2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D2EB8-7044-4AFB-AA05-F5D776667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1E9931-F9D4-45C4-8C7B-ABB3FDEC0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BEEDF-71FB-4453-9E0E-A0D8D8061AD3}"/>
              </a:ext>
            </a:extLst>
          </p:cNvPr>
          <p:cNvSpPr>
            <a:spLocks noGrp="1"/>
          </p:cNvSpPr>
          <p:nvPr>
            <p:ph type="dt" sz="half" idx="10"/>
          </p:nvPr>
        </p:nvSpPr>
        <p:spPr/>
        <p:txBody>
          <a:bodyPr/>
          <a:lstStyle/>
          <a:p>
            <a:fld id="{DC4E8CA4-4DF1-48DA-8E18-07805F41ADF2}" type="datetimeFigureOut">
              <a:rPr lang="en-US" smtClean="0"/>
              <a:t>6/14/2024</a:t>
            </a:fld>
            <a:endParaRPr lang="en-US"/>
          </a:p>
        </p:txBody>
      </p:sp>
      <p:sp>
        <p:nvSpPr>
          <p:cNvPr id="6" name="Footer Placeholder 5">
            <a:extLst>
              <a:ext uri="{FF2B5EF4-FFF2-40B4-BE49-F238E27FC236}">
                <a16:creationId xmlns:a16="http://schemas.microsoft.com/office/drawing/2014/main" id="{F12A920E-B4DE-4BFC-9E73-17D9903BE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662F9-54DE-41C9-B55C-4A2DEBF01B49}"/>
              </a:ext>
            </a:extLst>
          </p:cNvPr>
          <p:cNvSpPr>
            <a:spLocks noGrp="1"/>
          </p:cNvSpPr>
          <p:nvPr>
            <p:ph type="sldNum" sz="quarter" idx="12"/>
          </p:nvPr>
        </p:nvSpPr>
        <p:spPr/>
        <p:txBody>
          <a:bodyPr/>
          <a:lstStyle/>
          <a:p>
            <a:fld id="{00267CA8-6A71-462C-A133-3A7AF2543C92}" type="slidenum">
              <a:rPr lang="en-US" smtClean="0"/>
              <a:t>‹#›</a:t>
            </a:fld>
            <a:endParaRPr lang="en-US"/>
          </a:p>
        </p:txBody>
      </p:sp>
    </p:spTree>
    <p:extLst>
      <p:ext uri="{BB962C8B-B14F-4D97-AF65-F5344CB8AC3E}">
        <p14:creationId xmlns:p14="http://schemas.microsoft.com/office/powerpoint/2010/main" val="2682101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22E7E6-9FE1-4C57-B66B-444B0A8A0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48FC3-30B3-4151-BC8A-A09CE14C50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FF6E8-2317-482D-A31B-D3B58C34B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E8CA4-4DF1-48DA-8E18-07805F41ADF2}" type="datetimeFigureOut">
              <a:rPr lang="en-US" smtClean="0"/>
              <a:t>6/14/2024</a:t>
            </a:fld>
            <a:endParaRPr lang="en-US"/>
          </a:p>
        </p:txBody>
      </p:sp>
      <p:sp>
        <p:nvSpPr>
          <p:cNvPr id="5" name="Footer Placeholder 4">
            <a:extLst>
              <a:ext uri="{FF2B5EF4-FFF2-40B4-BE49-F238E27FC236}">
                <a16:creationId xmlns:a16="http://schemas.microsoft.com/office/drawing/2014/main" id="{22BD7057-0165-4312-85EC-C198D8120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009F91-7044-45BD-B1D8-6CC1F7AE0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67CA8-6A71-462C-A133-3A7AF2543C92}" type="slidenum">
              <a:rPr lang="en-US" smtClean="0"/>
              <a:t>‹#›</a:t>
            </a:fld>
            <a:endParaRPr lang="en-US"/>
          </a:p>
        </p:txBody>
      </p:sp>
    </p:spTree>
    <p:extLst>
      <p:ext uri="{BB962C8B-B14F-4D97-AF65-F5344CB8AC3E}">
        <p14:creationId xmlns:p14="http://schemas.microsoft.com/office/powerpoint/2010/main" val="1216840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992767"/>
            <a:ext cx="11360800" cy="1056800"/>
          </a:xfrm>
          <a:prstGeom prst="rect">
            <a:avLst/>
          </a:prstGeom>
        </p:spPr>
        <p:txBody>
          <a:bodyPr spcFirstLastPara="1" vert="horz" wrap="square" lIns="121900" tIns="121900" rIns="121900" bIns="121900" rtlCol="0" anchor="b" anchorCtr="0">
            <a:noAutofit/>
          </a:bodyPr>
          <a:lstStyle/>
          <a:p>
            <a:pPr>
              <a:spcBef>
                <a:spcPts val="0"/>
              </a:spcBef>
            </a:pPr>
            <a:r>
              <a:rPr lang="en"/>
              <a:t>Deep Learning</a:t>
            </a:r>
            <a:endParaRPr/>
          </a:p>
        </p:txBody>
      </p:sp>
      <p:pic>
        <p:nvPicPr>
          <p:cNvPr id="56" name="Google Shape;56;p13"/>
          <p:cNvPicPr preferRelativeResize="0"/>
          <p:nvPr/>
        </p:nvPicPr>
        <p:blipFill>
          <a:blip r:embed="rId3">
            <a:alphaModFix/>
          </a:blip>
          <a:stretch>
            <a:fillRect/>
          </a:stretch>
        </p:blipFill>
        <p:spPr>
          <a:xfrm>
            <a:off x="2794601" y="1945734"/>
            <a:ext cx="6408300" cy="37618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subTitle" idx="1"/>
          </p:nvPr>
        </p:nvSpPr>
        <p:spPr>
          <a:xfrm>
            <a:off x="3187033" y="4757733"/>
            <a:ext cx="8442000" cy="1215600"/>
          </a:xfrm>
          <a:prstGeom prst="rect">
            <a:avLst/>
          </a:prstGeom>
        </p:spPr>
        <p:txBody>
          <a:bodyPr spcFirstLastPara="1" vert="horz" wrap="square" lIns="121900" tIns="121900" rIns="121900" bIns="121900" rtlCol="0" anchor="b" anchorCtr="0">
            <a:noAutofit/>
          </a:bodyPr>
          <a:lstStyle/>
          <a:p>
            <a:pPr marL="609585" indent="-457189" algn="l">
              <a:spcBef>
                <a:spcPts val="0"/>
              </a:spcBef>
              <a:buSzPts val="1800"/>
              <a:buChar char="●"/>
            </a:pPr>
            <a:r>
              <a:rPr lang="en"/>
              <a:t>Similar to RNN </a:t>
            </a:r>
            <a:endParaRPr/>
          </a:p>
          <a:p>
            <a:pPr marL="609585" indent="-457189" algn="l">
              <a:spcBef>
                <a:spcPts val="0"/>
              </a:spcBef>
              <a:buSzPts val="1800"/>
              <a:buChar char="●"/>
            </a:pPr>
            <a:r>
              <a:rPr lang="en"/>
              <a:t>Solve long term dependency problem</a:t>
            </a:r>
            <a:endParaRPr/>
          </a:p>
        </p:txBody>
      </p:sp>
      <p:pic>
        <p:nvPicPr>
          <p:cNvPr id="105" name="Google Shape;105;p18"/>
          <p:cNvPicPr preferRelativeResize="0"/>
          <p:nvPr/>
        </p:nvPicPr>
        <p:blipFill>
          <a:blip r:embed="rId3">
            <a:alphaModFix/>
          </a:blip>
          <a:stretch>
            <a:fillRect/>
          </a:stretch>
        </p:blipFill>
        <p:spPr>
          <a:xfrm>
            <a:off x="2899533" y="1416368"/>
            <a:ext cx="9017000" cy="3484233"/>
          </a:xfrm>
          <a:prstGeom prst="rect">
            <a:avLst/>
          </a:prstGeom>
          <a:noFill/>
          <a:ln>
            <a:noFill/>
          </a:ln>
        </p:spPr>
      </p:pic>
      <p:sp>
        <p:nvSpPr>
          <p:cNvPr id="106" name="Google Shape;106;p18"/>
          <p:cNvSpPr txBox="1"/>
          <p:nvPr/>
        </p:nvSpPr>
        <p:spPr>
          <a:xfrm>
            <a:off x="2933467" y="733367"/>
            <a:ext cx="7591200" cy="540000"/>
          </a:xfrm>
          <a:prstGeom prst="rect">
            <a:avLst/>
          </a:prstGeom>
          <a:noFill/>
          <a:ln>
            <a:noFill/>
          </a:ln>
        </p:spPr>
        <p:txBody>
          <a:bodyPr spcFirstLastPara="1" wrap="square" lIns="121900" tIns="121900" rIns="121900" bIns="121900" anchor="t" anchorCtr="0">
            <a:noAutofit/>
          </a:bodyPr>
          <a:lstStyle/>
          <a:p>
            <a:r>
              <a:rPr lang="en" sz="3200" dirty="0">
                <a:latin typeface="Lato"/>
                <a:ea typeface="Lato"/>
                <a:cs typeface="Lato"/>
                <a:sym typeface="Lato"/>
              </a:rPr>
              <a:t>Long Short Term Memory (LSTM</a:t>
            </a:r>
            <a:r>
              <a:rPr lang="en" sz="3200" dirty="0">
                <a:solidFill>
                  <a:srgbClr val="FFFFFF"/>
                </a:solidFill>
                <a:latin typeface="Lato"/>
                <a:ea typeface="Lato"/>
                <a:cs typeface="Lato"/>
                <a:sym typeface="Lato"/>
              </a:rPr>
              <a:t>) Networks</a:t>
            </a:r>
            <a:endParaRPr sz="3200" dirty="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ctrTitle"/>
          </p:nvPr>
        </p:nvSpPr>
        <p:spPr>
          <a:xfrm>
            <a:off x="3162300" y="840300"/>
            <a:ext cx="8442000" cy="2056000"/>
          </a:xfrm>
          <a:prstGeom prst="rect">
            <a:avLst/>
          </a:prstGeom>
        </p:spPr>
        <p:txBody>
          <a:bodyPr spcFirstLastPara="1" vert="horz" wrap="square" lIns="121900" tIns="121900" rIns="121900" bIns="121900" rtlCol="0" anchor="t" anchorCtr="0">
            <a:noAutofit/>
          </a:bodyPr>
          <a:lstStyle/>
          <a:p>
            <a:pPr algn="l">
              <a:spcBef>
                <a:spcPts val="0"/>
              </a:spcBef>
            </a:pPr>
            <a:endParaRPr/>
          </a:p>
        </p:txBody>
      </p:sp>
      <p:sp>
        <p:nvSpPr>
          <p:cNvPr id="112" name="Google Shape;112;p19"/>
          <p:cNvSpPr txBox="1">
            <a:spLocks noGrp="1"/>
          </p:cNvSpPr>
          <p:nvPr>
            <p:ph type="subTitle" idx="1"/>
          </p:nvPr>
        </p:nvSpPr>
        <p:spPr>
          <a:xfrm>
            <a:off x="3187033" y="4836267"/>
            <a:ext cx="8442000" cy="1137200"/>
          </a:xfrm>
          <a:prstGeom prst="rect">
            <a:avLst/>
          </a:prstGeom>
        </p:spPr>
        <p:txBody>
          <a:bodyPr spcFirstLastPara="1" vert="horz" wrap="square" lIns="121900" tIns="121900" rIns="121900" bIns="121900" rtlCol="0" anchor="b" anchorCtr="0">
            <a:noAutofit/>
          </a:bodyPr>
          <a:lstStyle/>
          <a:p>
            <a:pPr marL="609585" indent="-457189" algn="l">
              <a:spcBef>
                <a:spcPts val="0"/>
              </a:spcBef>
              <a:buSzPts val="1800"/>
              <a:buChar char="●"/>
            </a:pPr>
            <a:r>
              <a:rPr lang="en"/>
              <a:t>Convolutional layer and pooling layer capture low level details of the images</a:t>
            </a:r>
            <a:endParaRPr/>
          </a:p>
          <a:p>
            <a:pPr marL="609585" algn="l">
              <a:spcBef>
                <a:spcPts val="0"/>
              </a:spcBef>
            </a:pPr>
            <a:endParaRPr/>
          </a:p>
          <a:p>
            <a:pPr marL="609585" indent="-457189" algn="l">
              <a:spcBef>
                <a:spcPts val="0"/>
              </a:spcBef>
              <a:buSzPts val="1800"/>
              <a:buChar char="●"/>
            </a:pPr>
            <a:r>
              <a:rPr lang="en"/>
              <a:t>Convolutional layer and pooling layer together form ith layers of a CNN.</a:t>
            </a:r>
            <a:endParaRPr/>
          </a:p>
        </p:txBody>
      </p:sp>
      <p:pic>
        <p:nvPicPr>
          <p:cNvPr id="113" name="Google Shape;113;p19"/>
          <p:cNvPicPr preferRelativeResize="0"/>
          <p:nvPr/>
        </p:nvPicPr>
        <p:blipFill>
          <a:blip r:embed="rId3">
            <a:alphaModFix/>
          </a:blip>
          <a:stretch>
            <a:fillRect/>
          </a:stretch>
        </p:blipFill>
        <p:spPr>
          <a:xfrm>
            <a:off x="2259568" y="764767"/>
            <a:ext cx="9613201" cy="3164300"/>
          </a:xfrm>
          <a:prstGeom prst="rect">
            <a:avLst/>
          </a:prstGeom>
          <a:noFill/>
          <a:ln>
            <a:noFill/>
          </a:ln>
        </p:spPr>
      </p:pic>
      <p:sp>
        <p:nvSpPr>
          <p:cNvPr id="114" name="Google Shape;114;p19"/>
          <p:cNvSpPr txBox="1"/>
          <p:nvPr/>
        </p:nvSpPr>
        <p:spPr>
          <a:xfrm>
            <a:off x="2259567" y="218033"/>
            <a:ext cx="9613200" cy="832400"/>
          </a:xfrm>
          <a:prstGeom prst="rect">
            <a:avLst/>
          </a:prstGeom>
          <a:noFill/>
          <a:ln>
            <a:noFill/>
          </a:ln>
        </p:spPr>
        <p:txBody>
          <a:bodyPr spcFirstLastPara="1" wrap="square" lIns="121900" tIns="121900" rIns="121900" bIns="121900" anchor="t" anchorCtr="0">
            <a:noAutofit/>
          </a:bodyPr>
          <a:lstStyle/>
          <a:p>
            <a:r>
              <a:rPr lang="en" sz="3200" dirty="0">
                <a:latin typeface="Lato"/>
                <a:ea typeface="Lato"/>
                <a:cs typeface="Lato"/>
                <a:sym typeface="Lato"/>
              </a:rPr>
              <a:t>Convolutional Nueral Networks</a:t>
            </a:r>
            <a:endParaRPr sz="3200" dirty="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subTitle" idx="1"/>
          </p:nvPr>
        </p:nvSpPr>
        <p:spPr>
          <a:xfrm>
            <a:off x="1440200" y="658233"/>
            <a:ext cx="8442000" cy="818400"/>
          </a:xfrm>
          <a:prstGeom prst="rect">
            <a:avLst/>
          </a:prstGeom>
          <a:ln w="9525" cap="flat" cmpd="sng">
            <a:solidFill>
              <a:srgbClr val="FFFFFF"/>
            </a:solidFill>
            <a:prstDash val="solid"/>
            <a:round/>
            <a:headEnd type="none" w="sm" len="sm"/>
            <a:tailEnd type="none" w="sm" len="sm"/>
          </a:ln>
        </p:spPr>
        <p:txBody>
          <a:bodyPr spcFirstLastPara="1" vert="horz" wrap="square" lIns="121900" tIns="121900" rIns="121900" bIns="121900" rtlCol="0" anchor="b" anchorCtr="0">
            <a:noAutofit/>
          </a:bodyPr>
          <a:lstStyle/>
          <a:p>
            <a:pPr algn="l">
              <a:spcBef>
                <a:spcPts val="0"/>
              </a:spcBef>
            </a:pPr>
            <a:r>
              <a:rPr lang="en" sz="4400" dirty="0"/>
              <a:t>Activation Function</a:t>
            </a:r>
            <a:endParaRPr sz="4400" dirty="0"/>
          </a:p>
        </p:txBody>
      </p:sp>
      <p:sp>
        <p:nvSpPr>
          <p:cNvPr id="120" name="Google Shape;120;p20"/>
          <p:cNvSpPr txBox="1"/>
          <p:nvPr/>
        </p:nvSpPr>
        <p:spPr>
          <a:xfrm>
            <a:off x="792400" y="2269100"/>
            <a:ext cx="10102800" cy="36736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buClr>
                <a:schemeClr val="dk2"/>
              </a:buClr>
              <a:buSzPts val="1100"/>
            </a:pPr>
            <a:r>
              <a:rPr lang="en" sz="3200" dirty="0"/>
              <a:t>•Activation functions are mathematical equations that determines the output of a neural network</a:t>
            </a:r>
            <a:endParaRPr sz="3200" dirty="0"/>
          </a:p>
          <a:p>
            <a:pPr>
              <a:lnSpc>
                <a:spcPct val="90000"/>
              </a:lnSpc>
              <a:spcBef>
                <a:spcPts val="1333"/>
              </a:spcBef>
              <a:buClr>
                <a:schemeClr val="dk2"/>
              </a:buClr>
              <a:buSzPts val="1100"/>
            </a:pPr>
            <a:r>
              <a:rPr lang="en" sz="3200" dirty="0"/>
              <a:t>•It normalize the output of each neuron to a certain range like tanh activation function normalizes between –1 to 1.</a:t>
            </a:r>
            <a:endParaRPr sz="3200" dirty="0"/>
          </a:p>
          <a:p>
            <a:pPr>
              <a:lnSpc>
                <a:spcPct val="90000"/>
              </a:lnSpc>
              <a:spcBef>
                <a:spcPts val="1333"/>
              </a:spcBef>
              <a:buClr>
                <a:schemeClr val="dk2"/>
              </a:buClr>
              <a:buSzPts val="1100"/>
            </a:pPr>
            <a:r>
              <a:rPr lang="en" sz="3200" dirty="0"/>
              <a:t>•Also known as Transfer function</a:t>
            </a:r>
            <a:endParaRPr sz="3200" dirty="0"/>
          </a:p>
          <a:p>
            <a:endParaRPr sz="1333" dirty="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1800900" y="900433"/>
            <a:ext cx="8446000" cy="810400"/>
          </a:xfrm>
          <a:prstGeom prst="rect">
            <a:avLst/>
          </a:prstGeom>
          <a:noFill/>
          <a:ln>
            <a:noFill/>
          </a:ln>
        </p:spPr>
        <p:txBody>
          <a:bodyPr spcFirstLastPara="1" wrap="square" lIns="121900" tIns="121900" rIns="121900" bIns="121900" anchor="t" anchorCtr="0">
            <a:noAutofit/>
          </a:bodyPr>
          <a:lstStyle/>
          <a:p>
            <a:r>
              <a:rPr lang="en" sz="4133" b="1"/>
              <a:t>Types of Activation Function</a:t>
            </a:r>
            <a:endParaRPr sz="1467"/>
          </a:p>
        </p:txBody>
      </p:sp>
      <p:sp>
        <p:nvSpPr>
          <p:cNvPr id="126" name="Google Shape;126;p21"/>
          <p:cNvSpPr txBox="1"/>
          <p:nvPr/>
        </p:nvSpPr>
        <p:spPr>
          <a:xfrm>
            <a:off x="972467" y="2143033"/>
            <a:ext cx="8788400" cy="19628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933" dirty="0"/>
              <a:t>•Linear activation function</a:t>
            </a:r>
            <a:endParaRPr sz="2933" dirty="0"/>
          </a:p>
          <a:p>
            <a:pPr>
              <a:lnSpc>
                <a:spcPct val="90000"/>
              </a:lnSpc>
              <a:spcBef>
                <a:spcPts val="1333"/>
              </a:spcBef>
            </a:pPr>
            <a:r>
              <a:rPr lang="en" sz="2933" dirty="0"/>
              <a:t>•Non-Linear activation function</a:t>
            </a:r>
            <a:endParaRPr sz="2933"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1756500" y="794233"/>
            <a:ext cx="7912000" cy="748400"/>
          </a:xfrm>
          <a:prstGeom prst="rect">
            <a:avLst/>
          </a:prstGeom>
          <a:noFill/>
          <a:ln>
            <a:noFill/>
          </a:ln>
        </p:spPr>
        <p:txBody>
          <a:bodyPr spcFirstLastPara="1" wrap="square" lIns="121900" tIns="121900" rIns="121900" bIns="121900" anchor="t" anchorCtr="0">
            <a:noAutofit/>
          </a:bodyPr>
          <a:lstStyle/>
          <a:p>
            <a:r>
              <a:rPr lang="en" sz="3333" b="1"/>
              <a:t>Linear activation function</a:t>
            </a:r>
            <a:endParaRPr sz="400"/>
          </a:p>
        </p:txBody>
      </p:sp>
      <p:sp>
        <p:nvSpPr>
          <p:cNvPr id="132" name="Google Shape;132;p22"/>
          <p:cNvSpPr txBox="1"/>
          <p:nvPr/>
        </p:nvSpPr>
        <p:spPr>
          <a:xfrm>
            <a:off x="458200" y="1664867"/>
            <a:ext cx="10920800" cy="23828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533" dirty="0"/>
              <a:t>•A straight-line function where activation is proportional to input</a:t>
            </a:r>
            <a:endParaRPr sz="2533" dirty="0"/>
          </a:p>
          <a:p>
            <a:pPr>
              <a:lnSpc>
                <a:spcPct val="90000"/>
              </a:lnSpc>
              <a:spcBef>
                <a:spcPts val="1333"/>
              </a:spcBef>
            </a:pPr>
            <a:r>
              <a:rPr lang="en" sz="2533" dirty="0"/>
              <a:t>•It is of the form: A = cx</a:t>
            </a:r>
            <a:endParaRPr sz="2533" dirty="0"/>
          </a:p>
          <a:p>
            <a:pPr>
              <a:lnSpc>
                <a:spcPct val="90000"/>
              </a:lnSpc>
              <a:spcBef>
                <a:spcPts val="1333"/>
              </a:spcBef>
            </a:pPr>
            <a:r>
              <a:rPr lang="en" sz="2533" dirty="0"/>
              <a:t>•Range : (-infinity to infinity)</a:t>
            </a:r>
            <a:endParaRPr sz="2533" dirty="0"/>
          </a:p>
        </p:txBody>
      </p:sp>
      <p:pic>
        <p:nvPicPr>
          <p:cNvPr id="133" name="Google Shape;133;p22"/>
          <p:cNvPicPr preferRelativeResize="0"/>
          <p:nvPr/>
        </p:nvPicPr>
        <p:blipFill>
          <a:blip r:embed="rId3">
            <a:alphaModFix/>
          </a:blip>
          <a:stretch>
            <a:fillRect/>
          </a:stretch>
        </p:blipFill>
        <p:spPr>
          <a:xfrm>
            <a:off x="4571567" y="2372201"/>
            <a:ext cx="6883899" cy="440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p:nvPr/>
        </p:nvSpPr>
        <p:spPr>
          <a:xfrm>
            <a:off x="1328833" y="672067"/>
            <a:ext cx="9194800" cy="840000"/>
          </a:xfrm>
          <a:prstGeom prst="rect">
            <a:avLst/>
          </a:prstGeom>
          <a:noFill/>
          <a:ln>
            <a:noFill/>
          </a:ln>
        </p:spPr>
        <p:txBody>
          <a:bodyPr spcFirstLastPara="1" wrap="square" lIns="121900" tIns="121900" rIns="121900" bIns="121900" anchor="t" anchorCtr="0">
            <a:noAutofit/>
          </a:bodyPr>
          <a:lstStyle/>
          <a:p>
            <a:r>
              <a:rPr lang="en" sz="3200" b="1"/>
              <a:t>Disadvantages of Linear activation function</a:t>
            </a:r>
            <a:endParaRPr sz="267"/>
          </a:p>
        </p:txBody>
      </p:sp>
      <p:sp>
        <p:nvSpPr>
          <p:cNvPr id="139" name="Google Shape;139;p23"/>
          <p:cNvSpPr txBox="1"/>
          <p:nvPr/>
        </p:nvSpPr>
        <p:spPr>
          <a:xfrm>
            <a:off x="534600" y="2321567"/>
            <a:ext cx="10920800" cy="23816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667"/>
              <a:t>•</a:t>
            </a:r>
            <a:r>
              <a:rPr lang="en" sz="2667" b="1"/>
              <a:t> </a:t>
            </a:r>
            <a:r>
              <a:rPr lang="en" sz="2667"/>
              <a:t>Not possible to use backpropagation (gradient descent) to train the model</a:t>
            </a:r>
            <a:endParaRPr sz="2667"/>
          </a:p>
          <a:p>
            <a:pPr>
              <a:lnSpc>
                <a:spcPct val="90000"/>
              </a:lnSpc>
              <a:spcBef>
                <a:spcPts val="1333"/>
              </a:spcBef>
            </a:pPr>
            <a:r>
              <a:rPr lang="en" sz="2667"/>
              <a:t>• limited power and ability to handle complexity varying parameters of input data</a:t>
            </a:r>
            <a:endParaRPr sz="2667"/>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p:nvPr/>
        </p:nvSpPr>
        <p:spPr>
          <a:xfrm>
            <a:off x="2346200" y="931733"/>
            <a:ext cx="7499600" cy="916400"/>
          </a:xfrm>
          <a:prstGeom prst="rect">
            <a:avLst/>
          </a:prstGeom>
          <a:noFill/>
          <a:ln>
            <a:noFill/>
          </a:ln>
        </p:spPr>
        <p:txBody>
          <a:bodyPr spcFirstLastPara="1" wrap="square" lIns="121900" tIns="121900" rIns="121900" bIns="121900" anchor="t" anchorCtr="0">
            <a:noAutofit/>
          </a:bodyPr>
          <a:lstStyle/>
          <a:p>
            <a:pPr>
              <a:lnSpc>
                <a:spcPct val="90000"/>
              </a:lnSpc>
            </a:pPr>
            <a:r>
              <a:rPr lang="en" sz="3600" b="1"/>
              <a:t>Non-Linear activation function</a:t>
            </a:r>
            <a:endParaRPr sz="3600" b="1"/>
          </a:p>
        </p:txBody>
      </p:sp>
      <p:sp>
        <p:nvSpPr>
          <p:cNvPr id="145" name="Google Shape;145;p24"/>
          <p:cNvSpPr txBox="1"/>
          <p:nvPr/>
        </p:nvSpPr>
        <p:spPr>
          <a:xfrm>
            <a:off x="290200" y="1619033"/>
            <a:ext cx="11241600" cy="22748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667"/>
              <a:t>•Non-linear functions are those which have degree more than one and they have a curvature when we plot.</a:t>
            </a:r>
            <a:endParaRPr sz="2667"/>
          </a:p>
          <a:p>
            <a:pPr>
              <a:lnSpc>
                <a:spcPct val="90000"/>
              </a:lnSpc>
              <a:spcBef>
                <a:spcPts val="1333"/>
              </a:spcBef>
            </a:pPr>
            <a:r>
              <a:rPr lang="en" sz="2667"/>
              <a:t>•It makes it easy for the model to generalize or adapt with variety of data.</a:t>
            </a:r>
            <a:endParaRPr sz="2667"/>
          </a:p>
        </p:txBody>
      </p:sp>
      <p:pic>
        <p:nvPicPr>
          <p:cNvPr id="146" name="Google Shape;146;p24"/>
          <p:cNvPicPr preferRelativeResize="0"/>
          <p:nvPr/>
        </p:nvPicPr>
        <p:blipFill>
          <a:blip r:embed="rId3">
            <a:alphaModFix/>
          </a:blip>
          <a:stretch>
            <a:fillRect/>
          </a:stretch>
        </p:blipFill>
        <p:spPr>
          <a:xfrm>
            <a:off x="4572263" y="3356167"/>
            <a:ext cx="7499599" cy="35018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p:nvPr/>
        </p:nvSpPr>
        <p:spPr>
          <a:xfrm>
            <a:off x="595700" y="687300"/>
            <a:ext cx="10264000" cy="1069200"/>
          </a:xfrm>
          <a:prstGeom prst="rect">
            <a:avLst/>
          </a:prstGeom>
          <a:noFill/>
          <a:ln>
            <a:noFill/>
          </a:ln>
        </p:spPr>
        <p:txBody>
          <a:bodyPr spcFirstLastPara="1" wrap="square" lIns="121900" tIns="121900" rIns="121900" bIns="121900" anchor="t" anchorCtr="0">
            <a:noAutofit/>
          </a:bodyPr>
          <a:lstStyle/>
          <a:p>
            <a:r>
              <a:rPr lang="en" sz="3467" b="1"/>
              <a:t>Advantages of Non-Linear activation function</a:t>
            </a:r>
            <a:endParaRPr sz="533"/>
          </a:p>
        </p:txBody>
      </p:sp>
      <p:sp>
        <p:nvSpPr>
          <p:cNvPr id="152" name="Google Shape;152;p25"/>
          <p:cNvSpPr txBox="1"/>
          <p:nvPr/>
        </p:nvSpPr>
        <p:spPr>
          <a:xfrm>
            <a:off x="53500" y="2123067"/>
            <a:ext cx="11348400" cy="18328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800" dirty="0"/>
              <a:t>• allow backpropagation as it is differentiable.</a:t>
            </a:r>
            <a:endParaRPr sz="2533" dirty="0"/>
          </a:p>
          <a:p>
            <a:pPr>
              <a:lnSpc>
                <a:spcPct val="90000"/>
              </a:lnSpc>
              <a:spcBef>
                <a:spcPts val="1333"/>
              </a:spcBef>
            </a:pPr>
            <a:r>
              <a:rPr lang="en" sz="2800" dirty="0"/>
              <a:t>• allow “stacking” of multiple layers of neurons to create a deep neural network.</a:t>
            </a:r>
            <a:endParaRP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p:nvPr/>
        </p:nvSpPr>
        <p:spPr>
          <a:xfrm>
            <a:off x="1802333" y="672067"/>
            <a:ext cx="8782400" cy="1038800"/>
          </a:xfrm>
          <a:prstGeom prst="rect">
            <a:avLst/>
          </a:prstGeom>
          <a:noFill/>
          <a:ln>
            <a:noFill/>
          </a:ln>
        </p:spPr>
        <p:txBody>
          <a:bodyPr spcFirstLastPara="1" wrap="square" lIns="121900" tIns="121900" rIns="121900" bIns="121900" anchor="t" anchorCtr="0">
            <a:noAutofit/>
          </a:bodyPr>
          <a:lstStyle/>
          <a:p>
            <a:r>
              <a:rPr lang="en" sz="3467" b="1"/>
              <a:t>Types of Non-Linear activation function</a:t>
            </a:r>
            <a:endParaRPr sz="533"/>
          </a:p>
        </p:txBody>
      </p:sp>
      <p:sp>
        <p:nvSpPr>
          <p:cNvPr id="158" name="Google Shape;158;p26"/>
          <p:cNvSpPr txBox="1"/>
          <p:nvPr/>
        </p:nvSpPr>
        <p:spPr>
          <a:xfrm>
            <a:off x="1008067" y="1710867"/>
            <a:ext cx="4490400" cy="38796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667"/>
              <a:t>•Sigmoid function</a:t>
            </a:r>
            <a:endParaRPr sz="2667"/>
          </a:p>
          <a:p>
            <a:pPr>
              <a:lnSpc>
                <a:spcPct val="90000"/>
              </a:lnSpc>
              <a:spcBef>
                <a:spcPts val="1333"/>
              </a:spcBef>
            </a:pPr>
            <a:r>
              <a:rPr lang="en" sz="2667"/>
              <a:t>•Tanh function</a:t>
            </a:r>
            <a:endParaRPr sz="2667"/>
          </a:p>
          <a:p>
            <a:pPr>
              <a:lnSpc>
                <a:spcPct val="90000"/>
              </a:lnSpc>
              <a:spcBef>
                <a:spcPts val="1333"/>
              </a:spcBef>
            </a:pPr>
            <a:r>
              <a:rPr lang="en" sz="2667"/>
              <a:t>•ReLu function</a:t>
            </a:r>
            <a:endParaRPr sz="2667"/>
          </a:p>
          <a:p>
            <a:pPr>
              <a:lnSpc>
                <a:spcPct val="90000"/>
              </a:lnSpc>
              <a:spcBef>
                <a:spcPts val="1333"/>
              </a:spcBef>
            </a:pPr>
            <a:r>
              <a:rPr lang="en" sz="2667"/>
              <a:t>•Leaky ReLu</a:t>
            </a:r>
            <a:endParaRPr sz="2667"/>
          </a:p>
          <a:p>
            <a:pPr>
              <a:lnSpc>
                <a:spcPct val="90000"/>
              </a:lnSpc>
              <a:spcBef>
                <a:spcPts val="1333"/>
              </a:spcBef>
            </a:pPr>
            <a:r>
              <a:rPr lang="en" sz="2667"/>
              <a:t>•Softmax function</a:t>
            </a:r>
            <a:endParaRPr sz="2667"/>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p:nvPr/>
        </p:nvSpPr>
        <p:spPr>
          <a:xfrm>
            <a:off x="1710700" y="641500"/>
            <a:ext cx="6399600" cy="1023200"/>
          </a:xfrm>
          <a:prstGeom prst="rect">
            <a:avLst/>
          </a:prstGeom>
          <a:noFill/>
          <a:ln>
            <a:noFill/>
          </a:ln>
        </p:spPr>
        <p:txBody>
          <a:bodyPr spcFirstLastPara="1" wrap="square" lIns="121900" tIns="121900" rIns="121900" bIns="121900" anchor="t" anchorCtr="0">
            <a:noAutofit/>
          </a:bodyPr>
          <a:lstStyle/>
          <a:p>
            <a:r>
              <a:rPr lang="en" sz="4133" b="1"/>
              <a:t>Sigmoid Function</a:t>
            </a:r>
            <a:endParaRPr sz="1200"/>
          </a:p>
        </p:txBody>
      </p:sp>
      <p:sp>
        <p:nvSpPr>
          <p:cNvPr id="164" name="Google Shape;164;p27"/>
          <p:cNvSpPr txBox="1"/>
          <p:nvPr/>
        </p:nvSpPr>
        <p:spPr>
          <a:xfrm>
            <a:off x="229100" y="1557933"/>
            <a:ext cx="9149200" cy="15884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667" dirty="0"/>
              <a:t>•It is a activation function of form </a:t>
            </a:r>
            <a:r>
              <a:rPr lang="en" sz="2667" b="1" dirty="0"/>
              <a:t>f(x) = 1 / 1 + exp(-x)</a:t>
            </a:r>
            <a:endParaRPr sz="2667" b="1" dirty="0"/>
          </a:p>
          <a:p>
            <a:pPr>
              <a:lnSpc>
                <a:spcPct val="90000"/>
              </a:lnSpc>
              <a:spcBef>
                <a:spcPts val="1333"/>
              </a:spcBef>
            </a:pPr>
            <a:r>
              <a:rPr lang="en" sz="2667" dirty="0"/>
              <a:t>•Range (0,1)</a:t>
            </a:r>
            <a:endParaRPr sz="2667" dirty="0"/>
          </a:p>
        </p:txBody>
      </p:sp>
      <p:pic>
        <p:nvPicPr>
          <p:cNvPr id="165" name="Google Shape;165;p27"/>
          <p:cNvPicPr preferRelativeResize="0"/>
          <p:nvPr/>
        </p:nvPicPr>
        <p:blipFill>
          <a:blip r:embed="rId3">
            <a:alphaModFix/>
          </a:blip>
          <a:stretch>
            <a:fillRect/>
          </a:stretch>
        </p:blipFill>
        <p:spPr>
          <a:xfrm>
            <a:off x="3471833" y="2341433"/>
            <a:ext cx="8259499" cy="40888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b="1"/>
              <a:t>Definition of Artificial Neural Network</a:t>
            </a:r>
            <a:endParaRPr b="1"/>
          </a:p>
        </p:txBody>
      </p:sp>
      <p:sp>
        <p:nvSpPr>
          <p:cNvPr id="69" name="Google Shape;69;p15"/>
          <p:cNvSpPr txBox="1">
            <a:spLocks noGrp="1"/>
          </p:cNvSpPr>
          <p:nvPr>
            <p:ph type="body" idx="1"/>
          </p:nvPr>
        </p:nvSpPr>
        <p:spPr>
          <a:xfrm>
            <a:off x="415600" y="1519700"/>
            <a:ext cx="11360800" cy="4555200"/>
          </a:xfrm>
          <a:prstGeom prst="rect">
            <a:avLst/>
          </a:prstGeom>
        </p:spPr>
        <p:txBody>
          <a:bodyPr spcFirstLastPara="1" vert="horz" wrap="square" lIns="121900" tIns="121900" rIns="121900" bIns="121900" rtlCol="0" anchor="t" anchorCtr="0">
            <a:noAutofit/>
          </a:bodyPr>
          <a:lstStyle/>
          <a:p>
            <a:pPr marL="1219170">
              <a:buChar char="-"/>
            </a:pPr>
            <a:r>
              <a:rPr lang="en"/>
              <a:t>Artificial Neural Network (ANNs) are programs designed to solve any problem by trying to mimic the structure and the function of our nervous system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p:nvPr/>
        </p:nvSpPr>
        <p:spPr>
          <a:xfrm>
            <a:off x="1435700" y="763700"/>
            <a:ext cx="8645200" cy="916400"/>
          </a:xfrm>
          <a:prstGeom prst="rect">
            <a:avLst/>
          </a:prstGeom>
          <a:noFill/>
          <a:ln>
            <a:noFill/>
          </a:ln>
        </p:spPr>
        <p:txBody>
          <a:bodyPr spcFirstLastPara="1" wrap="square" lIns="121900" tIns="121900" rIns="121900" bIns="121900" anchor="t" anchorCtr="0">
            <a:noAutofit/>
          </a:bodyPr>
          <a:lstStyle/>
          <a:p>
            <a:r>
              <a:rPr lang="en" sz="3600" b="1"/>
              <a:t>Drawbacks of Sigmoid function</a:t>
            </a:r>
            <a:endParaRPr sz="800"/>
          </a:p>
        </p:txBody>
      </p:sp>
      <p:sp>
        <p:nvSpPr>
          <p:cNvPr id="171" name="Google Shape;171;p28"/>
          <p:cNvSpPr txBox="1"/>
          <p:nvPr/>
        </p:nvSpPr>
        <p:spPr>
          <a:xfrm>
            <a:off x="259633" y="2107800"/>
            <a:ext cx="9286400" cy="26424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800"/>
              <a:t>• Vanishing gradient problem</a:t>
            </a:r>
            <a:endParaRPr sz="2800"/>
          </a:p>
          <a:p>
            <a:pPr>
              <a:lnSpc>
                <a:spcPct val="90000"/>
              </a:lnSpc>
              <a:spcBef>
                <a:spcPts val="1333"/>
              </a:spcBef>
            </a:pPr>
            <a:r>
              <a:rPr lang="en" sz="2800"/>
              <a:t>• It makes the gradient updates go too far in different directions</a:t>
            </a:r>
            <a:endParaRPr sz="2800"/>
          </a:p>
          <a:p>
            <a:pPr>
              <a:lnSpc>
                <a:spcPct val="90000"/>
              </a:lnSpc>
              <a:spcBef>
                <a:spcPts val="1333"/>
              </a:spcBef>
            </a:pPr>
            <a:r>
              <a:rPr lang="en" sz="2800"/>
              <a:t>• Sigmoid have slow convergence.</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p:nvPr/>
        </p:nvSpPr>
        <p:spPr>
          <a:xfrm>
            <a:off x="1132000" y="824800"/>
            <a:ext cx="4964000" cy="946800"/>
          </a:xfrm>
          <a:prstGeom prst="rect">
            <a:avLst/>
          </a:prstGeom>
          <a:noFill/>
          <a:ln>
            <a:noFill/>
          </a:ln>
        </p:spPr>
        <p:txBody>
          <a:bodyPr spcFirstLastPara="1" wrap="square" lIns="121900" tIns="121900" rIns="121900" bIns="121900" anchor="t" anchorCtr="0">
            <a:noAutofit/>
          </a:bodyPr>
          <a:lstStyle/>
          <a:p>
            <a:r>
              <a:rPr lang="en" sz="4000" b="1"/>
              <a:t>Tanh function</a:t>
            </a:r>
            <a:endParaRPr sz="1067"/>
          </a:p>
        </p:txBody>
      </p:sp>
      <p:sp>
        <p:nvSpPr>
          <p:cNvPr id="177" name="Google Shape;177;p29"/>
          <p:cNvSpPr txBox="1"/>
          <p:nvPr/>
        </p:nvSpPr>
        <p:spPr>
          <a:xfrm>
            <a:off x="198567" y="1695400"/>
            <a:ext cx="9576800" cy="28104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3733" baseline="-25000" dirty="0"/>
              <a:t>•</a:t>
            </a:r>
            <a:r>
              <a:rPr lang="en" sz="3733" b="1" i="1" baseline="-25000" dirty="0"/>
              <a:t> </a:t>
            </a:r>
            <a:r>
              <a:rPr lang="en" sz="3733" baseline="-25000" dirty="0"/>
              <a:t>Tanh function is of the form is </a:t>
            </a:r>
            <a:r>
              <a:rPr lang="en" sz="3733" b="1" baseline="-25000" dirty="0"/>
              <a:t>f(x) = 1 — exp(-2x) / 1 + exp(-2x)</a:t>
            </a:r>
            <a:endParaRPr sz="3733" b="1" baseline="-25000" dirty="0"/>
          </a:p>
          <a:p>
            <a:pPr>
              <a:lnSpc>
                <a:spcPct val="90000"/>
              </a:lnSpc>
              <a:spcBef>
                <a:spcPts val="1333"/>
              </a:spcBef>
            </a:pPr>
            <a:r>
              <a:rPr lang="en" sz="3733" baseline="-25000" dirty="0"/>
              <a:t>•Range (-1,1)</a:t>
            </a:r>
            <a:endParaRPr sz="3733" baseline="-25000" dirty="0"/>
          </a:p>
          <a:p>
            <a:pPr>
              <a:lnSpc>
                <a:spcPct val="90000"/>
              </a:lnSpc>
              <a:spcBef>
                <a:spcPts val="1333"/>
              </a:spcBef>
            </a:pPr>
            <a:r>
              <a:rPr lang="en" sz="3733" baseline="-25000" dirty="0"/>
              <a:t>•Mostly used in classification problems</a:t>
            </a:r>
            <a:endParaRPr sz="3733" baseline="-25000" dirty="0"/>
          </a:p>
        </p:txBody>
      </p:sp>
      <p:pic>
        <p:nvPicPr>
          <p:cNvPr id="178" name="Google Shape;178;p29"/>
          <p:cNvPicPr preferRelativeResize="0"/>
          <p:nvPr/>
        </p:nvPicPr>
        <p:blipFill>
          <a:blip r:embed="rId3">
            <a:alphaModFix/>
          </a:blip>
          <a:stretch>
            <a:fillRect/>
          </a:stretch>
        </p:blipFill>
        <p:spPr>
          <a:xfrm>
            <a:off x="5301833" y="2958567"/>
            <a:ext cx="6726099" cy="29982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p:nvPr/>
        </p:nvSpPr>
        <p:spPr>
          <a:xfrm>
            <a:off x="1725933" y="870600"/>
            <a:ext cx="4000000" cy="794400"/>
          </a:xfrm>
          <a:prstGeom prst="rect">
            <a:avLst/>
          </a:prstGeom>
          <a:noFill/>
          <a:ln>
            <a:noFill/>
          </a:ln>
        </p:spPr>
        <p:txBody>
          <a:bodyPr spcFirstLastPara="1" wrap="square" lIns="121900" tIns="121900" rIns="121900" bIns="121900" anchor="t" anchorCtr="0">
            <a:noAutofit/>
          </a:bodyPr>
          <a:lstStyle/>
          <a:p>
            <a:r>
              <a:rPr lang="en" sz="4133" b="1"/>
              <a:t>ReLu function</a:t>
            </a:r>
            <a:endParaRPr sz="1200"/>
          </a:p>
        </p:txBody>
      </p:sp>
      <p:sp>
        <p:nvSpPr>
          <p:cNvPr id="184" name="Google Shape;184;p30"/>
          <p:cNvSpPr txBox="1"/>
          <p:nvPr/>
        </p:nvSpPr>
        <p:spPr>
          <a:xfrm>
            <a:off x="429400" y="2031433"/>
            <a:ext cx="11333200" cy="40000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3467" baseline="30000"/>
              <a:t>•In ReLU </a:t>
            </a:r>
            <a:r>
              <a:rPr lang="en" sz="3467" b="1" baseline="30000"/>
              <a:t>R(x) = max(0,x) i.e if x &lt; 0 , R(x) = 0 and if x &gt;= 0 , R(x) = x</a:t>
            </a:r>
            <a:endParaRPr sz="3467" baseline="30000"/>
          </a:p>
          <a:p>
            <a:pPr>
              <a:lnSpc>
                <a:spcPct val="90000"/>
              </a:lnSpc>
              <a:spcBef>
                <a:spcPts val="1333"/>
              </a:spcBef>
            </a:pPr>
            <a:r>
              <a:rPr lang="en" sz="3467" baseline="30000"/>
              <a:t>•Most widely used activation function</a:t>
            </a:r>
            <a:endParaRPr sz="3467" baseline="30000"/>
          </a:p>
          <a:p>
            <a:pPr>
              <a:lnSpc>
                <a:spcPct val="90000"/>
              </a:lnSpc>
              <a:spcBef>
                <a:spcPts val="1333"/>
              </a:spcBef>
            </a:pPr>
            <a:r>
              <a:rPr lang="en" sz="3467" baseline="30000"/>
              <a:t>•it avoids vanishing gradient problem</a:t>
            </a:r>
            <a:endParaRPr sz="3467" baseline="30000"/>
          </a:p>
          <a:p>
            <a:pPr>
              <a:lnSpc>
                <a:spcPct val="90000"/>
              </a:lnSpc>
              <a:spcBef>
                <a:spcPts val="1333"/>
              </a:spcBef>
            </a:pPr>
            <a:r>
              <a:rPr lang="en" sz="3467" baseline="30000"/>
              <a:t>•it should only be used within Hidden layers of a Neural Network Model</a:t>
            </a:r>
            <a:endParaRPr sz="3467" baseline="30000"/>
          </a:p>
          <a:p>
            <a:pPr>
              <a:lnSpc>
                <a:spcPct val="90000"/>
              </a:lnSpc>
              <a:spcBef>
                <a:spcPts val="1333"/>
              </a:spcBef>
            </a:pPr>
            <a:r>
              <a:rPr lang="en" sz="3467" baseline="30000"/>
              <a:t>•Sometimes ReLu could result in Dead Neurons called </a:t>
            </a:r>
            <a:r>
              <a:rPr lang="en" sz="3467" b="1" baseline="30000"/>
              <a:t>Dying ReLU Problem</a:t>
            </a:r>
            <a:endParaRPr sz="3467" b="1" baseline="30000"/>
          </a:p>
          <a:p>
            <a:pPr>
              <a:lnSpc>
                <a:spcPct val="90000"/>
              </a:lnSpc>
              <a:spcBef>
                <a:spcPts val="1333"/>
              </a:spcBef>
            </a:pPr>
            <a:r>
              <a:rPr lang="en" sz="3467" baseline="30000"/>
              <a:t>•</a:t>
            </a:r>
            <a:endParaRPr sz="3467" baseline="30000"/>
          </a:p>
          <a:p>
            <a:pPr>
              <a:lnSpc>
                <a:spcPct val="90000"/>
              </a:lnSpc>
              <a:spcBef>
                <a:spcPts val="1333"/>
              </a:spcBef>
            </a:pPr>
            <a:r>
              <a:rPr lang="en" sz="3467" baseline="30000"/>
              <a:t>•</a:t>
            </a:r>
            <a:endParaRPr sz="3467" baseline="30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31"/>
          <p:cNvPicPr preferRelativeResize="0"/>
          <p:nvPr/>
        </p:nvPicPr>
        <p:blipFill>
          <a:blip r:embed="rId3">
            <a:alphaModFix/>
          </a:blip>
          <a:stretch>
            <a:fillRect/>
          </a:stretch>
        </p:blipFill>
        <p:spPr>
          <a:xfrm>
            <a:off x="2546351" y="523967"/>
            <a:ext cx="7099300" cy="553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p:nvPr/>
        </p:nvSpPr>
        <p:spPr>
          <a:xfrm>
            <a:off x="885867" y="794267"/>
            <a:ext cx="4000000" cy="916400"/>
          </a:xfrm>
          <a:prstGeom prst="rect">
            <a:avLst/>
          </a:prstGeom>
          <a:noFill/>
          <a:ln>
            <a:noFill/>
          </a:ln>
        </p:spPr>
        <p:txBody>
          <a:bodyPr spcFirstLastPara="1" wrap="square" lIns="121900" tIns="121900" rIns="121900" bIns="121900" anchor="t" anchorCtr="0">
            <a:noAutofit/>
          </a:bodyPr>
          <a:lstStyle/>
          <a:p>
            <a:r>
              <a:rPr lang="en" sz="4000" b="1" dirty="0"/>
              <a:t>Leaky ReLu </a:t>
            </a:r>
            <a:endParaRPr sz="1067" dirty="0"/>
          </a:p>
        </p:txBody>
      </p:sp>
      <p:sp>
        <p:nvSpPr>
          <p:cNvPr id="195" name="Google Shape;195;p32"/>
          <p:cNvSpPr txBox="1"/>
          <p:nvPr/>
        </p:nvSpPr>
        <p:spPr>
          <a:xfrm>
            <a:off x="229067" y="1420500"/>
            <a:ext cx="8339600" cy="22596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667" dirty="0"/>
              <a:t>•an improved version of the ReLU function</a:t>
            </a:r>
            <a:endParaRPr sz="2667" dirty="0"/>
          </a:p>
          <a:p>
            <a:pPr>
              <a:lnSpc>
                <a:spcPct val="90000"/>
              </a:lnSpc>
              <a:spcBef>
                <a:spcPts val="1333"/>
              </a:spcBef>
            </a:pPr>
            <a:r>
              <a:rPr lang="en" sz="2667" dirty="0"/>
              <a:t>•Leaky ReLu  fixs the problem of dying neurons</a:t>
            </a:r>
            <a:endParaRPr sz="2667" dirty="0"/>
          </a:p>
          <a:p>
            <a:pPr>
              <a:lnSpc>
                <a:spcPct val="90000"/>
              </a:lnSpc>
              <a:spcBef>
                <a:spcPts val="1333"/>
              </a:spcBef>
            </a:pPr>
            <a:r>
              <a:rPr lang="en" sz="2667" dirty="0"/>
              <a:t>•Range (-infinity, infinity)</a:t>
            </a:r>
            <a:endParaRPr sz="2667" dirty="0"/>
          </a:p>
        </p:txBody>
      </p:sp>
      <p:pic>
        <p:nvPicPr>
          <p:cNvPr id="196" name="Google Shape;196;p32"/>
          <p:cNvPicPr preferRelativeResize="0"/>
          <p:nvPr/>
        </p:nvPicPr>
        <p:blipFill>
          <a:blip r:embed="rId3">
            <a:alphaModFix/>
          </a:blip>
          <a:stretch>
            <a:fillRect/>
          </a:stretch>
        </p:blipFill>
        <p:spPr>
          <a:xfrm>
            <a:off x="4885867" y="2676634"/>
            <a:ext cx="6034999" cy="4043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p:nvPr/>
        </p:nvSpPr>
        <p:spPr>
          <a:xfrm>
            <a:off x="750000" y="809500"/>
            <a:ext cx="5346000" cy="961200"/>
          </a:xfrm>
          <a:prstGeom prst="rect">
            <a:avLst/>
          </a:prstGeom>
          <a:noFill/>
          <a:ln>
            <a:noFill/>
          </a:ln>
        </p:spPr>
        <p:txBody>
          <a:bodyPr spcFirstLastPara="1" wrap="square" lIns="121900" tIns="121900" rIns="121900" bIns="121900" anchor="t" anchorCtr="0">
            <a:noAutofit/>
          </a:bodyPr>
          <a:lstStyle/>
          <a:p>
            <a:r>
              <a:rPr lang="en" sz="4000" b="1"/>
              <a:t>Softmax function</a:t>
            </a:r>
            <a:endParaRPr sz="1067"/>
          </a:p>
        </p:txBody>
      </p:sp>
      <p:sp>
        <p:nvSpPr>
          <p:cNvPr id="202" name="Google Shape;202;p33"/>
          <p:cNvSpPr txBox="1"/>
          <p:nvPr/>
        </p:nvSpPr>
        <p:spPr>
          <a:xfrm>
            <a:off x="620400" y="1939800"/>
            <a:ext cx="10951200" cy="20764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533" dirty="0"/>
              <a:t>•normalizes the outputs for each class between 0 and 1</a:t>
            </a:r>
            <a:endParaRPr sz="2533" dirty="0"/>
          </a:p>
          <a:p>
            <a:pPr>
              <a:lnSpc>
                <a:spcPct val="90000"/>
              </a:lnSpc>
              <a:spcBef>
                <a:spcPts val="1333"/>
              </a:spcBef>
            </a:pPr>
            <a:r>
              <a:rPr lang="en" sz="2533" dirty="0"/>
              <a:t>•classify inputs into multiple categories</a:t>
            </a:r>
            <a:endParaRPr sz="2533" dirty="0"/>
          </a:p>
          <a:p>
            <a:pPr>
              <a:lnSpc>
                <a:spcPct val="90000"/>
              </a:lnSpc>
              <a:spcBef>
                <a:spcPts val="1333"/>
              </a:spcBef>
            </a:pPr>
            <a:r>
              <a:rPr lang="en" sz="2533" dirty="0"/>
              <a:t>•Used only in output layer</a:t>
            </a:r>
            <a:endParaRPr sz="2533"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p:nvPr/>
        </p:nvSpPr>
        <p:spPr>
          <a:xfrm>
            <a:off x="580433" y="809500"/>
            <a:ext cx="3956000" cy="916400"/>
          </a:xfrm>
          <a:prstGeom prst="rect">
            <a:avLst/>
          </a:prstGeom>
          <a:noFill/>
          <a:ln>
            <a:noFill/>
          </a:ln>
        </p:spPr>
        <p:txBody>
          <a:bodyPr spcFirstLastPara="1" wrap="square" lIns="121900" tIns="121900" rIns="121900" bIns="121900" anchor="t" anchorCtr="0">
            <a:noAutofit/>
          </a:bodyPr>
          <a:lstStyle/>
          <a:p>
            <a:r>
              <a:rPr lang="en" sz="4933"/>
              <a:t>Questions</a:t>
            </a:r>
            <a:endParaRPr sz="933"/>
          </a:p>
        </p:txBody>
      </p:sp>
      <p:sp>
        <p:nvSpPr>
          <p:cNvPr id="208" name="Google Shape;208;p34"/>
          <p:cNvSpPr txBox="1"/>
          <p:nvPr/>
        </p:nvSpPr>
        <p:spPr>
          <a:xfrm>
            <a:off x="580433" y="2520600"/>
            <a:ext cx="10294800" cy="1541200"/>
          </a:xfrm>
          <a:prstGeom prst="rect">
            <a:avLst/>
          </a:prstGeom>
          <a:noFill/>
          <a:ln>
            <a:noFill/>
          </a:ln>
        </p:spPr>
        <p:txBody>
          <a:bodyPr spcFirstLastPara="1" wrap="square" lIns="121900" tIns="121900" rIns="121900" bIns="121900" anchor="t" anchorCtr="0">
            <a:noAutofit/>
          </a:bodyPr>
          <a:lstStyle/>
          <a:p>
            <a:pPr>
              <a:lnSpc>
                <a:spcPct val="90000"/>
              </a:lnSpc>
              <a:spcBef>
                <a:spcPts val="1333"/>
              </a:spcBef>
            </a:pPr>
            <a:r>
              <a:rPr lang="en" sz="2667"/>
              <a:t>•Which is the best activation function?</a:t>
            </a:r>
            <a:endParaRPr sz="2667"/>
          </a:p>
          <a:p>
            <a:pPr>
              <a:lnSpc>
                <a:spcPct val="90000"/>
              </a:lnSpc>
              <a:spcBef>
                <a:spcPts val="1333"/>
              </a:spcBef>
            </a:pPr>
            <a:r>
              <a:rPr lang="en" sz="2667"/>
              <a:t>•How to choose activation function in the neural network?</a:t>
            </a:r>
            <a:endParaRPr sz="2667"/>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4997-849F-4EB3-9FBA-6281D3D512CD}"/>
              </a:ext>
            </a:extLst>
          </p:cNvPr>
          <p:cNvSpPr>
            <a:spLocks noGrp="1"/>
          </p:cNvSpPr>
          <p:nvPr>
            <p:ph type="title"/>
          </p:nvPr>
        </p:nvSpPr>
        <p:spPr/>
        <p:txBody>
          <a:bodyPr/>
          <a:lstStyle/>
          <a:p>
            <a:r>
              <a:rPr lang="en-US" dirty="0"/>
              <a:t>Use cases</a:t>
            </a:r>
          </a:p>
        </p:txBody>
      </p:sp>
      <p:sp>
        <p:nvSpPr>
          <p:cNvPr id="7" name="TextBox 6">
            <a:extLst>
              <a:ext uri="{FF2B5EF4-FFF2-40B4-BE49-F238E27FC236}">
                <a16:creationId xmlns:a16="http://schemas.microsoft.com/office/drawing/2014/main" id="{1717E013-B41F-485D-914F-3B2A7007CEF9}"/>
              </a:ext>
            </a:extLst>
          </p:cNvPr>
          <p:cNvSpPr txBox="1"/>
          <p:nvPr/>
        </p:nvSpPr>
        <p:spPr>
          <a:xfrm>
            <a:off x="1100831" y="1908699"/>
            <a:ext cx="9001957" cy="2031325"/>
          </a:xfrm>
          <a:prstGeom prst="rect">
            <a:avLst/>
          </a:prstGeom>
          <a:noFill/>
        </p:spPr>
        <p:txBody>
          <a:bodyPr wrap="square">
            <a:spAutoFit/>
          </a:bodyPr>
          <a:lstStyle/>
          <a:p>
            <a:pPr algn="l"/>
            <a:r>
              <a:rPr lang="en-US" b="1" i="0" dirty="0">
                <a:effectLst/>
                <a:latin typeface="system-ui"/>
              </a:rPr>
              <a:t>Sigmoid function</a:t>
            </a:r>
            <a:r>
              <a:rPr lang="en-US" b="0" i="0" dirty="0">
                <a:effectLst/>
                <a:latin typeface="system-ui"/>
              </a:rPr>
              <a:t>: This activation function is used when we are doing Binary Classification modeling.</a:t>
            </a:r>
          </a:p>
          <a:p>
            <a:pPr algn="l"/>
            <a:r>
              <a:rPr lang="en-US" b="1" i="0" dirty="0">
                <a:effectLst/>
                <a:latin typeface="system-ui"/>
              </a:rPr>
              <a:t>Hyperbolic tan Function:</a:t>
            </a:r>
            <a:r>
              <a:rPr lang="en-US" b="0" i="0" dirty="0">
                <a:effectLst/>
                <a:latin typeface="system-ui"/>
              </a:rPr>
              <a:t> Tanh function is mostly used in recurrent neural network for natural language processing and speech recognition task.</a:t>
            </a:r>
          </a:p>
          <a:p>
            <a:pPr algn="l"/>
            <a:r>
              <a:rPr lang="en-US" b="1" i="0" dirty="0" err="1">
                <a:effectLst/>
                <a:latin typeface="system-ui"/>
              </a:rPr>
              <a:t>ReLU</a:t>
            </a:r>
            <a:r>
              <a:rPr lang="en-US" b="1" i="0" dirty="0">
                <a:effectLst/>
                <a:latin typeface="system-ui"/>
              </a:rPr>
              <a:t> Function</a:t>
            </a:r>
            <a:r>
              <a:rPr lang="en-US" b="0" i="0" dirty="0">
                <a:effectLst/>
                <a:latin typeface="system-ui"/>
              </a:rPr>
              <a:t>: This activation function eliminates the vanishing gradient problem. So, mostly used in the hidden units of deep neural network. Also, used in the output layer of the network which are used for object classification and speech </a:t>
            </a:r>
            <a:r>
              <a:rPr lang="en-US" b="0" i="0" dirty="0" err="1">
                <a:effectLst/>
                <a:latin typeface="system-ui"/>
              </a:rPr>
              <a:t>recogition</a:t>
            </a:r>
            <a:r>
              <a:rPr lang="en-US" b="0" i="0" dirty="0">
                <a:effectLst/>
                <a:latin typeface="system-ui"/>
              </a:rPr>
              <a:t> application.</a:t>
            </a:r>
          </a:p>
        </p:txBody>
      </p:sp>
    </p:spTree>
    <p:extLst>
      <p:ext uri="{BB962C8B-B14F-4D97-AF65-F5344CB8AC3E}">
        <p14:creationId xmlns:p14="http://schemas.microsoft.com/office/powerpoint/2010/main" val="761778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ctrTitle"/>
          </p:nvPr>
        </p:nvSpPr>
        <p:spPr>
          <a:xfrm>
            <a:off x="3162300" y="840300"/>
            <a:ext cx="8442000" cy="2056000"/>
          </a:xfrm>
          <a:prstGeom prst="rect">
            <a:avLst/>
          </a:prstGeom>
        </p:spPr>
        <p:txBody>
          <a:bodyPr spcFirstLastPara="1" vert="horz" wrap="square" lIns="121900" tIns="121900" rIns="121900" bIns="121900" rtlCol="0" anchor="t" anchorCtr="0">
            <a:noAutofit/>
          </a:bodyPr>
          <a:lstStyle/>
          <a:p>
            <a:pPr algn="l">
              <a:lnSpc>
                <a:spcPct val="120000"/>
              </a:lnSpc>
              <a:spcBef>
                <a:spcPts val="0"/>
              </a:spcBef>
              <a:buClr>
                <a:schemeClr val="dk2"/>
              </a:buClr>
              <a:buSzPts val="1100"/>
            </a:pPr>
            <a:r>
              <a:rPr lang="en" sz="4000">
                <a:latin typeface="Georgia"/>
                <a:ea typeface="Georgia"/>
                <a:cs typeface="Georgia"/>
                <a:sym typeface="Georgia"/>
              </a:rPr>
              <a:t> Loss Functions for Neural Networks</a:t>
            </a:r>
            <a:endParaRPr sz="4000">
              <a:latin typeface="Georgia"/>
              <a:ea typeface="Georgia"/>
              <a:cs typeface="Georgia"/>
              <a:sym typeface="Georgia"/>
            </a:endParaRPr>
          </a:p>
          <a:p>
            <a:pPr algn="l">
              <a:spcBef>
                <a:spcPts val="0"/>
              </a:spcBef>
            </a:pPr>
            <a:endParaRPr/>
          </a:p>
        </p:txBody>
      </p:sp>
      <p:sp>
        <p:nvSpPr>
          <p:cNvPr id="214" name="Google Shape;214;p35"/>
          <p:cNvSpPr txBox="1">
            <a:spLocks noGrp="1"/>
          </p:cNvSpPr>
          <p:nvPr>
            <p:ph type="subTitle" idx="1"/>
          </p:nvPr>
        </p:nvSpPr>
        <p:spPr>
          <a:xfrm>
            <a:off x="3187033" y="2343867"/>
            <a:ext cx="8442000" cy="3629600"/>
          </a:xfrm>
          <a:prstGeom prst="rect">
            <a:avLst/>
          </a:prstGeom>
        </p:spPr>
        <p:txBody>
          <a:bodyPr spcFirstLastPara="1" vert="horz" wrap="square" lIns="121900" tIns="121900" rIns="121900" bIns="121900" rtlCol="0" anchor="b" anchorCtr="0">
            <a:noAutofit/>
          </a:bodyPr>
          <a:lstStyle/>
          <a:p>
            <a:pPr marL="609585" indent="-457189" algn="l">
              <a:spcBef>
                <a:spcPts val="0"/>
              </a:spcBef>
              <a:buClr>
                <a:srgbClr val="FFFFFF"/>
              </a:buClr>
              <a:buSzPts val="1800"/>
              <a:buFont typeface="Georgia"/>
              <a:buChar char="●"/>
            </a:pPr>
            <a:r>
              <a:rPr lang="en">
                <a:latin typeface="Georgia"/>
                <a:ea typeface="Georgia"/>
                <a:cs typeface="Georgia"/>
                <a:sym typeface="Georgia"/>
              </a:rPr>
              <a:t>Loss function helps in optimizing the parameters of the neural networks. </a:t>
            </a:r>
            <a:endParaRPr>
              <a:latin typeface="Georgia"/>
              <a:ea typeface="Georgia"/>
              <a:cs typeface="Georgia"/>
              <a:sym typeface="Georgia"/>
            </a:endParaRPr>
          </a:p>
          <a:p>
            <a:pPr marL="609585" indent="-457189" algn="l">
              <a:spcBef>
                <a:spcPts val="0"/>
              </a:spcBef>
              <a:buClr>
                <a:srgbClr val="FFFFFF"/>
              </a:buClr>
              <a:buSzPts val="1800"/>
              <a:buFont typeface="Georgia"/>
              <a:buChar char="●"/>
            </a:pPr>
            <a:r>
              <a:rPr lang="en">
                <a:latin typeface="Georgia"/>
                <a:ea typeface="Georgia"/>
                <a:cs typeface="Georgia"/>
                <a:sym typeface="Georgia"/>
              </a:rPr>
              <a:t>Our objective is to minimize the loss for a neural network by optimizing its parameters(weights). </a:t>
            </a:r>
            <a:endParaRPr>
              <a:latin typeface="Georgia"/>
              <a:ea typeface="Georgia"/>
              <a:cs typeface="Georgia"/>
              <a:sym typeface="Georgia"/>
            </a:endParaRPr>
          </a:p>
          <a:p>
            <a:pPr marL="609585" indent="-457189" algn="l">
              <a:spcBef>
                <a:spcPts val="0"/>
              </a:spcBef>
              <a:buClr>
                <a:srgbClr val="FFFFFF"/>
              </a:buClr>
              <a:buSzPts val="1800"/>
              <a:buFont typeface="Georgia"/>
              <a:buChar char="●"/>
            </a:pPr>
            <a:r>
              <a:rPr lang="en">
                <a:latin typeface="Georgia"/>
                <a:ea typeface="Georgia"/>
                <a:cs typeface="Georgia"/>
                <a:sym typeface="Georgia"/>
              </a:rPr>
              <a:t>The loss is calculated using loss function by matching the target(actual) value and predicted value by a neural network. </a:t>
            </a:r>
            <a:endParaRPr>
              <a:latin typeface="Georgia"/>
              <a:ea typeface="Georgia"/>
              <a:cs typeface="Georgia"/>
              <a:sym typeface="Georgia"/>
            </a:endParaRPr>
          </a:p>
          <a:p>
            <a:pPr marL="609585" indent="-457189" algn="l">
              <a:spcBef>
                <a:spcPts val="0"/>
              </a:spcBef>
              <a:buClr>
                <a:srgbClr val="FFFFFF"/>
              </a:buClr>
              <a:buSzPts val="1800"/>
              <a:buFont typeface="Georgia"/>
              <a:buChar char="●"/>
            </a:pPr>
            <a:r>
              <a:rPr lang="en">
                <a:latin typeface="Georgia"/>
                <a:ea typeface="Georgia"/>
                <a:cs typeface="Georgia"/>
                <a:sym typeface="Georgia"/>
              </a:rPr>
              <a:t>we use the gradient descent method to optimize the weights of the network such that the loss is minimized.</a:t>
            </a:r>
            <a:endParaRPr>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ctrTitle"/>
          </p:nvPr>
        </p:nvSpPr>
        <p:spPr>
          <a:xfrm>
            <a:off x="3162300" y="840300"/>
            <a:ext cx="8442000" cy="2056000"/>
          </a:xfrm>
          <a:prstGeom prst="rect">
            <a:avLst/>
          </a:prstGeom>
        </p:spPr>
        <p:txBody>
          <a:bodyPr spcFirstLastPara="1" vert="horz" wrap="square" lIns="121900" tIns="121900" rIns="121900" bIns="121900" rtlCol="0" anchor="t" anchorCtr="0">
            <a:noAutofit/>
          </a:bodyPr>
          <a:lstStyle/>
          <a:p>
            <a:pPr algn="l">
              <a:lnSpc>
                <a:spcPct val="120000"/>
              </a:lnSpc>
              <a:spcBef>
                <a:spcPts val="0"/>
              </a:spcBef>
              <a:buClr>
                <a:schemeClr val="dk2"/>
              </a:buClr>
              <a:buSzPts val="1100"/>
            </a:pPr>
            <a:r>
              <a:rPr lang="en" sz="4000">
                <a:latin typeface="Georgia"/>
                <a:ea typeface="Georgia"/>
                <a:cs typeface="Georgia"/>
                <a:sym typeface="Georgia"/>
              </a:rPr>
              <a:t>Different Loss Functions </a:t>
            </a:r>
            <a:endParaRPr sz="4000">
              <a:latin typeface="Georgia"/>
              <a:ea typeface="Georgia"/>
              <a:cs typeface="Georgia"/>
              <a:sym typeface="Georgia"/>
            </a:endParaRPr>
          </a:p>
          <a:p>
            <a:pPr algn="l">
              <a:spcBef>
                <a:spcPts val="0"/>
              </a:spcBef>
            </a:pPr>
            <a:endParaRPr/>
          </a:p>
        </p:txBody>
      </p:sp>
      <p:sp>
        <p:nvSpPr>
          <p:cNvPr id="220" name="Google Shape;220;p36"/>
          <p:cNvSpPr txBox="1">
            <a:spLocks noGrp="1"/>
          </p:cNvSpPr>
          <p:nvPr>
            <p:ph type="subTitle" idx="1"/>
          </p:nvPr>
        </p:nvSpPr>
        <p:spPr>
          <a:xfrm>
            <a:off x="3187033" y="2500133"/>
            <a:ext cx="8442000" cy="3473600"/>
          </a:xfrm>
          <a:prstGeom prst="rect">
            <a:avLst/>
          </a:prstGeom>
        </p:spPr>
        <p:txBody>
          <a:bodyPr spcFirstLastPara="1" vert="horz" wrap="square" lIns="121900" tIns="121900" rIns="121900" bIns="121900" rtlCol="0" anchor="b" anchorCtr="0">
            <a:noAutofit/>
          </a:bodyPr>
          <a:lstStyle/>
          <a:p>
            <a:pPr marL="609585" indent="-507987" algn="l">
              <a:lnSpc>
                <a:spcPct val="115000"/>
              </a:lnSpc>
              <a:spcBef>
                <a:spcPts val="2000"/>
              </a:spcBef>
              <a:buClr>
                <a:srgbClr val="FFFFFF"/>
              </a:buClr>
              <a:buSzPts val="2400"/>
              <a:buFont typeface="Arial"/>
              <a:buChar char="●"/>
            </a:pPr>
            <a:r>
              <a:rPr lang="en" sz="3200">
                <a:latin typeface="Arial"/>
                <a:ea typeface="Arial"/>
                <a:cs typeface="Arial"/>
                <a:sym typeface="Arial"/>
              </a:rPr>
              <a:t>Mean squared Error(L2  Loss)</a:t>
            </a:r>
            <a:endParaRPr sz="3200">
              <a:latin typeface="Arial"/>
              <a:ea typeface="Arial"/>
              <a:cs typeface="Arial"/>
              <a:sym typeface="Arial"/>
            </a:endParaRPr>
          </a:p>
          <a:p>
            <a:pPr marL="609585" indent="-507987" algn="l">
              <a:lnSpc>
                <a:spcPct val="115000"/>
              </a:lnSpc>
              <a:spcBef>
                <a:spcPts val="0"/>
              </a:spcBef>
              <a:buClr>
                <a:srgbClr val="FFFFFF"/>
              </a:buClr>
              <a:buSzPts val="2400"/>
              <a:buFont typeface="Arial"/>
              <a:buChar char="●"/>
            </a:pPr>
            <a:r>
              <a:rPr lang="en" sz="3200">
                <a:latin typeface="Arial"/>
                <a:ea typeface="Arial"/>
                <a:cs typeface="Arial"/>
                <a:sym typeface="Arial"/>
              </a:rPr>
              <a:t>Cross Entropy Loss</a:t>
            </a:r>
            <a:endParaRPr sz="3200">
              <a:latin typeface="Arial"/>
              <a:ea typeface="Arial"/>
              <a:cs typeface="Arial"/>
              <a:sym typeface="Arial"/>
            </a:endParaRPr>
          </a:p>
          <a:p>
            <a:pPr marL="609585" indent="-507987" algn="l">
              <a:lnSpc>
                <a:spcPct val="115000"/>
              </a:lnSpc>
              <a:spcBef>
                <a:spcPts val="0"/>
              </a:spcBef>
              <a:buClr>
                <a:srgbClr val="FFFFFF"/>
              </a:buClr>
              <a:buSzPts val="2400"/>
              <a:buFont typeface="Arial"/>
              <a:buChar char="●"/>
            </a:pPr>
            <a:r>
              <a:rPr lang="en" sz="3200">
                <a:latin typeface="Arial"/>
                <a:ea typeface="Arial"/>
                <a:cs typeface="Arial"/>
                <a:sym typeface="Arial"/>
              </a:rPr>
              <a:t>L1 Loss</a:t>
            </a:r>
            <a:endParaRPr sz="3200">
              <a:latin typeface="Arial"/>
              <a:ea typeface="Arial"/>
              <a:cs typeface="Arial"/>
              <a:sym typeface="Arial"/>
            </a:endParaRPr>
          </a:p>
          <a:p>
            <a:pPr algn="l">
              <a:lnSpc>
                <a:spcPct val="115000"/>
              </a:lnSpc>
              <a:spcBef>
                <a:spcPts val="2000"/>
              </a:spcBef>
            </a:pPr>
            <a:endParaRPr sz="3200">
              <a:highlight>
                <a:srgbClr val="FFFFFF"/>
              </a:highlight>
              <a:latin typeface="Arial"/>
              <a:ea typeface="Arial"/>
              <a:cs typeface="Arial"/>
              <a:sym typeface="Arial"/>
            </a:endParaRPr>
          </a:p>
          <a:p>
            <a:pPr algn="l">
              <a:spcBef>
                <a:spcPts val="0"/>
              </a:spcBef>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Biological Model of the Human Neuron</a:t>
            </a:r>
            <a:endParaRPr/>
          </a:p>
        </p:txBody>
      </p:sp>
      <p:sp>
        <p:nvSpPr>
          <p:cNvPr id="62" name="Google Shape;62;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63" name="Google Shape;63;p14"/>
          <p:cNvPicPr preferRelativeResize="0"/>
          <p:nvPr/>
        </p:nvPicPr>
        <p:blipFill>
          <a:blip r:embed="rId3">
            <a:alphaModFix/>
          </a:blip>
          <a:stretch>
            <a:fillRect/>
          </a:stretch>
        </p:blipFill>
        <p:spPr>
          <a:xfrm>
            <a:off x="415600" y="1536634"/>
            <a:ext cx="11240867" cy="487376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ctrTitle"/>
          </p:nvPr>
        </p:nvSpPr>
        <p:spPr>
          <a:xfrm>
            <a:off x="2072584" y="173633"/>
            <a:ext cx="8442000" cy="1138800"/>
          </a:xfrm>
          <a:prstGeom prst="rect">
            <a:avLst/>
          </a:prstGeom>
        </p:spPr>
        <p:txBody>
          <a:bodyPr spcFirstLastPara="1" vert="horz" wrap="square" lIns="121900" tIns="121900" rIns="121900" bIns="121900" rtlCol="0" anchor="t" anchorCtr="0">
            <a:noAutofit/>
          </a:bodyPr>
          <a:lstStyle/>
          <a:p>
            <a:pPr algn="l">
              <a:lnSpc>
                <a:spcPct val="115000"/>
              </a:lnSpc>
              <a:spcBef>
                <a:spcPts val="2000"/>
              </a:spcBef>
              <a:buClr>
                <a:schemeClr val="dk2"/>
              </a:buClr>
              <a:buSzPts val="1100"/>
            </a:pPr>
            <a:r>
              <a:rPr lang="en" sz="3200">
                <a:latin typeface="Arial"/>
                <a:ea typeface="Arial"/>
                <a:cs typeface="Arial"/>
                <a:sym typeface="Arial"/>
              </a:rPr>
              <a:t>Mean squared Error (L2 Loss)</a:t>
            </a:r>
            <a:endParaRPr sz="3200">
              <a:latin typeface="Arial"/>
              <a:ea typeface="Arial"/>
              <a:cs typeface="Arial"/>
              <a:sym typeface="Arial"/>
            </a:endParaRPr>
          </a:p>
          <a:p>
            <a:pPr algn="l">
              <a:spcBef>
                <a:spcPts val="0"/>
              </a:spcBef>
            </a:pPr>
            <a:endParaRPr/>
          </a:p>
        </p:txBody>
      </p:sp>
      <p:sp>
        <p:nvSpPr>
          <p:cNvPr id="226" name="Google Shape;226;p37"/>
          <p:cNvSpPr txBox="1">
            <a:spLocks noGrp="1"/>
          </p:cNvSpPr>
          <p:nvPr>
            <p:ph type="subTitle" idx="1"/>
          </p:nvPr>
        </p:nvSpPr>
        <p:spPr>
          <a:xfrm>
            <a:off x="1753467" y="1475800"/>
            <a:ext cx="8837200" cy="4132000"/>
          </a:xfrm>
          <a:prstGeom prst="rect">
            <a:avLst/>
          </a:prstGeom>
        </p:spPr>
        <p:txBody>
          <a:bodyPr spcFirstLastPara="1" vert="horz" wrap="square" lIns="121900" tIns="121900" rIns="121900" bIns="121900" rtlCol="0" anchor="b" anchorCtr="0">
            <a:noAutofit/>
          </a:bodyPr>
          <a:lstStyle/>
          <a:p>
            <a:pPr algn="l">
              <a:spcBef>
                <a:spcPts val="0"/>
              </a:spcBef>
            </a:pPr>
            <a:endParaRPr dirty="0">
              <a:latin typeface="Arial"/>
              <a:ea typeface="Arial"/>
              <a:cs typeface="Arial"/>
              <a:sym typeface="Arial"/>
            </a:endParaRPr>
          </a:p>
          <a:p>
            <a:pPr algn="l">
              <a:spcBef>
                <a:spcPts val="0"/>
              </a:spcBef>
            </a:pPr>
            <a:endParaRPr dirty="0">
              <a:latin typeface="Arial"/>
              <a:ea typeface="Arial"/>
              <a:cs typeface="Arial"/>
              <a:sym typeface="Arial"/>
            </a:endParaRPr>
          </a:p>
          <a:p>
            <a:pPr algn="l">
              <a:spcBef>
                <a:spcPts val="0"/>
              </a:spcBef>
            </a:pPr>
            <a:r>
              <a:rPr lang="en" dirty="0">
                <a:latin typeface="Arial"/>
                <a:ea typeface="Arial"/>
                <a:cs typeface="Arial"/>
                <a:sym typeface="Arial"/>
              </a:rPr>
              <a:t>Mean squared error is the most common loss function in machine learning</a:t>
            </a:r>
            <a:endParaRPr dirty="0">
              <a:latin typeface="Arial"/>
              <a:ea typeface="Arial"/>
              <a:cs typeface="Arial"/>
              <a:sym typeface="Arial"/>
            </a:endParaRPr>
          </a:p>
          <a:p>
            <a:pPr algn="l">
              <a:spcBef>
                <a:spcPts val="0"/>
              </a:spcBef>
            </a:pPr>
            <a:endParaRPr dirty="0">
              <a:latin typeface="Arial"/>
              <a:ea typeface="Arial"/>
              <a:cs typeface="Arial"/>
              <a:sym typeface="Arial"/>
            </a:endParaRPr>
          </a:p>
          <a:p>
            <a:pPr algn="l">
              <a:spcBef>
                <a:spcPts val="0"/>
              </a:spcBef>
            </a:pPr>
            <a:r>
              <a:rPr lang="en" dirty="0">
                <a:latin typeface="Arial"/>
                <a:ea typeface="Arial"/>
                <a:cs typeface="Arial"/>
                <a:sym typeface="Arial"/>
              </a:rPr>
              <a:t>The formula is :</a:t>
            </a:r>
            <a:endParaRPr dirty="0">
              <a:latin typeface="Arial"/>
              <a:ea typeface="Arial"/>
              <a:cs typeface="Arial"/>
              <a:sym typeface="Arial"/>
            </a:endParaRPr>
          </a:p>
          <a:p>
            <a:pPr algn="l">
              <a:spcBef>
                <a:spcPts val="0"/>
              </a:spcBef>
            </a:pPr>
            <a:endParaRPr dirty="0">
              <a:latin typeface="Arial"/>
              <a:ea typeface="Arial"/>
              <a:cs typeface="Arial"/>
              <a:sym typeface="Arial"/>
            </a:endParaRPr>
          </a:p>
          <a:p>
            <a:pPr algn="l">
              <a:spcBef>
                <a:spcPts val="0"/>
              </a:spcBef>
            </a:pPr>
            <a:r>
              <a:rPr lang="en" dirty="0">
                <a:latin typeface="Arial"/>
                <a:ea typeface="Arial"/>
                <a:cs typeface="Arial"/>
                <a:sym typeface="Arial"/>
              </a:rPr>
              <a:t>MSE is the straight line between two points in Euclidian space</a:t>
            </a:r>
            <a:endParaRPr dirty="0">
              <a:latin typeface="Arial"/>
              <a:ea typeface="Arial"/>
              <a:cs typeface="Arial"/>
              <a:sym typeface="Arial"/>
            </a:endParaRPr>
          </a:p>
          <a:p>
            <a:pPr algn="l">
              <a:spcBef>
                <a:spcPts val="0"/>
              </a:spcBef>
            </a:pPr>
            <a:endParaRPr dirty="0">
              <a:latin typeface="Arial"/>
              <a:ea typeface="Arial"/>
              <a:cs typeface="Arial"/>
              <a:sym typeface="Arial"/>
            </a:endParaRPr>
          </a:p>
          <a:p>
            <a:pPr algn="l">
              <a:spcBef>
                <a:spcPts val="0"/>
              </a:spcBef>
            </a:pPr>
            <a:r>
              <a:rPr lang="en" dirty="0">
                <a:latin typeface="Arial"/>
                <a:ea typeface="Arial"/>
                <a:cs typeface="Arial"/>
                <a:sym typeface="Arial"/>
              </a:rPr>
              <a:t> In neural network, we apply back propagation algorithm to iteratively minimize the MSE</a:t>
            </a:r>
            <a:endParaRPr dirty="0">
              <a:latin typeface="Arial"/>
              <a:ea typeface="Arial"/>
              <a:cs typeface="Arial"/>
              <a:sym typeface="Arial"/>
            </a:endParaRPr>
          </a:p>
          <a:p>
            <a:pPr algn="l">
              <a:spcBef>
                <a:spcPts val="0"/>
              </a:spcBef>
            </a:pPr>
            <a:endParaRPr dirty="0">
              <a:latin typeface="Arial"/>
              <a:ea typeface="Arial"/>
              <a:cs typeface="Arial"/>
              <a:sym typeface="Arial"/>
            </a:endParaRPr>
          </a:p>
          <a:p>
            <a:pPr algn="l">
              <a:spcBef>
                <a:spcPts val="0"/>
              </a:spcBef>
            </a:pPr>
            <a:endParaRPr sz="1600" dirty="0">
              <a:highlight>
                <a:srgbClr val="FFFFFF"/>
              </a:highlight>
              <a:latin typeface="Arial"/>
              <a:ea typeface="Arial"/>
              <a:cs typeface="Arial"/>
              <a:sym typeface="Arial"/>
            </a:endParaRPr>
          </a:p>
        </p:txBody>
      </p:sp>
      <p:pic>
        <p:nvPicPr>
          <p:cNvPr id="227" name="Google Shape;227;p37"/>
          <p:cNvPicPr preferRelativeResize="0"/>
          <p:nvPr/>
        </p:nvPicPr>
        <p:blipFill>
          <a:blip r:embed="rId3">
            <a:alphaModFix/>
          </a:blip>
          <a:stretch>
            <a:fillRect/>
          </a:stretch>
        </p:blipFill>
        <p:spPr>
          <a:xfrm>
            <a:off x="4608900" y="2152870"/>
            <a:ext cx="3126333" cy="127613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8"/>
          <p:cNvSpPr txBox="1">
            <a:spLocks noGrp="1"/>
          </p:cNvSpPr>
          <p:nvPr>
            <p:ph type="ctrTitle"/>
          </p:nvPr>
        </p:nvSpPr>
        <p:spPr>
          <a:xfrm>
            <a:off x="6478467" y="319433"/>
            <a:ext cx="8442000" cy="948000"/>
          </a:xfrm>
          <a:prstGeom prst="rect">
            <a:avLst/>
          </a:prstGeom>
        </p:spPr>
        <p:txBody>
          <a:bodyPr spcFirstLastPara="1" vert="horz" wrap="square" lIns="121900" tIns="121900" rIns="121900" bIns="121900" rtlCol="0" anchor="t" anchorCtr="0">
            <a:noAutofit/>
          </a:bodyPr>
          <a:lstStyle/>
          <a:p>
            <a:pPr algn="l">
              <a:lnSpc>
                <a:spcPct val="115000"/>
              </a:lnSpc>
              <a:spcBef>
                <a:spcPts val="2000"/>
              </a:spcBef>
              <a:buClr>
                <a:schemeClr val="dk2"/>
              </a:buClr>
              <a:buSzPts val="1100"/>
            </a:pPr>
            <a:r>
              <a:rPr lang="en" sz="3200">
                <a:latin typeface="Arial"/>
                <a:ea typeface="Arial"/>
                <a:cs typeface="Arial"/>
                <a:sym typeface="Arial"/>
              </a:rPr>
              <a:t>Cross Entropy Loss</a:t>
            </a:r>
            <a:endParaRPr sz="3200">
              <a:latin typeface="Arial"/>
              <a:ea typeface="Arial"/>
              <a:cs typeface="Arial"/>
              <a:sym typeface="Arial"/>
            </a:endParaRPr>
          </a:p>
          <a:p>
            <a:pPr algn="l">
              <a:spcBef>
                <a:spcPts val="0"/>
              </a:spcBef>
            </a:pPr>
            <a:endParaRPr sz="3200"/>
          </a:p>
        </p:txBody>
      </p:sp>
      <p:sp>
        <p:nvSpPr>
          <p:cNvPr id="233" name="Google Shape;233;p38"/>
          <p:cNvSpPr txBox="1">
            <a:spLocks noGrp="1"/>
          </p:cNvSpPr>
          <p:nvPr>
            <p:ph type="subTitle" idx="1"/>
          </p:nvPr>
        </p:nvSpPr>
        <p:spPr>
          <a:xfrm>
            <a:off x="917733" y="1684133"/>
            <a:ext cx="9632400" cy="4732800"/>
          </a:xfrm>
          <a:prstGeom prst="rect">
            <a:avLst/>
          </a:prstGeom>
        </p:spPr>
        <p:txBody>
          <a:bodyPr spcFirstLastPara="1" vert="horz" wrap="square" lIns="121900" tIns="121900" rIns="121900" bIns="121900" rtlCol="0" anchor="b" anchorCtr="0">
            <a:noAutofit/>
          </a:bodyPr>
          <a:lstStyle/>
          <a:p>
            <a:pPr marL="609585" indent="-423323" algn="l">
              <a:spcBef>
                <a:spcPts val="0"/>
              </a:spcBef>
              <a:buClr>
                <a:srgbClr val="FFFFFF"/>
              </a:buClr>
              <a:buSzPts val="1400"/>
              <a:buFont typeface="Arial"/>
              <a:buChar char="●"/>
            </a:pPr>
            <a:r>
              <a:rPr lang="en" sz="1867">
                <a:latin typeface="Arial"/>
                <a:ea typeface="Arial"/>
                <a:cs typeface="Arial"/>
                <a:sym typeface="Arial"/>
              </a:rPr>
              <a:t>Cross entropy loss is a another common loss function that commonly used in classification or regression problems</a:t>
            </a:r>
            <a:endParaRPr sz="1867">
              <a:latin typeface="Arial"/>
              <a:ea typeface="Arial"/>
              <a:cs typeface="Arial"/>
              <a:sym typeface="Arial"/>
            </a:endParaRPr>
          </a:p>
          <a:p>
            <a:pPr marL="609585" indent="-423323" algn="l">
              <a:spcBef>
                <a:spcPts val="0"/>
              </a:spcBef>
              <a:buClr>
                <a:srgbClr val="FFFFFF"/>
              </a:buClr>
              <a:buSzPts val="1400"/>
              <a:buFont typeface="Arial"/>
              <a:buChar char="●"/>
            </a:pPr>
            <a:r>
              <a:rPr lang="en" sz="1867">
                <a:latin typeface="Arial"/>
                <a:ea typeface="Arial"/>
                <a:cs typeface="Arial"/>
                <a:sym typeface="Arial"/>
              </a:rPr>
              <a:t>Cross entropy is more advanced than mean squared error</a:t>
            </a:r>
            <a:endParaRPr sz="1867">
              <a:latin typeface="Arial"/>
              <a:ea typeface="Arial"/>
              <a:cs typeface="Arial"/>
              <a:sym typeface="Arial"/>
            </a:endParaRPr>
          </a:p>
          <a:p>
            <a:pPr marL="609585" indent="-423323" algn="l">
              <a:spcBef>
                <a:spcPts val="0"/>
              </a:spcBef>
              <a:buClr>
                <a:srgbClr val="FFFFFF"/>
              </a:buClr>
              <a:buSzPts val="1400"/>
              <a:buFont typeface="Arial"/>
              <a:buChar char="●"/>
            </a:pPr>
            <a:r>
              <a:rPr lang="en" sz="1867">
                <a:latin typeface="Arial"/>
                <a:ea typeface="Arial"/>
                <a:cs typeface="Arial"/>
                <a:sym typeface="Arial"/>
              </a:rPr>
              <a:t>the induction of cross entropy comes from maximum likelihood estimation in statistics.</a:t>
            </a:r>
            <a:endParaRPr sz="1867">
              <a:latin typeface="Arial"/>
              <a:ea typeface="Arial"/>
              <a:cs typeface="Arial"/>
              <a:sym typeface="Arial"/>
            </a:endParaRPr>
          </a:p>
          <a:p>
            <a:pPr marL="609585" algn="l">
              <a:spcBef>
                <a:spcPts val="0"/>
              </a:spcBef>
            </a:pPr>
            <a:endParaRPr sz="1867">
              <a:latin typeface="Arial"/>
              <a:ea typeface="Arial"/>
              <a:cs typeface="Arial"/>
              <a:sym typeface="Arial"/>
            </a:endParaRPr>
          </a:p>
          <a:p>
            <a:pPr indent="609585" algn="l">
              <a:spcBef>
                <a:spcPts val="0"/>
              </a:spcBef>
            </a:pPr>
            <a:r>
              <a:rPr lang="en" sz="1867">
                <a:latin typeface="Arial"/>
                <a:ea typeface="Arial"/>
                <a:cs typeface="Arial"/>
                <a:sym typeface="Arial"/>
              </a:rPr>
              <a:t>The formula of cross entropy is:</a:t>
            </a:r>
            <a:endParaRPr sz="1867">
              <a:latin typeface="Arial"/>
              <a:ea typeface="Arial"/>
              <a:cs typeface="Arial"/>
              <a:sym typeface="Arial"/>
            </a:endParaRPr>
          </a:p>
          <a:p>
            <a:pPr algn="l">
              <a:spcBef>
                <a:spcPts val="0"/>
              </a:spcBef>
            </a:pPr>
            <a:endParaRPr sz="1867">
              <a:latin typeface="Arial"/>
              <a:ea typeface="Arial"/>
              <a:cs typeface="Arial"/>
              <a:sym typeface="Arial"/>
            </a:endParaRPr>
          </a:p>
          <a:p>
            <a:pPr marL="1219170" indent="609585" algn="l">
              <a:lnSpc>
                <a:spcPct val="115000"/>
              </a:lnSpc>
              <a:spcBef>
                <a:spcPts val="0"/>
              </a:spcBef>
              <a:buClr>
                <a:schemeClr val="dk2"/>
              </a:buClr>
              <a:buSzPts val="1100"/>
            </a:pPr>
            <a:r>
              <a:rPr lang="en" sz="1867">
                <a:latin typeface="Arial"/>
                <a:ea typeface="Arial"/>
                <a:cs typeface="Arial"/>
                <a:sym typeface="Arial"/>
              </a:rPr>
              <a:t>Where </a:t>
            </a:r>
            <a:r>
              <a:rPr lang="en" sz="1867" i="1">
                <a:latin typeface="Arial"/>
                <a:ea typeface="Arial"/>
                <a:cs typeface="Arial"/>
                <a:sym typeface="Arial"/>
              </a:rPr>
              <a:t>y</a:t>
            </a:r>
            <a:r>
              <a:rPr lang="en" sz="1867">
                <a:latin typeface="Arial"/>
                <a:ea typeface="Arial"/>
                <a:cs typeface="Arial"/>
                <a:sym typeface="Arial"/>
              </a:rPr>
              <a:t>′</a:t>
            </a:r>
            <a:r>
              <a:rPr lang="en" sz="1867" i="1">
                <a:latin typeface="Arial"/>
                <a:ea typeface="Arial"/>
                <a:cs typeface="Arial"/>
                <a:sym typeface="Arial"/>
              </a:rPr>
              <a:t>i </a:t>
            </a:r>
            <a:r>
              <a:rPr lang="en" sz="1867">
                <a:latin typeface="Arial"/>
                <a:ea typeface="Arial"/>
                <a:cs typeface="Arial"/>
                <a:sym typeface="Arial"/>
              </a:rPr>
              <a:t> is the ground truth label of </a:t>
            </a:r>
            <a:r>
              <a:rPr lang="en" sz="1867" i="1">
                <a:latin typeface="Arial"/>
                <a:ea typeface="Arial"/>
                <a:cs typeface="Arial"/>
                <a:sym typeface="Arial"/>
              </a:rPr>
              <a:t>i</a:t>
            </a:r>
            <a:r>
              <a:rPr lang="en" sz="1867">
                <a:latin typeface="Arial"/>
                <a:ea typeface="Arial"/>
                <a:cs typeface="Arial"/>
                <a:sym typeface="Arial"/>
              </a:rPr>
              <a:t>ith training instance and </a:t>
            </a:r>
            <a:r>
              <a:rPr lang="en" sz="1867" i="1">
                <a:latin typeface="Arial"/>
                <a:ea typeface="Arial"/>
                <a:cs typeface="Arial"/>
                <a:sym typeface="Arial"/>
              </a:rPr>
              <a:t> </a:t>
            </a:r>
            <a:r>
              <a:rPr lang="en" sz="1867">
                <a:latin typeface="Arial"/>
                <a:ea typeface="Arial"/>
                <a:cs typeface="Arial"/>
                <a:sym typeface="Arial"/>
              </a:rPr>
              <a:t>yi is the prediction result of your classifier for the </a:t>
            </a:r>
            <a:r>
              <a:rPr lang="en" sz="1867" i="1">
                <a:latin typeface="Arial"/>
                <a:ea typeface="Arial"/>
                <a:cs typeface="Arial"/>
                <a:sym typeface="Arial"/>
              </a:rPr>
              <a:t>i</a:t>
            </a:r>
            <a:r>
              <a:rPr lang="en" sz="1867">
                <a:latin typeface="Arial"/>
                <a:ea typeface="Arial"/>
                <a:cs typeface="Arial"/>
                <a:sym typeface="Arial"/>
              </a:rPr>
              <a:t>ith training instance.</a:t>
            </a:r>
            <a:endParaRPr sz="1867">
              <a:latin typeface="Arial"/>
              <a:ea typeface="Arial"/>
              <a:cs typeface="Arial"/>
              <a:sym typeface="Arial"/>
            </a:endParaRPr>
          </a:p>
          <a:p>
            <a:pPr algn="l">
              <a:spcBef>
                <a:spcPts val="0"/>
              </a:spcBef>
            </a:pPr>
            <a:endParaRPr sz="1867">
              <a:highlight>
                <a:srgbClr val="FFFFFF"/>
              </a:highlight>
              <a:latin typeface="Arial"/>
              <a:ea typeface="Arial"/>
              <a:cs typeface="Arial"/>
              <a:sym typeface="Arial"/>
            </a:endParaRPr>
          </a:p>
          <a:p>
            <a:pPr algn="l">
              <a:spcBef>
                <a:spcPts val="0"/>
              </a:spcBef>
            </a:pPr>
            <a:endParaRPr sz="1867">
              <a:highlight>
                <a:srgbClr val="FFFFFF"/>
              </a:highlight>
              <a:latin typeface="Arial"/>
              <a:ea typeface="Arial"/>
              <a:cs typeface="Arial"/>
              <a:sym typeface="Arial"/>
            </a:endParaRPr>
          </a:p>
          <a:p>
            <a:pPr algn="l">
              <a:spcBef>
                <a:spcPts val="0"/>
              </a:spcBef>
            </a:pPr>
            <a:endParaRPr sz="1867">
              <a:highlight>
                <a:srgbClr val="FFFFFF"/>
              </a:highlight>
              <a:latin typeface="Arial"/>
              <a:ea typeface="Arial"/>
              <a:cs typeface="Arial"/>
              <a:sym typeface="Arial"/>
            </a:endParaRPr>
          </a:p>
          <a:p>
            <a:pPr algn="l">
              <a:spcBef>
                <a:spcPts val="0"/>
              </a:spcBef>
            </a:pPr>
            <a:endParaRPr sz="1867">
              <a:highlight>
                <a:srgbClr val="FFFFFF"/>
              </a:highlight>
              <a:latin typeface="Arial"/>
              <a:ea typeface="Arial"/>
              <a:cs typeface="Arial"/>
              <a:sym typeface="Arial"/>
            </a:endParaRPr>
          </a:p>
          <a:p>
            <a:pPr algn="l">
              <a:spcBef>
                <a:spcPts val="0"/>
              </a:spcBef>
            </a:pPr>
            <a:endParaRPr sz="1600">
              <a:highlight>
                <a:srgbClr val="FFFFFF"/>
              </a:highlight>
              <a:latin typeface="Arial"/>
              <a:ea typeface="Arial"/>
              <a:cs typeface="Arial"/>
              <a:sym typeface="Arial"/>
            </a:endParaRPr>
          </a:p>
        </p:txBody>
      </p:sp>
      <p:pic>
        <p:nvPicPr>
          <p:cNvPr id="234" name="Google Shape;234;p38"/>
          <p:cNvPicPr preferRelativeResize="0"/>
          <p:nvPr/>
        </p:nvPicPr>
        <p:blipFill>
          <a:blip r:embed="rId3">
            <a:alphaModFix/>
          </a:blip>
          <a:stretch>
            <a:fillRect/>
          </a:stretch>
        </p:blipFill>
        <p:spPr>
          <a:xfrm>
            <a:off x="5220801" y="3290134"/>
            <a:ext cx="2904633" cy="80003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ctrTitle"/>
          </p:nvPr>
        </p:nvSpPr>
        <p:spPr>
          <a:xfrm>
            <a:off x="1339300" y="875000"/>
            <a:ext cx="8442000" cy="1295200"/>
          </a:xfrm>
          <a:prstGeom prst="rect">
            <a:avLst/>
          </a:prstGeom>
        </p:spPr>
        <p:txBody>
          <a:bodyPr spcFirstLastPara="1" vert="horz" wrap="square" lIns="121900" tIns="121900" rIns="121900" bIns="121900" rtlCol="0" anchor="t" anchorCtr="0">
            <a:noAutofit/>
          </a:bodyPr>
          <a:lstStyle/>
          <a:p>
            <a:pPr algn="l">
              <a:lnSpc>
                <a:spcPct val="118000"/>
              </a:lnSpc>
              <a:spcBef>
                <a:spcPts val="3867"/>
              </a:spcBef>
            </a:pPr>
            <a:r>
              <a:rPr lang="en" sz="3200">
                <a:latin typeface="Arial"/>
                <a:ea typeface="Arial"/>
                <a:cs typeface="Arial"/>
                <a:sym typeface="Arial"/>
              </a:rPr>
              <a:t>Binary Crossentropy</a:t>
            </a:r>
            <a:endParaRPr sz="3200">
              <a:latin typeface="Arial"/>
              <a:ea typeface="Arial"/>
              <a:cs typeface="Arial"/>
              <a:sym typeface="Arial"/>
            </a:endParaRPr>
          </a:p>
          <a:p>
            <a:pPr algn="l">
              <a:lnSpc>
                <a:spcPct val="118000"/>
              </a:lnSpc>
              <a:spcBef>
                <a:spcPts val="3867"/>
              </a:spcBef>
              <a:buClr>
                <a:schemeClr val="dk2"/>
              </a:buClr>
              <a:buSzPts val="1100"/>
            </a:pPr>
            <a:endParaRPr sz="2600">
              <a:highlight>
                <a:srgbClr val="FFFFFF"/>
              </a:highlight>
              <a:latin typeface="Arial"/>
              <a:ea typeface="Arial"/>
              <a:cs typeface="Arial"/>
              <a:sym typeface="Arial"/>
            </a:endParaRPr>
          </a:p>
          <a:p>
            <a:pPr algn="l">
              <a:spcBef>
                <a:spcPts val="0"/>
              </a:spcBef>
            </a:pPr>
            <a:endParaRPr/>
          </a:p>
        </p:txBody>
      </p:sp>
      <p:sp>
        <p:nvSpPr>
          <p:cNvPr id="240" name="Google Shape;240;p39"/>
          <p:cNvSpPr txBox="1">
            <a:spLocks noGrp="1"/>
          </p:cNvSpPr>
          <p:nvPr>
            <p:ph type="subTitle" idx="1"/>
          </p:nvPr>
        </p:nvSpPr>
        <p:spPr>
          <a:xfrm>
            <a:off x="1718767" y="2427567"/>
            <a:ext cx="8442000" cy="3302000"/>
          </a:xfrm>
          <a:prstGeom prst="rect">
            <a:avLst/>
          </a:prstGeom>
        </p:spPr>
        <p:txBody>
          <a:bodyPr spcFirstLastPara="1" vert="horz" wrap="square" lIns="121900" tIns="121900" rIns="121900" bIns="121900" rtlCol="0" anchor="b" anchorCtr="0">
            <a:noAutofit/>
          </a:bodyPr>
          <a:lstStyle/>
          <a:p>
            <a:pPr marL="609585" indent="-457189" algn="l">
              <a:spcBef>
                <a:spcPts val="0"/>
              </a:spcBef>
              <a:buClr>
                <a:srgbClr val="FFFFFF"/>
              </a:buClr>
              <a:buSzPts val="1800"/>
              <a:buFont typeface="Georgia"/>
              <a:buChar char="●"/>
            </a:pPr>
            <a:r>
              <a:rPr lang="en">
                <a:latin typeface="Georgia"/>
                <a:ea typeface="Georgia"/>
                <a:cs typeface="Georgia"/>
                <a:sym typeface="Georgia"/>
              </a:rPr>
              <a:t>Used when you have a binary classification task</a:t>
            </a:r>
            <a:endParaRPr>
              <a:latin typeface="Georgia"/>
              <a:ea typeface="Georgia"/>
              <a:cs typeface="Georgia"/>
              <a:sym typeface="Georgia"/>
            </a:endParaRPr>
          </a:p>
          <a:p>
            <a:pPr marL="609585" algn="l">
              <a:spcBef>
                <a:spcPts val="0"/>
              </a:spcBef>
            </a:pPr>
            <a:endParaRPr>
              <a:latin typeface="Georgia"/>
              <a:ea typeface="Georgia"/>
              <a:cs typeface="Georgia"/>
              <a:sym typeface="Georgia"/>
            </a:endParaRPr>
          </a:p>
          <a:p>
            <a:pPr marL="609585" indent="-457189" algn="l">
              <a:spcBef>
                <a:spcPts val="0"/>
              </a:spcBef>
              <a:buClr>
                <a:srgbClr val="FFFFFF"/>
              </a:buClr>
              <a:buSzPts val="1800"/>
              <a:buChar char="●"/>
            </a:pPr>
            <a:r>
              <a:rPr lang="en">
                <a:latin typeface="Georgia"/>
                <a:ea typeface="Georgia"/>
                <a:cs typeface="Georgia"/>
                <a:sym typeface="Georgia"/>
              </a:rPr>
              <a:t>Using </a:t>
            </a:r>
            <a:r>
              <a:rPr lang="en">
                <a:latin typeface="Courier New"/>
                <a:ea typeface="Courier New"/>
                <a:cs typeface="Courier New"/>
                <a:sym typeface="Courier New"/>
              </a:rPr>
              <a:t>BCE</a:t>
            </a:r>
            <a:r>
              <a:rPr lang="en">
                <a:latin typeface="Georgia"/>
                <a:ea typeface="Georgia"/>
                <a:cs typeface="Georgia"/>
                <a:sym typeface="Georgia"/>
              </a:rPr>
              <a:t> loss function,just needs one output node to classify the data into two classes.</a:t>
            </a:r>
            <a:endParaRPr>
              <a:latin typeface="Georgia"/>
              <a:ea typeface="Georgia"/>
              <a:cs typeface="Georgia"/>
              <a:sym typeface="Georgia"/>
            </a:endParaRPr>
          </a:p>
          <a:p>
            <a:pPr marL="609585" algn="l">
              <a:spcBef>
                <a:spcPts val="0"/>
              </a:spcBef>
            </a:pPr>
            <a:r>
              <a:rPr lang="en">
                <a:latin typeface="Georgia"/>
                <a:ea typeface="Georgia"/>
                <a:cs typeface="Georgia"/>
                <a:sym typeface="Georgia"/>
              </a:rPr>
              <a:t> </a:t>
            </a:r>
            <a:endParaRPr>
              <a:latin typeface="Georgia"/>
              <a:ea typeface="Georgia"/>
              <a:cs typeface="Georgia"/>
              <a:sym typeface="Georgia"/>
            </a:endParaRPr>
          </a:p>
          <a:p>
            <a:pPr marL="609585" indent="-457189" algn="l">
              <a:spcBef>
                <a:spcPts val="0"/>
              </a:spcBef>
              <a:buClr>
                <a:srgbClr val="FFFFFF"/>
              </a:buClr>
              <a:buSzPts val="1800"/>
              <a:buFont typeface="Georgia"/>
              <a:buChar char="●"/>
            </a:pPr>
            <a:r>
              <a:rPr lang="en">
                <a:latin typeface="Georgia"/>
                <a:ea typeface="Georgia"/>
                <a:cs typeface="Georgia"/>
                <a:sym typeface="Georgia"/>
              </a:rPr>
              <a:t>The output value should be passed through a </a:t>
            </a:r>
            <a:r>
              <a:rPr lang="en" i="1">
                <a:latin typeface="Georgia"/>
                <a:ea typeface="Georgia"/>
                <a:cs typeface="Georgia"/>
                <a:sym typeface="Georgia"/>
              </a:rPr>
              <a:t>sigmoid </a:t>
            </a:r>
            <a:r>
              <a:rPr lang="en">
                <a:latin typeface="Georgia"/>
                <a:ea typeface="Georgia"/>
                <a:cs typeface="Georgia"/>
                <a:sym typeface="Georgia"/>
              </a:rPr>
              <a:t>activation function so the output is in the range of (0–1).</a:t>
            </a:r>
            <a:endParaRPr>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ctrTitle"/>
          </p:nvPr>
        </p:nvSpPr>
        <p:spPr>
          <a:xfrm>
            <a:off x="1148300" y="822933"/>
            <a:ext cx="8442000" cy="1468800"/>
          </a:xfrm>
          <a:prstGeom prst="rect">
            <a:avLst/>
          </a:prstGeom>
        </p:spPr>
        <p:txBody>
          <a:bodyPr spcFirstLastPara="1" vert="horz" wrap="square" lIns="121900" tIns="121900" rIns="121900" bIns="121900" rtlCol="0" anchor="t" anchorCtr="0">
            <a:noAutofit/>
          </a:bodyPr>
          <a:lstStyle/>
          <a:p>
            <a:pPr algn="l">
              <a:lnSpc>
                <a:spcPct val="118000"/>
              </a:lnSpc>
              <a:spcBef>
                <a:spcPts val="3867"/>
              </a:spcBef>
              <a:buClr>
                <a:schemeClr val="dk2"/>
              </a:buClr>
              <a:buSzPts val="1100"/>
            </a:pPr>
            <a:r>
              <a:rPr lang="en" sz="3200">
                <a:latin typeface="Arial"/>
                <a:ea typeface="Arial"/>
                <a:cs typeface="Arial"/>
                <a:sym typeface="Arial"/>
              </a:rPr>
              <a:t>Categorical Crossentropy</a:t>
            </a:r>
            <a:endParaRPr sz="3200">
              <a:latin typeface="Arial"/>
              <a:ea typeface="Arial"/>
              <a:cs typeface="Arial"/>
              <a:sym typeface="Arial"/>
            </a:endParaRPr>
          </a:p>
          <a:p>
            <a:pPr algn="l">
              <a:spcBef>
                <a:spcPts val="0"/>
              </a:spcBef>
            </a:pPr>
            <a:endParaRPr/>
          </a:p>
        </p:txBody>
      </p:sp>
      <p:sp>
        <p:nvSpPr>
          <p:cNvPr id="246" name="Google Shape;246;p40"/>
          <p:cNvSpPr txBox="1">
            <a:spLocks noGrp="1"/>
          </p:cNvSpPr>
          <p:nvPr>
            <p:ph type="subTitle" idx="1"/>
          </p:nvPr>
        </p:nvSpPr>
        <p:spPr>
          <a:xfrm>
            <a:off x="1537633" y="2291733"/>
            <a:ext cx="8442000" cy="3490800"/>
          </a:xfrm>
          <a:prstGeom prst="rect">
            <a:avLst/>
          </a:prstGeom>
        </p:spPr>
        <p:txBody>
          <a:bodyPr spcFirstLastPara="1" vert="horz" wrap="square" lIns="121900" tIns="121900" rIns="121900" bIns="121900" rtlCol="0" anchor="b" anchorCtr="0">
            <a:noAutofit/>
          </a:bodyPr>
          <a:lstStyle/>
          <a:p>
            <a:pPr marL="609585" indent="-457189" algn="l">
              <a:spcBef>
                <a:spcPts val="0"/>
              </a:spcBef>
              <a:buClr>
                <a:srgbClr val="FFFFFF"/>
              </a:buClr>
              <a:buSzPts val="1800"/>
              <a:buFont typeface="Georgia"/>
              <a:buChar char="●"/>
            </a:pPr>
            <a:r>
              <a:rPr lang="en">
                <a:latin typeface="Georgia"/>
                <a:ea typeface="Georgia"/>
                <a:cs typeface="Georgia"/>
                <a:sym typeface="Georgia"/>
              </a:rPr>
              <a:t>Used when you have a multi-class classification task</a:t>
            </a:r>
            <a:endParaRPr>
              <a:latin typeface="Georgia"/>
              <a:ea typeface="Georgia"/>
              <a:cs typeface="Georgia"/>
              <a:sym typeface="Georgia"/>
            </a:endParaRPr>
          </a:p>
          <a:p>
            <a:pPr marL="609585" algn="l">
              <a:spcBef>
                <a:spcPts val="0"/>
              </a:spcBef>
            </a:pPr>
            <a:endParaRPr>
              <a:latin typeface="Georgia"/>
              <a:ea typeface="Georgia"/>
              <a:cs typeface="Georgia"/>
              <a:sym typeface="Georgia"/>
            </a:endParaRPr>
          </a:p>
          <a:p>
            <a:pPr marL="609585" indent="-457189" algn="l">
              <a:spcBef>
                <a:spcPts val="0"/>
              </a:spcBef>
              <a:buClr>
                <a:srgbClr val="FFFFFF"/>
              </a:buClr>
              <a:buSzPts val="1800"/>
              <a:buChar char="●"/>
            </a:pPr>
            <a:r>
              <a:rPr lang="en">
                <a:latin typeface="Georgia"/>
                <a:ea typeface="Georgia"/>
                <a:cs typeface="Georgia"/>
                <a:sym typeface="Georgia"/>
              </a:rPr>
              <a:t>Using </a:t>
            </a:r>
            <a:r>
              <a:rPr lang="en">
                <a:latin typeface="Courier New"/>
                <a:ea typeface="Courier New"/>
                <a:cs typeface="Courier New"/>
                <a:sym typeface="Courier New"/>
              </a:rPr>
              <a:t>CCE</a:t>
            </a:r>
            <a:r>
              <a:rPr lang="en">
                <a:latin typeface="Georgia"/>
                <a:ea typeface="Georgia"/>
                <a:cs typeface="Georgia"/>
                <a:sym typeface="Georgia"/>
              </a:rPr>
              <a:t> loss function, there must be the same number of output nodes as the classes</a:t>
            </a:r>
            <a:endParaRPr>
              <a:latin typeface="Georgia"/>
              <a:ea typeface="Georgia"/>
              <a:cs typeface="Georgia"/>
              <a:sym typeface="Georgia"/>
            </a:endParaRPr>
          </a:p>
          <a:p>
            <a:pPr marL="609585" algn="l">
              <a:spcBef>
                <a:spcPts val="0"/>
              </a:spcBef>
            </a:pPr>
            <a:r>
              <a:rPr lang="en">
                <a:latin typeface="Georgia"/>
                <a:ea typeface="Georgia"/>
                <a:cs typeface="Georgia"/>
                <a:sym typeface="Georgia"/>
              </a:rPr>
              <a:t> </a:t>
            </a:r>
            <a:endParaRPr>
              <a:latin typeface="Georgia"/>
              <a:ea typeface="Georgia"/>
              <a:cs typeface="Georgia"/>
              <a:sym typeface="Georgia"/>
            </a:endParaRPr>
          </a:p>
          <a:p>
            <a:pPr marL="609585" indent="-457189" algn="l">
              <a:spcBef>
                <a:spcPts val="0"/>
              </a:spcBef>
              <a:buClr>
                <a:srgbClr val="FFFFFF"/>
              </a:buClr>
              <a:buSzPts val="1800"/>
              <a:buFont typeface="Georgia"/>
              <a:buChar char="●"/>
            </a:pPr>
            <a:r>
              <a:rPr lang="en">
                <a:latin typeface="Georgia"/>
                <a:ea typeface="Georgia"/>
                <a:cs typeface="Georgia"/>
                <a:sym typeface="Georgia"/>
              </a:rPr>
              <a:t>The final layer output should be passed through a </a:t>
            </a:r>
            <a:r>
              <a:rPr lang="en" i="1">
                <a:latin typeface="Georgia"/>
                <a:ea typeface="Georgia"/>
                <a:cs typeface="Georgia"/>
                <a:sym typeface="Georgia"/>
              </a:rPr>
              <a:t>softmax</a:t>
            </a:r>
            <a:r>
              <a:rPr lang="en">
                <a:latin typeface="Georgia"/>
                <a:ea typeface="Georgia"/>
                <a:cs typeface="Georgia"/>
                <a:sym typeface="Georgia"/>
              </a:rPr>
              <a:t> activation so that each node output a probability value between (0–1).</a:t>
            </a:r>
            <a:endParaRPr>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5DBF-2C86-4A81-A19F-DD6532937543}"/>
              </a:ext>
            </a:extLst>
          </p:cNvPr>
          <p:cNvSpPr>
            <a:spLocks noGrp="1"/>
          </p:cNvSpPr>
          <p:nvPr>
            <p:ph type="title"/>
          </p:nvPr>
        </p:nvSpPr>
        <p:spPr/>
        <p:txBody>
          <a:bodyPr/>
          <a:lstStyle/>
          <a:p>
            <a:r>
              <a:rPr lang="en-US" dirty="0"/>
              <a:t>Gradient Descent</a:t>
            </a:r>
          </a:p>
        </p:txBody>
      </p:sp>
      <p:sp>
        <p:nvSpPr>
          <p:cNvPr id="3" name="Text Placeholder 2">
            <a:extLst>
              <a:ext uri="{FF2B5EF4-FFF2-40B4-BE49-F238E27FC236}">
                <a16:creationId xmlns:a16="http://schemas.microsoft.com/office/drawing/2014/main" id="{139D8678-D1DC-431F-BE44-34EE5DCE0240}"/>
              </a:ext>
            </a:extLst>
          </p:cNvPr>
          <p:cNvSpPr>
            <a:spLocks noGrp="1"/>
          </p:cNvSpPr>
          <p:nvPr>
            <p:ph type="body" idx="1"/>
          </p:nvPr>
        </p:nvSpPr>
        <p:spPr>
          <a:xfrm>
            <a:off x="7562851" y="2105025"/>
            <a:ext cx="3574352" cy="2484011"/>
          </a:xfrm>
        </p:spPr>
        <p:txBody>
          <a:bodyPr/>
          <a:lstStyle/>
          <a:p>
            <a:endParaRPr lang="en-US" dirty="0"/>
          </a:p>
        </p:txBody>
      </p:sp>
      <p:pic>
        <p:nvPicPr>
          <p:cNvPr id="1026" name="Picture 2" descr="Understanding Gradient Descent Algorithm and Its Role in Linear Regression">
            <a:extLst>
              <a:ext uri="{FF2B5EF4-FFF2-40B4-BE49-F238E27FC236}">
                <a16:creationId xmlns:a16="http://schemas.microsoft.com/office/drawing/2014/main" id="{0234ACF5-7852-4542-8791-51C6E9E62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6847" y="1593261"/>
            <a:ext cx="6648459" cy="32930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2B084A-82D6-4C62-8CD4-8A50D4E509F4}"/>
              </a:ext>
            </a:extLst>
          </p:cNvPr>
          <p:cNvSpPr txBox="1"/>
          <p:nvPr/>
        </p:nvSpPr>
        <p:spPr>
          <a:xfrm>
            <a:off x="0" y="2222629"/>
            <a:ext cx="6096000" cy="1200329"/>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Gradient Descent is an optimization algorithm for finding a local minimum of a differentiable function.</a:t>
            </a:r>
          </a:p>
        </p:txBody>
      </p:sp>
      <p:pic>
        <p:nvPicPr>
          <p:cNvPr id="2050" name="Picture 2" descr="What Is Gradient Descent? | Built In">
            <a:extLst>
              <a:ext uri="{FF2B5EF4-FFF2-40B4-BE49-F238E27FC236}">
                <a16:creationId xmlns:a16="http://schemas.microsoft.com/office/drawing/2014/main" id="{9E082287-381D-4B2E-AC9C-FEFABFD37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72" y="3368044"/>
            <a:ext cx="4156395" cy="2714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94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6AD9-4D88-4B72-9F2A-2BB8ADA4E9C4}"/>
              </a:ext>
            </a:extLst>
          </p:cNvPr>
          <p:cNvSpPr>
            <a:spLocks noGrp="1"/>
          </p:cNvSpPr>
          <p:nvPr>
            <p:ph type="title"/>
          </p:nvPr>
        </p:nvSpPr>
        <p:spPr/>
        <p:txBody>
          <a:bodyPr/>
          <a:lstStyle/>
          <a:p>
            <a:r>
              <a:rPr lang="en-US" dirty="0"/>
              <a:t>Gradient Descent Visualization</a:t>
            </a:r>
          </a:p>
        </p:txBody>
      </p:sp>
      <p:sp>
        <p:nvSpPr>
          <p:cNvPr id="3" name="Text Placeholder 2">
            <a:extLst>
              <a:ext uri="{FF2B5EF4-FFF2-40B4-BE49-F238E27FC236}">
                <a16:creationId xmlns:a16="http://schemas.microsoft.com/office/drawing/2014/main" id="{12938292-9016-41D7-B63A-1D27FFD29224}"/>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9A2852CC-1800-4211-AF47-6A492F2BE6D4}"/>
              </a:ext>
            </a:extLst>
          </p:cNvPr>
          <p:cNvPicPr>
            <a:picLocks noChangeAspect="1"/>
          </p:cNvPicPr>
          <p:nvPr/>
        </p:nvPicPr>
        <p:blipFill rotWithShape="1">
          <a:blip r:embed="rId2"/>
          <a:srcRect l="4352" b="-1895"/>
          <a:stretch/>
        </p:blipFill>
        <p:spPr>
          <a:xfrm>
            <a:off x="6265984" y="4583164"/>
            <a:ext cx="5926016" cy="2313989"/>
          </a:xfrm>
          <a:prstGeom prst="rect">
            <a:avLst/>
          </a:prstGeom>
        </p:spPr>
      </p:pic>
      <p:pic>
        <p:nvPicPr>
          <p:cNvPr id="9" name="Picture 8">
            <a:extLst>
              <a:ext uri="{FF2B5EF4-FFF2-40B4-BE49-F238E27FC236}">
                <a16:creationId xmlns:a16="http://schemas.microsoft.com/office/drawing/2014/main" id="{FB9447D6-8302-4E02-9139-8B1B8CCA42AF}"/>
              </a:ext>
            </a:extLst>
          </p:cNvPr>
          <p:cNvPicPr>
            <a:picLocks noChangeAspect="1"/>
          </p:cNvPicPr>
          <p:nvPr/>
        </p:nvPicPr>
        <p:blipFill>
          <a:blip r:embed="rId3"/>
          <a:stretch>
            <a:fillRect/>
          </a:stretch>
        </p:blipFill>
        <p:spPr>
          <a:xfrm>
            <a:off x="90917" y="4402218"/>
            <a:ext cx="6005083" cy="2421897"/>
          </a:xfrm>
          <a:prstGeom prst="rect">
            <a:avLst/>
          </a:prstGeom>
        </p:spPr>
      </p:pic>
      <p:pic>
        <p:nvPicPr>
          <p:cNvPr id="6" name="Picture 5">
            <a:extLst>
              <a:ext uri="{FF2B5EF4-FFF2-40B4-BE49-F238E27FC236}">
                <a16:creationId xmlns:a16="http://schemas.microsoft.com/office/drawing/2014/main" id="{2317334D-1CCF-4D71-960A-808E55BD6974}"/>
              </a:ext>
            </a:extLst>
          </p:cNvPr>
          <p:cNvPicPr>
            <a:picLocks noChangeAspect="1"/>
          </p:cNvPicPr>
          <p:nvPr/>
        </p:nvPicPr>
        <p:blipFill>
          <a:blip r:embed="rId4"/>
          <a:stretch>
            <a:fillRect/>
          </a:stretch>
        </p:blipFill>
        <p:spPr>
          <a:xfrm>
            <a:off x="3093458" y="1486742"/>
            <a:ext cx="5100873" cy="2784421"/>
          </a:xfrm>
          <a:prstGeom prst="rect">
            <a:avLst/>
          </a:prstGeom>
        </p:spPr>
      </p:pic>
      <p:cxnSp>
        <p:nvCxnSpPr>
          <p:cNvPr id="8" name="Straight Connector 7">
            <a:extLst>
              <a:ext uri="{FF2B5EF4-FFF2-40B4-BE49-F238E27FC236}">
                <a16:creationId xmlns:a16="http://schemas.microsoft.com/office/drawing/2014/main" id="{714F169C-CB15-4C12-B889-2D38CD6DD5F1}"/>
              </a:ext>
            </a:extLst>
          </p:cNvPr>
          <p:cNvCxnSpPr/>
          <p:nvPr/>
        </p:nvCxnSpPr>
        <p:spPr>
          <a:xfrm>
            <a:off x="6265984" y="3284738"/>
            <a:ext cx="0" cy="665825"/>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A200A949-9FC3-4110-9F96-390154A6885A}"/>
              </a:ext>
            </a:extLst>
          </p:cNvPr>
          <p:cNvSpPr txBox="1"/>
          <p:nvPr/>
        </p:nvSpPr>
        <p:spPr>
          <a:xfrm>
            <a:off x="6265984" y="3524435"/>
            <a:ext cx="507678" cy="369332"/>
          </a:xfrm>
          <a:prstGeom prst="rect">
            <a:avLst/>
          </a:prstGeom>
          <a:noFill/>
        </p:spPr>
        <p:txBody>
          <a:bodyPr wrap="square" rtlCol="0">
            <a:spAutoFit/>
          </a:bodyPr>
          <a:lstStyle/>
          <a:p>
            <a:r>
              <a:rPr lang="en-US" dirty="0"/>
              <a:t>J</a:t>
            </a:r>
          </a:p>
        </p:txBody>
      </p:sp>
      <p:sp>
        <p:nvSpPr>
          <p:cNvPr id="11" name="TextBox 10">
            <a:extLst>
              <a:ext uri="{FF2B5EF4-FFF2-40B4-BE49-F238E27FC236}">
                <a16:creationId xmlns:a16="http://schemas.microsoft.com/office/drawing/2014/main" id="{F49515D5-A733-4004-B458-DB03CA126D61}"/>
              </a:ext>
            </a:extLst>
          </p:cNvPr>
          <p:cNvSpPr txBox="1"/>
          <p:nvPr/>
        </p:nvSpPr>
        <p:spPr>
          <a:xfrm>
            <a:off x="3737499" y="3758387"/>
            <a:ext cx="363984" cy="369332"/>
          </a:xfrm>
          <a:prstGeom prst="rect">
            <a:avLst/>
          </a:prstGeom>
          <a:noFill/>
        </p:spPr>
        <p:txBody>
          <a:bodyPr wrap="square" rtlCol="0">
            <a:spAutoFit/>
          </a:bodyPr>
          <a:lstStyle/>
          <a:p>
            <a:r>
              <a:rPr lang="en-US" dirty="0"/>
              <a:t>b</a:t>
            </a:r>
          </a:p>
        </p:txBody>
      </p:sp>
      <p:sp>
        <p:nvSpPr>
          <p:cNvPr id="12" name="TextBox 11">
            <a:extLst>
              <a:ext uri="{FF2B5EF4-FFF2-40B4-BE49-F238E27FC236}">
                <a16:creationId xmlns:a16="http://schemas.microsoft.com/office/drawing/2014/main" id="{4384720B-4D8D-4C78-AB56-E19AF8433613}"/>
              </a:ext>
            </a:extLst>
          </p:cNvPr>
          <p:cNvSpPr txBox="1"/>
          <p:nvPr/>
        </p:nvSpPr>
        <p:spPr>
          <a:xfrm>
            <a:off x="7565959" y="3481550"/>
            <a:ext cx="363984" cy="369332"/>
          </a:xfrm>
          <a:prstGeom prst="rect">
            <a:avLst/>
          </a:prstGeom>
          <a:noFill/>
        </p:spPr>
        <p:txBody>
          <a:bodyPr wrap="square" rtlCol="0">
            <a:spAutoFit/>
          </a:bodyPr>
          <a:lstStyle/>
          <a:p>
            <a:r>
              <a:rPr lang="en-US" dirty="0"/>
              <a:t>W</a:t>
            </a:r>
          </a:p>
        </p:txBody>
      </p:sp>
    </p:spTree>
    <p:extLst>
      <p:ext uri="{BB962C8B-B14F-4D97-AF65-F5344CB8AC3E}">
        <p14:creationId xmlns:p14="http://schemas.microsoft.com/office/powerpoint/2010/main" val="1105085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wton's Method |">
            <a:extLst>
              <a:ext uri="{FF2B5EF4-FFF2-40B4-BE49-F238E27FC236}">
                <a16:creationId xmlns:a16="http://schemas.microsoft.com/office/drawing/2014/main" id="{F7042FC5-58A3-47AB-9856-868629AA1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49" y="138806"/>
            <a:ext cx="65151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ton's Method Optimization: Derivation and How It Works – Ardian Umam blog">
            <a:extLst>
              <a:ext uri="{FF2B5EF4-FFF2-40B4-BE49-F238E27FC236}">
                <a16:creationId xmlns:a16="http://schemas.microsoft.com/office/drawing/2014/main" id="{8E48BF0A-66D8-4086-976D-2E4756C19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98" y="3186806"/>
            <a:ext cx="5653883" cy="304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5459D6A-C2C6-49F1-9840-B76AAEAC9A45}"/>
              </a:ext>
            </a:extLst>
          </p:cNvPr>
          <p:cNvPicPr>
            <a:picLocks noChangeAspect="1"/>
          </p:cNvPicPr>
          <p:nvPr/>
        </p:nvPicPr>
        <p:blipFill>
          <a:blip r:embed="rId4"/>
          <a:stretch>
            <a:fillRect/>
          </a:stretch>
        </p:blipFill>
        <p:spPr>
          <a:xfrm>
            <a:off x="7879350" y="1272353"/>
            <a:ext cx="3162574" cy="4313294"/>
          </a:xfrm>
          <a:prstGeom prst="rect">
            <a:avLst/>
          </a:prstGeom>
        </p:spPr>
      </p:pic>
    </p:spTree>
    <p:extLst>
      <p:ext uri="{BB962C8B-B14F-4D97-AF65-F5344CB8AC3E}">
        <p14:creationId xmlns:p14="http://schemas.microsoft.com/office/powerpoint/2010/main" val="3214076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C9BA-D559-47F6-B1D0-9EE8D074DDD2}"/>
              </a:ext>
            </a:extLst>
          </p:cNvPr>
          <p:cNvSpPr>
            <a:spLocks noGrp="1"/>
          </p:cNvSpPr>
          <p:nvPr>
            <p:ph type="title"/>
          </p:nvPr>
        </p:nvSpPr>
        <p:spPr/>
        <p:txBody>
          <a:bodyPr/>
          <a:lstStyle/>
          <a:p>
            <a:r>
              <a:rPr lang="en-US" dirty="0"/>
              <a:t>Learning Rate</a:t>
            </a:r>
          </a:p>
        </p:txBody>
      </p:sp>
      <p:pic>
        <p:nvPicPr>
          <p:cNvPr id="2050" name="Picture 2" descr="Gradient Descent in Machine Learning - Javatpoint">
            <a:extLst>
              <a:ext uri="{FF2B5EF4-FFF2-40B4-BE49-F238E27FC236}">
                <a16:creationId xmlns:a16="http://schemas.microsoft.com/office/drawing/2014/main" id="{164E262D-0BE5-4EA5-9C71-ECF048706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76" y="2253004"/>
            <a:ext cx="5776825" cy="23519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dient Descent Algorithm and Its Variants | by Imad Dabbura | Towards  Data Science">
            <a:extLst>
              <a:ext uri="{FF2B5EF4-FFF2-40B4-BE49-F238E27FC236}">
                <a16:creationId xmlns:a16="http://schemas.microsoft.com/office/drawing/2014/main" id="{7620B265-45F4-47B0-920C-6F9F42398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584" y="1582399"/>
            <a:ext cx="5577416" cy="369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8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B868-5087-4280-83FA-4B602DA81DA7}"/>
              </a:ext>
            </a:extLst>
          </p:cNvPr>
          <p:cNvSpPr>
            <a:spLocks noGrp="1"/>
          </p:cNvSpPr>
          <p:nvPr>
            <p:ph type="title"/>
          </p:nvPr>
        </p:nvSpPr>
        <p:spPr/>
        <p:txBody>
          <a:bodyPr/>
          <a:lstStyle/>
          <a:p>
            <a:r>
              <a:rPr lang="en-US" dirty="0"/>
              <a:t>Gradient Descent Types</a:t>
            </a:r>
          </a:p>
        </p:txBody>
      </p:sp>
      <p:sp>
        <p:nvSpPr>
          <p:cNvPr id="3" name="Text Placeholder 2">
            <a:extLst>
              <a:ext uri="{FF2B5EF4-FFF2-40B4-BE49-F238E27FC236}">
                <a16:creationId xmlns:a16="http://schemas.microsoft.com/office/drawing/2014/main" id="{2ED226E5-B6E4-481C-BF5D-EFA2C3CDD244}"/>
              </a:ext>
            </a:extLst>
          </p:cNvPr>
          <p:cNvSpPr>
            <a:spLocks noGrp="1"/>
          </p:cNvSpPr>
          <p:nvPr>
            <p:ph type="body" idx="1"/>
          </p:nvPr>
        </p:nvSpPr>
        <p:spPr>
          <a:xfrm>
            <a:off x="2067349" y="3961746"/>
            <a:ext cx="7118251" cy="1547303"/>
          </a:xfrm>
        </p:spPr>
        <p:txBody>
          <a:bodyPr/>
          <a:lstStyle/>
          <a:p>
            <a:endParaRPr lang="en-US" dirty="0"/>
          </a:p>
        </p:txBody>
      </p:sp>
      <p:pic>
        <p:nvPicPr>
          <p:cNvPr id="3074" name="Picture 2" descr="types of Gradient Descent">
            <a:extLst>
              <a:ext uri="{FF2B5EF4-FFF2-40B4-BE49-F238E27FC236}">
                <a16:creationId xmlns:a16="http://schemas.microsoft.com/office/drawing/2014/main" id="{36A3E422-E55F-41BC-874A-98EAAA4C0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150" y="1979604"/>
            <a:ext cx="7639049" cy="428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224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3;p25">
            <a:extLst>
              <a:ext uri="{FF2B5EF4-FFF2-40B4-BE49-F238E27FC236}">
                <a16:creationId xmlns:a16="http://schemas.microsoft.com/office/drawing/2014/main" id="{1295584D-9261-4CB9-8E01-6E17D59970D8}"/>
              </a:ext>
            </a:extLst>
          </p:cNvPr>
          <p:cNvSpPr txBox="1">
            <a:spLocks noGrp="1"/>
          </p:cNvSpPr>
          <p:nvPr>
            <p:ph type="title"/>
          </p:nvPr>
        </p:nvSpPr>
        <p:spPr>
          <a:xfrm>
            <a:off x="968647" y="897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 Propagation</a:t>
            </a:r>
            <a:endParaRPr dirty="0"/>
          </a:p>
        </p:txBody>
      </p:sp>
      <p:sp>
        <p:nvSpPr>
          <p:cNvPr id="5" name="Google Shape;134;p25">
            <a:extLst>
              <a:ext uri="{FF2B5EF4-FFF2-40B4-BE49-F238E27FC236}">
                <a16:creationId xmlns:a16="http://schemas.microsoft.com/office/drawing/2014/main" id="{F4EC9890-3965-41BB-B4E0-665F81E28C80}"/>
              </a:ext>
            </a:extLst>
          </p:cNvPr>
          <p:cNvSpPr txBox="1">
            <a:spLocks/>
          </p:cNvSpPr>
          <p:nvPr/>
        </p:nvSpPr>
        <p:spPr>
          <a:xfrm>
            <a:off x="968647" y="1595711"/>
            <a:ext cx="8520600" cy="34164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a:t>Feed the input and compute the output</a:t>
            </a:r>
          </a:p>
          <a:p>
            <a:pPr marL="0" indent="0">
              <a:spcBef>
                <a:spcPts val="1600"/>
              </a:spcBef>
              <a:buFont typeface="Arial" panose="020B0604020202020204" pitchFamily="34" charset="0"/>
              <a:buNone/>
            </a:pPr>
            <a:r>
              <a:rPr lang="en-US"/>
              <a:t>Calculate error </a:t>
            </a:r>
          </a:p>
          <a:p>
            <a:pPr marL="0" indent="0">
              <a:spcBef>
                <a:spcPts val="1600"/>
              </a:spcBef>
              <a:spcAft>
                <a:spcPts val="1600"/>
              </a:spcAft>
              <a:buFont typeface="Arial" panose="020B0604020202020204" pitchFamily="34" charset="0"/>
              <a:buNone/>
            </a:pPr>
            <a:r>
              <a:rPr lang="en-US"/>
              <a:t>Take the error and propagate backward tuing the weights</a:t>
            </a:r>
          </a:p>
        </p:txBody>
      </p:sp>
    </p:spTree>
    <p:extLst>
      <p:ext uri="{BB962C8B-B14F-4D97-AF65-F5344CB8AC3E}">
        <p14:creationId xmlns:p14="http://schemas.microsoft.com/office/powerpoint/2010/main" val="190366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CF85-CA1B-4F9D-9AEE-96F2F0925E9E}"/>
              </a:ext>
            </a:extLst>
          </p:cNvPr>
          <p:cNvSpPr>
            <a:spLocks noGrp="1"/>
          </p:cNvSpPr>
          <p:nvPr>
            <p:ph type="title"/>
          </p:nvPr>
        </p:nvSpPr>
        <p:spPr/>
        <p:txBody>
          <a:bodyPr/>
          <a:lstStyle/>
          <a:p>
            <a:r>
              <a:rPr lang="en-US" dirty="0"/>
              <a:t>Neuron</a:t>
            </a:r>
          </a:p>
        </p:txBody>
      </p:sp>
      <p:sp>
        <p:nvSpPr>
          <p:cNvPr id="3" name="Text Placeholder 2">
            <a:extLst>
              <a:ext uri="{FF2B5EF4-FFF2-40B4-BE49-F238E27FC236}">
                <a16:creationId xmlns:a16="http://schemas.microsoft.com/office/drawing/2014/main" id="{8ECB36EE-7EA0-4846-B3E7-18DA9D57D0BB}"/>
              </a:ext>
            </a:extLst>
          </p:cNvPr>
          <p:cNvSpPr>
            <a:spLocks noGrp="1"/>
          </p:cNvSpPr>
          <p:nvPr>
            <p:ph type="body" idx="1"/>
          </p:nvPr>
        </p:nvSpPr>
        <p:spPr/>
        <p:txBody>
          <a:bodyPr/>
          <a:lstStyle/>
          <a:p>
            <a:endParaRPr lang="en-US" dirty="0"/>
          </a:p>
        </p:txBody>
      </p:sp>
      <p:pic>
        <p:nvPicPr>
          <p:cNvPr id="4" name="Google Shape;81;p17">
            <a:extLst>
              <a:ext uri="{FF2B5EF4-FFF2-40B4-BE49-F238E27FC236}">
                <a16:creationId xmlns:a16="http://schemas.microsoft.com/office/drawing/2014/main" id="{7CA71B90-5504-47E6-991A-5340FAAF146D}"/>
              </a:ext>
            </a:extLst>
          </p:cNvPr>
          <p:cNvPicPr preferRelativeResize="0"/>
          <p:nvPr/>
        </p:nvPicPr>
        <p:blipFill>
          <a:blip r:embed="rId2">
            <a:alphaModFix/>
          </a:blip>
          <a:stretch>
            <a:fillRect/>
          </a:stretch>
        </p:blipFill>
        <p:spPr>
          <a:xfrm>
            <a:off x="1022412" y="1439333"/>
            <a:ext cx="8851900" cy="4749800"/>
          </a:xfrm>
          <a:prstGeom prst="rect">
            <a:avLst/>
          </a:prstGeom>
          <a:noFill/>
          <a:ln>
            <a:noFill/>
          </a:ln>
        </p:spPr>
      </p:pic>
    </p:spTree>
    <p:extLst>
      <p:ext uri="{BB962C8B-B14F-4D97-AF65-F5344CB8AC3E}">
        <p14:creationId xmlns:p14="http://schemas.microsoft.com/office/powerpoint/2010/main" val="754048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7E06-5BEF-48FD-B1FB-3FBA5EE7EC9F}"/>
              </a:ext>
            </a:extLst>
          </p:cNvPr>
          <p:cNvSpPr>
            <a:spLocks noGrp="1"/>
          </p:cNvSpPr>
          <p:nvPr>
            <p:ph type="title"/>
          </p:nvPr>
        </p:nvSpPr>
        <p:spPr/>
        <p:txBody>
          <a:bodyPr/>
          <a:lstStyle/>
          <a:p>
            <a:r>
              <a:rPr lang="en-US" dirty="0"/>
              <a:t>Back Propagation</a:t>
            </a:r>
          </a:p>
        </p:txBody>
      </p:sp>
      <p:pic>
        <p:nvPicPr>
          <p:cNvPr id="4" name="Google Shape;141;p26">
            <a:extLst>
              <a:ext uri="{FF2B5EF4-FFF2-40B4-BE49-F238E27FC236}">
                <a16:creationId xmlns:a16="http://schemas.microsoft.com/office/drawing/2014/main" id="{8B55403E-AD2E-428A-A45B-707E3AF6941C}"/>
              </a:ext>
            </a:extLst>
          </p:cNvPr>
          <p:cNvPicPr preferRelativeResize="0">
            <a:picLocks noGrp="1"/>
          </p:cNvPicPr>
          <p:nvPr>
            <p:ph idx="1"/>
          </p:nvPr>
        </p:nvPicPr>
        <p:blipFill>
          <a:blip r:embed="rId2">
            <a:alphaModFix/>
          </a:blip>
          <a:stretch>
            <a:fillRect/>
          </a:stretch>
        </p:blipFill>
        <p:spPr>
          <a:xfrm>
            <a:off x="1733230" y="1861136"/>
            <a:ext cx="8352677" cy="4351338"/>
          </a:xfrm>
          <a:prstGeom prst="rect">
            <a:avLst/>
          </a:prstGeom>
          <a:noFill/>
          <a:ln>
            <a:noFill/>
          </a:ln>
        </p:spPr>
      </p:pic>
    </p:spTree>
    <p:extLst>
      <p:ext uri="{BB962C8B-B14F-4D97-AF65-F5344CB8AC3E}">
        <p14:creationId xmlns:p14="http://schemas.microsoft.com/office/powerpoint/2010/main" val="186705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8">
            <a:extLst>
              <a:ext uri="{FF2B5EF4-FFF2-40B4-BE49-F238E27FC236}">
                <a16:creationId xmlns:a16="http://schemas.microsoft.com/office/drawing/2014/main" id="{B3DFA560-088E-4D8B-B62D-83DA52BF4D7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t>General Terminologies</a:t>
            </a:r>
            <a:endParaRPr b="1" i="1"/>
          </a:p>
        </p:txBody>
      </p:sp>
      <p:sp>
        <p:nvSpPr>
          <p:cNvPr id="5" name="Google Shape;87;p18">
            <a:extLst>
              <a:ext uri="{FF2B5EF4-FFF2-40B4-BE49-F238E27FC236}">
                <a16:creationId xmlns:a16="http://schemas.microsoft.com/office/drawing/2014/main" id="{01F3CEB3-B102-43DB-B1EF-A23F63DE2774}"/>
              </a:ext>
            </a:extLst>
          </p:cNvPr>
          <p:cNvSpPr txBox="1">
            <a:spLocks noGrp="1"/>
          </p:cNvSpPr>
          <p:nvPr>
            <p:ph type="body" idx="1"/>
          </p:nvPr>
        </p:nvSpPr>
        <p:spPr>
          <a:xfrm>
            <a:off x="311700" y="1152475"/>
            <a:ext cx="8520600" cy="380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rgbClr val="CC0000"/>
                </a:solidFill>
              </a:rPr>
              <a:t>Weight </a:t>
            </a:r>
            <a:endParaRPr b="1" i="1" dirty="0">
              <a:solidFill>
                <a:srgbClr val="CC0000"/>
              </a:solidFill>
            </a:endParaRPr>
          </a:p>
          <a:p>
            <a:pPr marL="0" lvl="0" indent="0" algn="l" rtl="0">
              <a:spcBef>
                <a:spcPts val="1600"/>
              </a:spcBef>
              <a:spcAft>
                <a:spcPts val="0"/>
              </a:spcAft>
              <a:buNone/>
            </a:pPr>
            <a:r>
              <a:rPr lang="en" i="1" dirty="0">
                <a:solidFill>
                  <a:srgbClr val="000000"/>
                </a:solidFill>
              </a:rPr>
              <a:t>Weight determines how much the current input/feature affects the output.</a:t>
            </a:r>
            <a:endParaRPr i="1" dirty="0">
              <a:solidFill>
                <a:srgbClr val="000000"/>
              </a:solidFill>
            </a:endParaRPr>
          </a:p>
          <a:p>
            <a:pPr marL="0" lvl="0" indent="0" algn="l" rtl="0">
              <a:spcBef>
                <a:spcPts val="1600"/>
              </a:spcBef>
              <a:spcAft>
                <a:spcPts val="0"/>
              </a:spcAft>
              <a:buNone/>
            </a:pPr>
            <a:r>
              <a:rPr lang="en" i="1" dirty="0">
                <a:solidFill>
                  <a:srgbClr val="000000"/>
                </a:solidFill>
              </a:rPr>
              <a:t>The machine finds the weight through the training process.</a:t>
            </a:r>
            <a:endParaRPr i="1" dirty="0">
              <a:solidFill>
                <a:srgbClr val="000000"/>
              </a:solidFill>
            </a:endParaRPr>
          </a:p>
          <a:p>
            <a:pPr marL="0" lvl="0" indent="0" algn="l" rtl="0">
              <a:spcBef>
                <a:spcPts val="1600"/>
              </a:spcBef>
              <a:spcAft>
                <a:spcPts val="0"/>
              </a:spcAft>
              <a:buNone/>
            </a:pPr>
            <a:r>
              <a:rPr lang="en" i="1" dirty="0">
                <a:solidFill>
                  <a:srgbClr val="000000"/>
                </a:solidFill>
              </a:rPr>
              <a:t>Thus it is a parameter</a:t>
            </a:r>
            <a:endParaRPr i="1" dirty="0">
              <a:solidFill>
                <a:srgbClr val="000000"/>
              </a:solidFill>
            </a:endParaRPr>
          </a:p>
          <a:p>
            <a:pPr marL="0" lvl="0" indent="0" algn="l" rtl="0">
              <a:spcBef>
                <a:spcPts val="1600"/>
              </a:spcBef>
              <a:spcAft>
                <a:spcPts val="0"/>
              </a:spcAft>
              <a:buNone/>
            </a:pPr>
            <a:r>
              <a:rPr lang="en" b="1" i="1" dirty="0">
                <a:solidFill>
                  <a:srgbClr val="CC0000"/>
                </a:solidFill>
              </a:rPr>
              <a:t>Bias</a:t>
            </a:r>
            <a:endParaRPr b="1" i="1" dirty="0">
              <a:solidFill>
                <a:srgbClr val="CC0000"/>
              </a:solidFill>
            </a:endParaRPr>
          </a:p>
          <a:p>
            <a:pPr marL="0" lvl="0" indent="0" algn="l" rtl="0">
              <a:spcBef>
                <a:spcPts val="1600"/>
              </a:spcBef>
              <a:spcAft>
                <a:spcPts val="0"/>
              </a:spcAft>
              <a:buNone/>
            </a:pPr>
            <a:r>
              <a:rPr lang="en" i="1" dirty="0">
                <a:solidFill>
                  <a:srgbClr val="000000"/>
                </a:solidFill>
              </a:rPr>
              <a:t>Bias is a constant which helps the model in way that it can fit best for the given data. Bias is a constant which gives freedom to perform best. </a:t>
            </a:r>
            <a:endParaRPr i="1" dirty="0">
              <a:solidFill>
                <a:srgbClr val="000000"/>
              </a:solidFill>
            </a:endParaRPr>
          </a:p>
          <a:p>
            <a:pPr marL="0" lvl="0" indent="0" algn="l" rtl="0">
              <a:spcBef>
                <a:spcPts val="1600"/>
              </a:spcBef>
              <a:spcAft>
                <a:spcPts val="1600"/>
              </a:spcAft>
              <a:buNone/>
            </a:pPr>
            <a:endParaRPr b="1" i="1" dirty="0">
              <a:solidFill>
                <a:srgbClr val="000000"/>
              </a:solidFill>
            </a:endParaRPr>
          </a:p>
        </p:txBody>
      </p:sp>
    </p:spTree>
    <p:extLst>
      <p:ext uri="{BB962C8B-B14F-4D97-AF65-F5344CB8AC3E}">
        <p14:creationId xmlns:p14="http://schemas.microsoft.com/office/powerpoint/2010/main" val="302431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ctrTitle"/>
          </p:nvPr>
        </p:nvSpPr>
        <p:spPr>
          <a:xfrm>
            <a:off x="3085933" y="411200"/>
            <a:ext cx="8442000" cy="1645200"/>
          </a:xfrm>
          <a:prstGeom prst="rect">
            <a:avLst/>
          </a:prstGeom>
        </p:spPr>
        <p:txBody>
          <a:bodyPr spcFirstLastPara="1" vert="horz" wrap="square" lIns="121900" tIns="121900" rIns="121900" bIns="121900" rtlCol="0" anchor="t" anchorCtr="0">
            <a:noAutofit/>
          </a:bodyPr>
          <a:lstStyle/>
          <a:p>
            <a:pPr algn="l">
              <a:spcBef>
                <a:spcPts val="0"/>
              </a:spcBef>
            </a:pPr>
            <a:r>
              <a:rPr lang="en"/>
              <a:t>Types of neural networks</a:t>
            </a:r>
            <a:endParaRPr/>
          </a:p>
        </p:txBody>
      </p:sp>
      <p:sp>
        <p:nvSpPr>
          <p:cNvPr id="79" name="Google Shape;79;p14"/>
          <p:cNvSpPr txBox="1">
            <a:spLocks noGrp="1"/>
          </p:cNvSpPr>
          <p:nvPr>
            <p:ph type="subTitle" idx="1"/>
          </p:nvPr>
        </p:nvSpPr>
        <p:spPr>
          <a:xfrm>
            <a:off x="3187033" y="2933467"/>
            <a:ext cx="8442000" cy="3040000"/>
          </a:xfrm>
          <a:prstGeom prst="rect">
            <a:avLst/>
          </a:prstGeom>
        </p:spPr>
        <p:txBody>
          <a:bodyPr spcFirstLastPara="1" vert="horz" wrap="square" lIns="121900" tIns="121900" rIns="121900" bIns="121900" rtlCol="0" anchor="b" anchorCtr="0">
            <a:noAutofit/>
          </a:bodyPr>
          <a:lstStyle/>
          <a:p>
            <a:pPr marL="609585" indent="-457189" algn="l">
              <a:spcBef>
                <a:spcPts val="0"/>
              </a:spcBef>
              <a:buSzPts val="1800"/>
              <a:buChar char="●"/>
            </a:pPr>
            <a:r>
              <a:rPr lang="en"/>
              <a:t>Perceptron</a:t>
            </a:r>
            <a:endParaRPr/>
          </a:p>
          <a:p>
            <a:pPr marL="609585" indent="-457189" algn="l">
              <a:spcBef>
                <a:spcPts val="0"/>
              </a:spcBef>
              <a:buSzPts val="1800"/>
              <a:buChar char="●"/>
            </a:pPr>
            <a:r>
              <a:rPr lang="en"/>
              <a:t>Feed Forward Neural Networks</a:t>
            </a:r>
            <a:endParaRPr/>
          </a:p>
          <a:p>
            <a:pPr marL="609585" indent="-457189" algn="l">
              <a:spcBef>
                <a:spcPts val="0"/>
              </a:spcBef>
              <a:buSzPts val="1800"/>
              <a:buChar char="●"/>
            </a:pPr>
            <a:r>
              <a:rPr lang="en"/>
              <a:t>Convolutional Neural Networks</a:t>
            </a:r>
            <a:endParaRPr/>
          </a:p>
          <a:p>
            <a:pPr marL="609585" indent="-457189" algn="l">
              <a:spcBef>
                <a:spcPts val="0"/>
              </a:spcBef>
              <a:buSzPts val="1800"/>
              <a:buChar char="●"/>
            </a:pPr>
            <a:r>
              <a:rPr lang="en"/>
              <a:t>Recurrent Neural Networks</a:t>
            </a:r>
            <a:endParaRPr/>
          </a:p>
          <a:p>
            <a:pPr marL="609585" indent="-457189" algn="l">
              <a:spcBef>
                <a:spcPts val="0"/>
              </a:spcBef>
              <a:buSzPts val="1800"/>
              <a:buChar char="●"/>
            </a:pPr>
            <a:r>
              <a:rPr lang="en"/>
              <a:t>Long Short Term Memory(LSTM) Networks</a:t>
            </a:r>
            <a:endParaRPr/>
          </a:p>
          <a:p>
            <a:pPr marL="609585" algn="l">
              <a:spcBef>
                <a:spcPts val="0"/>
              </a:spcBef>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subTitle" idx="1"/>
          </p:nvPr>
        </p:nvSpPr>
        <p:spPr>
          <a:xfrm>
            <a:off x="1764000" y="5224033"/>
            <a:ext cx="8820400" cy="1634000"/>
          </a:xfrm>
          <a:prstGeom prst="rect">
            <a:avLst/>
          </a:prstGeom>
        </p:spPr>
        <p:txBody>
          <a:bodyPr spcFirstLastPara="1" vert="horz" wrap="square" lIns="121900" tIns="121900" rIns="121900" bIns="121900" rtlCol="0" anchor="b" anchorCtr="0">
            <a:noAutofit/>
          </a:bodyPr>
          <a:lstStyle/>
          <a:p>
            <a:pPr marL="609585" indent="-457189" algn="l">
              <a:spcBef>
                <a:spcPts val="0"/>
              </a:spcBef>
              <a:buSzPts val="1800"/>
              <a:buChar char="●"/>
            </a:pPr>
            <a:r>
              <a:rPr lang="en"/>
              <a:t>Simplest and oldest model of neuron</a:t>
            </a:r>
            <a:endParaRPr/>
          </a:p>
          <a:p>
            <a:pPr marL="609585" indent="-457189" algn="l">
              <a:spcBef>
                <a:spcPts val="0"/>
              </a:spcBef>
              <a:buSzPts val="1800"/>
              <a:buChar char="●"/>
            </a:pPr>
            <a:r>
              <a:rPr lang="en"/>
              <a:t>Takes input,  sums them up and apply activation function</a:t>
            </a:r>
            <a:endParaRPr/>
          </a:p>
          <a:p>
            <a:pPr algn="l">
              <a:spcBef>
                <a:spcPts val="0"/>
              </a:spcBef>
            </a:pPr>
            <a:endParaRPr/>
          </a:p>
        </p:txBody>
      </p:sp>
      <p:pic>
        <p:nvPicPr>
          <p:cNvPr id="85" name="Google Shape;85;p15"/>
          <p:cNvPicPr preferRelativeResize="0"/>
          <p:nvPr/>
        </p:nvPicPr>
        <p:blipFill>
          <a:blip r:embed="rId3">
            <a:alphaModFix/>
          </a:blip>
          <a:stretch>
            <a:fillRect/>
          </a:stretch>
        </p:blipFill>
        <p:spPr>
          <a:xfrm>
            <a:off x="1704600" y="257667"/>
            <a:ext cx="8939165" cy="445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ctrTitle"/>
          </p:nvPr>
        </p:nvSpPr>
        <p:spPr>
          <a:xfrm>
            <a:off x="3162300" y="840300"/>
            <a:ext cx="8442000" cy="2056000"/>
          </a:xfrm>
          <a:prstGeom prst="rect">
            <a:avLst/>
          </a:prstGeom>
        </p:spPr>
        <p:txBody>
          <a:bodyPr spcFirstLastPara="1" vert="horz" wrap="square" lIns="121900" tIns="121900" rIns="121900" bIns="121900" rtlCol="0" anchor="t" anchorCtr="0">
            <a:noAutofit/>
          </a:bodyPr>
          <a:lstStyle/>
          <a:p>
            <a:pPr algn="l">
              <a:spcBef>
                <a:spcPts val="0"/>
              </a:spcBef>
            </a:pPr>
            <a:endParaRPr/>
          </a:p>
        </p:txBody>
      </p:sp>
      <p:sp>
        <p:nvSpPr>
          <p:cNvPr id="91" name="Google Shape;91;p16"/>
          <p:cNvSpPr txBox="1">
            <a:spLocks noGrp="1"/>
          </p:cNvSpPr>
          <p:nvPr>
            <p:ph type="subTitle" idx="1"/>
          </p:nvPr>
        </p:nvSpPr>
        <p:spPr>
          <a:xfrm>
            <a:off x="2914667" y="4317933"/>
            <a:ext cx="8714400" cy="1655600"/>
          </a:xfrm>
          <a:prstGeom prst="rect">
            <a:avLst/>
          </a:prstGeom>
        </p:spPr>
        <p:txBody>
          <a:bodyPr spcFirstLastPara="1" vert="horz" wrap="square" lIns="121900" tIns="121900" rIns="121900" bIns="121900" rtlCol="0" anchor="b" anchorCtr="0">
            <a:noAutofit/>
          </a:bodyPr>
          <a:lstStyle/>
          <a:p>
            <a:pPr marL="609585" indent="-457189" algn="l">
              <a:spcBef>
                <a:spcPts val="0"/>
              </a:spcBef>
              <a:buSzPts val="1800"/>
              <a:buChar char="●"/>
            </a:pPr>
            <a:r>
              <a:rPr lang="en"/>
              <a:t>All nodes are fully connected</a:t>
            </a:r>
            <a:endParaRPr/>
          </a:p>
          <a:p>
            <a:pPr marL="609585" indent="-457189" algn="l">
              <a:spcBef>
                <a:spcPts val="0"/>
              </a:spcBef>
              <a:buSzPts val="1800"/>
              <a:buChar char="●"/>
            </a:pPr>
            <a:r>
              <a:rPr lang="en"/>
              <a:t>Activation flows from input layer to output without backpropagation</a:t>
            </a:r>
            <a:endParaRPr/>
          </a:p>
          <a:p>
            <a:pPr marL="609585" indent="-457189" algn="l">
              <a:spcBef>
                <a:spcPts val="0"/>
              </a:spcBef>
              <a:buSzPts val="1800"/>
              <a:buChar char="●"/>
            </a:pPr>
            <a:r>
              <a:rPr lang="en"/>
              <a:t>Hidden layer between input and output layer</a:t>
            </a:r>
            <a:endParaRPr/>
          </a:p>
          <a:p>
            <a:pPr marL="609585" indent="-457189" algn="l">
              <a:spcBef>
                <a:spcPts val="0"/>
              </a:spcBef>
              <a:buSzPts val="1800"/>
              <a:buChar char="●"/>
            </a:pPr>
            <a:r>
              <a:rPr lang="en"/>
              <a:t>Hidden layer may be one or multiple</a:t>
            </a:r>
            <a:endParaRPr/>
          </a:p>
        </p:txBody>
      </p:sp>
      <p:pic>
        <p:nvPicPr>
          <p:cNvPr id="92" name="Google Shape;92;p16"/>
          <p:cNvPicPr preferRelativeResize="0"/>
          <p:nvPr/>
        </p:nvPicPr>
        <p:blipFill>
          <a:blip r:embed="rId3">
            <a:alphaModFix/>
          </a:blip>
          <a:stretch>
            <a:fillRect/>
          </a:stretch>
        </p:blipFill>
        <p:spPr>
          <a:xfrm>
            <a:off x="2914667" y="427401"/>
            <a:ext cx="8714367" cy="35367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subTitle" idx="1"/>
          </p:nvPr>
        </p:nvSpPr>
        <p:spPr>
          <a:xfrm>
            <a:off x="2108767" y="4162367"/>
            <a:ext cx="9520400" cy="1811200"/>
          </a:xfrm>
          <a:prstGeom prst="rect">
            <a:avLst/>
          </a:prstGeom>
        </p:spPr>
        <p:txBody>
          <a:bodyPr spcFirstLastPara="1" vert="horz" wrap="square" lIns="121900" tIns="121900" rIns="121900" bIns="121900" rtlCol="0" anchor="b" anchorCtr="0">
            <a:noAutofit/>
          </a:bodyPr>
          <a:lstStyle/>
          <a:p>
            <a:pPr marL="609585" indent="-457189" algn="l">
              <a:spcBef>
                <a:spcPts val="0"/>
              </a:spcBef>
              <a:buSzPts val="1800"/>
              <a:buChar char="●"/>
            </a:pPr>
            <a:r>
              <a:rPr lang="en"/>
              <a:t>Networks with loops</a:t>
            </a:r>
            <a:endParaRPr/>
          </a:p>
          <a:p>
            <a:pPr marL="609585" indent="-457189" algn="l">
              <a:spcBef>
                <a:spcPts val="0"/>
              </a:spcBef>
              <a:buSzPts val="1800"/>
              <a:buChar char="●"/>
            </a:pPr>
            <a:r>
              <a:rPr lang="en"/>
              <a:t>Allow information to persist</a:t>
            </a:r>
            <a:endParaRPr/>
          </a:p>
          <a:p>
            <a:pPr marL="609585" indent="-457189" algn="l">
              <a:spcBef>
                <a:spcPts val="0"/>
              </a:spcBef>
              <a:buSzPts val="1800"/>
              <a:buChar char="●"/>
            </a:pPr>
            <a:r>
              <a:rPr lang="en"/>
              <a:t>Multiple copies of same network</a:t>
            </a:r>
            <a:endParaRPr/>
          </a:p>
        </p:txBody>
      </p:sp>
      <p:pic>
        <p:nvPicPr>
          <p:cNvPr id="98" name="Google Shape;98;p17"/>
          <p:cNvPicPr preferRelativeResize="0"/>
          <p:nvPr/>
        </p:nvPicPr>
        <p:blipFill>
          <a:blip r:embed="rId3">
            <a:alphaModFix/>
          </a:blip>
          <a:stretch>
            <a:fillRect/>
          </a:stretch>
        </p:blipFill>
        <p:spPr>
          <a:xfrm>
            <a:off x="2299233" y="1268533"/>
            <a:ext cx="9520267" cy="3406167"/>
          </a:xfrm>
          <a:prstGeom prst="rect">
            <a:avLst/>
          </a:prstGeom>
          <a:noFill/>
          <a:ln>
            <a:noFill/>
          </a:ln>
        </p:spPr>
      </p:pic>
      <p:sp>
        <p:nvSpPr>
          <p:cNvPr id="99" name="Google Shape;99;p17"/>
          <p:cNvSpPr txBox="1"/>
          <p:nvPr/>
        </p:nvSpPr>
        <p:spPr>
          <a:xfrm>
            <a:off x="2219933" y="705733"/>
            <a:ext cx="8442000" cy="562800"/>
          </a:xfrm>
          <a:prstGeom prst="rect">
            <a:avLst/>
          </a:prstGeom>
          <a:noFill/>
          <a:ln>
            <a:noFill/>
          </a:ln>
        </p:spPr>
        <p:txBody>
          <a:bodyPr spcFirstLastPara="1" wrap="square" lIns="121900" tIns="121900" rIns="121900" bIns="121900" anchor="t" anchorCtr="0">
            <a:noAutofit/>
          </a:bodyPr>
          <a:lstStyle/>
          <a:p>
            <a:r>
              <a:rPr lang="en" sz="3200" dirty="0">
                <a:latin typeface="Lato"/>
                <a:ea typeface="Lato"/>
                <a:cs typeface="Lato"/>
                <a:sym typeface="Lato"/>
              </a:rPr>
              <a:t>Recurrent Neural Network</a:t>
            </a:r>
            <a:endParaRPr sz="3200"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1144</Words>
  <Application>Microsoft Office PowerPoint</Application>
  <PresentationFormat>Widescreen</PresentationFormat>
  <Paragraphs>150</Paragraphs>
  <Slides>40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Courier New</vt:lpstr>
      <vt:lpstr>Georgia</vt:lpstr>
      <vt:lpstr>Lato</vt:lpstr>
      <vt:lpstr>system-ui</vt:lpstr>
      <vt:lpstr>Office Theme</vt:lpstr>
      <vt:lpstr>Deep Learning</vt:lpstr>
      <vt:lpstr>Definition of Artificial Neural Network</vt:lpstr>
      <vt:lpstr>Biological Model of the Human Neuron</vt:lpstr>
      <vt:lpstr>Neuron</vt:lpstr>
      <vt:lpstr>General Terminologies</vt:lpstr>
      <vt:lpstr>Types of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cases</vt:lpstr>
      <vt:lpstr> Loss Functions for Neural Networks </vt:lpstr>
      <vt:lpstr>Different Loss Functions  </vt:lpstr>
      <vt:lpstr>Mean squared Error (L2 Loss) </vt:lpstr>
      <vt:lpstr>Cross Entropy Loss </vt:lpstr>
      <vt:lpstr>Binary Crossentropy  </vt:lpstr>
      <vt:lpstr>Categorical Crossentropy </vt:lpstr>
      <vt:lpstr>Gradient Descent</vt:lpstr>
      <vt:lpstr>Gradient Descent Visualization</vt:lpstr>
      <vt:lpstr>PowerPoint Presentation</vt:lpstr>
      <vt:lpstr>Learning Rate</vt:lpstr>
      <vt:lpstr>Gradient Descent Types</vt:lpstr>
      <vt:lpstr>Back Propagation</vt:lpstr>
      <vt:lpstr>Back Propagation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Bibek  Thapa</dc:creator>
  <cp:lastModifiedBy>Bibek  Thapa</cp:lastModifiedBy>
  <cp:revision>13</cp:revision>
  <dcterms:created xsi:type="dcterms:W3CDTF">2024-04-27T10:06:06Z</dcterms:created>
  <dcterms:modified xsi:type="dcterms:W3CDTF">2024-06-14T16:11:04Z</dcterms:modified>
</cp:coreProperties>
</file>