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80" r:id="rId6"/>
    <p:sldId id="291" r:id="rId7"/>
    <p:sldId id="258" r:id="rId8"/>
    <p:sldId id="281" r:id="rId9"/>
    <p:sldId id="282" r:id="rId10"/>
    <p:sldId id="283" r:id="rId11"/>
    <p:sldId id="284" r:id="rId12"/>
    <p:sldId id="259" r:id="rId13"/>
    <p:sldId id="285" r:id="rId14"/>
    <p:sldId id="286" r:id="rId15"/>
    <p:sldId id="261" r:id="rId16"/>
    <p:sldId id="275" r:id="rId17"/>
    <p:sldId id="287" r:id="rId18"/>
    <p:sldId id="288" r:id="rId19"/>
    <p:sldId id="290" r:id="rId20"/>
    <p:sldId id="289" r:id="rId21"/>
    <p:sldId id="262" r:id="rId22"/>
    <p:sldId id="274" r:id="rId23"/>
    <p:sldId id="263" r:id="rId24"/>
    <p:sldId id="276"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7CDF-8FC2-42D8-9BCB-467F6D575E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382420-8766-4A0B-8D7B-8980012B6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3EBA3C-9D9E-454C-8D20-968FD93DDB65}"/>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5" name="Footer Placeholder 4">
            <a:extLst>
              <a:ext uri="{FF2B5EF4-FFF2-40B4-BE49-F238E27FC236}">
                <a16:creationId xmlns:a16="http://schemas.microsoft.com/office/drawing/2014/main" id="{C59FC2CD-F252-47FF-A5C2-A321502CA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A39A8-649A-4A62-AD57-7BF411291E70}"/>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245844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23CB-531B-4C74-90DE-73A98E0C25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A86693-AF2B-4FA6-A04A-BF46B6468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5D69E-81AA-4EF3-A9A9-7AEFEFCA2494}"/>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5" name="Footer Placeholder 4">
            <a:extLst>
              <a:ext uri="{FF2B5EF4-FFF2-40B4-BE49-F238E27FC236}">
                <a16:creationId xmlns:a16="http://schemas.microsoft.com/office/drawing/2014/main" id="{AF2FD6AD-DE73-420C-9ED4-CE6C3DA0A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F7CF7-5594-45D2-8947-FABE83B3B0FC}"/>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230481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20564A-CC2E-43AC-95E3-52E37D8344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D3F533-EF71-4D45-8E3E-9D98387583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628CC-1EEC-4F0C-BFD4-D341BBB3739D}"/>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5" name="Footer Placeholder 4">
            <a:extLst>
              <a:ext uri="{FF2B5EF4-FFF2-40B4-BE49-F238E27FC236}">
                <a16:creationId xmlns:a16="http://schemas.microsoft.com/office/drawing/2014/main" id="{661229DA-1D15-457B-9706-7EDE0FA1A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61ED6-E997-43E4-AC86-94357F525D52}"/>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41917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C264-90ED-41C5-A7F7-DD573611E8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B112A-935B-4AC1-BADD-BA9143425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D23CA-C1A0-46FB-9EF7-6F62802CB314}"/>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5" name="Footer Placeholder 4">
            <a:extLst>
              <a:ext uri="{FF2B5EF4-FFF2-40B4-BE49-F238E27FC236}">
                <a16:creationId xmlns:a16="http://schemas.microsoft.com/office/drawing/2014/main" id="{DC218068-15C0-4D9F-A17D-943C9756A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41B06-DFE3-483E-AFA4-6D98C406A2F5}"/>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249947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36D2-577A-401B-8A63-88D351224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90862-85A9-4816-BCFA-72594FAD8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6B1211-BE9A-4719-AF82-CE088F0D4610}"/>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5" name="Footer Placeholder 4">
            <a:extLst>
              <a:ext uri="{FF2B5EF4-FFF2-40B4-BE49-F238E27FC236}">
                <a16:creationId xmlns:a16="http://schemas.microsoft.com/office/drawing/2014/main" id="{F97B2E6F-FF0F-40BC-8F89-87CF46B2B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D7365-88E6-44F5-A531-249F87B2DBAE}"/>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2096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FC45-0532-4A2B-AC9B-233E95D69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50C7E6-005E-4FF3-8170-7F3D9C8CF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FDEA9B-7930-4A3E-AD98-BDE3477D0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56F55F-07DA-4E58-B972-8AD667600ED2}"/>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6" name="Footer Placeholder 5">
            <a:extLst>
              <a:ext uri="{FF2B5EF4-FFF2-40B4-BE49-F238E27FC236}">
                <a16:creationId xmlns:a16="http://schemas.microsoft.com/office/drawing/2014/main" id="{46CEE2DD-E7FB-407C-9306-9A20FECFA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871064-258D-41A2-988D-00559EE13AC6}"/>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194170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29D9-B099-4F99-B2F7-5FE52FB258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EDD3A-D20A-4724-A341-94701DD05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906901-B8A6-4FFF-BF41-8D51FE6F2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979554-7400-4F2F-8486-0E84070982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DAA50-62C2-4F42-A6BA-A20676B52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EA1CB5-A328-4F91-9403-951DD5AF34CB}"/>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8" name="Footer Placeholder 7">
            <a:extLst>
              <a:ext uri="{FF2B5EF4-FFF2-40B4-BE49-F238E27FC236}">
                <a16:creationId xmlns:a16="http://schemas.microsoft.com/office/drawing/2014/main" id="{6D16469B-5A3A-432A-91E8-F56FD39F4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9DC5A2-DB3F-4FF5-B6AD-371F75EFDA4D}"/>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331917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6187-F361-45D8-9477-83CE5151F6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FB1AE3-6B12-4C80-83CC-A50AB2E1408C}"/>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4" name="Footer Placeholder 3">
            <a:extLst>
              <a:ext uri="{FF2B5EF4-FFF2-40B4-BE49-F238E27FC236}">
                <a16:creationId xmlns:a16="http://schemas.microsoft.com/office/drawing/2014/main" id="{6F14A876-B0AA-4D76-BCC8-5970F79E9D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71E52-89A6-474D-84AA-93D8E8FEABC9}"/>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33006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A95F2-AB67-4AFD-8146-D8B9E5C7AA78}"/>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3" name="Footer Placeholder 2">
            <a:extLst>
              <a:ext uri="{FF2B5EF4-FFF2-40B4-BE49-F238E27FC236}">
                <a16:creationId xmlns:a16="http://schemas.microsoft.com/office/drawing/2014/main" id="{0AFA2709-7833-48FA-A817-7E62A0C083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AC5772-F0B0-48A1-9BE1-D6422074CBBB}"/>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404265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E098-F947-48E3-91AA-04DDF963A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B1B540-A51C-4871-8C3D-F228E6C7C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3C2207-2AD1-4182-9DDA-795668461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FB671-0517-492D-B379-3C26035F517E}"/>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6" name="Footer Placeholder 5">
            <a:extLst>
              <a:ext uri="{FF2B5EF4-FFF2-40B4-BE49-F238E27FC236}">
                <a16:creationId xmlns:a16="http://schemas.microsoft.com/office/drawing/2014/main" id="{CE7512CD-D1BB-4AC6-B105-D43008D92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C6AF5-B0A8-4325-BC81-D3F81FFBD5CF}"/>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284863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0811-62A9-49BA-9AA6-F9AB58BE3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C0F75A-7FC3-4711-A70A-EE7D2C60D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4C66E-5D7C-42EB-ADF7-CBD909707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AE236-E0F0-4E82-AF46-025C0353CA4B}"/>
              </a:ext>
            </a:extLst>
          </p:cNvPr>
          <p:cNvSpPr>
            <a:spLocks noGrp="1"/>
          </p:cNvSpPr>
          <p:nvPr>
            <p:ph type="dt" sz="half" idx="10"/>
          </p:nvPr>
        </p:nvSpPr>
        <p:spPr/>
        <p:txBody>
          <a:bodyPr/>
          <a:lstStyle/>
          <a:p>
            <a:fld id="{BC9AE2CF-81FB-425E-8577-52460F54BDAE}" type="datetimeFigureOut">
              <a:rPr lang="en-US" smtClean="0"/>
              <a:t>9/5/2024</a:t>
            </a:fld>
            <a:endParaRPr lang="en-US"/>
          </a:p>
        </p:txBody>
      </p:sp>
      <p:sp>
        <p:nvSpPr>
          <p:cNvPr id="6" name="Footer Placeholder 5">
            <a:extLst>
              <a:ext uri="{FF2B5EF4-FFF2-40B4-BE49-F238E27FC236}">
                <a16:creationId xmlns:a16="http://schemas.microsoft.com/office/drawing/2014/main" id="{C08D146F-05F2-434E-ADBB-C1DAB669E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AFA08-EADB-4341-B1C7-0E989156D201}"/>
              </a:ext>
            </a:extLst>
          </p:cNvPr>
          <p:cNvSpPr>
            <a:spLocks noGrp="1"/>
          </p:cNvSpPr>
          <p:nvPr>
            <p:ph type="sldNum" sz="quarter" idx="12"/>
          </p:nvPr>
        </p:nvSpPr>
        <p:spPr/>
        <p:txBody>
          <a:bodyPr/>
          <a:lstStyle/>
          <a:p>
            <a:fld id="{7FD5C37C-EF02-417C-AF49-FF4DE606F045}" type="slidenum">
              <a:rPr lang="en-US" smtClean="0"/>
              <a:t>‹#›</a:t>
            </a:fld>
            <a:endParaRPr lang="en-US"/>
          </a:p>
        </p:txBody>
      </p:sp>
    </p:spTree>
    <p:extLst>
      <p:ext uri="{BB962C8B-B14F-4D97-AF65-F5344CB8AC3E}">
        <p14:creationId xmlns:p14="http://schemas.microsoft.com/office/powerpoint/2010/main" val="198868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EC5E9E-F023-4FA8-8108-4172E8AF9E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1BF832-616C-4A66-816B-A5F8A2D9F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5D0BA-64F4-410C-83D7-97517396A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AE2CF-81FB-425E-8577-52460F54BDAE}" type="datetimeFigureOut">
              <a:rPr lang="en-US" smtClean="0"/>
              <a:t>9/5/2024</a:t>
            </a:fld>
            <a:endParaRPr lang="en-US"/>
          </a:p>
        </p:txBody>
      </p:sp>
      <p:sp>
        <p:nvSpPr>
          <p:cNvPr id="5" name="Footer Placeholder 4">
            <a:extLst>
              <a:ext uri="{FF2B5EF4-FFF2-40B4-BE49-F238E27FC236}">
                <a16:creationId xmlns:a16="http://schemas.microsoft.com/office/drawing/2014/main" id="{0FB0BEA7-F909-4F97-AE9B-836D4BD85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1E4496-B7DA-47AA-A0AD-BF14949A3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5C37C-EF02-417C-AF49-FF4DE606F045}" type="slidenum">
              <a:rPr lang="en-US" smtClean="0"/>
              <a:t>‹#›</a:t>
            </a:fld>
            <a:endParaRPr lang="en-US"/>
          </a:p>
        </p:txBody>
      </p:sp>
    </p:spTree>
    <p:extLst>
      <p:ext uri="{BB962C8B-B14F-4D97-AF65-F5344CB8AC3E}">
        <p14:creationId xmlns:p14="http://schemas.microsoft.com/office/powerpoint/2010/main" val="2442774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B7C2-7EA4-4B92-A4E4-598CFB4B6AAC}"/>
              </a:ext>
            </a:extLst>
          </p:cNvPr>
          <p:cNvSpPr>
            <a:spLocks noGrp="1"/>
          </p:cNvSpPr>
          <p:nvPr>
            <p:ph type="ctrTitle"/>
          </p:nvPr>
        </p:nvSpPr>
        <p:spPr/>
        <p:txBody>
          <a:bodyPr/>
          <a:lstStyle/>
          <a:p>
            <a:r>
              <a:rPr lang="en-US" dirty="0"/>
              <a:t>Sequence Models</a:t>
            </a:r>
          </a:p>
        </p:txBody>
      </p:sp>
      <p:sp>
        <p:nvSpPr>
          <p:cNvPr id="3" name="Subtitle 2">
            <a:extLst>
              <a:ext uri="{FF2B5EF4-FFF2-40B4-BE49-F238E27FC236}">
                <a16:creationId xmlns:a16="http://schemas.microsoft.com/office/drawing/2014/main" id="{52D821E1-EB00-4223-AA1F-4D39D31488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866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ADA-AEAB-4C3C-957F-980408BF8EAF}"/>
              </a:ext>
            </a:extLst>
          </p:cNvPr>
          <p:cNvSpPr>
            <a:spLocks noGrp="1"/>
          </p:cNvSpPr>
          <p:nvPr>
            <p:ph type="title"/>
          </p:nvPr>
        </p:nvSpPr>
        <p:spPr/>
        <p:txBody>
          <a:bodyPr/>
          <a:lstStyle/>
          <a:p>
            <a:r>
              <a:rPr lang="en-US" dirty="0"/>
              <a:t>RNN Types</a:t>
            </a:r>
          </a:p>
        </p:txBody>
      </p:sp>
      <p:sp>
        <p:nvSpPr>
          <p:cNvPr id="3" name="Content Placeholder 2">
            <a:extLst>
              <a:ext uri="{FF2B5EF4-FFF2-40B4-BE49-F238E27FC236}">
                <a16:creationId xmlns:a16="http://schemas.microsoft.com/office/drawing/2014/main" id="{1095038B-911E-4379-B53F-B29993C29D18}"/>
              </a:ext>
            </a:extLst>
          </p:cNvPr>
          <p:cNvSpPr>
            <a:spLocks noGrp="1"/>
          </p:cNvSpPr>
          <p:nvPr>
            <p:ph idx="1"/>
          </p:nvPr>
        </p:nvSpPr>
        <p:spPr/>
        <p:txBody>
          <a:bodyPr/>
          <a:lstStyle/>
          <a:p>
            <a:pPr marL="0" indent="0">
              <a:buNone/>
            </a:pPr>
            <a:endParaRPr lang="en-US" dirty="0">
              <a:ea typeface="+mn-lt"/>
              <a:cs typeface="+mn-lt"/>
            </a:endParaRPr>
          </a:p>
          <a:p>
            <a:r>
              <a:rPr lang="en-US" sz="2800" b="1" dirty="0">
                <a:ea typeface="+mn-lt"/>
                <a:cs typeface="+mn-lt"/>
              </a:rPr>
              <a:t>Many to one</a:t>
            </a:r>
            <a:endParaRPr lang="en-US" sz="2800" b="1" dirty="0">
              <a:cs typeface="Calibri" panose="020F0502020204030204"/>
            </a:endParaRPr>
          </a:p>
          <a:p>
            <a:r>
              <a:rPr lang="en-US" sz="2800" dirty="0">
                <a:ea typeface="+mn-lt"/>
                <a:cs typeface="+mn-lt"/>
              </a:rPr>
              <a:t>is usually seen for sentiment analysis model as a common example.</a:t>
            </a:r>
          </a:p>
          <a:p>
            <a:endParaRPr lang="en-US" sz="2800" dirty="0">
              <a:ea typeface="+mn-lt"/>
              <a:cs typeface="+mn-lt"/>
            </a:endParaRPr>
          </a:p>
          <a:p>
            <a:r>
              <a:rPr lang="en-US" sz="2800" dirty="0">
                <a:ea typeface="+mn-lt"/>
                <a:cs typeface="+mn-lt"/>
              </a:rPr>
              <a:t>As the name suggests, this kind of model is used when multiple inputs are required to give a single output.</a:t>
            </a:r>
          </a:p>
          <a:p>
            <a:endParaRPr lang="en-US" sz="2800" dirty="0">
              <a:ea typeface="+mn-lt"/>
              <a:cs typeface="+mn-lt"/>
            </a:endParaRPr>
          </a:p>
          <a:p>
            <a:r>
              <a:rPr lang="en-US" sz="2800" dirty="0">
                <a:ea typeface="+mn-lt"/>
                <a:cs typeface="+mn-lt"/>
              </a:rPr>
              <a:t>The Twitter sentiment analysis model </a:t>
            </a:r>
            <a:r>
              <a:rPr lang="en-US" sz="2800" dirty="0" err="1">
                <a:ea typeface="+mn-lt"/>
                <a:cs typeface="+mn-lt"/>
              </a:rPr>
              <a:t>taskes</a:t>
            </a:r>
            <a:r>
              <a:rPr lang="en-US" sz="2800" dirty="0">
                <a:ea typeface="+mn-lt"/>
                <a:cs typeface="+mn-lt"/>
              </a:rPr>
              <a:t> text input (words as multiple inputs) gives its fixed sentiment (single output). </a:t>
            </a:r>
            <a:endParaRPr lang="en-US" sz="2800" dirty="0">
              <a:cs typeface="Calibri" panose="020F0502020204030204"/>
            </a:endParaRPr>
          </a:p>
          <a:p>
            <a:endParaRPr lang="en-US" sz="2800" dirty="0">
              <a:cs typeface="Calibri" panose="020F0502020204030204"/>
            </a:endParaRPr>
          </a:p>
          <a:p>
            <a:endParaRPr lang="en-US" sz="2800" dirty="0">
              <a:cs typeface="Calibri" panose="020F0502020204030204"/>
            </a:endParaRPr>
          </a:p>
          <a:p>
            <a:endParaRPr lang="en-US" sz="2800" dirty="0">
              <a:cs typeface="Calibri" panose="020F0502020204030204"/>
            </a:endParaRPr>
          </a:p>
          <a:p>
            <a:endParaRPr lang="en-US" dirty="0"/>
          </a:p>
        </p:txBody>
      </p:sp>
    </p:spTree>
    <p:extLst>
      <p:ext uri="{BB962C8B-B14F-4D97-AF65-F5344CB8AC3E}">
        <p14:creationId xmlns:p14="http://schemas.microsoft.com/office/powerpoint/2010/main" val="252576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9D38-0B21-4266-AC15-3AB572830062}"/>
              </a:ext>
            </a:extLst>
          </p:cNvPr>
          <p:cNvSpPr>
            <a:spLocks noGrp="1"/>
          </p:cNvSpPr>
          <p:nvPr>
            <p:ph type="title"/>
          </p:nvPr>
        </p:nvSpPr>
        <p:spPr/>
        <p:txBody>
          <a:bodyPr/>
          <a:lstStyle/>
          <a:p>
            <a:r>
              <a:rPr lang="en-US" dirty="0"/>
              <a:t>RNN Types</a:t>
            </a:r>
          </a:p>
        </p:txBody>
      </p:sp>
      <p:sp>
        <p:nvSpPr>
          <p:cNvPr id="3" name="Content Placeholder 2">
            <a:extLst>
              <a:ext uri="{FF2B5EF4-FFF2-40B4-BE49-F238E27FC236}">
                <a16:creationId xmlns:a16="http://schemas.microsoft.com/office/drawing/2014/main" id="{5E19E3FF-4057-4E43-90AA-EE861F6C452C}"/>
              </a:ext>
            </a:extLst>
          </p:cNvPr>
          <p:cNvSpPr>
            <a:spLocks noGrp="1"/>
          </p:cNvSpPr>
          <p:nvPr>
            <p:ph idx="1"/>
          </p:nvPr>
        </p:nvSpPr>
        <p:spPr/>
        <p:txBody>
          <a:bodyPr/>
          <a:lstStyle/>
          <a:p>
            <a:pPr marL="0" indent="0">
              <a:buNone/>
            </a:pPr>
            <a:endParaRPr lang="en-US" dirty="0">
              <a:ea typeface="+mn-lt"/>
              <a:cs typeface="+mn-lt"/>
            </a:endParaRPr>
          </a:p>
          <a:p>
            <a:r>
              <a:rPr lang="en-US" sz="2800" b="1" dirty="0">
                <a:ea typeface="+mn-lt"/>
                <a:cs typeface="+mn-lt"/>
              </a:rPr>
              <a:t>Many to many</a:t>
            </a:r>
            <a:endParaRPr lang="en-US" sz="2800" b="1" dirty="0">
              <a:cs typeface="Calibri" panose="020F0502020204030204"/>
            </a:endParaRPr>
          </a:p>
          <a:p>
            <a:r>
              <a:rPr lang="en-US" sz="2800" dirty="0">
                <a:ea typeface="+mn-lt"/>
                <a:cs typeface="+mn-lt"/>
              </a:rPr>
              <a:t>Architecture takes multiple input and gives multiple output</a:t>
            </a:r>
          </a:p>
          <a:p>
            <a:endParaRPr lang="en-US" sz="2800" dirty="0">
              <a:ea typeface="+mn-lt"/>
              <a:cs typeface="+mn-lt"/>
            </a:endParaRPr>
          </a:p>
          <a:p>
            <a:r>
              <a:rPr lang="en-US" sz="2800" dirty="0">
                <a:ea typeface="+mn-lt"/>
                <a:cs typeface="+mn-lt"/>
              </a:rPr>
              <a:t>Many-to-Many architecture can also be represented in models where input and output layers are of different size</a:t>
            </a:r>
            <a:endParaRPr lang="en-US" sz="2800" dirty="0">
              <a:cs typeface="Calibri" panose="020F0502020204030204"/>
            </a:endParaRPr>
          </a:p>
          <a:p>
            <a:endParaRPr lang="en-US" sz="2800" dirty="0">
              <a:ea typeface="+mn-lt"/>
              <a:cs typeface="+mn-lt"/>
            </a:endParaRPr>
          </a:p>
          <a:p>
            <a:r>
              <a:rPr lang="en-US" sz="2800" dirty="0">
                <a:ea typeface="+mn-lt"/>
                <a:cs typeface="+mn-lt"/>
              </a:rPr>
              <a:t>The most common application of this kind of RNN architecture is seen in Machine Translation</a:t>
            </a:r>
            <a:endParaRPr lang="en-US" sz="2800" dirty="0">
              <a:cs typeface="Calibri" panose="020F0502020204030204"/>
            </a:endParaRPr>
          </a:p>
          <a:p>
            <a:endParaRPr lang="en-US" sz="2800" dirty="0">
              <a:cs typeface="Calibri" panose="020F0502020204030204"/>
            </a:endParaRPr>
          </a:p>
          <a:p>
            <a:endParaRPr lang="en-US" sz="2800" dirty="0">
              <a:cs typeface="Calibri" panose="020F0502020204030204"/>
            </a:endParaRPr>
          </a:p>
          <a:p>
            <a:endParaRPr lang="en-US" sz="2800" dirty="0">
              <a:cs typeface="Calibri" panose="020F0502020204030204"/>
            </a:endParaRPr>
          </a:p>
          <a:p>
            <a:endParaRPr lang="en-US" dirty="0"/>
          </a:p>
        </p:txBody>
      </p:sp>
    </p:spTree>
    <p:extLst>
      <p:ext uri="{BB962C8B-B14F-4D97-AF65-F5344CB8AC3E}">
        <p14:creationId xmlns:p14="http://schemas.microsoft.com/office/powerpoint/2010/main" val="55523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61F9-0A2A-4F88-943F-7929E4916879}"/>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7BA7A07D-3EF2-4D47-8BD7-A035B777EBB9}"/>
              </a:ext>
            </a:extLst>
          </p:cNvPr>
          <p:cNvSpPr>
            <a:spLocks noGrp="1"/>
          </p:cNvSpPr>
          <p:nvPr>
            <p:ph idx="1"/>
          </p:nvPr>
        </p:nvSpPr>
        <p:spPr/>
        <p:txBody>
          <a:bodyPr/>
          <a:lstStyle/>
          <a:p>
            <a:r>
              <a:rPr lang="en-US" dirty="0"/>
              <a:t>One to One: image Classification</a:t>
            </a:r>
          </a:p>
          <a:p>
            <a:r>
              <a:rPr lang="en-US" dirty="0"/>
              <a:t>One to Many: image captioning</a:t>
            </a:r>
          </a:p>
          <a:p>
            <a:r>
              <a:rPr lang="en-US" dirty="0"/>
              <a:t>Many to One: sentiment analysis</a:t>
            </a:r>
          </a:p>
          <a:p>
            <a:r>
              <a:rPr lang="en-US" dirty="0"/>
              <a:t>Many to Many: language translation</a:t>
            </a:r>
          </a:p>
        </p:txBody>
      </p:sp>
    </p:spTree>
    <p:extLst>
      <p:ext uri="{BB962C8B-B14F-4D97-AF65-F5344CB8AC3E}">
        <p14:creationId xmlns:p14="http://schemas.microsoft.com/office/powerpoint/2010/main" val="111943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EF36-ECFF-4C3E-B020-B4585D4110C1}"/>
              </a:ext>
            </a:extLst>
          </p:cNvPr>
          <p:cNvSpPr>
            <a:spLocks noGrp="1"/>
          </p:cNvSpPr>
          <p:nvPr>
            <p:ph type="title"/>
          </p:nvPr>
        </p:nvSpPr>
        <p:spPr/>
        <p:txBody>
          <a:bodyPr/>
          <a:lstStyle/>
          <a:p>
            <a:r>
              <a:rPr lang="en-US" sz="4400" dirty="0">
                <a:cs typeface="Calibri Light" panose="020F0302020204030204"/>
              </a:rPr>
              <a:t>Advantages</a:t>
            </a:r>
            <a:endParaRPr lang="en-US" dirty="0"/>
          </a:p>
        </p:txBody>
      </p:sp>
      <p:sp>
        <p:nvSpPr>
          <p:cNvPr id="3" name="Content Placeholder 2">
            <a:extLst>
              <a:ext uri="{FF2B5EF4-FFF2-40B4-BE49-F238E27FC236}">
                <a16:creationId xmlns:a16="http://schemas.microsoft.com/office/drawing/2014/main" id="{D9BC4CBA-97EB-4FE0-8B5D-CE3F7B400D43}"/>
              </a:ext>
            </a:extLst>
          </p:cNvPr>
          <p:cNvSpPr>
            <a:spLocks noGrp="1"/>
          </p:cNvSpPr>
          <p:nvPr>
            <p:ph idx="1"/>
          </p:nvPr>
        </p:nvSpPr>
        <p:spPr/>
        <p:txBody>
          <a:bodyPr/>
          <a:lstStyle/>
          <a:p>
            <a:endParaRPr lang="en-US" sz="2800" dirty="0">
              <a:ea typeface="+mn-lt"/>
              <a:cs typeface="+mn-lt"/>
            </a:endParaRPr>
          </a:p>
          <a:p>
            <a:r>
              <a:rPr lang="en-US" sz="2800" dirty="0">
                <a:ea typeface="+mn-lt"/>
                <a:cs typeface="+mn-lt"/>
              </a:rPr>
              <a:t>An RNN </a:t>
            </a:r>
            <a:r>
              <a:rPr lang="en-US" sz="2800" dirty="0" err="1">
                <a:ea typeface="+mn-lt"/>
                <a:cs typeface="+mn-lt"/>
              </a:rPr>
              <a:t>remeners</a:t>
            </a:r>
            <a:r>
              <a:rPr lang="en-US" sz="2800" dirty="0">
                <a:ea typeface="+mn-lt"/>
                <a:cs typeface="+mn-lt"/>
              </a:rPr>
              <a:t> each and every information through time. It is useful in time series prediction only because of the feature to remember previous inputs as well. This is called Long Short Term Memory</a:t>
            </a:r>
            <a:endParaRPr lang="en-US" dirty="0">
              <a:cs typeface="Calibri" panose="020F0502020204030204"/>
            </a:endParaRPr>
          </a:p>
          <a:p>
            <a:endParaRPr lang="en-US" sz="2800" dirty="0">
              <a:cs typeface="Calibri" panose="020F0502020204030204"/>
            </a:endParaRPr>
          </a:p>
          <a:p>
            <a:r>
              <a:rPr lang="en-US" sz="2800" dirty="0">
                <a:cs typeface="Calibri" panose="020F0502020204030204"/>
              </a:rPr>
              <a:t>RNN are even used with convolutional layers to extend the effective pixel</a:t>
            </a:r>
          </a:p>
          <a:p>
            <a:endParaRPr lang="en-US" dirty="0"/>
          </a:p>
        </p:txBody>
      </p:sp>
    </p:spTree>
    <p:extLst>
      <p:ext uri="{BB962C8B-B14F-4D97-AF65-F5344CB8AC3E}">
        <p14:creationId xmlns:p14="http://schemas.microsoft.com/office/powerpoint/2010/main" val="420561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0372-A52F-4B66-B05D-A371A4D59D15}"/>
              </a:ext>
            </a:extLst>
          </p:cNvPr>
          <p:cNvSpPr>
            <a:spLocks noGrp="1"/>
          </p:cNvSpPr>
          <p:nvPr>
            <p:ph type="title"/>
          </p:nvPr>
        </p:nvSpPr>
        <p:spPr/>
        <p:txBody>
          <a:bodyPr/>
          <a:lstStyle/>
          <a:p>
            <a:r>
              <a:rPr lang="en-US" sz="4400" dirty="0">
                <a:cs typeface="Calibri Light" panose="020F0302020204030204"/>
              </a:rPr>
              <a:t>Disadvantages</a:t>
            </a:r>
            <a:endParaRPr lang="en-US" dirty="0"/>
          </a:p>
        </p:txBody>
      </p:sp>
      <p:sp>
        <p:nvSpPr>
          <p:cNvPr id="3" name="Content Placeholder 2">
            <a:extLst>
              <a:ext uri="{FF2B5EF4-FFF2-40B4-BE49-F238E27FC236}">
                <a16:creationId xmlns:a16="http://schemas.microsoft.com/office/drawing/2014/main" id="{4FD419A5-991E-46A4-A287-3686FB33B6FD}"/>
              </a:ext>
            </a:extLst>
          </p:cNvPr>
          <p:cNvSpPr>
            <a:spLocks noGrp="1"/>
          </p:cNvSpPr>
          <p:nvPr>
            <p:ph idx="1"/>
          </p:nvPr>
        </p:nvSpPr>
        <p:spPr/>
        <p:txBody>
          <a:bodyPr/>
          <a:lstStyle/>
          <a:p>
            <a:pPr marL="0" indent="0">
              <a:buNone/>
            </a:pPr>
            <a:endParaRPr lang="en-US" dirty="0">
              <a:ea typeface="+mn-lt"/>
              <a:cs typeface="+mn-lt"/>
            </a:endParaRPr>
          </a:p>
          <a:p>
            <a:r>
              <a:rPr lang="en-US" sz="2800" dirty="0">
                <a:ea typeface="+mn-lt"/>
                <a:cs typeface="+mn-lt"/>
              </a:rPr>
              <a:t>Gradient vanishing and exploding problems</a:t>
            </a:r>
            <a:endParaRPr lang="en-US" sz="2800" dirty="0">
              <a:cs typeface="Calibri" panose="020F0502020204030204"/>
            </a:endParaRPr>
          </a:p>
          <a:p>
            <a:endParaRPr lang="en-US" sz="2800" dirty="0">
              <a:cs typeface="Calibri" panose="020F0502020204030204"/>
            </a:endParaRPr>
          </a:p>
          <a:p>
            <a:r>
              <a:rPr lang="en-US" sz="2800" dirty="0">
                <a:cs typeface="Calibri" panose="020F0502020204030204"/>
              </a:rPr>
              <a:t>Training RNN is very difficult task</a:t>
            </a:r>
          </a:p>
          <a:p>
            <a:endParaRPr lang="en-US" sz="2800" dirty="0">
              <a:cs typeface="Calibri" panose="020F0502020204030204"/>
            </a:endParaRPr>
          </a:p>
          <a:p>
            <a:r>
              <a:rPr lang="en-US" sz="2800" dirty="0">
                <a:cs typeface="Calibri" panose="020F0502020204030204"/>
              </a:rPr>
              <a:t>It cannot process very long sequences if using tanh or </a:t>
            </a:r>
            <a:r>
              <a:rPr lang="en-US" sz="2800" dirty="0" err="1">
                <a:cs typeface="Calibri" panose="020F0502020204030204"/>
              </a:rPr>
              <a:t>resu</a:t>
            </a:r>
            <a:r>
              <a:rPr lang="en-US" sz="2800" dirty="0">
                <a:cs typeface="Calibri" panose="020F0502020204030204"/>
              </a:rPr>
              <a:t> as activation </a:t>
            </a:r>
            <a:r>
              <a:rPr lang="en-US" sz="2800" dirty="0" err="1">
                <a:cs typeface="Calibri" panose="020F0502020204030204"/>
              </a:rPr>
              <a:t>funvtion</a:t>
            </a:r>
            <a:endParaRPr lang="en-US" sz="2800" dirty="0">
              <a:cs typeface="Calibri" panose="020F0502020204030204"/>
            </a:endParaRPr>
          </a:p>
          <a:p>
            <a:endParaRPr lang="en-US" sz="2800" dirty="0">
              <a:cs typeface="Calibri" panose="020F0502020204030204"/>
            </a:endParaRPr>
          </a:p>
          <a:p>
            <a:endParaRPr lang="en-US" sz="2800" dirty="0">
              <a:cs typeface="Calibri" panose="020F0502020204030204"/>
            </a:endParaRPr>
          </a:p>
          <a:p>
            <a:endParaRPr lang="en-US" sz="2800" dirty="0">
              <a:cs typeface="Calibri" panose="020F0502020204030204"/>
            </a:endParaRPr>
          </a:p>
          <a:p>
            <a:endParaRPr lang="en-US" dirty="0"/>
          </a:p>
        </p:txBody>
      </p:sp>
    </p:spTree>
    <p:extLst>
      <p:ext uri="{BB962C8B-B14F-4D97-AF65-F5344CB8AC3E}">
        <p14:creationId xmlns:p14="http://schemas.microsoft.com/office/powerpoint/2010/main" val="283207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06;p18">
            <a:extLst>
              <a:ext uri="{FF2B5EF4-FFF2-40B4-BE49-F238E27FC236}">
                <a16:creationId xmlns:a16="http://schemas.microsoft.com/office/drawing/2014/main" id="{F8B2A7C4-EFB1-4435-9154-9C3A3F237F54}"/>
              </a:ext>
            </a:extLst>
          </p:cNvPr>
          <p:cNvSpPr txBox="1"/>
          <p:nvPr/>
        </p:nvSpPr>
        <p:spPr>
          <a:xfrm>
            <a:off x="900480" y="617957"/>
            <a:ext cx="7591200" cy="540000"/>
          </a:xfrm>
          <a:prstGeom prst="rect">
            <a:avLst/>
          </a:prstGeom>
          <a:noFill/>
          <a:ln>
            <a:noFill/>
          </a:ln>
        </p:spPr>
        <p:txBody>
          <a:bodyPr spcFirstLastPara="1" wrap="square" lIns="121900" tIns="121900" rIns="121900" bIns="121900" anchor="t" anchorCtr="0">
            <a:noAutofit/>
          </a:bodyPr>
          <a:lstStyle/>
          <a:p>
            <a:r>
              <a:rPr lang="en" sz="3200" dirty="0">
                <a:latin typeface="Lato"/>
                <a:ea typeface="Lato"/>
                <a:cs typeface="Lato"/>
                <a:sym typeface="Lato"/>
              </a:rPr>
              <a:t>Long Short Term Memory (LSTM</a:t>
            </a:r>
            <a:r>
              <a:rPr lang="en" sz="3200" dirty="0">
                <a:solidFill>
                  <a:srgbClr val="FFFFFF"/>
                </a:solidFill>
                <a:latin typeface="Lato"/>
                <a:ea typeface="Lato"/>
                <a:cs typeface="Lato"/>
                <a:sym typeface="Lato"/>
              </a:rPr>
              <a:t>) Networks</a:t>
            </a:r>
            <a:endParaRPr sz="3200" dirty="0">
              <a:solidFill>
                <a:srgbClr val="FFFFFF"/>
              </a:solidFill>
              <a:latin typeface="Lato"/>
              <a:ea typeface="Lato"/>
              <a:cs typeface="Lato"/>
              <a:sym typeface="Lato"/>
            </a:endParaRPr>
          </a:p>
        </p:txBody>
      </p:sp>
      <p:pic>
        <p:nvPicPr>
          <p:cNvPr id="3" name="Picture 2">
            <a:extLst>
              <a:ext uri="{FF2B5EF4-FFF2-40B4-BE49-F238E27FC236}">
                <a16:creationId xmlns:a16="http://schemas.microsoft.com/office/drawing/2014/main" id="{D7EB45B5-B818-427F-A3C2-17D6C6CB986B}"/>
              </a:ext>
            </a:extLst>
          </p:cNvPr>
          <p:cNvPicPr>
            <a:picLocks noChangeAspect="1"/>
          </p:cNvPicPr>
          <p:nvPr/>
        </p:nvPicPr>
        <p:blipFill>
          <a:blip r:embed="rId2"/>
          <a:stretch>
            <a:fillRect/>
          </a:stretch>
        </p:blipFill>
        <p:spPr>
          <a:xfrm>
            <a:off x="1206570" y="1662917"/>
            <a:ext cx="8452334" cy="4313400"/>
          </a:xfrm>
          <a:prstGeom prst="rect">
            <a:avLst/>
          </a:prstGeom>
        </p:spPr>
      </p:pic>
    </p:spTree>
    <p:extLst>
      <p:ext uri="{BB962C8B-B14F-4D97-AF65-F5344CB8AC3E}">
        <p14:creationId xmlns:p14="http://schemas.microsoft.com/office/powerpoint/2010/main" val="379177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C80C-ACEC-4DCD-9A0A-D180BDEC64D6}"/>
              </a:ext>
            </a:extLst>
          </p:cNvPr>
          <p:cNvSpPr>
            <a:spLocks noGrp="1"/>
          </p:cNvSpPr>
          <p:nvPr>
            <p:ph type="title"/>
          </p:nvPr>
        </p:nvSpPr>
        <p:spPr/>
        <p:txBody>
          <a:bodyPr/>
          <a:lstStyle/>
          <a:p>
            <a:r>
              <a:rPr lang="en-US" dirty="0"/>
              <a:t>GRU</a:t>
            </a:r>
          </a:p>
        </p:txBody>
      </p:sp>
      <p:pic>
        <p:nvPicPr>
          <p:cNvPr id="5" name="Content Placeholder 4">
            <a:extLst>
              <a:ext uri="{FF2B5EF4-FFF2-40B4-BE49-F238E27FC236}">
                <a16:creationId xmlns:a16="http://schemas.microsoft.com/office/drawing/2014/main" id="{701839E0-66AF-4C69-A771-51A41B7432CA}"/>
              </a:ext>
            </a:extLst>
          </p:cNvPr>
          <p:cNvPicPr>
            <a:picLocks noGrp="1" noChangeAspect="1"/>
          </p:cNvPicPr>
          <p:nvPr>
            <p:ph idx="1"/>
          </p:nvPr>
        </p:nvPicPr>
        <p:blipFill>
          <a:blip r:embed="rId2"/>
          <a:stretch>
            <a:fillRect/>
          </a:stretch>
        </p:blipFill>
        <p:spPr>
          <a:xfrm>
            <a:off x="1183188" y="1840092"/>
            <a:ext cx="8990621" cy="4452599"/>
          </a:xfrm>
        </p:spPr>
      </p:pic>
    </p:spTree>
    <p:extLst>
      <p:ext uri="{BB962C8B-B14F-4D97-AF65-F5344CB8AC3E}">
        <p14:creationId xmlns:p14="http://schemas.microsoft.com/office/powerpoint/2010/main" val="70676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177F-FA9C-4805-8323-FBAC8F979C21}"/>
              </a:ext>
            </a:extLst>
          </p:cNvPr>
          <p:cNvSpPr>
            <a:spLocks noGrp="1"/>
          </p:cNvSpPr>
          <p:nvPr>
            <p:ph type="title"/>
          </p:nvPr>
        </p:nvSpPr>
        <p:spPr/>
        <p:txBody>
          <a:bodyPr/>
          <a:lstStyle/>
          <a:p>
            <a:r>
              <a:rPr lang="en-US" sz="4400" dirty="0">
                <a:cs typeface="Calibri Light" panose="020F0302020204030204"/>
              </a:rPr>
              <a:t>Components of LSTM</a:t>
            </a:r>
            <a:endParaRPr lang="en-US" dirty="0"/>
          </a:p>
        </p:txBody>
      </p:sp>
      <p:sp>
        <p:nvSpPr>
          <p:cNvPr id="3" name="Content Placeholder 2">
            <a:extLst>
              <a:ext uri="{FF2B5EF4-FFF2-40B4-BE49-F238E27FC236}">
                <a16:creationId xmlns:a16="http://schemas.microsoft.com/office/drawing/2014/main" id="{B02891F0-D5DE-4B5D-A1CD-7BCDB75FE892}"/>
              </a:ext>
            </a:extLst>
          </p:cNvPr>
          <p:cNvSpPr>
            <a:spLocks noGrp="1"/>
          </p:cNvSpPr>
          <p:nvPr>
            <p:ph idx="1"/>
          </p:nvPr>
        </p:nvSpPr>
        <p:spPr/>
        <p:txBody>
          <a:bodyPr/>
          <a:lstStyle/>
          <a:p>
            <a:pPr lvl="0"/>
            <a:r>
              <a:rPr lang="en-US" dirty="0"/>
              <a:t>Forget gate</a:t>
            </a:r>
          </a:p>
          <a:p>
            <a:pPr lvl="0"/>
            <a:r>
              <a:rPr lang="en-US" dirty="0"/>
              <a:t>Input gate</a:t>
            </a:r>
          </a:p>
          <a:p>
            <a:pPr lvl="0"/>
            <a:r>
              <a:rPr lang="en-US" dirty="0"/>
              <a:t>Output gate </a:t>
            </a:r>
          </a:p>
          <a:p>
            <a:pPr lvl="0"/>
            <a:r>
              <a:rPr lang="en-US" dirty="0"/>
              <a:t>Cell state </a:t>
            </a:r>
          </a:p>
          <a:p>
            <a:pPr lvl="0"/>
            <a:r>
              <a:rPr lang="en-US" dirty="0"/>
              <a:t>Activation function</a:t>
            </a:r>
          </a:p>
          <a:p>
            <a:pPr lvl="1"/>
            <a:r>
              <a:rPr lang="en-US" dirty="0"/>
              <a:t>Sigmoid</a:t>
            </a:r>
          </a:p>
          <a:p>
            <a:pPr lvl="1"/>
            <a:r>
              <a:rPr lang="en-US" dirty="0" err="1"/>
              <a:t>TanH</a:t>
            </a:r>
            <a:endParaRPr lang="en-US" dirty="0"/>
          </a:p>
          <a:p>
            <a:endParaRPr lang="en-US" dirty="0"/>
          </a:p>
        </p:txBody>
      </p:sp>
    </p:spTree>
    <p:extLst>
      <p:ext uri="{BB962C8B-B14F-4D97-AF65-F5344CB8AC3E}">
        <p14:creationId xmlns:p14="http://schemas.microsoft.com/office/powerpoint/2010/main" val="34724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AA03-977C-43BF-AAF0-2A50E5D4B23C}"/>
              </a:ext>
            </a:extLst>
          </p:cNvPr>
          <p:cNvSpPr>
            <a:spLocks noGrp="1"/>
          </p:cNvSpPr>
          <p:nvPr>
            <p:ph type="title"/>
          </p:nvPr>
        </p:nvSpPr>
        <p:spPr/>
        <p:txBody>
          <a:bodyPr>
            <a:normAutofit fontScale="90000"/>
          </a:bodyPr>
          <a:lstStyle/>
          <a:p>
            <a:br>
              <a:rPr lang="en-US" sz="4400" dirty="0">
                <a:solidFill>
                  <a:schemeClr val="bg1"/>
                </a:solidFill>
                <a:ea typeface="+mj-lt"/>
                <a:cs typeface="+mj-lt"/>
              </a:rPr>
            </a:br>
            <a:r>
              <a:rPr lang="en-US" sz="4400" dirty="0">
                <a:ea typeface="+mj-lt"/>
                <a:cs typeface="+mj-lt"/>
              </a:rPr>
              <a:t>Components of LSTM</a:t>
            </a:r>
            <a:br>
              <a:rPr lang="en-US" sz="4400" dirty="0">
                <a:solidFill>
                  <a:schemeClr val="bg1"/>
                </a:solidFill>
                <a:ea typeface="+mj-lt"/>
                <a:cs typeface="+mj-lt"/>
              </a:rPr>
            </a:br>
            <a:endParaRPr lang="en-US" dirty="0"/>
          </a:p>
        </p:txBody>
      </p:sp>
      <p:sp>
        <p:nvSpPr>
          <p:cNvPr id="3" name="Content Placeholder 2">
            <a:extLst>
              <a:ext uri="{FF2B5EF4-FFF2-40B4-BE49-F238E27FC236}">
                <a16:creationId xmlns:a16="http://schemas.microsoft.com/office/drawing/2014/main" id="{B390C6A4-32C3-4642-93AD-EF7CBDA7AB9F}"/>
              </a:ext>
            </a:extLst>
          </p:cNvPr>
          <p:cNvSpPr>
            <a:spLocks noGrp="1"/>
          </p:cNvSpPr>
          <p:nvPr>
            <p:ph idx="1"/>
          </p:nvPr>
        </p:nvSpPr>
        <p:spPr/>
        <p:txBody>
          <a:bodyPr>
            <a:normAutofit fontScale="92500" lnSpcReduction="20000"/>
          </a:bodyPr>
          <a:lstStyle/>
          <a:p>
            <a:r>
              <a:rPr lang="en-US" dirty="0"/>
              <a:t>Forget</a:t>
            </a:r>
            <a:r>
              <a:rPr lang="en-US" dirty="0">
                <a:latin typeface="Calibri Light" panose="020F0302020204030204"/>
              </a:rPr>
              <a:t> gate</a:t>
            </a:r>
            <a:endParaRPr lang="en-US" dirty="0"/>
          </a:p>
          <a:p>
            <a:pPr lvl="1"/>
            <a:r>
              <a:rPr lang="en-US" dirty="0"/>
              <a:t>Decides which information should be kept and which should be discarded</a:t>
            </a:r>
          </a:p>
          <a:p>
            <a:r>
              <a:rPr lang="en-US" dirty="0"/>
              <a:t>Input</a:t>
            </a:r>
            <a:r>
              <a:rPr lang="en-US" dirty="0">
                <a:latin typeface="Calibri Light" panose="020F0302020204030204"/>
              </a:rPr>
              <a:t> gate</a:t>
            </a:r>
            <a:endParaRPr lang="en-US" dirty="0"/>
          </a:p>
          <a:p>
            <a:pPr lvl="1"/>
            <a:r>
              <a:rPr lang="en-US" dirty="0"/>
              <a:t>Updates the cell state.</a:t>
            </a:r>
          </a:p>
          <a:p>
            <a:r>
              <a:rPr lang="en-US" dirty="0"/>
              <a:t>Output</a:t>
            </a:r>
            <a:r>
              <a:rPr lang="en-US" dirty="0">
                <a:latin typeface="Calibri Light" panose="020F0302020204030204"/>
              </a:rPr>
              <a:t> gate</a:t>
            </a:r>
            <a:endParaRPr lang="en-US" dirty="0"/>
          </a:p>
          <a:p>
            <a:pPr lvl="1"/>
            <a:r>
              <a:rPr lang="en-US" dirty="0"/>
              <a:t>Decides what the next hidden state(contains information on previous inputs) should be.</a:t>
            </a:r>
          </a:p>
          <a:p>
            <a:r>
              <a:rPr lang="en-US" dirty="0"/>
              <a:t>Cell state </a:t>
            </a:r>
          </a:p>
          <a:p>
            <a:pPr lvl="1"/>
            <a:r>
              <a:rPr lang="en-US" dirty="0"/>
              <a:t>Acts as a highway that transports relative information along the sequence chain.</a:t>
            </a:r>
          </a:p>
          <a:p>
            <a:r>
              <a:rPr lang="en-US" dirty="0"/>
              <a:t>Activation function</a:t>
            </a:r>
          </a:p>
          <a:p>
            <a:pPr lvl="1"/>
            <a:r>
              <a:rPr lang="en-US" dirty="0"/>
              <a:t>Sigmoid - squishes values between 0 and 1.</a:t>
            </a:r>
          </a:p>
          <a:p>
            <a:pPr lvl="1"/>
            <a:r>
              <a:rPr lang="en-US" dirty="0" err="1"/>
              <a:t>TanH</a:t>
            </a:r>
            <a:r>
              <a:rPr lang="en-US" dirty="0"/>
              <a:t> - squishes values between -1 and 1.</a:t>
            </a:r>
          </a:p>
          <a:p>
            <a:endParaRPr lang="en-US" dirty="0"/>
          </a:p>
        </p:txBody>
      </p:sp>
    </p:spTree>
    <p:extLst>
      <p:ext uri="{BB962C8B-B14F-4D97-AF65-F5344CB8AC3E}">
        <p14:creationId xmlns:p14="http://schemas.microsoft.com/office/powerpoint/2010/main" val="396344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C7B6-4FC2-4E73-BDE4-4CF82F8911C1}"/>
              </a:ext>
            </a:extLst>
          </p:cNvPr>
          <p:cNvSpPr>
            <a:spLocks noGrp="1"/>
          </p:cNvSpPr>
          <p:nvPr>
            <p:ph type="title"/>
          </p:nvPr>
        </p:nvSpPr>
        <p:spPr/>
        <p:txBody>
          <a:bodyPr/>
          <a:lstStyle/>
          <a:p>
            <a:r>
              <a:rPr lang="en-US" dirty="0"/>
              <a:t>Figure</a:t>
            </a:r>
          </a:p>
        </p:txBody>
      </p:sp>
      <p:pic>
        <p:nvPicPr>
          <p:cNvPr id="4" name="Picture 4" descr="Diagram, schematic&#10;&#10;Description automatically generated">
            <a:extLst>
              <a:ext uri="{FF2B5EF4-FFF2-40B4-BE49-F238E27FC236}">
                <a16:creationId xmlns:a16="http://schemas.microsoft.com/office/drawing/2014/main" id="{FD880ED0-9A72-467A-AF8A-6976D56F5778}"/>
              </a:ext>
            </a:extLst>
          </p:cNvPr>
          <p:cNvPicPr>
            <a:picLocks noGrp="1" noChangeAspect="1"/>
          </p:cNvPicPr>
          <p:nvPr>
            <p:ph idx="1"/>
          </p:nvPr>
        </p:nvPicPr>
        <p:blipFill>
          <a:blip r:embed="rId2"/>
          <a:stretch>
            <a:fillRect/>
          </a:stretch>
        </p:blipFill>
        <p:spPr>
          <a:xfrm>
            <a:off x="2665485" y="1825625"/>
            <a:ext cx="6861030" cy="4351338"/>
          </a:xfrm>
          <a:prstGeom prst="rect">
            <a:avLst/>
          </a:prstGeom>
        </p:spPr>
      </p:pic>
    </p:spTree>
    <p:extLst>
      <p:ext uri="{BB962C8B-B14F-4D97-AF65-F5344CB8AC3E}">
        <p14:creationId xmlns:p14="http://schemas.microsoft.com/office/powerpoint/2010/main" val="107161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17">
            <a:extLst>
              <a:ext uri="{FF2B5EF4-FFF2-40B4-BE49-F238E27FC236}">
                <a16:creationId xmlns:a16="http://schemas.microsoft.com/office/drawing/2014/main" id="{23B1E49E-777A-48BF-AE05-EFFC658D7AE5}"/>
              </a:ext>
            </a:extLst>
          </p:cNvPr>
          <p:cNvSpPr txBox="1">
            <a:spLocks/>
          </p:cNvSpPr>
          <p:nvPr/>
        </p:nvSpPr>
        <p:spPr>
          <a:xfrm>
            <a:off x="963547" y="3993691"/>
            <a:ext cx="9520400" cy="1811200"/>
          </a:xfrm>
          <a:prstGeom prst="rect">
            <a:avLst/>
          </a:prstGeom>
        </p:spPr>
        <p:txBody>
          <a:bodyPr spcFirstLastPara="1" vert="horz" wrap="square" lIns="121900" tIns="121900" rIns="121900" bIns="12190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585" indent="-457189">
              <a:spcBef>
                <a:spcPts val="0"/>
              </a:spcBef>
              <a:buSzPts val="1800"/>
              <a:buFont typeface="Arial" panose="020B0604020202020204" pitchFamily="34" charset="0"/>
              <a:buChar char="●"/>
            </a:pPr>
            <a:r>
              <a:rPr lang="en-US"/>
              <a:t>Networks with loops</a:t>
            </a:r>
          </a:p>
          <a:p>
            <a:pPr marL="609585" indent="-457189">
              <a:spcBef>
                <a:spcPts val="0"/>
              </a:spcBef>
              <a:buSzPts val="1800"/>
              <a:buFont typeface="Arial" panose="020B0604020202020204" pitchFamily="34" charset="0"/>
              <a:buChar char="●"/>
            </a:pPr>
            <a:r>
              <a:rPr lang="en-US"/>
              <a:t>Allow information to persist</a:t>
            </a:r>
          </a:p>
          <a:p>
            <a:pPr marL="609585" indent="-457189">
              <a:spcBef>
                <a:spcPts val="0"/>
              </a:spcBef>
              <a:buSzPts val="1800"/>
              <a:buFont typeface="Arial" panose="020B0604020202020204" pitchFamily="34" charset="0"/>
              <a:buChar char="●"/>
            </a:pPr>
            <a:r>
              <a:rPr lang="en-US"/>
              <a:t>Multiple copies of same network</a:t>
            </a:r>
          </a:p>
        </p:txBody>
      </p:sp>
      <p:pic>
        <p:nvPicPr>
          <p:cNvPr id="5" name="Google Shape;98;p17">
            <a:extLst>
              <a:ext uri="{FF2B5EF4-FFF2-40B4-BE49-F238E27FC236}">
                <a16:creationId xmlns:a16="http://schemas.microsoft.com/office/drawing/2014/main" id="{FA164065-1146-4207-8D5B-CBD436D0D31F}"/>
              </a:ext>
            </a:extLst>
          </p:cNvPr>
          <p:cNvPicPr preferRelativeResize="0"/>
          <p:nvPr/>
        </p:nvPicPr>
        <p:blipFill>
          <a:blip r:embed="rId2">
            <a:alphaModFix/>
          </a:blip>
          <a:stretch>
            <a:fillRect/>
          </a:stretch>
        </p:blipFill>
        <p:spPr>
          <a:xfrm>
            <a:off x="1154013" y="1099857"/>
            <a:ext cx="9520267" cy="3406167"/>
          </a:xfrm>
          <a:prstGeom prst="rect">
            <a:avLst/>
          </a:prstGeom>
          <a:noFill/>
          <a:ln>
            <a:noFill/>
          </a:ln>
        </p:spPr>
      </p:pic>
      <p:sp>
        <p:nvSpPr>
          <p:cNvPr id="6" name="Google Shape;99;p17">
            <a:extLst>
              <a:ext uri="{FF2B5EF4-FFF2-40B4-BE49-F238E27FC236}">
                <a16:creationId xmlns:a16="http://schemas.microsoft.com/office/drawing/2014/main" id="{09C985F9-0184-4E68-844B-B6B03070B37C}"/>
              </a:ext>
            </a:extLst>
          </p:cNvPr>
          <p:cNvSpPr txBox="1"/>
          <p:nvPr/>
        </p:nvSpPr>
        <p:spPr>
          <a:xfrm>
            <a:off x="1074713" y="537057"/>
            <a:ext cx="8442000" cy="562800"/>
          </a:xfrm>
          <a:prstGeom prst="rect">
            <a:avLst/>
          </a:prstGeom>
          <a:noFill/>
          <a:ln>
            <a:noFill/>
          </a:ln>
        </p:spPr>
        <p:txBody>
          <a:bodyPr spcFirstLastPara="1" wrap="square" lIns="121900" tIns="121900" rIns="121900" bIns="121900" anchor="t" anchorCtr="0">
            <a:noAutofit/>
          </a:bodyPr>
          <a:lstStyle/>
          <a:p>
            <a:r>
              <a:rPr lang="en" sz="3200" dirty="0">
                <a:latin typeface="Lato"/>
                <a:ea typeface="Lato"/>
                <a:cs typeface="Lato"/>
                <a:sym typeface="Lato"/>
              </a:rPr>
              <a:t>Recurrent Neural Network</a:t>
            </a:r>
            <a:endParaRPr sz="3200" dirty="0">
              <a:latin typeface="Lato"/>
              <a:ea typeface="Lato"/>
              <a:cs typeface="Lato"/>
              <a:sym typeface="Lato"/>
            </a:endParaRPr>
          </a:p>
        </p:txBody>
      </p:sp>
    </p:spTree>
    <p:extLst>
      <p:ext uri="{BB962C8B-B14F-4D97-AF65-F5344CB8AC3E}">
        <p14:creationId xmlns:p14="http://schemas.microsoft.com/office/powerpoint/2010/main" val="2061299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3362-1E5B-4516-A530-799407489BA7}"/>
              </a:ext>
            </a:extLst>
          </p:cNvPr>
          <p:cNvSpPr>
            <a:spLocks noGrp="1"/>
          </p:cNvSpPr>
          <p:nvPr>
            <p:ph type="title"/>
          </p:nvPr>
        </p:nvSpPr>
        <p:spPr/>
        <p:txBody>
          <a:bodyPr/>
          <a:lstStyle/>
          <a:p>
            <a:r>
              <a:rPr lang="en-US" dirty="0"/>
              <a:t>Figure</a:t>
            </a:r>
          </a:p>
        </p:txBody>
      </p:sp>
      <p:pic>
        <p:nvPicPr>
          <p:cNvPr id="4" name="Picture 7" descr="A picture containing text, map, various&#10;&#10;Description automatically generated">
            <a:extLst>
              <a:ext uri="{FF2B5EF4-FFF2-40B4-BE49-F238E27FC236}">
                <a16:creationId xmlns:a16="http://schemas.microsoft.com/office/drawing/2014/main" id="{7356BDCA-8DD7-48F1-AB4D-C4D1553F83EA}"/>
              </a:ext>
            </a:extLst>
          </p:cNvPr>
          <p:cNvPicPr>
            <a:picLocks noGrp="1" noChangeAspect="1"/>
          </p:cNvPicPr>
          <p:nvPr>
            <p:ph idx="1"/>
          </p:nvPr>
        </p:nvPicPr>
        <p:blipFill>
          <a:blip r:embed="rId2"/>
          <a:stretch>
            <a:fillRect/>
          </a:stretch>
        </p:blipFill>
        <p:spPr>
          <a:xfrm>
            <a:off x="2561725" y="1825625"/>
            <a:ext cx="7068549" cy="4351338"/>
          </a:xfrm>
          <a:prstGeom prst="rect">
            <a:avLst/>
          </a:prstGeom>
        </p:spPr>
      </p:pic>
    </p:spTree>
    <p:extLst>
      <p:ext uri="{BB962C8B-B14F-4D97-AF65-F5344CB8AC3E}">
        <p14:creationId xmlns:p14="http://schemas.microsoft.com/office/powerpoint/2010/main" val="483423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2Seq Model | Understand Seq2Seq Model Architecture">
            <a:extLst>
              <a:ext uri="{FF2B5EF4-FFF2-40B4-BE49-F238E27FC236}">
                <a16:creationId xmlns:a16="http://schemas.microsoft.com/office/drawing/2014/main" id="{D2F52A62-23B6-4307-A1FB-07E3D78FC9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4352" y="1124289"/>
            <a:ext cx="642614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50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9B23-90D2-4FB1-A174-F9E6D74EE064}"/>
              </a:ext>
            </a:extLst>
          </p:cNvPr>
          <p:cNvSpPr>
            <a:spLocks noGrp="1"/>
          </p:cNvSpPr>
          <p:nvPr>
            <p:ph type="title"/>
          </p:nvPr>
        </p:nvSpPr>
        <p:spPr/>
        <p:txBody>
          <a:bodyPr/>
          <a:lstStyle/>
          <a:p>
            <a:r>
              <a:rPr lang="en-US" dirty="0"/>
              <a:t>Attention</a:t>
            </a:r>
          </a:p>
        </p:txBody>
      </p:sp>
      <p:pic>
        <p:nvPicPr>
          <p:cNvPr id="1026" name="Picture 2" descr="Attention Mechanisms With Keras | Paperspace Blog">
            <a:extLst>
              <a:ext uri="{FF2B5EF4-FFF2-40B4-BE49-F238E27FC236}">
                <a16:creationId xmlns:a16="http://schemas.microsoft.com/office/drawing/2014/main" id="{0BE9D527-B701-434E-929A-B659B627DA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8407" y="1825625"/>
            <a:ext cx="69551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113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7B67-A098-482B-BF66-E9F2A20A20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8CA70E-FB40-45EB-BDED-51B1BAEDC8B0}"/>
              </a:ext>
            </a:extLst>
          </p:cNvPr>
          <p:cNvSpPr>
            <a:spLocks noGrp="1"/>
          </p:cNvSpPr>
          <p:nvPr>
            <p:ph idx="1"/>
          </p:nvPr>
        </p:nvSpPr>
        <p:spPr/>
        <p:txBody>
          <a:bodyPr/>
          <a:lstStyle/>
          <a:p>
            <a:endParaRPr lang="en-US"/>
          </a:p>
        </p:txBody>
      </p:sp>
      <p:pic>
        <p:nvPicPr>
          <p:cNvPr id="2050" name="Picture 2" descr="Language Translation with RNNs. Build a recurrent neural network (RNN)… |  by Thomas Tracey | Towards Data Science">
            <a:extLst>
              <a:ext uri="{FF2B5EF4-FFF2-40B4-BE49-F238E27FC236}">
                <a16:creationId xmlns:a16="http://schemas.microsoft.com/office/drawing/2014/main" id="{9CA2DBF3-00EF-4F37-BFB4-A6505C18B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7225"/>
            <a:ext cx="12192000" cy="554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6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NNs in Computer Vision">
            <a:extLst>
              <a:ext uri="{FF2B5EF4-FFF2-40B4-BE49-F238E27FC236}">
                <a16:creationId xmlns:a16="http://schemas.microsoft.com/office/drawing/2014/main" id="{04C4B9F0-365F-4EE9-8823-DAFA9F5468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014" y="175650"/>
            <a:ext cx="773571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B5BDFA-8834-4369-BAB6-270948B14229}"/>
              </a:ext>
            </a:extLst>
          </p:cNvPr>
          <p:cNvPicPr>
            <a:picLocks noChangeAspect="1"/>
          </p:cNvPicPr>
          <p:nvPr/>
        </p:nvPicPr>
        <p:blipFill>
          <a:blip r:embed="rId3"/>
          <a:stretch>
            <a:fillRect/>
          </a:stretch>
        </p:blipFill>
        <p:spPr>
          <a:xfrm>
            <a:off x="4396905" y="5008282"/>
            <a:ext cx="7468600" cy="1490172"/>
          </a:xfrm>
          <a:prstGeom prst="rect">
            <a:avLst/>
          </a:prstGeom>
        </p:spPr>
      </p:pic>
    </p:spTree>
    <p:extLst>
      <p:ext uri="{BB962C8B-B14F-4D97-AF65-F5344CB8AC3E}">
        <p14:creationId xmlns:p14="http://schemas.microsoft.com/office/powerpoint/2010/main" val="2329860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D5AA-7211-4D71-98D7-FDFDEC5C200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26E43C6-3C5B-4D3C-B4C3-A1BBA906B8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793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5037-BF63-4C16-994C-28C0C3036AA1}"/>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079D7C3C-7399-4266-9CED-8F6394F4854F}"/>
              </a:ext>
            </a:extLst>
          </p:cNvPr>
          <p:cNvSpPr>
            <a:spLocks noGrp="1"/>
          </p:cNvSpPr>
          <p:nvPr>
            <p:ph idx="1"/>
          </p:nvPr>
        </p:nvSpPr>
        <p:spPr/>
        <p:txBody>
          <a:bodyPr/>
          <a:lstStyle/>
          <a:p>
            <a:r>
              <a:rPr lang="en-US" sz="2800" dirty="0">
                <a:cs typeface="Calibri" panose="020F0502020204030204"/>
              </a:rPr>
              <a:t>The clouds is in the …......?</a:t>
            </a:r>
          </a:p>
          <a:p>
            <a:r>
              <a:rPr lang="en-US" sz="2800" dirty="0">
                <a:ea typeface="+mn-lt"/>
                <a:cs typeface="+mn-lt"/>
              </a:rPr>
              <a:t>Problems such as Speech Recognition or Time-series prediction require a system to store and use context</a:t>
            </a:r>
          </a:p>
          <a:p>
            <a:endParaRPr lang="en-US" dirty="0"/>
          </a:p>
        </p:txBody>
      </p:sp>
    </p:spTree>
    <p:extLst>
      <p:ext uri="{BB962C8B-B14F-4D97-AF65-F5344CB8AC3E}">
        <p14:creationId xmlns:p14="http://schemas.microsoft.com/office/powerpoint/2010/main" val="152399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D17F-187C-4B07-962F-E9B9464D107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17EE634-046D-4F7C-BD05-2FBBDCF3A11F}"/>
              </a:ext>
            </a:extLst>
          </p:cNvPr>
          <p:cNvSpPr>
            <a:spLocks noGrp="1"/>
          </p:cNvSpPr>
          <p:nvPr>
            <p:ph idx="1"/>
          </p:nvPr>
        </p:nvSpPr>
        <p:spPr/>
        <p:txBody>
          <a:bodyPr>
            <a:normAutofit fontScale="92500" lnSpcReduction="20000"/>
          </a:bodyPr>
          <a:lstStyle/>
          <a:p>
            <a:r>
              <a:rPr lang="en-US" sz="2800" dirty="0">
                <a:ea typeface="+mn-lt"/>
                <a:cs typeface="+mn-lt"/>
              </a:rPr>
              <a:t>It is a generalization of feed-forward neural network that has an internal memory</a:t>
            </a:r>
          </a:p>
          <a:p>
            <a:endParaRPr lang="en-US" sz="2800" dirty="0">
              <a:ea typeface="+mn-lt"/>
              <a:cs typeface="+mn-lt"/>
            </a:endParaRPr>
          </a:p>
          <a:p>
            <a:r>
              <a:rPr lang="en-US" sz="2800" dirty="0">
                <a:ea typeface="+mn-lt"/>
                <a:cs typeface="+mn-lt"/>
              </a:rPr>
              <a:t>An RNN has short-term memory</a:t>
            </a:r>
            <a:endParaRPr lang="en-US" sz="2800" dirty="0">
              <a:cs typeface="Calibri" panose="020F0502020204030204"/>
            </a:endParaRPr>
          </a:p>
          <a:p>
            <a:endParaRPr lang="en-US" sz="2800" dirty="0">
              <a:ea typeface="+mn-lt"/>
              <a:cs typeface="+mn-lt"/>
            </a:endParaRPr>
          </a:p>
          <a:p>
            <a:r>
              <a:rPr lang="en-US" sz="2800" dirty="0">
                <a:ea typeface="+mn-lt"/>
                <a:cs typeface="+mn-lt"/>
              </a:rPr>
              <a:t>short-term memory allows the network to retain past information</a:t>
            </a:r>
            <a:endParaRPr lang="en-US" sz="2800" dirty="0">
              <a:cs typeface="Calibri" panose="020F0502020204030204"/>
            </a:endParaRPr>
          </a:p>
          <a:p>
            <a:endParaRPr lang="en-US" sz="2800" dirty="0">
              <a:ea typeface="+mn-lt"/>
              <a:cs typeface="+mn-lt"/>
            </a:endParaRPr>
          </a:p>
          <a:p>
            <a:r>
              <a:rPr lang="en-US" sz="2800" dirty="0">
                <a:ea typeface="+mn-lt"/>
                <a:cs typeface="+mn-lt"/>
              </a:rPr>
              <a:t>RNN is best suited for sequential data (audio, text, time series data)</a:t>
            </a:r>
          </a:p>
          <a:p>
            <a:endParaRPr lang="en-US" sz="2800" dirty="0">
              <a:ea typeface="+mn-lt"/>
              <a:cs typeface="+mn-lt"/>
            </a:endParaRPr>
          </a:p>
          <a:p>
            <a:r>
              <a:rPr lang="en-US" sz="2800" dirty="0">
                <a:ea typeface="+mn-lt"/>
                <a:cs typeface="+mn-lt"/>
              </a:rPr>
              <a:t>in RNN, all the inputs are related to each other (inputs are independent in feed forward)</a:t>
            </a:r>
            <a:endParaRPr lang="en-US" sz="2800" dirty="0">
              <a:cs typeface="Calibri" panose="020F0502020204030204"/>
            </a:endParaRPr>
          </a:p>
          <a:p>
            <a:endParaRPr lang="en-US" dirty="0"/>
          </a:p>
        </p:txBody>
      </p:sp>
    </p:spTree>
    <p:extLst>
      <p:ext uri="{BB962C8B-B14F-4D97-AF65-F5344CB8AC3E}">
        <p14:creationId xmlns:p14="http://schemas.microsoft.com/office/powerpoint/2010/main" val="183221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B98D-6A57-43B6-B456-E5E300F38328}"/>
              </a:ext>
            </a:extLst>
          </p:cNvPr>
          <p:cNvSpPr>
            <a:spLocks noGrp="1"/>
          </p:cNvSpPr>
          <p:nvPr>
            <p:ph type="title"/>
          </p:nvPr>
        </p:nvSpPr>
        <p:spPr/>
        <p:txBody>
          <a:bodyPr/>
          <a:lstStyle/>
          <a:p>
            <a:r>
              <a:rPr lang="en-US" sz="4400" kern="1200" dirty="0">
                <a:latin typeface="+mj-lt"/>
                <a:ea typeface="+mj-ea"/>
                <a:cs typeface="+mj-cs"/>
              </a:rPr>
              <a:t>RNN vs Feed Forward Network</a:t>
            </a:r>
            <a:endParaRPr lang="en-US" dirty="0"/>
          </a:p>
        </p:txBody>
      </p:sp>
      <p:pic>
        <p:nvPicPr>
          <p:cNvPr id="4" name="Picture 7" descr="Diagram&#10;&#10;Description automatically generated">
            <a:extLst>
              <a:ext uri="{FF2B5EF4-FFF2-40B4-BE49-F238E27FC236}">
                <a16:creationId xmlns:a16="http://schemas.microsoft.com/office/drawing/2014/main" id="{14336BC1-A97F-48D4-B535-F0B8F309525A}"/>
              </a:ext>
            </a:extLst>
          </p:cNvPr>
          <p:cNvPicPr>
            <a:picLocks noGrp="1" noChangeAspect="1"/>
          </p:cNvPicPr>
          <p:nvPr>
            <p:ph idx="1"/>
          </p:nvPr>
        </p:nvPicPr>
        <p:blipFill>
          <a:blip r:embed="rId2"/>
          <a:stretch>
            <a:fillRect/>
          </a:stretch>
        </p:blipFill>
        <p:spPr>
          <a:xfrm>
            <a:off x="2762250" y="2429669"/>
            <a:ext cx="6667500" cy="3143250"/>
          </a:xfrm>
          <a:prstGeom prst="rect">
            <a:avLst/>
          </a:prstGeom>
        </p:spPr>
      </p:pic>
    </p:spTree>
    <p:extLst>
      <p:ext uri="{BB962C8B-B14F-4D97-AF65-F5344CB8AC3E}">
        <p14:creationId xmlns:p14="http://schemas.microsoft.com/office/powerpoint/2010/main" val="216168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Recurrent Neural Network Tutorial (RNN) | DataCamp">
            <a:extLst>
              <a:ext uri="{FF2B5EF4-FFF2-40B4-BE49-F238E27FC236}">
                <a16:creationId xmlns:a16="http://schemas.microsoft.com/office/drawing/2014/main" id="{B1FD35A2-1542-4843-B219-E628B60EA3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73638"/>
            <a:ext cx="10515600" cy="311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19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58CF-51F3-40F4-BA64-54A2539CC6CC}"/>
              </a:ext>
            </a:extLst>
          </p:cNvPr>
          <p:cNvSpPr>
            <a:spLocks noGrp="1"/>
          </p:cNvSpPr>
          <p:nvPr>
            <p:ph type="title"/>
          </p:nvPr>
        </p:nvSpPr>
        <p:spPr/>
        <p:txBody>
          <a:bodyPr/>
          <a:lstStyle/>
          <a:p>
            <a:r>
              <a:rPr lang="en-US" dirty="0"/>
              <a:t>RNN Types</a:t>
            </a:r>
          </a:p>
        </p:txBody>
      </p:sp>
      <p:pic>
        <p:nvPicPr>
          <p:cNvPr id="1028" name="Picture 4" descr="TensorFlow | Types of RNN - Javatpoint">
            <a:extLst>
              <a:ext uri="{FF2B5EF4-FFF2-40B4-BE49-F238E27FC236}">
                <a16:creationId xmlns:a16="http://schemas.microsoft.com/office/drawing/2014/main" id="{8E1BE5B9-71C3-472F-BDE0-AD35069B62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0308" y="1915596"/>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45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28EE-3A37-41B6-9C45-B57339BB933E}"/>
              </a:ext>
            </a:extLst>
          </p:cNvPr>
          <p:cNvSpPr>
            <a:spLocks noGrp="1"/>
          </p:cNvSpPr>
          <p:nvPr>
            <p:ph type="title"/>
          </p:nvPr>
        </p:nvSpPr>
        <p:spPr/>
        <p:txBody>
          <a:bodyPr/>
          <a:lstStyle/>
          <a:p>
            <a:r>
              <a:rPr lang="en-US" dirty="0"/>
              <a:t>RNN Types</a:t>
            </a:r>
          </a:p>
        </p:txBody>
      </p:sp>
      <p:sp>
        <p:nvSpPr>
          <p:cNvPr id="3" name="Content Placeholder 2">
            <a:extLst>
              <a:ext uri="{FF2B5EF4-FFF2-40B4-BE49-F238E27FC236}">
                <a16:creationId xmlns:a16="http://schemas.microsoft.com/office/drawing/2014/main" id="{C12811AD-98D5-4512-A6D7-3B78A5FF86DB}"/>
              </a:ext>
            </a:extLst>
          </p:cNvPr>
          <p:cNvSpPr>
            <a:spLocks noGrp="1"/>
          </p:cNvSpPr>
          <p:nvPr>
            <p:ph idx="1"/>
          </p:nvPr>
        </p:nvSpPr>
        <p:spPr/>
        <p:txBody>
          <a:bodyPr/>
          <a:lstStyle/>
          <a:p>
            <a:pPr marL="0" indent="0">
              <a:buNone/>
            </a:pPr>
            <a:endParaRPr lang="en-US" dirty="0">
              <a:ea typeface="+mn-lt"/>
              <a:cs typeface="+mn-lt"/>
            </a:endParaRPr>
          </a:p>
          <a:p>
            <a:pPr marL="0" indent="0">
              <a:buNone/>
            </a:pPr>
            <a:r>
              <a:rPr lang="en-US" sz="2800" b="1" dirty="0">
                <a:ea typeface="+mn-lt"/>
                <a:cs typeface="+mn-lt"/>
              </a:rPr>
              <a:t>One to One RNN</a:t>
            </a:r>
            <a:endParaRPr lang="en-US" dirty="0">
              <a:cs typeface="Calibri" panose="020F0502020204030204"/>
            </a:endParaRPr>
          </a:p>
          <a:p>
            <a:r>
              <a:rPr lang="en-US" sz="2800" dirty="0">
                <a:ea typeface="+mn-lt"/>
                <a:cs typeface="+mn-lt"/>
              </a:rPr>
              <a:t>It is the most basic and traditional type of Neural network</a:t>
            </a:r>
            <a:endParaRPr lang="en-US" sz="2800" b="1" dirty="0">
              <a:cs typeface="Calibri" panose="020F0502020204030204"/>
            </a:endParaRPr>
          </a:p>
          <a:p>
            <a:endParaRPr lang="en-US" sz="2800" dirty="0">
              <a:ea typeface="+mn-lt"/>
              <a:cs typeface="+mn-lt"/>
            </a:endParaRPr>
          </a:p>
          <a:p>
            <a:r>
              <a:rPr lang="en-US" sz="2800" dirty="0">
                <a:ea typeface="+mn-lt"/>
                <a:cs typeface="+mn-lt"/>
              </a:rPr>
              <a:t>It is also known as Vanilla Neural Network</a:t>
            </a:r>
            <a:endParaRPr lang="en-US" sz="2800" dirty="0">
              <a:cs typeface="Calibri" panose="020F0502020204030204"/>
            </a:endParaRPr>
          </a:p>
          <a:p>
            <a:endParaRPr lang="en-US" sz="2800" dirty="0">
              <a:ea typeface="+mn-lt"/>
              <a:cs typeface="+mn-lt"/>
            </a:endParaRPr>
          </a:p>
          <a:p>
            <a:r>
              <a:rPr lang="en-US" sz="2800" dirty="0">
                <a:ea typeface="+mn-lt"/>
                <a:cs typeface="+mn-lt"/>
              </a:rPr>
              <a:t>It is used to solve regular machine learning problems.</a:t>
            </a:r>
            <a:endParaRPr lang="en-US" sz="2800" dirty="0">
              <a:cs typeface="Calibri" panose="020F0502020204030204"/>
            </a:endParaRPr>
          </a:p>
          <a:p>
            <a:endParaRPr lang="en-US" dirty="0"/>
          </a:p>
        </p:txBody>
      </p:sp>
    </p:spTree>
    <p:extLst>
      <p:ext uri="{BB962C8B-B14F-4D97-AF65-F5344CB8AC3E}">
        <p14:creationId xmlns:p14="http://schemas.microsoft.com/office/powerpoint/2010/main" val="208795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E786-4FDF-4BBF-8530-B0B05081F0D4}"/>
              </a:ext>
            </a:extLst>
          </p:cNvPr>
          <p:cNvSpPr>
            <a:spLocks noGrp="1"/>
          </p:cNvSpPr>
          <p:nvPr>
            <p:ph type="title"/>
          </p:nvPr>
        </p:nvSpPr>
        <p:spPr/>
        <p:txBody>
          <a:bodyPr/>
          <a:lstStyle/>
          <a:p>
            <a:r>
              <a:rPr lang="en-US" sz="4400" dirty="0">
                <a:cs typeface="Calibri Light" panose="020F0302020204030204"/>
              </a:rPr>
              <a:t>RNN types</a:t>
            </a:r>
            <a:endParaRPr lang="en-US" dirty="0"/>
          </a:p>
        </p:txBody>
      </p:sp>
      <p:sp>
        <p:nvSpPr>
          <p:cNvPr id="3" name="Content Placeholder 2">
            <a:extLst>
              <a:ext uri="{FF2B5EF4-FFF2-40B4-BE49-F238E27FC236}">
                <a16:creationId xmlns:a16="http://schemas.microsoft.com/office/drawing/2014/main" id="{6F9DC5C1-C848-4136-8003-E0FC1A9F78B6}"/>
              </a:ext>
            </a:extLst>
          </p:cNvPr>
          <p:cNvSpPr>
            <a:spLocks noGrp="1"/>
          </p:cNvSpPr>
          <p:nvPr>
            <p:ph idx="1"/>
          </p:nvPr>
        </p:nvSpPr>
        <p:spPr/>
        <p:txBody>
          <a:bodyPr/>
          <a:lstStyle/>
          <a:p>
            <a:pPr marL="0" indent="0">
              <a:buNone/>
            </a:pPr>
            <a:endParaRPr lang="en-US" dirty="0">
              <a:ea typeface="+mn-lt"/>
              <a:cs typeface="+mn-lt"/>
            </a:endParaRPr>
          </a:p>
          <a:p>
            <a:r>
              <a:rPr lang="en-US" sz="2800" b="1" dirty="0">
                <a:ea typeface="+mn-lt"/>
                <a:cs typeface="+mn-lt"/>
              </a:rPr>
              <a:t>One to Many</a:t>
            </a:r>
            <a:endParaRPr lang="en-US" sz="2800" b="1" dirty="0">
              <a:cs typeface="Calibri" panose="020F0502020204030204"/>
            </a:endParaRPr>
          </a:p>
          <a:p>
            <a:r>
              <a:rPr lang="en-US" sz="2800" dirty="0">
                <a:ea typeface="+mn-lt"/>
                <a:cs typeface="+mn-lt"/>
              </a:rPr>
              <a:t>It is a kind of RNN architecture is applied in situations that give multiple output for a single input.</a:t>
            </a:r>
            <a:endParaRPr lang="en-US" sz="2800" b="1" dirty="0">
              <a:ea typeface="+mn-lt"/>
              <a:cs typeface="+mn-lt"/>
            </a:endParaRPr>
          </a:p>
          <a:p>
            <a:endParaRPr lang="en-US" sz="2800" dirty="0">
              <a:ea typeface="+mn-lt"/>
              <a:cs typeface="+mn-lt"/>
            </a:endParaRPr>
          </a:p>
          <a:p>
            <a:r>
              <a:rPr lang="en-US" sz="2800" dirty="0">
                <a:ea typeface="+mn-lt"/>
                <a:cs typeface="+mn-lt"/>
              </a:rPr>
              <a:t>A basic example of its application would be Music generation.</a:t>
            </a:r>
            <a:endParaRPr lang="en-US" sz="2800" dirty="0">
              <a:cs typeface="Calibri" panose="020F0502020204030204"/>
            </a:endParaRPr>
          </a:p>
          <a:p>
            <a:endParaRPr lang="en-US" sz="2800" dirty="0">
              <a:ea typeface="+mn-lt"/>
              <a:cs typeface="+mn-lt"/>
            </a:endParaRPr>
          </a:p>
          <a:p>
            <a:r>
              <a:rPr lang="en-US" sz="2800" dirty="0">
                <a:ea typeface="+mn-lt"/>
                <a:cs typeface="+mn-lt"/>
              </a:rPr>
              <a:t>In Music generation models, RNN models are used to generate a music piece(multiple output) from a single musical note(single input).</a:t>
            </a:r>
            <a:endParaRPr lang="en-US" sz="2800" dirty="0">
              <a:cs typeface="Calibri" panose="020F0502020204030204"/>
            </a:endParaRPr>
          </a:p>
          <a:p>
            <a:endParaRPr lang="en-US" sz="2800" dirty="0">
              <a:cs typeface="Calibri" panose="020F0502020204030204"/>
            </a:endParaRPr>
          </a:p>
          <a:p>
            <a:endParaRPr lang="en-US" sz="2800" dirty="0">
              <a:cs typeface="Calibri" panose="020F0502020204030204"/>
            </a:endParaRPr>
          </a:p>
          <a:p>
            <a:endParaRPr lang="en-US" dirty="0"/>
          </a:p>
        </p:txBody>
      </p:sp>
    </p:spTree>
    <p:extLst>
      <p:ext uri="{BB962C8B-B14F-4D97-AF65-F5344CB8AC3E}">
        <p14:creationId xmlns:p14="http://schemas.microsoft.com/office/powerpoint/2010/main" val="3428787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522</Words>
  <Application>Microsoft Office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Lato</vt:lpstr>
      <vt:lpstr>Office Theme</vt:lpstr>
      <vt:lpstr>Sequence Models</vt:lpstr>
      <vt:lpstr>PowerPoint Presentation</vt:lpstr>
      <vt:lpstr>Problem</vt:lpstr>
      <vt:lpstr>Introduction</vt:lpstr>
      <vt:lpstr>RNN vs Feed Forward Network</vt:lpstr>
      <vt:lpstr>PowerPoint Presentation</vt:lpstr>
      <vt:lpstr>RNN Types</vt:lpstr>
      <vt:lpstr>RNN Types</vt:lpstr>
      <vt:lpstr>RNN types</vt:lpstr>
      <vt:lpstr>RNN Types</vt:lpstr>
      <vt:lpstr>RNN Types</vt:lpstr>
      <vt:lpstr>Use Case</vt:lpstr>
      <vt:lpstr>Advantages</vt:lpstr>
      <vt:lpstr>Disadvantages</vt:lpstr>
      <vt:lpstr>PowerPoint Presentation</vt:lpstr>
      <vt:lpstr>GRU</vt:lpstr>
      <vt:lpstr>Components of LSTM</vt:lpstr>
      <vt:lpstr> Components of LSTM </vt:lpstr>
      <vt:lpstr>Figure</vt:lpstr>
      <vt:lpstr>Figure</vt:lpstr>
      <vt:lpstr>PowerPoint Presentation</vt:lpstr>
      <vt:lpstr>Attention</vt:lpstr>
      <vt:lpstr>PowerPoint Presentation</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Models</dc:title>
  <dc:creator>Bibek  Thapa</dc:creator>
  <cp:lastModifiedBy>Bibek  Thapa</cp:lastModifiedBy>
  <cp:revision>22</cp:revision>
  <dcterms:created xsi:type="dcterms:W3CDTF">2024-06-13T06:41:45Z</dcterms:created>
  <dcterms:modified xsi:type="dcterms:W3CDTF">2024-09-05T12:08:31Z</dcterms:modified>
</cp:coreProperties>
</file>