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71" r:id="rId12"/>
    <p:sldId id="267" r:id="rId13"/>
    <p:sldId id="268" r:id="rId14"/>
    <p:sldId id="269" r:id="rId15"/>
    <p:sldId id="270" r:id="rId16"/>
    <p:sldId id="272" r:id="rId17"/>
    <p:sldId id="273" r:id="rId18"/>
    <p:sldId id="275" r:id="rId19"/>
    <p:sldId id="276" r:id="rId20"/>
    <p:sldId id="277" r:id="rId21"/>
    <p:sldId id="279" r:id="rId22"/>
    <p:sldId id="280" r:id="rId23"/>
    <p:sldId id="278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bek  Thapa" initials="BT" lastIdx="1" clrIdx="0">
    <p:extLst>
      <p:ext uri="{19B8F6BF-5375-455C-9EA6-DF929625EA0E}">
        <p15:presenceInfo xmlns:p15="http://schemas.microsoft.com/office/powerpoint/2012/main" userId="S::bibekthapabsccsit2075@Prime.edu.np::155a0ad2-a498-49fd-b83c-0ceec31953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Perventage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E3E-48DE-9A81-C00FC1531F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E3E-48DE-9A81-C00FC1531F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E3E-48DE-9A81-C00FC1531F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E3E-48DE-9A81-C00FC1531F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70</c:v>
                </c:pt>
                <c:pt idx="1">
                  <c:v>15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96-441C-B99F-4EC3D3881676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1CC-4060-AF69-2004876ABF3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1CC-4060-AF69-2004876ABF3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1CC-4060-AF69-2004876ABF3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1CC-4060-AF69-2004876ABF3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1CC-4060-AF69-2004876ABF33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Perventage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74E-4A47-887A-D99A4C021F4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74E-4A47-887A-D99A4C021F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74E-4A47-887A-D99A4C021F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74E-4A47-887A-D99A4C021F4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3"/>
                <c:pt idx="0">
                  <c:v>Train</c:v>
                </c:pt>
                <c:pt idx="1">
                  <c:v>Validation</c:v>
                </c:pt>
                <c:pt idx="2">
                  <c:v>Test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20</c:v>
                </c:pt>
                <c:pt idx="2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74E-4A47-887A-D99A4C021F4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6-05T19:32:01.064" idx="1">
    <p:pos x="7482" y="1918"/>
    <p:text/>
    <p:extLst>
      <p:ext uri="{C676402C-5697-4E1C-873F-D02D1690AC5C}">
        <p15:threadingInfo xmlns:p15="http://schemas.microsoft.com/office/powerpoint/2012/main" timeZoneBias="-345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B4D1-A3BB-4EFE-A0A2-DD2D5569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AEC9B7-CBA1-40A1-920B-687C3E991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658EE-9571-46DF-81F8-A6D5484A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A8072-2E22-419E-BC93-1EE1C0F7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44682-F54F-4288-BFB5-01264942A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52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E3999-F47F-4B4F-AC64-BBC911E90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03C498-CEF1-4326-B08C-500DC7038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A71A5-68B8-4DE7-912C-B77745A3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C302-25B1-44D4-9B04-6BF50B7C7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1CCAC-8180-4333-90AC-D0A74836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602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850EAA-2818-4B15-B7F9-0BFFCC4C3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63946-89D3-4FE3-9FB1-59B84C6E7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77BB4-2735-44A0-BDE8-4D1297448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1B6B7-CF1A-4B59-84A0-A5A157D2F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63B57-DEEC-4EEA-8B36-28540F5ED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FC1F-3D7C-4DC8-BACF-DBA5F789F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FCDDD-E67E-4847-AB18-AB96D19F8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2D70D-AAB2-4D1A-BD54-5A7A6ABB0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90D7-95B0-4BF5-9BF8-2A14A53C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F7DBA-C413-42E7-9C66-4E4B4873B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6E8E4-6F1E-48C3-AFA1-2224B9D6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D145A-D10E-4628-8039-35D2A84D2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6F3F0-325A-4C9D-AFEA-CE189775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7815B-2DEA-4FBE-A323-AECE8D7D3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710E7-4941-41FC-B273-56D26B9F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93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9F459-67A3-435E-83D8-CE7B702FC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D1636-DD76-4730-90A6-3EE7B82A4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EB2DD-9CB7-4C8C-92C3-CED1A5DF5E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A5D60-3948-4F7A-ABCF-0E0751AD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0234-89EB-44F6-89DB-F7BCE0E9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FEE00-1C6D-4B72-A70F-DFCE9282D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05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AC2CC-6179-4925-859F-A6022B95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7B63D-16A3-4C59-8292-D1CE0EE35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F4374-58ED-4C40-A905-4AE89DBFA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184A6-4F84-4CD4-8BD7-452254881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4F69E-44F4-460F-A1F7-3583F47C1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32C2F1-C07F-4445-8A64-F9BB6F399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689F-95EB-4DAA-9026-0E4EFA0E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1AFC43-4F99-4D80-9EFD-3B0DB01D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32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46153-15B6-4840-A2D2-27E53CAE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D1A554-4119-4181-AB14-E1CD5F91B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17CC2-C3F0-4F7F-8725-A46FBC61D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E7C2B-006D-4124-A4D3-9B377FBD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74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450C86-FD8F-47C4-9EF9-67A1078E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D4240-ECCE-4313-A668-3F301C89C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F7D1D-E991-4391-BC3F-B5945A1F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7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9E9FD-17F1-4759-8A57-CBE6D6E78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49BD8-D18F-44E1-89AF-615AFDFEA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09B898-EDDB-46B8-8895-083FB0C1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254A-476B-4364-AA1F-E2FF4AB4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EA5F8-3B64-4A2D-A54A-07646206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F32F1-C39F-4022-A2C7-50351E2E0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9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0C5E-6F38-4994-964D-7E6ADF46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228DD8-B2FB-499B-8859-57F3A0E50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D4E256-ABFB-48A0-92AC-6F5373C4B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FF13F-61F2-482A-A6A2-DE1581B17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3EEE1-7DDE-49B8-A462-DCBCDD7B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94C1A4-7710-4456-9392-F064D232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9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8393AA-2FAF-4918-925D-63E8193E2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EAD4-4901-47AE-85C4-25B19E33A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47998-D1C7-4CB1-B36D-83BC04B89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26D51-A864-4819-AAB3-36C1F04E4E8D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E97A-7059-40D7-BC46-F7A9231C4A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D3B83-BC9F-432B-A092-6BA887E9F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5C991-1A5E-4E25-9326-01EFE9E5B1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87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892B-3193-4B78-A230-E4DD3A8537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AI/ML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2E2B2-DDAF-47CD-9CCF-5CAA12B9E7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Bibek Thapa</a:t>
            </a:r>
          </a:p>
        </p:txBody>
      </p:sp>
    </p:spTree>
    <p:extLst>
      <p:ext uri="{BB962C8B-B14F-4D97-AF65-F5344CB8AC3E}">
        <p14:creationId xmlns:p14="http://schemas.microsoft.com/office/powerpoint/2010/main" val="2559627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5CCC-2057-426F-97BC-836733B05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A6B1A-F890-41DF-B5DE-1305F939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Training Data</a:t>
            </a:r>
          </a:p>
          <a:p>
            <a:r>
              <a:rPr lang="en-US" dirty="0">
                <a:latin typeface="+mj-lt"/>
              </a:rPr>
              <a:t>Validation Data</a:t>
            </a:r>
          </a:p>
          <a:p>
            <a:r>
              <a:rPr lang="en-US" dirty="0">
                <a:latin typeface="+mj-lt"/>
              </a:rPr>
              <a:t>Test Data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F63AA23-75D9-4E0A-AC04-119D0FD087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002241"/>
              </p:ext>
            </p:extLst>
          </p:nvPr>
        </p:nvGraphicFramePr>
        <p:xfrm>
          <a:off x="3082925" y="3586692"/>
          <a:ext cx="6026150" cy="327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80300418-6736-4331-B823-6FDCED099E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75185"/>
              </p:ext>
            </p:extLst>
          </p:nvPr>
        </p:nvGraphicFramePr>
        <p:xfrm>
          <a:off x="-476250" y="3586692"/>
          <a:ext cx="6026150" cy="327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FC17988-F80A-413F-AA50-EA4D6D5100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578673"/>
              </p:ext>
            </p:extLst>
          </p:nvPr>
        </p:nvGraphicFramePr>
        <p:xfrm>
          <a:off x="7045325" y="3586692"/>
          <a:ext cx="6026150" cy="32713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13700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421A-09C4-4B81-9384-40B469F7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and Unsupervised Learning</a:t>
            </a:r>
          </a:p>
        </p:txBody>
      </p:sp>
      <p:pic>
        <p:nvPicPr>
          <p:cNvPr id="4" name="Picture 2" descr="Supervised learning and unsupervised learning. Supervised learning uses...  | Download Scientific Diagram">
            <a:extLst>
              <a:ext uri="{FF2B5EF4-FFF2-40B4-BE49-F238E27FC236}">
                <a16:creationId xmlns:a16="http://schemas.microsoft.com/office/drawing/2014/main" id="{579D2FE6-F446-4E38-B8E3-FD58D09CFA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359" y="1825625"/>
            <a:ext cx="541528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8306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982A4-4EFF-4CA7-961C-A1404974C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2E289-4F2F-40EA-8B8A-CFDE9D50A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80A13"/>
                </a:solidFill>
                <a:effectLst/>
                <a:latin typeface="+mj-lt"/>
              </a:rPr>
              <a:t>Training data</a:t>
            </a:r>
            <a:r>
              <a:rPr lang="en-US" b="0" i="0" dirty="0">
                <a:solidFill>
                  <a:srgbClr val="080A13"/>
                </a:solidFill>
                <a:effectLst/>
                <a:latin typeface="+mj-lt"/>
              </a:rPr>
              <a:t> is the data we use to train a machine learning algorithm.</a:t>
            </a:r>
          </a:p>
          <a:p>
            <a:r>
              <a:rPr lang="en-US" b="0" i="0" dirty="0">
                <a:solidFill>
                  <a:srgbClr val="080A13"/>
                </a:solidFill>
                <a:effectLst/>
                <a:latin typeface="Inter"/>
              </a:rPr>
              <a:t> </a:t>
            </a:r>
            <a:r>
              <a:rPr lang="en-US" b="0" i="0" dirty="0">
                <a:effectLst/>
                <a:latin typeface="+mj-lt"/>
              </a:rPr>
              <a:t>Training data in </a:t>
            </a:r>
            <a:r>
              <a:rPr lang="en-US" b="1" i="0" dirty="0">
                <a:effectLst/>
                <a:latin typeface="+mj-lt"/>
              </a:rPr>
              <a:t>supervised learning</a:t>
            </a:r>
            <a:r>
              <a:rPr lang="en-US" b="0" i="0" dirty="0">
                <a:effectLst/>
                <a:latin typeface="+mj-lt"/>
              </a:rPr>
              <a:t> consists of generally input data and their correct labels.</a:t>
            </a:r>
          </a:p>
          <a:p>
            <a:r>
              <a:rPr lang="en-US" dirty="0">
                <a:latin typeface="+mj-lt"/>
              </a:rPr>
              <a:t>Training data in </a:t>
            </a:r>
            <a:r>
              <a:rPr lang="en-US" b="1" dirty="0">
                <a:latin typeface="+mj-lt"/>
              </a:rPr>
              <a:t>unsupervised learning </a:t>
            </a:r>
            <a:r>
              <a:rPr lang="en-US" dirty="0">
                <a:latin typeface="+mj-lt"/>
              </a:rPr>
              <a:t>consists of no labels and machine learning model is task to find patterns in the data.</a:t>
            </a:r>
            <a:endParaRPr lang="en-US" b="0" i="0" dirty="0">
              <a:effectLst/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60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D4EE-A45D-43BE-BF94-D1106D2C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33EE3-A043-4242-B1C1-FA90C383D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Validation Data is a test data that our model isn’t train on but our model can predict on.</a:t>
            </a:r>
          </a:p>
          <a:p>
            <a:r>
              <a:rPr lang="en-US" dirty="0">
                <a:latin typeface="+mj-lt"/>
              </a:rPr>
              <a:t>It’s unseen data </a:t>
            </a:r>
            <a:r>
              <a:rPr lang="en-US" b="1" dirty="0">
                <a:latin typeface="+mj-lt"/>
              </a:rPr>
              <a:t>during</a:t>
            </a:r>
            <a:r>
              <a:rPr lang="en-US" dirty="0">
                <a:latin typeface="+mj-lt"/>
              </a:rPr>
              <a:t> training. It helps to further tune our model.</a:t>
            </a:r>
          </a:p>
          <a:p>
            <a:r>
              <a:rPr lang="en-US" dirty="0">
                <a:latin typeface="+mj-lt"/>
              </a:rPr>
              <a:t>The validation data must be labeled for supervised learning model.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396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CCA8-28BC-447B-8858-1ACEDC17F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1A275-01D5-491E-BE0A-847D16EE3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Validation Data is a test data that our model isn’t train on but our model can predict on.</a:t>
            </a:r>
          </a:p>
          <a:p>
            <a:r>
              <a:rPr lang="en-US" dirty="0">
                <a:latin typeface="+mj-lt"/>
              </a:rPr>
              <a:t>It’s unseen data </a:t>
            </a:r>
            <a:r>
              <a:rPr lang="en-US" b="1" dirty="0">
                <a:latin typeface="+mj-lt"/>
              </a:rPr>
              <a:t>after</a:t>
            </a:r>
            <a:r>
              <a:rPr lang="en-US" dirty="0">
                <a:latin typeface="+mj-lt"/>
              </a:rPr>
              <a:t> training. It helps to evaluate our model.</a:t>
            </a:r>
          </a:p>
          <a:p>
            <a:r>
              <a:rPr lang="en-US" dirty="0">
                <a:latin typeface="+mj-lt"/>
              </a:rPr>
              <a:t>The test data can be labeled or not labeled for supervised learning model.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39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E41BF-04DB-4A9C-9170-3C180479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F3EBC-E3E9-4D1C-A8FA-9530EC4CB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17500">
              <a:spcBef>
                <a:spcPts val="0"/>
              </a:spcBef>
              <a:buSzPts val="1400"/>
              <a:buChar char="-"/>
            </a:pPr>
            <a:r>
              <a:rPr lang="en-US" dirty="0">
                <a:latin typeface="+mj-lt"/>
              </a:rPr>
              <a:t>Works on continuous data</a:t>
            </a:r>
          </a:p>
          <a:p>
            <a:pPr marL="457200" indent="-317500">
              <a:spcBef>
                <a:spcPts val="0"/>
              </a:spcBef>
              <a:buSzPts val="1400"/>
              <a:buChar char="-"/>
            </a:pPr>
            <a:r>
              <a:rPr lang="en-US" dirty="0">
                <a:latin typeface="+mj-lt"/>
              </a:rPr>
              <a:t>Given a value of X determines the Value of Y where Y is dependent on X</a:t>
            </a:r>
          </a:p>
          <a:p>
            <a:pPr marL="457200" indent="-342900">
              <a:spcBef>
                <a:spcPts val="0"/>
              </a:spcBef>
              <a:buSzPts val="1800"/>
              <a:buChar char="-"/>
            </a:pPr>
            <a:r>
              <a:rPr lang="en-US" dirty="0">
                <a:latin typeface="+mj-lt"/>
              </a:rPr>
              <a:t>Example: House price prediction, sales prediction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461060E-02F2-4AD8-A3E8-86E79EBB7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" t="1282" r="15300" b="49635"/>
          <a:stretch/>
        </p:blipFill>
        <p:spPr>
          <a:xfrm>
            <a:off x="2085975" y="3614739"/>
            <a:ext cx="7162800" cy="256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309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218F-8E80-4FD7-8482-D7CE9594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(Numeric)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48EA-596C-4C0E-970F-28E05701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317500">
              <a:spcBef>
                <a:spcPts val="0"/>
              </a:spcBef>
              <a:buSzPts val="1400"/>
              <a:buChar char="-"/>
            </a:pPr>
            <a:r>
              <a:rPr lang="en-US" dirty="0">
                <a:latin typeface="+mj-lt"/>
              </a:rPr>
              <a:t>Task of identifying the label or class of the data</a:t>
            </a:r>
          </a:p>
          <a:p>
            <a:pPr marL="457200" indent="-317500">
              <a:spcBef>
                <a:spcPts val="0"/>
              </a:spcBef>
              <a:buSzPts val="1400"/>
              <a:buChar char="-"/>
            </a:pPr>
            <a:r>
              <a:rPr lang="en-US" dirty="0">
                <a:latin typeface="+mj-lt"/>
              </a:rPr>
              <a:t>Works on the discrete data</a:t>
            </a:r>
          </a:p>
          <a:p>
            <a:pPr marL="457200" indent="-342900">
              <a:spcBef>
                <a:spcPts val="0"/>
              </a:spcBef>
              <a:buSzPts val="1800"/>
              <a:buChar char="-"/>
            </a:pPr>
            <a:r>
              <a:rPr lang="en-US" dirty="0">
                <a:latin typeface="+mj-lt"/>
              </a:rPr>
              <a:t>Example 0 or 1 . Here 1 means Death and 0 means Alive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3E36E9-94C6-4CCB-821D-590E04793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437" y="3210291"/>
            <a:ext cx="8253175" cy="310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2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5DD9-20E5-4402-B3A8-4CC7422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2D6F1-F9C5-40AB-A2DA-EDA9F7C41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input data are text and labels are also text.</a:t>
            </a:r>
          </a:p>
          <a:p>
            <a:r>
              <a:rPr lang="en-US" dirty="0">
                <a:latin typeface="+mj-lt"/>
              </a:rPr>
              <a:t>But while training on the data, the data must be encoded (converted to numeric data.)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E0295A-7EC9-4C83-8179-7390A5E86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66" t="2026" r="4688" b="27087"/>
          <a:stretch/>
        </p:blipFill>
        <p:spPr>
          <a:xfrm>
            <a:off x="838200" y="3292336"/>
            <a:ext cx="11039476" cy="344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74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3C38-949C-49F2-A001-5B04BB60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(Image)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C113E-0E94-458C-946A-895673117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input data are image and labels are text.</a:t>
            </a:r>
          </a:p>
          <a:p>
            <a:r>
              <a:rPr lang="en-US" dirty="0">
                <a:latin typeface="+mj-lt"/>
              </a:rPr>
              <a:t>But while training on the data, the data must be encoded (converted to numeric data.)</a:t>
            </a:r>
          </a:p>
          <a:p>
            <a:endParaRPr lang="en-US" dirty="0">
              <a:latin typeface="+mj-lt"/>
            </a:endParaRPr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893606-9DDA-49F1-BD7F-0CBD87BF93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94"/>
          <a:stretch/>
        </p:blipFill>
        <p:spPr>
          <a:xfrm>
            <a:off x="1107539" y="3212570"/>
            <a:ext cx="9976921" cy="1234547"/>
          </a:xfrm>
          <a:prstGeom prst="rect">
            <a:avLst/>
          </a:prstGeom>
        </p:spPr>
      </p:pic>
      <p:pic>
        <p:nvPicPr>
          <p:cNvPr id="1026" name="Picture 2" descr="How to Classify Cats and Dogs Using CNNs in Python?">
            <a:extLst>
              <a:ext uri="{FF2B5EF4-FFF2-40B4-BE49-F238E27FC236}">
                <a16:creationId xmlns:a16="http://schemas.microsoft.com/office/drawing/2014/main" id="{3B3F716C-2A45-4615-9DE6-F8A67C464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650" y="4447117"/>
            <a:ext cx="3894697" cy="218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2581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2606-D677-4FF3-B03B-DF4E6E7A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78FA7-676E-44ED-B8F0-BBDDB80A5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It will be a combination of classification and regression.</a:t>
            </a:r>
          </a:p>
          <a:p>
            <a:r>
              <a:rPr lang="en-US" dirty="0">
                <a:latin typeface="+mj-lt"/>
              </a:rPr>
              <a:t>The bounding box is a regression problem and the area inside the bounding box is a classification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A3A8F-AEBA-416D-B351-1FD7548D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3226723"/>
            <a:ext cx="3581400" cy="3596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0DB53E-B0B6-4CA2-963B-A7457762E1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" t="1515"/>
          <a:stretch/>
        </p:blipFill>
        <p:spPr>
          <a:xfrm>
            <a:off x="5172075" y="3705225"/>
            <a:ext cx="5884801" cy="185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5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FC499FC-9E9C-4FE1-9BFE-F7FEB5A8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29762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ts val="10538"/>
              </a:lnSpc>
            </a:pPr>
            <a:r>
              <a:rPr lang="en-US" sz="9600" dirty="0"/>
              <a:t>	INTRODUCTION TO 				AI,ML,DL</a:t>
            </a:r>
            <a:br>
              <a:rPr lang="en-US" sz="9600" dirty="0">
                <a:solidFill>
                  <a:srgbClr val="264093"/>
                </a:solidFill>
              </a:rPr>
            </a:br>
            <a:br>
              <a:rPr lang="en-US" sz="9600" dirty="0">
                <a:solidFill>
                  <a:srgbClr val="264093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7708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B4AC-8AE7-4DFC-B5C1-8A029A59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625C3-9188-493A-9746-6A9E4C1F0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effectLst/>
                <a:latin typeface="+mj-lt"/>
              </a:rPr>
              <a:t>I tried to explain the concept of 'clean data' to my LLM. It responded with, 'I prefer my data like my room: messy and full of surprises.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-</a:t>
            </a:r>
            <a:r>
              <a:rPr lang="en-US">
                <a:latin typeface="+mj-lt"/>
              </a:rPr>
              <a:t>ChatGPT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5371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ADD1-7E2B-C2AF-8EB5-9B49A79D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028D5-69F0-CC65-A306-8C98BE08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Satisfy the requirements of its intended use</a:t>
            </a:r>
          </a:p>
        </p:txBody>
      </p:sp>
    </p:spTree>
    <p:extLst>
      <p:ext uri="{BB962C8B-B14F-4D97-AF65-F5344CB8AC3E}">
        <p14:creationId xmlns:p14="http://schemas.microsoft.com/office/powerpoint/2010/main" val="23730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5570B-1EA1-2C9A-E22C-BE0236329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Quality matters in Data Science, AI and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0B8BA-2A4F-9B79-6092-D0B272649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156"/>
            <a:ext cx="10515600" cy="4351338"/>
          </a:xfrm>
        </p:spPr>
        <p:txBody>
          <a:bodyPr/>
          <a:lstStyle/>
          <a:p>
            <a:r>
              <a:rPr lang="en-US" dirty="0"/>
              <a:t>Foundation for Model Training</a:t>
            </a:r>
          </a:p>
          <a:p>
            <a:r>
              <a:rPr lang="en-US" dirty="0"/>
              <a:t>Ensures Model Performance</a:t>
            </a:r>
          </a:p>
          <a:p>
            <a:r>
              <a:rPr lang="en-US" dirty="0"/>
              <a:t>Reduces Bias and Variance</a:t>
            </a:r>
          </a:p>
          <a:p>
            <a:r>
              <a:rPr lang="en-US" dirty="0"/>
              <a:t>Enables Trust and Interpretability</a:t>
            </a:r>
          </a:p>
          <a:p>
            <a:r>
              <a:rPr lang="en-US" dirty="0"/>
              <a:t>Supports Data-driven Insights</a:t>
            </a:r>
          </a:p>
          <a:p>
            <a:r>
              <a:rPr lang="en-US" dirty="0"/>
              <a:t>Ensures Ethical and Responsible AI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73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2F5F-2BB6-C212-2D50-2C5C14D03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Aspects of Data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F5F55-051D-758A-C0F3-C6BDCFB26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Accuracy: Ensuring the data is correct and free from errors.</a:t>
            </a:r>
          </a:p>
          <a:p>
            <a:r>
              <a:rPr lang="en-US" dirty="0"/>
              <a:t>Completeness: All required data is present.</a:t>
            </a:r>
          </a:p>
          <a:p>
            <a:r>
              <a:rPr lang="en-US" dirty="0"/>
              <a:t>Consistency: Data is consistent across different datasets and sources.</a:t>
            </a:r>
          </a:p>
          <a:p>
            <a:r>
              <a:rPr lang="en-US" dirty="0"/>
              <a:t>Timeliness: Data is up-to-date and available when needed.</a:t>
            </a:r>
          </a:p>
          <a:p>
            <a:r>
              <a:rPr lang="en-US" dirty="0"/>
              <a:t>Believability: Data is credible and trustworthy.</a:t>
            </a:r>
          </a:p>
          <a:p>
            <a:r>
              <a:rPr lang="en-US" dirty="0"/>
              <a:t>Interpretability: Data is easily understood and usable.</a:t>
            </a:r>
          </a:p>
        </p:txBody>
      </p:sp>
    </p:spTree>
    <p:extLst>
      <p:ext uri="{BB962C8B-B14F-4D97-AF65-F5344CB8AC3E}">
        <p14:creationId xmlns:p14="http://schemas.microsoft.com/office/powerpoint/2010/main" val="4046921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0256-8049-9004-6A2F-3C6232E5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09967-9A0D-C269-1767-84FC12D5B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8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1FFEF6-8A96-429A-80C9-C65423506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182" dirty="0"/>
              <a:t>AI vs ML vs DL</a:t>
            </a:r>
            <a:br>
              <a:rPr lang="en-US" sz="4400" spc="182" dirty="0">
                <a:solidFill>
                  <a:srgbClr val="534EC6"/>
                </a:solidFill>
                <a:latin typeface="Archivo Black Bold"/>
              </a:rPr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9FF8B4-D9FA-4996-BB05-E128B61F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1469608" lvl="2" indent="-571500">
              <a:lnSpc>
                <a:spcPct val="120000"/>
              </a:lnSpc>
            </a:pPr>
            <a:r>
              <a:rPr lang="en-US" sz="3684" b="1" spc="4" dirty="0">
                <a:latin typeface="+mj-lt"/>
              </a:rPr>
              <a:t>Artificial Intelligence (AI): </a:t>
            </a:r>
            <a:r>
              <a:rPr lang="en-US" sz="3684" spc="4" dirty="0">
                <a:latin typeface="+mj-lt"/>
              </a:rPr>
              <a:t>Developing machines to mimic human intelligence and </a:t>
            </a:r>
            <a:r>
              <a:rPr lang="en-US" sz="3684" spc="4" dirty="0" err="1">
                <a:latin typeface="+mj-lt"/>
              </a:rPr>
              <a:t>behaviour</a:t>
            </a:r>
            <a:r>
              <a:rPr lang="en-US" sz="3684" spc="4" dirty="0">
                <a:latin typeface="+mj-lt"/>
              </a:rPr>
              <a:t>.</a:t>
            </a:r>
          </a:p>
          <a:p>
            <a:pPr marL="1469608" lvl="2" indent="-571500">
              <a:lnSpc>
                <a:spcPct val="120000"/>
              </a:lnSpc>
            </a:pPr>
            <a:r>
              <a:rPr lang="en-US" sz="3684" b="1" spc="4" dirty="0">
                <a:latin typeface="+mj-lt"/>
              </a:rPr>
              <a:t>Machine Learning (ML): </a:t>
            </a:r>
            <a:r>
              <a:rPr lang="en-US" sz="3684" spc="4" dirty="0">
                <a:latin typeface="+mj-lt"/>
              </a:rPr>
              <a:t>Algorithms that learn from structured data to predict outputs and discover patterns in that data.</a:t>
            </a:r>
          </a:p>
          <a:p>
            <a:pPr marL="1469608" lvl="2" indent="-571500">
              <a:lnSpc>
                <a:spcPct val="120000"/>
              </a:lnSpc>
            </a:pPr>
            <a:r>
              <a:rPr lang="en-US" sz="3684" b="1" spc="4" dirty="0">
                <a:latin typeface="+mj-lt"/>
              </a:rPr>
              <a:t>Deep Learning (DL): </a:t>
            </a:r>
            <a:r>
              <a:rPr lang="en-US" sz="3684" spc="4" dirty="0">
                <a:latin typeface="+mj-lt"/>
              </a:rPr>
              <a:t>Algorithms based on highly complex neural networks that mimic the way a human brain works to detect patterns in large unstructured data sets.</a:t>
            </a:r>
          </a:p>
          <a:p>
            <a:pPr algn="l">
              <a:lnSpc>
                <a:spcPct val="120000"/>
              </a:lnSpc>
            </a:pPr>
            <a:endParaRPr lang="en-US" sz="4084" spc="4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196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7">
            <a:extLst>
              <a:ext uri="{FF2B5EF4-FFF2-40B4-BE49-F238E27FC236}">
                <a16:creationId xmlns:a16="http://schemas.microsoft.com/office/drawing/2014/main" id="{A0996EE4-168B-4D58-9797-A6317342E908}"/>
              </a:ext>
            </a:extLst>
          </p:cNvPr>
          <p:cNvSpPr/>
          <p:nvPr/>
        </p:nvSpPr>
        <p:spPr>
          <a:xfrm>
            <a:off x="1535836" y="102093"/>
            <a:ext cx="8300622" cy="6755907"/>
          </a:xfrm>
          <a:custGeom>
            <a:avLst/>
            <a:gdLst/>
            <a:ahLst/>
            <a:cxnLst/>
            <a:rect l="l" t="t" r="r" b="b"/>
            <a:pathLst>
              <a:path w="10012501" h="9406275">
                <a:moveTo>
                  <a:pt x="0" y="0"/>
                </a:moveTo>
                <a:lnTo>
                  <a:pt x="10012501" y="0"/>
                </a:lnTo>
                <a:lnTo>
                  <a:pt x="10012501" y="9406275"/>
                </a:lnTo>
                <a:lnTo>
                  <a:pt x="0" y="94062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8590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E16DE-15EE-4C41-805F-8D4CB7CE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182" dirty="0">
                <a:solidFill>
                  <a:srgbClr val="534EC6"/>
                </a:solidFill>
              </a:rPr>
              <a:t>Machine learning</a:t>
            </a:r>
            <a:br>
              <a:rPr lang="en-US" sz="4400" spc="182" dirty="0">
                <a:solidFill>
                  <a:srgbClr val="534EC6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CDFA-2F1D-451B-9759-A60275258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08319" lvl="1" indent="-454159" algn="l">
              <a:lnSpc>
                <a:spcPts val="5898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How does machine learning differ from other traditional programming ideas? </a:t>
            </a:r>
          </a:p>
          <a:p>
            <a:pPr marL="908319" lvl="1" indent="-454159" algn="l">
              <a:lnSpc>
                <a:spcPts val="5898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What makes machine learning so special? We will discuss it now.</a:t>
            </a:r>
          </a:p>
          <a:p>
            <a:pPr algn="l">
              <a:lnSpc>
                <a:spcPts val="5901"/>
              </a:lnSpc>
            </a:pPr>
            <a:endParaRPr lang="en-US" sz="4207" spc="4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3660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>
            <a:extLst>
              <a:ext uri="{FF2B5EF4-FFF2-40B4-BE49-F238E27FC236}">
                <a16:creationId xmlns:a16="http://schemas.microsoft.com/office/drawing/2014/main" id="{88B967EE-536E-474A-A7EC-E8F688BDEEC1}"/>
              </a:ext>
            </a:extLst>
          </p:cNvPr>
          <p:cNvSpPr/>
          <p:nvPr/>
        </p:nvSpPr>
        <p:spPr>
          <a:xfrm>
            <a:off x="1995800" y="561718"/>
            <a:ext cx="8200400" cy="5734564"/>
          </a:xfrm>
          <a:custGeom>
            <a:avLst/>
            <a:gdLst/>
            <a:ahLst/>
            <a:cxnLst/>
            <a:rect l="l" t="t" r="r" b="b"/>
            <a:pathLst>
              <a:path w="10920319" h="7647822">
                <a:moveTo>
                  <a:pt x="0" y="0"/>
                </a:moveTo>
                <a:lnTo>
                  <a:pt x="10920319" y="0"/>
                </a:lnTo>
                <a:lnTo>
                  <a:pt x="10920319" y="7647822"/>
                </a:lnTo>
                <a:lnTo>
                  <a:pt x="0" y="76478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577"/>
            </a:stretch>
          </a:blipFill>
        </p:spPr>
      </p:sp>
    </p:spTree>
    <p:extLst>
      <p:ext uri="{BB962C8B-B14F-4D97-AF65-F5344CB8AC3E}">
        <p14:creationId xmlns:p14="http://schemas.microsoft.com/office/powerpoint/2010/main" val="173364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DF94988-96B2-44CE-9AEE-2043BFF8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182" dirty="0"/>
              <a:t>Types of Machine Learning</a:t>
            </a:r>
            <a:br>
              <a:rPr lang="en-US" sz="4400" spc="182" dirty="0"/>
            </a:b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F75E1-07CD-45FB-8C8F-A1949ED3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47388"/>
            <a:ext cx="10515600" cy="4351338"/>
          </a:xfrm>
        </p:spPr>
        <p:txBody>
          <a:bodyPr/>
          <a:lstStyle/>
          <a:p>
            <a:pPr algn="l">
              <a:lnSpc>
                <a:spcPts val="4621"/>
              </a:lnSpc>
            </a:pPr>
            <a:r>
              <a:rPr lang="en-US" sz="3296" spc="3" dirty="0">
                <a:latin typeface="+mj-lt"/>
              </a:rPr>
              <a:t>A very short intro for the types could be:</a:t>
            </a:r>
          </a:p>
          <a:p>
            <a:pPr marL="711728" lvl="1" indent="-355864" algn="l">
              <a:lnSpc>
                <a:spcPts val="4621"/>
              </a:lnSpc>
              <a:buFont typeface="Arial"/>
              <a:buChar char="•"/>
            </a:pPr>
            <a:r>
              <a:rPr lang="en-US" sz="3296" b="1" spc="3" dirty="0">
                <a:latin typeface="+mj-lt"/>
              </a:rPr>
              <a:t>Supervised Learning: </a:t>
            </a:r>
            <a:r>
              <a:rPr lang="en-US" sz="3296" spc="3" dirty="0">
                <a:latin typeface="+mj-lt"/>
              </a:rPr>
              <a:t>"Guide me through training!"</a:t>
            </a:r>
          </a:p>
          <a:p>
            <a:pPr marL="711728" lvl="1" indent="-355864" algn="l">
              <a:lnSpc>
                <a:spcPts val="4621"/>
              </a:lnSpc>
              <a:buFont typeface="Arial"/>
              <a:buChar char="•"/>
            </a:pPr>
            <a:r>
              <a:rPr lang="en-US" sz="3296" b="1" spc="3" dirty="0">
                <a:latin typeface="+mj-lt"/>
              </a:rPr>
              <a:t>Unsupervised Learning: </a:t>
            </a:r>
            <a:r>
              <a:rPr lang="en-US" sz="3296" spc="3" dirty="0">
                <a:latin typeface="+mj-lt"/>
              </a:rPr>
              <a:t>"I learn independently!"</a:t>
            </a:r>
          </a:p>
          <a:p>
            <a:pPr marL="711728" lvl="1" indent="-355864" algn="l">
              <a:lnSpc>
                <a:spcPts val="4621"/>
              </a:lnSpc>
              <a:buFont typeface="Arial"/>
              <a:buChar char="•"/>
            </a:pPr>
            <a:r>
              <a:rPr lang="en-US" sz="3296" b="1" spc="3" dirty="0">
                <a:latin typeface="+mj-lt"/>
              </a:rPr>
              <a:t>Reinforcement Learning: </a:t>
            </a:r>
            <a:r>
              <a:rPr lang="en-US" sz="3296" spc="3" dirty="0">
                <a:latin typeface="+mj-lt"/>
              </a:rPr>
              <a:t>"I make my own choices!"</a:t>
            </a:r>
          </a:p>
          <a:p>
            <a:pPr algn="l">
              <a:lnSpc>
                <a:spcPts val="4624"/>
              </a:lnSpc>
            </a:pPr>
            <a:endParaRPr lang="en-US" sz="3296" spc="3" dirty="0"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F9DF4C34-401D-4338-A715-86F94FA90156}"/>
              </a:ext>
            </a:extLst>
          </p:cNvPr>
          <p:cNvSpPr/>
          <p:nvPr/>
        </p:nvSpPr>
        <p:spPr>
          <a:xfrm>
            <a:off x="6709927" y="483542"/>
            <a:ext cx="5862916" cy="3160696"/>
          </a:xfrm>
          <a:custGeom>
            <a:avLst/>
            <a:gdLst/>
            <a:ahLst/>
            <a:cxnLst/>
            <a:rect l="l" t="t" r="r" b="b"/>
            <a:pathLst>
              <a:path w="12922931" h="6966748">
                <a:moveTo>
                  <a:pt x="0" y="0"/>
                </a:moveTo>
                <a:lnTo>
                  <a:pt x="12922931" y="0"/>
                </a:lnTo>
                <a:lnTo>
                  <a:pt x="12922931" y="6966748"/>
                </a:lnTo>
                <a:lnTo>
                  <a:pt x="0" y="69667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5" r="-465" b="-4214"/>
            </a:stretch>
          </a:blipFill>
        </p:spPr>
      </p:sp>
    </p:spTree>
    <p:extLst>
      <p:ext uri="{BB962C8B-B14F-4D97-AF65-F5344CB8AC3E}">
        <p14:creationId xmlns:p14="http://schemas.microsoft.com/office/powerpoint/2010/main" val="92934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3E02-0815-4487-AFFD-16D247918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182" dirty="0"/>
              <a:t>Machine learning Lifecycle</a:t>
            </a:r>
            <a:br>
              <a:rPr lang="en-US" sz="4400" spc="182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E1E7-567B-4DF9-9EF7-935C2A30F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Problem Definition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Data Collection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Data Preprocessing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Feature Engineering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Model Selection and Training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Model Evaluation and Fine Tuning 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Model Deployment</a:t>
            </a:r>
          </a:p>
          <a:p>
            <a:pPr marL="908319" lvl="1" indent="-454159" algn="l">
              <a:lnSpc>
                <a:spcPct val="120000"/>
              </a:lnSpc>
              <a:buFont typeface="Arial"/>
              <a:buChar char="•"/>
            </a:pPr>
            <a:r>
              <a:rPr lang="en-US" sz="4207" spc="4" dirty="0">
                <a:latin typeface="+mj-lt"/>
              </a:rPr>
              <a:t>Monitoring and Maintenance</a:t>
            </a:r>
          </a:p>
          <a:p>
            <a:pPr algn="l">
              <a:lnSpc>
                <a:spcPct val="120000"/>
              </a:lnSpc>
            </a:pPr>
            <a:endParaRPr lang="en-US" sz="4207" spc="4" dirty="0">
              <a:latin typeface="+mj-lt"/>
            </a:endParaRPr>
          </a:p>
          <a:p>
            <a:pPr>
              <a:lnSpc>
                <a:spcPct val="120000"/>
              </a:lnSpc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82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7A11-550C-48A5-AC1D-E7FAF1BF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and 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458E-E293-4A68-8E47-D1E7BB562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77058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654</Words>
  <Application>Microsoft Office PowerPoint</Application>
  <PresentationFormat>Widescreen</PresentationFormat>
  <Paragraphs>80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Archivo Black Bold</vt:lpstr>
      <vt:lpstr>Arial</vt:lpstr>
      <vt:lpstr>Calibri</vt:lpstr>
      <vt:lpstr>Calibri Light</vt:lpstr>
      <vt:lpstr>Inter</vt:lpstr>
      <vt:lpstr>Office Theme</vt:lpstr>
      <vt:lpstr>AI/ML</vt:lpstr>
      <vt:lpstr> INTRODUCTION TO     AI,ML,DL  </vt:lpstr>
      <vt:lpstr>AI vs ML vs DL </vt:lpstr>
      <vt:lpstr>PowerPoint Presentation</vt:lpstr>
      <vt:lpstr>Machine learning </vt:lpstr>
      <vt:lpstr>PowerPoint Presentation</vt:lpstr>
      <vt:lpstr>Types of Machine Learning </vt:lpstr>
      <vt:lpstr>Machine learning Lifecycle </vt:lpstr>
      <vt:lpstr>Python and Data Structures</vt:lpstr>
      <vt:lpstr>Data For Training</vt:lpstr>
      <vt:lpstr>Supervised Learning and Unsupervised Learning</vt:lpstr>
      <vt:lpstr>Training Data</vt:lpstr>
      <vt:lpstr>Validation Data</vt:lpstr>
      <vt:lpstr>Test Data</vt:lpstr>
      <vt:lpstr>Regression Model</vt:lpstr>
      <vt:lpstr>Classification Model (Numeric)</vt:lpstr>
      <vt:lpstr>Classification Model (Text)</vt:lpstr>
      <vt:lpstr>Classification Model (Image)</vt:lpstr>
      <vt:lpstr>Object Detection</vt:lpstr>
      <vt:lpstr>Data Quality</vt:lpstr>
      <vt:lpstr>Data Quality</vt:lpstr>
      <vt:lpstr>Why Data Quality matters in Data Science, AI and ML</vt:lpstr>
      <vt:lpstr>Key Aspects of Data Quality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with AI</dc:title>
  <dc:creator>Bibek  Thapa</dc:creator>
  <cp:lastModifiedBy>Bibek  Thapa</cp:lastModifiedBy>
  <cp:revision>21</cp:revision>
  <dcterms:created xsi:type="dcterms:W3CDTF">2024-06-05T12:49:05Z</dcterms:created>
  <dcterms:modified xsi:type="dcterms:W3CDTF">2024-10-07T07:43:44Z</dcterms:modified>
</cp:coreProperties>
</file>