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8" r:id="rId3"/>
    <p:sldId id="257" r:id="rId4"/>
    <p:sldId id="258" r:id="rId5"/>
    <p:sldId id="260" r:id="rId6"/>
    <p:sldId id="259" r:id="rId7"/>
    <p:sldId id="261" r:id="rId8"/>
    <p:sldId id="322" r:id="rId9"/>
    <p:sldId id="326" r:id="rId10"/>
    <p:sldId id="262" r:id="rId11"/>
    <p:sldId id="263" r:id="rId12"/>
    <p:sldId id="264" r:id="rId13"/>
    <p:sldId id="265" r:id="rId14"/>
    <p:sldId id="324" r:id="rId15"/>
    <p:sldId id="323" r:id="rId16"/>
    <p:sldId id="325" r:id="rId17"/>
    <p:sldId id="327" r:id="rId18"/>
    <p:sldId id="282" r:id="rId19"/>
    <p:sldId id="283" r:id="rId20"/>
    <p:sldId id="284" r:id="rId21"/>
    <p:sldId id="285" r:id="rId22"/>
    <p:sldId id="286" r:id="rId23"/>
    <p:sldId id="293" r:id="rId24"/>
    <p:sldId id="296" r:id="rId25"/>
    <p:sldId id="297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EFEF2-5BA4-47D9-BC75-27C910CA45B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2466D-C48F-436A-B3C5-5EBC5678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a5e7eea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a5e7eea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a5e7eea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a5e7eea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a5e7eea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a5e7eea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a5e7eeaa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a5e7eeaa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a5e7eeaa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a5e7eeaa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26FE-13DD-438A-97E4-D4407785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15045-F094-455B-9362-6C59194F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8AC9-66E2-4183-834C-C1ABB48D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00D1-E174-4723-91B5-34912104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83DA-DF31-4935-ACE5-1B0D938C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0355-6EF3-49A7-B34C-7CA52E2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B1C49-C80F-46ED-823B-420A277E4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9AC4-BA7C-4F6A-9DCE-FDC688A3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13BF-52D8-4609-8626-F86FB283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9A89-A358-4A37-8558-A54E4D9D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5E104-501A-4F47-B605-5EC353A4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ADEAD-3082-44FC-AA36-1E4A33BD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2A50-F267-4176-8796-86FC0C13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0FF3-7A40-4667-A3A0-B332BAD8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3FF6-5DB7-4133-B074-44C72D25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0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DF33-9F77-4EA0-93D7-7F1C9725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8CD-3C48-4EE2-BDF6-31E586EA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6B09-A048-44F0-A71F-F21C41DC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EE3B-009A-4F75-91B4-A11A632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CE30-00A6-4228-B052-9CC3BB8C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ABE3-DCD8-4602-9EED-C40B2CF2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83F6-2438-4A7C-AD7F-344868C4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6933-C44F-4B4A-BF4D-94B9FD4E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32EE-02B2-4688-B310-79061CE5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97B1-EA4D-446D-B3CC-3280E07D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142E-2FAF-4FBA-9602-89C25A21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1E4D-16E1-42AE-AAAF-FABE5DCE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776AE-D69E-44F9-8056-7D8D41F6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CDE8-9FAA-404B-95BC-2C77280F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08C6-1684-4352-93A8-B16B698F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A2092-2379-42D7-85F5-B07C0FE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5FB6-61D5-4C10-B732-13773BF4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48BC-F045-4382-A74F-3A280FCC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C4481-81ED-4EE2-AF70-E50F4FBE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F90FA-F814-45A0-9C3E-442C816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A42C-8E5C-4093-9422-B9170753E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D7CA8-F8BB-49A4-A370-5623DA41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73CB2-CDFF-4EA9-BB1C-5905A468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D2395-0EC8-4D9D-B956-AB271423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AA0A-7541-4E37-A830-132D5F17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A8359-36F7-4B0E-BF29-6A98ADF9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1B5B0-A0CF-4952-BDAC-82833C4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2D35B-D22B-4E7D-8766-A70349AA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4AB26-82E4-4728-90FB-CFE990A3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6A091-C57C-4CEF-87F4-A22342AE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F8F27-C716-445A-8E55-104F449D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7E0E-2495-45BE-8317-2B178657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7A78-A8AA-4CE5-992D-8BC7935A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B8961-6C3E-4036-A37B-92FC27AC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99C67-4ED3-4113-BF6B-03A5A56D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43F4-573A-4988-A260-AC4B6D5D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8F5FD-D35A-4457-A628-DAD0879C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25D-2D94-42A4-8BD5-CBEDBE33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3CFC2-6BDA-44FC-9661-75A65886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32CB-6E5E-43BD-B723-3810BA64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45D7-4456-4776-A9A4-5AA8A21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0AFE-0316-46AB-9213-31B64A48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DDFE-2B86-4773-B10D-344B7460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6296F-97E5-46F5-A319-F27E2713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A772-DA9E-4079-9B88-0022797E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0C5D-8FE3-4AA4-B7B0-04D7016B2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51CB-365E-49E1-A99D-776AA8D9A15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CACC-61DC-49BA-8381-AE3FC26DA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EBCE-5EFF-4CA6-AD20-BDF61746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2477-2180-4EC4-A9BB-49D014ADC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0B3A-3398-45E1-9187-D6221D9E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2356-DE3C-4086-BFA6-5A05E031A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F66-9763-404E-AFED-7133F677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4A45-2156-48DE-8D88-C2F2422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961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FE4-E5A8-4008-8642-8AA590A5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B85C-6DAE-42D0-A3C1-A989DCBF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actually used for classification problem.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For every value of X  the hypothesis function Y always lies in between 0 and 1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f(X) = Y=[0,1]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C1AC-EA28-420A-BC27-25119E3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CD00CE-E634-4A08-85BE-DA40E264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Logistic Regression">
            <a:extLst>
              <a:ext uri="{FF2B5EF4-FFF2-40B4-BE49-F238E27FC236}">
                <a16:creationId xmlns:a16="http://schemas.microsoft.com/office/drawing/2014/main" id="{92CBE85B-C193-4DAE-ADD3-AADBA4B4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1492475"/>
            <a:ext cx="8444008" cy="45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2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BD2F-602D-47F4-B581-B3D50796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Google Shape;170;p30">
            <a:extLst>
              <a:ext uri="{FF2B5EF4-FFF2-40B4-BE49-F238E27FC236}">
                <a16:creationId xmlns:a16="http://schemas.microsoft.com/office/drawing/2014/main" id="{72893588-115A-4A5A-BB41-0C03F04A570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9745" y="2161309"/>
            <a:ext cx="7550728" cy="4045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32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FC2A-6057-4F9A-B511-AF6FC303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E608-5CE6-43A5-926B-FA826811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Accuracy</a:t>
            </a:r>
          </a:p>
          <a:p>
            <a:pPr lvl="2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Accuracy is one metric for evaluating classification models. Informally,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accuracy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is the fraction of predictions our model got right.</a:t>
            </a:r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Confusion Matrix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is a matrix of size 2×2 for binary classification with actual values on one axis and predicted on another.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5422F-0D2E-4FE5-947B-2152E3953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0" t="31845" r="16857" b="1628"/>
          <a:stretch/>
        </p:blipFill>
        <p:spPr>
          <a:xfrm>
            <a:off x="7843520" y="4758633"/>
            <a:ext cx="3383280" cy="194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374C8-65B3-4051-BB81-4D87FAFD0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72"/>
          <a:stretch/>
        </p:blipFill>
        <p:spPr>
          <a:xfrm>
            <a:off x="4124638" y="3473619"/>
            <a:ext cx="3718882" cy="5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B430-59E6-4601-A0EA-A2EE801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064A-9C08-4F52-8A67-E889374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Precision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Out of all the positive predicted, what percentage is truly positive.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b="1" dirty="0"/>
              <a:t>Recall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Out of the total positive, what percentage are predicted positive. It is the same as TPR (true positive rate).</a:t>
            </a:r>
          </a:p>
          <a:p>
            <a:pPr marL="0" indent="0">
              <a:buNone/>
            </a:pPr>
            <a:r>
              <a:rPr lang="en-US" dirty="0"/>
              <a:t>		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ABE9F-8539-4A92-9182-2703102D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89" y="3176218"/>
            <a:ext cx="2324301" cy="119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B9CC3-5D32-47A8-9D9D-9F679A3B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63" y="5206903"/>
            <a:ext cx="2225233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F928-D2EA-47CB-B08E-81773CC9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0409-B1C8-4AC9-A7EC-69DA29A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F1-Score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is the harmonic mean of precision and recall. It takes both false positive and false negatives into account. Therefore, it performs well on an imbalanced dataset.</a:t>
            </a:r>
          </a:p>
          <a:p>
            <a:pPr lvl="2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EDFEE-5F5E-4CEE-B33A-3F645E51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99" y="4001294"/>
            <a:ext cx="5547841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91F7-080A-4826-9006-63919830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F515-2D18-4C75-8AF9-8EE8188F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en" sz="4000">
                <a:latin typeface="Georgia"/>
                <a:ea typeface="Georgia"/>
                <a:cs typeface="Georgia"/>
                <a:sym typeface="Georgia"/>
              </a:rPr>
              <a:t>Different Loss Functions 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algn="l">
              <a:spcBef>
                <a:spcPts val="0"/>
              </a:spcBef>
            </a:pP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3187033" y="2500133"/>
            <a:ext cx="8442000" cy="34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609585" indent="-507987" algn="l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Mean squared Error(L2  Loss)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609585" indent="-507987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Cross Entropy Loss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609585" indent="-507987" algn="l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L1 Loss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15000"/>
              </a:lnSpc>
              <a:spcBef>
                <a:spcPts val="2000"/>
              </a:spcBef>
            </a:pPr>
            <a:endParaRPr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ctrTitle"/>
          </p:nvPr>
        </p:nvSpPr>
        <p:spPr>
          <a:xfrm>
            <a:off x="2072584" y="173633"/>
            <a:ext cx="8442000" cy="11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2000"/>
              </a:spcBef>
              <a:buClr>
                <a:schemeClr val="dk2"/>
              </a:buClr>
              <a:buSzPts val="1100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Mean squared Error (L2 Loss)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subTitle" idx="1"/>
          </p:nvPr>
        </p:nvSpPr>
        <p:spPr>
          <a:xfrm>
            <a:off x="1753467" y="1475800"/>
            <a:ext cx="8837200" cy="41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Mean squared error is the most common loss function in machine learning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The formula is 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MSE is the straight line between two points in Euclidian space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 In neural network, we apply back propagation algorithm to iteratively minimize the MSE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900" y="2152870"/>
            <a:ext cx="3126333" cy="127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2155236C-DE5D-40A2-82CB-D9DD3868C1B2}"/>
              </a:ext>
            </a:extLst>
          </p:cNvPr>
          <p:cNvSpPr/>
          <p:nvPr/>
        </p:nvSpPr>
        <p:spPr>
          <a:xfrm>
            <a:off x="1995800" y="561718"/>
            <a:ext cx="8200400" cy="5734564"/>
          </a:xfrm>
          <a:custGeom>
            <a:avLst/>
            <a:gdLst/>
            <a:ahLst/>
            <a:cxnLst/>
            <a:rect l="l" t="t" r="r" b="b"/>
            <a:pathLst>
              <a:path w="10920319" h="7647822">
                <a:moveTo>
                  <a:pt x="0" y="0"/>
                </a:moveTo>
                <a:lnTo>
                  <a:pt x="10920319" y="0"/>
                </a:lnTo>
                <a:lnTo>
                  <a:pt x="10920319" y="7647822"/>
                </a:lnTo>
                <a:lnTo>
                  <a:pt x="0" y="7647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77"/>
            </a:stretch>
          </a:blipFill>
        </p:spPr>
      </p:sp>
    </p:spTree>
    <p:extLst>
      <p:ext uri="{BB962C8B-B14F-4D97-AF65-F5344CB8AC3E}">
        <p14:creationId xmlns:p14="http://schemas.microsoft.com/office/powerpoint/2010/main" val="344721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ctrTitle"/>
          </p:nvPr>
        </p:nvSpPr>
        <p:spPr>
          <a:xfrm>
            <a:off x="6478467" y="319433"/>
            <a:ext cx="8442000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2000"/>
              </a:spcBef>
              <a:buClr>
                <a:schemeClr val="dk2"/>
              </a:buClr>
              <a:buSzPts val="1100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Cross Entropy Loss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3200"/>
          </a:p>
        </p:txBody>
      </p:sp>
      <p:sp>
        <p:nvSpPr>
          <p:cNvPr id="233" name="Google Shape;233;p38"/>
          <p:cNvSpPr txBox="1">
            <a:spLocks noGrp="1"/>
          </p:cNvSpPr>
          <p:nvPr>
            <p:ph type="subTitle" idx="1"/>
          </p:nvPr>
        </p:nvSpPr>
        <p:spPr>
          <a:xfrm>
            <a:off x="917733" y="1684133"/>
            <a:ext cx="9632400" cy="47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609585" indent="-423323" algn="l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Cross entropy loss is a another common loss function that commonly used in classification or regression problems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marL="609585" indent="-423323" algn="l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Cross entropy is more advanced than mean squared error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marL="609585" indent="-423323" algn="l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 induction of cross entropy comes from maximum likelihood estimation in statistics.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marL="609585" algn="l">
              <a:spcBef>
                <a:spcPts val="0"/>
              </a:spcBef>
            </a:pP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indent="609585" algn="l">
              <a:spcBef>
                <a:spcPts val="0"/>
              </a:spcBef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The formula of cross entropy is: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marL="1219170" indent="609585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en" sz="1867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" sz="1867" i="1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lang="en" sz="1867" i="1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 is the ground truth label of </a:t>
            </a:r>
            <a:r>
              <a:rPr lang="en" sz="1867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ith training instance and </a:t>
            </a:r>
            <a:r>
              <a:rPr lang="en" sz="1867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yi is the prediction result of your classifier for the </a:t>
            </a:r>
            <a:r>
              <a:rPr lang="en" sz="1867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67">
                <a:latin typeface="Arial"/>
                <a:ea typeface="Arial"/>
                <a:cs typeface="Arial"/>
                <a:sym typeface="Arial"/>
              </a:rPr>
              <a:t>ith training instance.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86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86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86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86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801" y="3290134"/>
            <a:ext cx="2904633" cy="80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ctrTitle"/>
          </p:nvPr>
        </p:nvSpPr>
        <p:spPr>
          <a:xfrm>
            <a:off x="1339300" y="875000"/>
            <a:ext cx="8442000" cy="12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18000"/>
              </a:lnSpc>
              <a:spcBef>
                <a:spcPts val="3867"/>
              </a:spcBef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Binary Crossentropy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ct val="118000"/>
              </a:lnSpc>
              <a:spcBef>
                <a:spcPts val="3867"/>
              </a:spcBef>
              <a:buClr>
                <a:schemeClr val="dk2"/>
              </a:buClr>
              <a:buSzPts val="1100"/>
            </a:pPr>
            <a:endParaRPr sz="2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subTitle" idx="1"/>
          </p:nvPr>
        </p:nvSpPr>
        <p:spPr>
          <a:xfrm>
            <a:off x="1718767" y="2427567"/>
            <a:ext cx="8442000" cy="330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609585" indent="-457189" algn="l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Used when you have a binary classification task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algn="l">
              <a:spcBef>
                <a:spcPts val="0"/>
              </a:spcBef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indent="-457189" algn="l">
              <a:spcBef>
                <a:spcPts val="0"/>
              </a:spcBef>
              <a:buClr>
                <a:srgbClr val="FFFFFF"/>
              </a:buClr>
              <a:buSzPts val="18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BCE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loss function,just needs one output node to classify the data into two classes.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algn="l">
              <a:spcBef>
                <a:spcPts val="0"/>
              </a:spcBef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indent="-457189" algn="l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output value should be passed through a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sigmoid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activation function so the output is in the range of (0–1).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ctrTitle"/>
          </p:nvPr>
        </p:nvSpPr>
        <p:spPr>
          <a:xfrm>
            <a:off x="1148300" y="822933"/>
            <a:ext cx="8442000" cy="14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18000"/>
              </a:lnSpc>
              <a:spcBef>
                <a:spcPts val="3867"/>
              </a:spcBef>
              <a:buClr>
                <a:schemeClr val="dk2"/>
              </a:buClr>
              <a:buSzPts val="1100"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Categorical Crossentropy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1"/>
          </p:nvPr>
        </p:nvSpPr>
        <p:spPr>
          <a:xfrm>
            <a:off x="1537633" y="2291733"/>
            <a:ext cx="8442000" cy="34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609585" indent="-457189" algn="l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Used when you have a multi-class classification task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algn="l">
              <a:spcBef>
                <a:spcPts val="0"/>
              </a:spcBef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indent="-457189" algn="l">
              <a:spcBef>
                <a:spcPts val="0"/>
              </a:spcBef>
              <a:buClr>
                <a:srgbClr val="FFFFFF"/>
              </a:buClr>
              <a:buSzPts val="18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CCE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loss function, there must be the same number of output nodes as the classes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algn="l">
              <a:spcBef>
                <a:spcPts val="0"/>
              </a:spcBef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609585" indent="-457189" algn="l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final layer output should be passed through a </a:t>
            </a:r>
            <a:r>
              <a:rPr lang="en" i="1">
                <a:latin typeface="Georgia"/>
                <a:ea typeface="Georgia"/>
                <a:cs typeface="Georgia"/>
                <a:sym typeface="Georgia"/>
              </a:rPr>
              <a:t>softmax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activation so that each node output a probability value between (0–1).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5DBF-2C86-4A81-A19F-DD653293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8678-D1DC-431F-BE44-34EE5DCE0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851" y="2105025"/>
            <a:ext cx="3574352" cy="24840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Understanding Gradient Descent Algorithm and Its Role in Linear Regression">
            <a:extLst>
              <a:ext uri="{FF2B5EF4-FFF2-40B4-BE49-F238E27FC236}">
                <a16:creationId xmlns:a16="http://schemas.microsoft.com/office/drawing/2014/main" id="{0234ACF5-7852-4542-8791-51C6E9E6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7" y="1593261"/>
            <a:ext cx="6648459" cy="32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B084A-82D6-4C62-8CD4-8A50D4E509F4}"/>
              </a:ext>
            </a:extLst>
          </p:cNvPr>
          <p:cNvSpPr txBox="1"/>
          <p:nvPr/>
        </p:nvSpPr>
        <p:spPr>
          <a:xfrm>
            <a:off x="0" y="22226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Descent is an optimization algorithm for finding a local minimum of a differentiable function.</a:t>
            </a:r>
          </a:p>
        </p:txBody>
      </p:sp>
      <p:pic>
        <p:nvPicPr>
          <p:cNvPr id="2050" name="Picture 2" descr="What Is Gradient Descent? | Built In">
            <a:extLst>
              <a:ext uri="{FF2B5EF4-FFF2-40B4-BE49-F238E27FC236}">
                <a16:creationId xmlns:a16="http://schemas.microsoft.com/office/drawing/2014/main" id="{9E082287-381D-4B2E-AC9C-FEFABFD3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72" y="3368044"/>
            <a:ext cx="4156395" cy="27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9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AD9-4D88-4B72-9F2A-2BB8ADA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8292-9016-41D7-B63A-1D27FFD29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852CC-1800-4211-AF47-6A492F2BE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2" b="-1895"/>
          <a:stretch/>
        </p:blipFill>
        <p:spPr>
          <a:xfrm>
            <a:off x="6265984" y="4583164"/>
            <a:ext cx="5926016" cy="2313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447D6-8302-4E02-9139-8B1B8CCA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7" y="4402218"/>
            <a:ext cx="6005083" cy="242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17334D-1CCF-4D71-960A-808E55BD6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58" y="1486742"/>
            <a:ext cx="5100873" cy="27844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4F169C-CB15-4C12-B889-2D38CD6DD5F1}"/>
              </a:ext>
            </a:extLst>
          </p:cNvPr>
          <p:cNvCxnSpPr/>
          <p:nvPr/>
        </p:nvCxnSpPr>
        <p:spPr>
          <a:xfrm>
            <a:off x="6265984" y="3284738"/>
            <a:ext cx="0" cy="665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00A949-9FC3-4110-9F96-390154A6885A}"/>
              </a:ext>
            </a:extLst>
          </p:cNvPr>
          <p:cNvSpPr txBox="1"/>
          <p:nvPr/>
        </p:nvSpPr>
        <p:spPr>
          <a:xfrm>
            <a:off x="6265984" y="3524435"/>
            <a:ext cx="50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515D5-A733-4004-B458-DB03CA126D61}"/>
              </a:ext>
            </a:extLst>
          </p:cNvPr>
          <p:cNvSpPr txBox="1"/>
          <p:nvPr/>
        </p:nvSpPr>
        <p:spPr>
          <a:xfrm>
            <a:off x="3737499" y="3758387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4720B-4D8D-4C78-AB56-E19AF8433613}"/>
              </a:ext>
            </a:extLst>
          </p:cNvPr>
          <p:cNvSpPr txBox="1"/>
          <p:nvPr/>
        </p:nvSpPr>
        <p:spPr>
          <a:xfrm>
            <a:off x="7565959" y="3481550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0508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ton's Method |">
            <a:extLst>
              <a:ext uri="{FF2B5EF4-FFF2-40B4-BE49-F238E27FC236}">
                <a16:creationId xmlns:a16="http://schemas.microsoft.com/office/drawing/2014/main" id="{F7042FC5-58A3-47AB-9856-868629AA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9" y="138806"/>
            <a:ext cx="6515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ton's Method Optimization: Derivation and How It Works – Ardian Umam blog">
            <a:extLst>
              <a:ext uri="{FF2B5EF4-FFF2-40B4-BE49-F238E27FC236}">
                <a16:creationId xmlns:a16="http://schemas.microsoft.com/office/drawing/2014/main" id="{8E48BF0A-66D8-4086-976D-2E4756C1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8" y="3186806"/>
            <a:ext cx="565388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59D6A-C2C6-49F1-9840-B76AAEAC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50" y="1272353"/>
            <a:ext cx="316257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7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C9BA-D559-47F6-B1D0-9EE8D074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2050" name="Picture 2" descr="Gradient Descent in Machine Learning - Javatpoint">
            <a:extLst>
              <a:ext uri="{FF2B5EF4-FFF2-40B4-BE49-F238E27FC236}">
                <a16:creationId xmlns:a16="http://schemas.microsoft.com/office/drawing/2014/main" id="{164E262D-0BE5-4EA5-9C71-ECF04870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6" y="2253004"/>
            <a:ext cx="5776825" cy="23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ent Descent Algorithm and Its Variants | by Imad Dabbura | Towards  Data Science">
            <a:extLst>
              <a:ext uri="{FF2B5EF4-FFF2-40B4-BE49-F238E27FC236}">
                <a16:creationId xmlns:a16="http://schemas.microsoft.com/office/drawing/2014/main" id="{7620B265-45F4-47B0-920C-6F9F4239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4" y="1582399"/>
            <a:ext cx="5577416" cy="36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B868-5087-4280-83FA-4B602DA8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26E5-B6E4-481C-BF5D-EFA2C3CD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7349" y="3961746"/>
            <a:ext cx="7118251" cy="15473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types of Gradient Descent">
            <a:extLst>
              <a:ext uri="{FF2B5EF4-FFF2-40B4-BE49-F238E27FC236}">
                <a16:creationId xmlns:a16="http://schemas.microsoft.com/office/drawing/2014/main" id="{36A3E422-E55F-41BC-874A-98EAAA4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79604"/>
            <a:ext cx="7639049" cy="428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22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7B0-546B-447E-89C4-E387D491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and Unsupervised Learning</a:t>
            </a:r>
          </a:p>
        </p:txBody>
      </p:sp>
      <p:pic>
        <p:nvPicPr>
          <p:cNvPr id="1026" name="Picture 2" descr="Supervised learning and unsupervised learning. Supervised learning uses...  | Download Scientific Diagram">
            <a:extLst>
              <a:ext uri="{FF2B5EF4-FFF2-40B4-BE49-F238E27FC236}">
                <a16:creationId xmlns:a16="http://schemas.microsoft.com/office/drawing/2014/main" id="{9EA54FCF-6DF1-4CDE-A89F-9D704A1B7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9" y="1825625"/>
            <a:ext cx="54152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0CC7-3C7C-4AEA-A57A-75C318A9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7B9-0AA2-4039-8599-5F32340A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b="1" dirty="0"/>
              <a:t>Regression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b="1" dirty="0"/>
              <a:t>Works on continuous data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b="1" dirty="0"/>
              <a:t>Given a value of X determines the Value of Y where Y is dependent on X</a:t>
            </a:r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en-US" b="1" dirty="0"/>
              <a:t>Example: House price prediction, sales prediction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b="1" dirty="0"/>
              <a:t>Classification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b="1" dirty="0"/>
              <a:t>Task of identifying the label or class of the data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b="1" dirty="0"/>
              <a:t>Works on the discrete data</a:t>
            </a:r>
            <a:endParaRPr lang="en-US" dirty="0"/>
          </a:p>
          <a:p>
            <a:pPr marL="914400" lvl="1" indent="-342900">
              <a:spcBef>
                <a:spcPts val="0"/>
              </a:spcBef>
              <a:buSzPts val="1800"/>
              <a:buChar char="-"/>
            </a:pPr>
            <a:r>
              <a:rPr lang="en-US" b="1" dirty="0"/>
              <a:t>Example Dog &amp; Cat classification,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01EA-4A5C-4DF0-8FEC-DD96E01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Google Shape;141;p25">
            <a:extLst>
              <a:ext uri="{FF2B5EF4-FFF2-40B4-BE49-F238E27FC236}">
                <a16:creationId xmlns:a16="http://schemas.microsoft.com/office/drawing/2014/main" id="{2AA97955-F2DB-4EB3-B36D-5EB3049C60B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0" y="1981994"/>
            <a:ext cx="76200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63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367B-A34D-428C-B62C-F1286E63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Google Shape;129;p23">
            <a:extLst>
              <a:ext uri="{FF2B5EF4-FFF2-40B4-BE49-F238E27FC236}">
                <a16:creationId xmlns:a16="http://schemas.microsoft.com/office/drawing/2014/main" id="{19B35D34-2535-4D88-A9F3-EABD1A42556F}"/>
              </a:ext>
            </a:extLst>
          </p:cNvPr>
          <p:cNvSpPr txBox="1">
            <a:spLocks/>
          </p:cNvSpPr>
          <p:nvPr/>
        </p:nvSpPr>
        <p:spPr>
          <a:xfrm>
            <a:off x="0" y="5198411"/>
            <a:ext cx="8520600" cy="70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Y = 2X+1   (equation of st.line)</a:t>
            </a:r>
          </a:p>
        </p:txBody>
      </p:sp>
      <p:graphicFrame>
        <p:nvGraphicFramePr>
          <p:cNvPr id="5" name="Google Shape;130;p23">
            <a:extLst>
              <a:ext uri="{FF2B5EF4-FFF2-40B4-BE49-F238E27FC236}">
                <a16:creationId xmlns:a16="http://schemas.microsoft.com/office/drawing/2014/main" id="{FC486646-6F82-4996-8528-BBEF94DCA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509071"/>
              </p:ext>
            </p:extLst>
          </p:nvPr>
        </p:nvGraphicFramePr>
        <p:xfrm>
          <a:off x="0" y="3248436"/>
          <a:ext cx="7239000" cy="1686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????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942A2D-D677-4617-A015-676042CB49DA}"/>
              </a:ext>
            </a:extLst>
          </p:cNvPr>
          <p:cNvSpPr txBox="1"/>
          <p:nvPr/>
        </p:nvSpPr>
        <p:spPr>
          <a:xfrm>
            <a:off x="980209" y="1690688"/>
            <a:ext cx="107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is a continuous data. We have to predict using a function. So what function will best fit the line?</a:t>
            </a:r>
          </a:p>
        </p:txBody>
      </p:sp>
      <p:pic>
        <p:nvPicPr>
          <p:cNvPr id="7" name="Google Shape;135;p24">
            <a:extLst>
              <a:ext uri="{FF2B5EF4-FFF2-40B4-BE49-F238E27FC236}">
                <a16:creationId xmlns:a16="http://schemas.microsoft.com/office/drawing/2014/main" id="{50AE76EA-F3A2-4A1D-BED4-EC202274B39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109" y="2189018"/>
            <a:ext cx="5264727" cy="4516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1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0D68-9124-47E9-993C-A6E91EDF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oogle Shape;154;p27">
            <a:extLst>
              <a:ext uri="{FF2B5EF4-FFF2-40B4-BE49-F238E27FC236}">
                <a16:creationId xmlns:a16="http://schemas.microsoft.com/office/drawing/2014/main" id="{6951AF7A-0205-44C4-8BB1-AB65A435CE9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220" y="1825625"/>
            <a:ext cx="832556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1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3A7B-0FDF-403A-B6B1-E66734A5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5523-BCB3-49EA-A373-E204F8F7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R2 score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An R-Squared value shows how well the model predicts the outcome of the dependent variable. R-Squared values range from 0 to 1. An R-Squared value of 0 means that the model explains or predicts 0% of the relationship between the dependent and independent variables.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67EAC-E4B3-4D4F-B13E-66E9CBF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4001294"/>
            <a:ext cx="672904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1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B273-AE5B-4973-9EA7-AC63B12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C86A-E17C-4089-B616-36B90EA7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MAE, MSE, RMSE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05CF1-03B4-4B33-8201-39949DB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t="-315" r="10643" b="315"/>
          <a:stretch/>
        </p:blipFill>
        <p:spPr>
          <a:xfrm>
            <a:off x="10160" y="2488578"/>
            <a:ext cx="6085840" cy="3223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5BCA-895A-487F-8C1A-120DCCCE4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7"/>
          <a:stretch/>
        </p:blipFill>
        <p:spPr>
          <a:xfrm>
            <a:off x="6167120" y="2979991"/>
            <a:ext cx="2899547" cy="2491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2BF71-480F-49E2-89DD-4F0DEB7FD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97" b="1525"/>
          <a:stretch/>
        </p:blipFill>
        <p:spPr>
          <a:xfrm>
            <a:off x="8543007" y="3778965"/>
            <a:ext cx="3263334" cy="17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4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613</Words>
  <Application>Microsoft Office PowerPoint</Application>
  <PresentationFormat>Widescreen</PresentationFormat>
  <Paragraphs>117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Georgia</vt:lpstr>
      <vt:lpstr>Roboto</vt:lpstr>
      <vt:lpstr>source-serif-pro</vt:lpstr>
      <vt:lpstr>Office Theme</vt:lpstr>
      <vt:lpstr>Machine Learning</vt:lpstr>
      <vt:lpstr>PowerPoint Presentation</vt:lpstr>
      <vt:lpstr>Supervised Learning and Unsupervised Learning</vt:lpstr>
      <vt:lpstr>Supervised Learning</vt:lpstr>
      <vt:lpstr>Linear Regression</vt:lpstr>
      <vt:lpstr>Linear Regression</vt:lpstr>
      <vt:lpstr>PowerPoint Presentation</vt:lpstr>
      <vt:lpstr>Evaluation Metrics</vt:lpstr>
      <vt:lpstr>Evaluation Metrics</vt:lpstr>
      <vt:lpstr>PowerPoint Presentation</vt:lpstr>
      <vt:lpstr>Logistic Regression</vt:lpstr>
      <vt:lpstr>Formula</vt:lpstr>
      <vt:lpstr>Example</vt:lpstr>
      <vt:lpstr>Evaluation Metrics</vt:lpstr>
      <vt:lpstr>Evaluation Metrics</vt:lpstr>
      <vt:lpstr>Evaluation Metrics</vt:lpstr>
      <vt:lpstr>Demo</vt:lpstr>
      <vt:lpstr>Different Loss Functions  </vt:lpstr>
      <vt:lpstr>Mean squared Error (L2 Loss) </vt:lpstr>
      <vt:lpstr>Cross Entropy Loss </vt:lpstr>
      <vt:lpstr>Binary Crossentropy  </vt:lpstr>
      <vt:lpstr>Categorical Crossentropy </vt:lpstr>
      <vt:lpstr>Gradient Descent</vt:lpstr>
      <vt:lpstr>Gradient Descent Visualization</vt:lpstr>
      <vt:lpstr>PowerPoint Presentation</vt:lpstr>
      <vt:lpstr>Learning Rate</vt:lpstr>
      <vt:lpstr>Gradient Descent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Bibek  Thapa</dc:creator>
  <cp:lastModifiedBy>Bibek  Thapa</cp:lastModifiedBy>
  <cp:revision>16</cp:revision>
  <dcterms:created xsi:type="dcterms:W3CDTF">2024-04-27T06:43:11Z</dcterms:created>
  <dcterms:modified xsi:type="dcterms:W3CDTF">2024-08-10T04:27:57Z</dcterms:modified>
</cp:coreProperties>
</file>