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98" r:id="rId2"/>
  </p:sldMasterIdLst>
  <p:notesMasterIdLst>
    <p:notesMasterId r:id="rId8"/>
  </p:notesMasterIdLst>
  <p:handoutMasterIdLst>
    <p:handoutMasterId r:id="rId9"/>
  </p:handoutMasterIdLst>
  <p:sldIdLst>
    <p:sldId id="308" r:id="rId3"/>
    <p:sldId id="309" r:id="rId4"/>
    <p:sldId id="310" r:id="rId5"/>
    <p:sldId id="312" r:id="rId6"/>
    <p:sldId id="311" r:id="rId7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0000"/>
    <a:srgbClr val="DE0000"/>
    <a:srgbClr val="CC0000"/>
    <a:srgbClr val="003B83"/>
    <a:srgbClr val="F5F5F5"/>
    <a:srgbClr val="DADEDD"/>
    <a:srgbClr val="B3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9" autoAdjust="0"/>
    <p:restoredTop sz="95394" autoAdjust="0"/>
  </p:normalViewPr>
  <p:slideViewPr>
    <p:cSldViewPr>
      <p:cViewPr>
        <p:scale>
          <a:sx n="133" d="100"/>
          <a:sy n="133" d="100"/>
        </p:scale>
        <p:origin x="1232" y="-24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895A13-F782-424A-A256-3D60B1C501BF}" type="datetimeFigureOut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AC240A-23CD-4B6F-9744-ECB32E412B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E68C2-B2F7-4068-BEF7-1BDDC087CE5D}" type="datetimeFigureOut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ED7D1-C710-4897-8140-1B2E29C95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2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8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95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7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3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AE8344-62E5-4F10-A229-68E7FA915F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7AF5-2A2A-4F2E-AAC9-B22D863C1DC5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024A-DF42-4784-BC91-18AC00BA4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3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3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0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8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0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7E843-567E-4F0E-8A38-B96FAA155F26}" type="datetime1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115ABD-A6DD-4060-B873-8863DBCF92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1FDD0-5306-406E-B5FF-AAAA250E5F62}" type="datetimeFigureOut">
              <a:rPr lang="ko-KR" altLang="en-US" smtClean="0"/>
              <a:t>2016. 8. 23.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B762-1B89-4A97-B66E-394A4D52B0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93560" cy="6887553"/>
          </a:xfrm>
          <a:prstGeom prst="rect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44"/>
          </a:p>
        </p:txBody>
      </p:sp>
    </p:spTree>
    <p:extLst>
      <p:ext uri="{BB962C8B-B14F-4D97-AF65-F5344CB8AC3E}">
        <p14:creationId xmlns:p14="http://schemas.microsoft.com/office/powerpoint/2010/main" val="38039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f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455613" y="115888"/>
            <a:ext cx="6729412" cy="508000"/>
          </a:xfrm>
        </p:spPr>
        <p:txBody>
          <a:bodyPr/>
          <a:lstStyle/>
          <a:p>
            <a:r>
              <a:rPr lang="ko-KR" altLang="en-US" sz="1600" dirty="0" smtClean="0"/>
              <a:t>심박수와 차량데이터를 활용한 커넥티드 카 서비스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하트다하트</a:t>
            </a:r>
            <a:r>
              <a:rPr lang="en-US" altLang="ko-KR" sz="1600" dirty="0" smtClean="0"/>
              <a:t>!)</a:t>
            </a:r>
            <a:endParaRPr lang="ko-KR" altLang="en-US" sz="1600" dirty="0" smtClean="0"/>
          </a:p>
        </p:txBody>
      </p:sp>
      <p:sp>
        <p:nvSpPr>
          <p:cNvPr id="7" name="모서리가 둥근 직사각형 63"/>
          <p:cNvSpPr/>
          <p:nvPr/>
        </p:nvSpPr>
        <p:spPr bwMode="auto">
          <a:xfrm>
            <a:off x="3556000" y="908051"/>
            <a:ext cx="2808288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6000" y="981075"/>
            <a:ext cx="16129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>
                <a:latin typeface="+mn-lt"/>
                <a:ea typeface="+mn-ea"/>
              </a:rPr>
              <a:t>하트다하트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6000" y="1362254"/>
            <a:ext cx="26988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현대하모니 M" panose="02020603020101020101" pitchFamily="18" charset="-127"/>
              </a:rPr>
              <a:t>(https://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현대하모니 M" panose="02020603020101020101" pitchFamily="18" charset="-127"/>
              </a:rPr>
              <a:t>github.com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현대하모니 M" panose="02020603020101020101" pitchFamily="18" charset="-127"/>
              </a:rPr>
              <a:t>/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현대하모니 M" panose="02020603020101020101" pitchFamily="18" charset="-127"/>
              </a:rPr>
              <a:t>sjngjang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현대하모니 M" panose="02020603020101020101" pitchFamily="18" charset="-127"/>
              </a:rPr>
              <a:t>/con-to-heart)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모서리가 둥근 직사각형 63"/>
          <p:cNvSpPr/>
          <p:nvPr/>
        </p:nvSpPr>
        <p:spPr bwMode="auto">
          <a:xfrm>
            <a:off x="67960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MYSQL, JAVA ,R, STS</a:t>
            </a:r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1988840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012" y="2017414"/>
            <a:ext cx="83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lt"/>
                <a:ea typeface="+mn-ea"/>
              </a:rPr>
              <a:t>심박수를 이용한 졸음운전 예방시스템 구축 및 </a:t>
            </a:r>
            <a:r>
              <a:rPr lang="ko-KR" altLang="en-US" sz="1400" dirty="0" smtClean="0">
                <a:latin typeface="+mn-lt"/>
                <a:ea typeface="+mn-ea"/>
              </a:rPr>
              <a:t>감정네비게이션 </a:t>
            </a:r>
            <a:r>
              <a:rPr lang="ko-KR" altLang="en-US" sz="1400" dirty="0">
                <a:latin typeface="+mn-lt"/>
                <a:ea typeface="+mn-ea"/>
              </a:rPr>
              <a:t>시스템 </a:t>
            </a:r>
            <a:r>
              <a:rPr lang="ko-KR" altLang="en-US" sz="1400" dirty="0" smtClean="0">
                <a:latin typeface="+mn-lt"/>
                <a:ea typeface="+mn-ea"/>
              </a:rPr>
              <a:t>구축</a:t>
            </a:r>
            <a:r>
              <a:rPr lang="en-US" altLang="ko-KR" sz="1400" dirty="0" smtClean="0">
                <a:latin typeface="+mn-lt"/>
                <a:ea typeface="+mn-ea"/>
              </a:rPr>
              <a:t>(</a:t>
            </a:r>
            <a:r>
              <a:rPr lang="ko-KR" altLang="en-US" sz="1400" dirty="0" smtClean="0">
                <a:latin typeface="+mn-lt"/>
                <a:ea typeface="+mn-ea"/>
              </a:rPr>
              <a:t>감정척도로 활용</a:t>
            </a:r>
            <a:r>
              <a:rPr lang="en-US" altLang="ko-KR" sz="1400" dirty="0" smtClean="0">
                <a:latin typeface="+mn-lt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latin typeface="+mn-lt"/>
                <a:ea typeface="+mn-ea"/>
              </a:rPr>
              <a:t>차량의 데이터와 인간의 데이터를 결합하여 정확한 커넥티드 시스템 구축 </a:t>
            </a:r>
            <a:endParaRPr lang="en-US" altLang="ko-KR" sz="1400" dirty="0">
              <a:latin typeface="+mn-lt"/>
              <a:ea typeface="+mn-ea"/>
            </a:endParaRPr>
          </a:p>
        </p:txBody>
      </p:sp>
      <p:sp>
        <p:nvSpPr>
          <p:cNvPr id="9221" name="TextBox 9220"/>
          <p:cNvSpPr txBox="1"/>
          <p:nvPr/>
        </p:nvSpPr>
        <p:spPr>
          <a:xfrm>
            <a:off x="162882" y="2780928"/>
            <a:ext cx="223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>
                <a:latin typeface="+mn-ea"/>
                <a:ea typeface="+mn-ea"/>
              </a:rPr>
              <a:t>D</a:t>
            </a:r>
            <a:r>
              <a:rPr kumimoji="1" lang="en-US" altLang="ko-KR" sz="1400" b="0" dirty="0" smtClean="0">
                <a:latin typeface="+mn-ea"/>
                <a:ea typeface="+mn-ea"/>
              </a:rPr>
              <a:t>ata extraction </a:t>
            </a:r>
            <a:endParaRPr kumimoji="1" lang="ko-KR" altLang="en-US" sz="1400" b="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2882" y="4717196"/>
            <a:ext cx="2574154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0" dirty="0">
                <a:latin typeface="+mn-ea"/>
                <a:ea typeface="+mn-ea"/>
              </a:rPr>
              <a:t>H data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0" dirty="0">
                <a:latin typeface="+mn-ea"/>
                <a:ea typeface="+mn-ea"/>
              </a:rPr>
              <a:t>온도</a:t>
            </a:r>
            <a:r>
              <a:rPr lang="en-US" altLang="ko-KR" sz="1200" b="0" dirty="0">
                <a:latin typeface="+mn-ea"/>
                <a:ea typeface="+mn-ea"/>
              </a:rPr>
              <a:t> data(</a:t>
            </a:r>
            <a:r>
              <a:rPr lang="ko-KR" altLang="en-US" sz="1200" b="0" dirty="0">
                <a:latin typeface="+mn-ea"/>
                <a:ea typeface="+mn-ea"/>
              </a:rPr>
              <a:t>기상청 공공데이터</a:t>
            </a:r>
            <a:r>
              <a:rPr lang="en-US" altLang="ko-KR" sz="1200" b="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0" dirty="0">
                <a:latin typeface="+mn-ea"/>
                <a:ea typeface="+mn-ea"/>
              </a:rPr>
              <a:t>지도</a:t>
            </a:r>
            <a:r>
              <a:rPr lang="en-US" altLang="ko-KR" sz="1200" b="0" dirty="0">
                <a:latin typeface="+mn-ea"/>
                <a:ea typeface="+mn-ea"/>
              </a:rPr>
              <a:t> data(</a:t>
            </a:r>
            <a:r>
              <a:rPr lang="ko-KR" altLang="en-US" sz="1200" b="0" dirty="0">
                <a:latin typeface="+mn-ea"/>
                <a:ea typeface="+mn-ea"/>
              </a:rPr>
              <a:t>다음</a:t>
            </a:r>
            <a:r>
              <a:rPr lang="en-US" altLang="ko-KR" sz="1200" b="0" dirty="0">
                <a:latin typeface="+mn-ea"/>
                <a:ea typeface="+mn-ea"/>
              </a:rPr>
              <a:t>,</a:t>
            </a:r>
            <a:r>
              <a:rPr lang="ko-KR" altLang="en-US" sz="1200" b="0" dirty="0">
                <a:latin typeface="+mn-ea"/>
                <a:ea typeface="+mn-ea"/>
              </a:rPr>
              <a:t> 구글 </a:t>
            </a:r>
            <a:r>
              <a:rPr lang="en-US" altLang="ko-KR" sz="1200" b="0" dirty="0">
                <a:latin typeface="+mn-ea"/>
                <a:ea typeface="+mn-ea"/>
              </a:rPr>
              <a:t>Open API 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0" dirty="0">
                <a:latin typeface="+mn-ea"/>
                <a:ea typeface="+mn-ea"/>
              </a:rPr>
              <a:t>심박수</a:t>
            </a:r>
            <a:r>
              <a:rPr lang="en-US" altLang="ko-KR" sz="1200" b="0" dirty="0">
                <a:latin typeface="+mn-ea"/>
                <a:ea typeface="+mn-ea"/>
              </a:rPr>
              <a:t> data(</a:t>
            </a:r>
            <a:r>
              <a:rPr lang="en-US" altLang="ko-KR" sz="1200" b="0" dirty="0" err="1">
                <a:latin typeface="+mn-ea"/>
                <a:ea typeface="+mn-ea"/>
              </a:rPr>
              <a:t>Empathica</a:t>
            </a:r>
            <a:r>
              <a:rPr lang="en-US" altLang="ko-KR" sz="1200" b="0" dirty="0">
                <a:latin typeface="+mn-ea"/>
                <a:ea typeface="+mn-ea"/>
              </a:rPr>
              <a:t> device)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b="0" dirty="0">
                <a:latin typeface="+mn-ea"/>
                <a:ea typeface="+mn-ea"/>
              </a:rPr>
              <a:t>*</a:t>
            </a:r>
            <a:r>
              <a:rPr lang="ko-KR" altLang="en-US" sz="1050" dirty="0" err="1">
                <a:latin typeface="+mn-ea"/>
                <a:ea typeface="+mn-ea"/>
              </a:rPr>
              <a:t>실사례</a:t>
            </a:r>
            <a:r>
              <a:rPr lang="ko-KR" altLang="en-US" sz="1050" b="0" dirty="0">
                <a:latin typeface="+mn-ea"/>
                <a:ea typeface="+mn-ea"/>
              </a:rPr>
              <a:t> 적용 </a:t>
            </a:r>
            <a:r>
              <a:rPr lang="en-US" altLang="ko-KR" sz="1050" b="0" dirty="0">
                <a:latin typeface="+mn-ea"/>
                <a:ea typeface="+mn-ea"/>
              </a:rPr>
              <a:t>: </a:t>
            </a:r>
            <a:r>
              <a:rPr lang="ko-KR" altLang="en-US" sz="1050" b="0" dirty="0" err="1">
                <a:latin typeface="+mn-ea"/>
                <a:ea typeface="+mn-ea"/>
              </a:rPr>
              <a:t>심박수</a:t>
            </a:r>
            <a:r>
              <a:rPr lang="ko-KR" altLang="en-US" sz="1050" b="0" dirty="0">
                <a:latin typeface="+mn-ea"/>
                <a:ea typeface="+mn-ea"/>
              </a:rPr>
              <a:t> </a:t>
            </a:r>
            <a:r>
              <a:rPr lang="en-US" altLang="ko-KR" sz="1050" b="0" dirty="0">
                <a:latin typeface="+mn-ea"/>
                <a:ea typeface="+mn-ea"/>
              </a:rPr>
              <a:t>data</a:t>
            </a:r>
            <a:r>
              <a:rPr lang="ko-KR" altLang="en-US" sz="1050" b="0" dirty="0">
                <a:latin typeface="+mn-ea"/>
                <a:ea typeface="+mn-ea"/>
              </a:rPr>
              <a:t>는 안전벨트에 부착된 기기를 통해 실시간으로 측정</a:t>
            </a:r>
            <a:endParaRPr lang="en-US" altLang="ko-KR" sz="1050" b="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49575" y="2772726"/>
            <a:ext cx="1455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D</a:t>
            </a:r>
            <a:r>
              <a:rPr kumimoji="1" lang="en-US" altLang="ko-KR" sz="1400" b="0" dirty="0" smtClean="0">
                <a:latin typeface="+mn-ea"/>
                <a:ea typeface="+mn-ea"/>
              </a:rPr>
              <a:t>ata </a:t>
            </a:r>
            <a:r>
              <a:rPr lang="en-US" altLang="ko-KR" sz="1400" b="0" dirty="0" smtClean="0">
                <a:latin typeface="+mn-ea"/>
                <a:ea typeface="+mn-ea"/>
              </a:rPr>
              <a:t>profiling</a:t>
            </a:r>
            <a:endParaRPr kumimoji="1" lang="ko-KR" altLang="en-US" sz="1400" b="0" dirty="0">
              <a:latin typeface="+mn-ea"/>
              <a:ea typeface="+mn-ea"/>
            </a:endParaRPr>
          </a:p>
        </p:txBody>
      </p:sp>
      <p:sp>
        <p:nvSpPr>
          <p:cNvPr id="54" name="Chevron 13"/>
          <p:cNvSpPr/>
          <p:nvPr/>
        </p:nvSpPr>
        <p:spPr>
          <a:xfrm>
            <a:off x="2521012" y="4499828"/>
            <a:ext cx="288032" cy="36933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Chevron 13"/>
          <p:cNvSpPr/>
          <p:nvPr/>
        </p:nvSpPr>
        <p:spPr>
          <a:xfrm>
            <a:off x="5889104" y="4432031"/>
            <a:ext cx="288032" cy="36933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64127" y="278092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 smtClean="0">
                <a:latin typeface="+mn-ea"/>
                <a:ea typeface="+mn-ea"/>
              </a:rPr>
              <a:t>Service generating</a:t>
            </a:r>
            <a:endParaRPr kumimoji="1" lang="ko-KR" altLang="en-US" sz="1400" b="0" dirty="0">
              <a:latin typeface="+mn-ea"/>
              <a:ea typeface="+mn-ea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6254866" y="3183670"/>
            <a:ext cx="368964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1200" b="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dirty="0" smtClean="0">
                <a:solidFill>
                  <a:srgbClr val="C00000"/>
                </a:solidFill>
                <a:latin typeface="+mn-ea"/>
                <a:ea typeface="+mn-ea"/>
              </a:rPr>
              <a:t>졸음운전 </a:t>
            </a:r>
            <a:r>
              <a:rPr lang="ko-KR" altLang="en-US" sz="1200" b="0" dirty="0">
                <a:solidFill>
                  <a:srgbClr val="C00000"/>
                </a:solidFill>
                <a:latin typeface="+mn-ea"/>
                <a:ea typeface="+mn-ea"/>
              </a:rPr>
              <a:t>사전예방 </a:t>
            </a:r>
            <a:r>
              <a:rPr lang="ko-KR" altLang="en-US" sz="1200" b="0" dirty="0" smtClean="0">
                <a:solidFill>
                  <a:srgbClr val="C00000"/>
                </a:solidFill>
                <a:latin typeface="+mn-ea"/>
                <a:ea typeface="+mn-ea"/>
              </a:rPr>
              <a:t>경고서비스</a:t>
            </a:r>
            <a:endParaRPr lang="en-US" altLang="ko-KR" sz="1200" b="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en-US" altLang="ko-KR" sz="1200" b="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ko-KR" altLang="en-US" sz="1200" b="0" dirty="0">
                <a:latin typeface="+mn-ea"/>
                <a:ea typeface="+mn-ea"/>
              </a:rPr>
              <a:t>유일하게 졸음을 </a:t>
            </a:r>
            <a:r>
              <a:rPr lang="ko-KR" altLang="en-US" sz="1200" dirty="0">
                <a:latin typeface="+mn-ea"/>
                <a:ea typeface="+mn-ea"/>
              </a:rPr>
              <a:t>사전에 예방할 </a:t>
            </a:r>
            <a:r>
              <a:rPr lang="ko-KR" altLang="en-US" sz="1200" b="0" dirty="0">
                <a:latin typeface="+mn-ea"/>
                <a:ea typeface="+mn-ea"/>
              </a:rPr>
              <a:t>수 있는 </a:t>
            </a:r>
            <a:r>
              <a:rPr lang="ko-KR" altLang="en-US" sz="1200" b="0" dirty="0" err="1">
                <a:latin typeface="+mn-ea"/>
                <a:ea typeface="+mn-ea"/>
              </a:rPr>
              <a:t>심박수를</a:t>
            </a:r>
            <a:r>
              <a:rPr lang="ko-KR" altLang="en-US" sz="1200" b="0" dirty="0">
                <a:latin typeface="+mn-ea"/>
                <a:ea typeface="+mn-ea"/>
              </a:rPr>
              <a:t> 이용하여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ko-KR" altLang="en-US" sz="1200" b="0" dirty="0">
                <a:latin typeface="+mn-ea"/>
                <a:ea typeface="+mn-ea"/>
              </a:rPr>
              <a:t>운전자의 실시간 생체신호를 측정하고 차량의 데이터와 결합하여 졸음상태를 사전에 경고해주는 서비스  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endParaRPr lang="en-US" altLang="ko-KR" sz="1200" b="0" dirty="0" smtClean="0">
              <a:latin typeface="+mn-ea"/>
              <a:ea typeface="+mn-ea"/>
            </a:endParaRPr>
          </a:p>
          <a:p>
            <a:r>
              <a:rPr lang="ko-KR" altLang="en-US" sz="1200" b="0" dirty="0" smtClean="0">
                <a:latin typeface="+mn-ea"/>
                <a:ea typeface="+mn-ea"/>
              </a:rPr>
              <a:t>경고기능 </a:t>
            </a:r>
            <a:r>
              <a:rPr lang="en-US" altLang="ko-KR" sz="1200" b="0" dirty="0" smtClean="0">
                <a:latin typeface="+mn-ea"/>
                <a:ea typeface="+mn-ea"/>
              </a:rPr>
              <a:t>: </a:t>
            </a:r>
            <a:r>
              <a:rPr lang="ko-KR" altLang="en-US" sz="1200" b="0" dirty="0" smtClean="0">
                <a:latin typeface="+mn-ea"/>
                <a:ea typeface="+mn-ea"/>
              </a:rPr>
              <a:t>음악재생 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atin typeface="+mn-ea"/>
                <a:ea typeface="+mn-ea"/>
              </a:rPr>
              <a:t>가까운 쉼터로 연결</a:t>
            </a:r>
            <a:endParaRPr lang="en-US" altLang="ko-KR" sz="1200" b="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en-US" altLang="ko-KR" sz="1200" b="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dirty="0" smtClean="0">
                <a:solidFill>
                  <a:srgbClr val="C00000"/>
                </a:solidFill>
                <a:latin typeface="+mn-ea"/>
                <a:ea typeface="+mn-ea"/>
              </a:rPr>
              <a:t>인지부하를 활용한 감정네비게이션 서비스</a:t>
            </a:r>
            <a:endParaRPr lang="en-US" altLang="ko-KR" sz="1200" b="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en-US" altLang="ko-KR" sz="1200" b="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생체신호를 정기적으로 측정할 수 있는 최적의 공간인 차량 안에서 </a:t>
            </a:r>
            <a:r>
              <a:rPr lang="ko-KR" altLang="en-US" sz="1200" b="0" dirty="0">
                <a:latin typeface="+mn-ea"/>
                <a:ea typeface="+mn-ea"/>
              </a:rPr>
              <a:t>주기적인 심박수 측정을 통해 운전자의 차량안내에 더욱 정확한 정보를 전달하고 안내하는 </a:t>
            </a:r>
            <a:r>
              <a:rPr lang="ko-KR" altLang="en-US" sz="1200" b="0" dirty="0" smtClean="0">
                <a:latin typeface="+mn-ea"/>
                <a:ea typeface="+mn-ea"/>
              </a:rPr>
              <a:t>서비스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endParaRPr lang="en-US" altLang="ko-KR" sz="1200" b="0" dirty="0">
              <a:latin typeface="+mn-ea"/>
              <a:ea typeface="+mn-ea"/>
            </a:endParaRPr>
          </a:p>
          <a:p>
            <a:r>
              <a:rPr lang="ko-KR" altLang="en-US" sz="1200" b="0" dirty="0" smtClean="0">
                <a:latin typeface="+mn-ea"/>
                <a:ea typeface="+mn-ea"/>
              </a:rPr>
              <a:t>미래기능 </a:t>
            </a:r>
            <a:r>
              <a:rPr lang="en-US" altLang="ko-KR" sz="1200" b="0" dirty="0" smtClean="0">
                <a:latin typeface="+mn-ea"/>
                <a:ea typeface="+mn-ea"/>
              </a:rPr>
              <a:t>:</a:t>
            </a:r>
            <a:r>
              <a:rPr lang="ko-KR" altLang="en-US" sz="1200" b="0" dirty="0" smtClean="0">
                <a:latin typeface="+mn-ea"/>
                <a:ea typeface="+mn-ea"/>
              </a:rPr>
              <a:t> 감정상태에 따른 집</a:t>
            </a:r>
            <a:r>
              <a:rPr lang="en-US" altLang="ko-KR" sz="1200" b="0" dirty="0" smtClean="0">
                <a:latin typeface="+mn-ea"/>
                <a:ea typeface="+mn-ea"/>
              </a:rPr>
              <a:t>,</a:t>
            </a:r>
            <a:r>
              <a:rPr lang="ko-KR" altLang="en-US" sz="1200" b="0" dirty="0" smtClean="0">
                <a:latin typeface="+mn-ea"/>
                <a:ea typeface="+mn-ea"/>
              </a:rPr>
              <a:t> 사무실 환경 조정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endParaRPr lang="en-US" altLang="ko-KR" sz="1200" b="0" dirty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71717" y="3077844"/>
            <a:ext cx="259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 smtClean="0">
                <a:solidFill>
                  <a:srgbClr val="C00000"/>
                </a:solidFill>
                <a:latin typeface="+mn-ea"/>
                <a:ea typeface="+mn-ea"/>
              </a:rPr>
              <a:t>Mining </a:t>
            </a:r>
            <a:r>
              <a:rPr lang="ko-KR" altLang="en-US" sz="1200" b="0" dirty="0" smtClean="0">
                <a:solidFill>
                  <a:srgbClr val="C00000"/>
                </a:solidFill>
                <a:latin typeface="+mn-ea"/>
                <a:ea typeface="+mn-ea"/>
              </a:rPr>
              <a:t>및 예측기법 활용한 졸음</a:t>
            </a:r>
            <a:r>
              <a:rPr lang="en-US" altLang="ko-KR" sz="1200" b="0" dirty="0" smtClean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r>
              <a:rPr lang="ko-KR" altLang="en-US" sz="1200" b="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sz="1200" b="0" dirty="0" smtClean="0">
                <a:solidFill>
                  <a:srgbClr val="C00000"/>
                </a:solidFill>
                <a:latin typeface="+mn-ea"/>
                <a:ea typeface="+mn-ea"/>
              </a:rPr>
              <a:t>인지부하 지수계산 알고리즘 구축</a:t>
            </a:r>
            <a:endParaRPr lang="en-US" altLang="ko-KR" sz="1200" b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225" name="직사각형 9224"/>
          <p:cNvSpPr/>
          <p:nvPr/>
        </p:nvSpPr>
        <p:spPr>
          <a:xfrm>
            <a:off x="3026964" y="3573016"/>
            <a:ext cx="2318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dirty="0">
                <a:latin typeface="+mn-ea"/>
                <a:ea typeface="+mn-ea"/>
              </a:rPr>
              <a:t>- </a:t>
            </a:r>
            <a:r>
              <a:rPr lang="ko-KR" altLang="en-US" sz="1200" b="0" dirty="0">
                <a:latin typeface="+mn-ea"/>
                <a:ea typeface="+mn-ea"/>
              </a:rPr>
              <a:t>졸음지수 ≒ </a:t>
            </a:r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1</a:t>
            </a:r>
            <a:r>
              <a:rPr lang="ko-KR" altLang="en-US" sz="1200" b="0" dirty="0">
                <a:latin typeface="+mn-ea"/>
                <a:ea typeface="+mn-ea"/>
              </a:rPr>
              <a:t> * </a:t>
            </a:r>
            <a:r>
              <a:rPr lang="en-US" altLang="ko-KR" sz="1200" b="0" dirty="0">
                <a:latin typeface="+mn-ea"/>
                <a:ea typeface="+mn-ea"/>
              </a:rPr>
              <a:t>X1 </a:t>
            </a:r>
            <a:r>
              <a:rPr lang="el-GR" altLang="ko-KR" sz="1200" b="0" dirty="0">
                <a:latin typeface="+mn-ea"/>
                <a:ea typeface="+mn-ea"/>
              </a:rPr>
              <a:t> </a:t>
            </a:r>
            <a:r>
              <a:rPr lang="en-US" altLang="ko-KR" sz="1200" b="0" dirty="0">
                <a:latin typeface="+mn-ea"/>
                <a:ea typeface="+mn-ea"/>
              </a:rPr>
              <a:t>+ </a:t>
            </a:r>
            <a:r>
              <a:rPr lang="is-IS" altLang="ko-KR" sz="1200" b="0" dirty="0">
                <a:latin typeface="+mn-ea"/>
                <a:ea typeface="+mn-ea"/>
              </a:rPr>
              <a:t>…</a:t>
            </a:r>
            <a:r>
              <a:rPr lang="el-GR" altLang="ko-KR" sz="1200" b="0" dirty="0">
                <a:latin typeface="+mn-ea"/>
                <a:ea typeface="+mn-ea"/>
              </a:rPr>
              <a:t> β</a:t>
            </a:r>
            <a:r>
              <a:rPr lang="en-US" altLang="ko-KR" sz="1200" b="0" dirty="0">
                <a:latin typeface="+mn-ea"/>
                <a:ea typeface="+mn-ea"/>
              </a:rPr>
              <a:t>0</a:t>
            </a:r>
            <a:r>
              <a:rPr lang="is-IS" altLang="ko-KR" sz="1200" b="0" dirty="0">
                <a:latin typeface="+mn-ea"/>
                <a:ea typeface="+mn-ea"/>
              </a:rPr>
              <a:t> 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7794" y="3271235"/>
            <a:ext cx="1238876" cy="1188826"/>
          </a:xfrm>
          <a:prstGeom prst="ellipse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578889" y="3177932"/>
            <a:ext cx="1356684" cy="1375430"/>
          </a:xfrm>
          <a:prstGeom prst="ellipse">
            <a:avLst/>
          </a:prstGeom>
          <a:noFill/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33509" y="3363084"/>
            <a:ext cx="1047444" cy="1005126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79" y="3441702"/>
            <a:ext cx="1068164" cy="91925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3623057"/>
            <a:ext cx="227142" cy="15702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010318" y="5096217"/>
            <a:ext cx="27190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dirty="0">
                <a:latin typeface="+mn-ea"/>
                <a:ea typeface="+mn-ea"/>
              </a:rPr>
              <a:t>- </a:t>
            </a:r>
            <a:r>
              <a:rPr lang="ko-KR" altLang="en-US" sz="1200" b="0" dirty="0">
                <a:latin typeface="+mn-ea"/>
                <a:ea typeface="+mn-ea"/>
              </a:rPr>
              <a:t>감정</a:t>
            </a:r>
            <a:r>
              <a:rPr lang="en-US" altLang="ko-KR" sz="1200" b="0" dirty="0">
                <a:latin typeface="+mn-ea"/>
                <a:ea typeface="+mn-ea"/>
              </a:rPr>
              <a:t>(</a:t>
            </a:r>
            <a:r>
              <a:rPr lang="ko-KR" altLang="en-US" sz="1200" b="0" dirty="0">
                <a:latin typeface="+mn-ea"/>
                <a:ea typeface="+mn-ea"/>
              </a:rPr>
              <a:t>흥분</a:t>
            </a:r>
            <a:r>
              <a:rPr lang="en-US" altLang="ko-KR" sz="1200" b="0" dirty="0">
                <a:latin typeface="+mn-ea"/>
                <a:ea typeface="+mn-ea"/>
              </a:rPr>
              <a:t>)</a:t>
            </a:r>
            <a:r>
              <a:rPr lang="ko-KR" altLang="en-US" sz="1200" b="0" dirty="0">
                <a:latin typeface="+mn-ea"/>
                <a:ea typeface="+mn-ea"/>
              </a:rPr>
              <a:t>지수 ≒ </a:t>
            </a:r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1</a:t>
            </a:r>
            <a:r>
              <a:rPr lang="ko-KR" altLang="en-US" sz="1200" b="0" dirty="0">
                <a:latin typeface="+mn-ea"/>
                <a:ea typeface="+mn-ea"/>
              </a:rPr>
              <a:t> * </a:t>
            </a:r>
            <a:r>
              <a:rPr lang="en-US" altLang="ko-KR" sz="1200" b="0" dirty="0">
                <a:latin typeface="+mn-ea"/>
                <a:ea typeface="+mn-ea"/>
              </a:rPr>
              <a:t>X1 </a:t>
            </a:r>
            <a:r>
              <a:rPr lang="el-GR" altLang="ko-KR" sz="1200" b="0" dirty="0">
                <a:latin typeface="+mn-ea"/>
                <a:ea typeface="+mn-ea"/>
              </a:rPr>
              <a:t> </a:t>
            </a:r>
            <a:r>
              <a:rPr lang="en-US" altLang="ko-KR" sz="1200" b="0" dirty="0">
                <a:latin typeface="+mn-ea"/>
                <a:ea typeface="+mn-ea"/>
              </a:rPr>
              <a:t>+ </a:t>
            </a:r>
            <a:r>
              <a:rPr lang="is-IS" altLang="ko-KR" sz="1200" b="0" dirty="0">
                <a:latin typeface="+mn-ea"/>
                <a:ea typeface="+mn-ea"/>
              </a:rPr>
              <a:t>…</a:t>
            </a:r>
            <a:r>
              <a:rPr lang="el-GR" altLang="ko-KR" sz="1200" b="0" dirty="0">
                <a:latin typeface="+mn-ea"/>
                <a:ea typeface="+mn-ea"/>
              </a:rPr>
              <a:t> β</a:t>
            </a:r>
            <a:r>
              <a:rPr lang="en-US" altLang="ko-KR" sz="1200" b="0" dirty="0">
                <a:latin typeface="+mn-ea"/>
                <a:ea typeface="+mn-ea"/>
              </a:rPr>
              <a:t>0</a:t>
            </a:r>
            <a:r>
              <a:rPr lang="is-IS" altLang="ko-KR" sz="1200" b="0" dirty="0">
                <a:latin typeface="+mn-ea"/>
                <a:ea typeface="+mn-ea"/>
              </a:rPr>
              <a:t> 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37722" y="3889363"/>
            <a:ext cx="1041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0" dirty="0" smtClean="0">
                <a:latin typeface="+mn-ea"/>
                <a:ea typeface="+mn-ea"/>
              </a:rPr>
              <a:t>계수 </a:t>
            </a:r>
            <a:endParaRPr lang="en-US" altLang="ko-KR" sz="1200" b="0" dirty="0">
              <a:latin typeface="+mn-ea"/>
              <a:ea typeface="+mn-ea"/>
            </a:endParaRPr>
          </a:p>
          <a:p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1 </a:t>
            </a:r>
          </a:p>
          <a:p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2</a:t>
            </a:r>
          </a:p>
          <a:p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3</a:t>
            </a:r>
          </a:p>
          <a:p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4</a:t>
            </a:r>
          </a:p>
          <a:p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0     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5059" y="4098133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0.000551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3425059" y="4294754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0.6902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3425059" y="4482749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0.1854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3381929" y="4653493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 5.804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3345904" y="4828921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-3.909</a:t>
            </a:r>
            <a:endParaRPr lang="ko-KR" altLang="en-US" sz="1050" dirty="0"/>
          </a:p>
        </p:txBody>
      </p:sp>
      <p:sp>
        <p:nvSpPr>
          <p:cNvPr id="40" name="직사각형 39"/>
          <p:cNvSpPr/>
          <p:nvPr/>
        </p:nvSpPr>
        <p:spPr>
          <a:xfrm>
            <a:off x="4317727" y="3894767"/>
            <a:ext cx="1041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0" dirty="0" smtClean="0">
                <a:latin typeface="+mn-ea"/>
                <a:ea typeface="+mn-ea"/>
              </a:rPr>
              <a:t>변수 </a:t>
            </a:r>
            <a:endParaRPr lang="en-US" altLang="ko-KR" sz="1200" b="0" dirty="0">
              <a:latin typeface="+mn-ea"/>
              <a:ea typeface="+mn-ea"/>
            </a:endParaRPr>
          </a:p>
          <a:p>
            <a:r>
              <a:rPr lang="en-US" altLang="ko-KR" sz="1200" b="0" dirty="0">
                <a:latin typeface="+mn-ea"/>
                <a:ea typeface="+mn-ea"/>
              </a:rPr>
              <a:t>X1 </a:t>
            </a:r>
          </a:p>
          <a:p>
            <a:r>
              <a:rPr lang="en-US" altLang="ko-KR" sz="1200" b="0" dirty="0">
                <a:latin typeface="+mn-ea"/>
                <a:ea typeface="+mn-ea"/>
              </a:rPr>
              <a:t>X2</a:t>
            </a:r>
          </a:p>
          <a:p>
            <a:r>
              <a:rPr lang="en-US" altLang="ko-KR" sz="1200" b="0" dirty="0">
                <a:latin typeface="+mn-ea"/>
                <a:ea typeface="+mn-ea"/>
              </a:rPr>
              <a:t>X3</a:t>
            </a:r>
          </a:p>
          <a:p>
            <a:r>
              <a:rPr lang="en-US" altLang="ko-KR" sz="1200" b="0" dirty="0">
                <a:latin typeface="+mn-ea"/>
                <a:ea typeface="+mn-ea"/>
              </a:rPr>
              <a:t>X4</a:t>
            </a:r>
          </a:p>
          <a:p>
            <a:r>
              <a:rPr lang="en-US" altLang="ko-KR" sz="1200" b="0" baseline="-25000" dirty="0" smtClean="0">
                <a:solidFill>
                  <a:srgbClr val="404040"/>
                </a:solidFill>
                <a:latin typeface="+mn-ea"/>
              </a:rPr>
              <a:t>  </a:t>
            </a:r>
            <a:r>
              <a:rPr lang="en-US" altLang="ko-KR" sz="1200" b="0" baseline="-25000" dirty="0" smtClean="0">
                <a:solidFill>
                  <a:srgbClr val="404040"/>
                </a:solidFill>
                <a:latin typeface="+mn-ea"/>
                <a:ea typeface="+mn-ea"/>
              </a:rPr>
              <a:t>   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05064" y="4103537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시동시간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4605064" y="4300158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운전시간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4605064" y="4488153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심박수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4561934" y="4658897"/>
            <a:ext cx="1073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 </a:t>
            </a:r>
            <a:r>
              <a:rPr lang="ko-KR" altLang="en-US" sz="1050" dirty="0" smtClean="0"/>
              <a:t>브레이크 횟수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3106382" y="5357376"/>
            <a:ext cx="10414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0" dirty="0" smtClean="0">
                <a:latin typeface="+mn-ea"/>
                <a:ea typeface="+mn-ea"/>
              </a:rPr>
              <a:t>계수 </a:t>
            </a:r>
            <a:endParaRPr lang="en-US" altLang="ko-KR" sz="1200" b="0" dirty="0">
              <a:latin typeface="+mn-ea"/>
              <a:ea typeface="+mn-ea"/>
            </a:endParaRPr>
          </a:p>
          <a:p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1 </a:t>
            </a:r>
          </a:p>
          <a:p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2</a:t>
            </a:r>
          </a:p>
          <a:p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3</a:t>
            </a:r>
          </a:p>
          <a:p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4</a:t>
            </a:r>
          </a:p>
          <a:p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5</a:t>
            </a:r>
          </a:p>
          <a:p>
            <a:r>
              <a:rPr lang="el-GR" altLang="ko-KR" sz="1200" b="0" dirty="0">
                <a:latin typeface="+mn-ea"/>
                <a:ea typeface="+mn-ea"/>
              </a:rPr>
              <a:t>Β</a:t>
            </a:r>
            <a:r>
              <a:rPr lang="en-US" altLang="ko-KR" sz="1200" b="0" dirty="0">
                <a:latin typeface="+mn-ea"/>
                <a:ea typeface="+mn-ea"/>
              </a:rPr>
              <a:t>0        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93719" y="5566146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0.001522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3393719" y="5762767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0.4515</a:t>
            </a:r>
            <a:endParaRPr lang="ko-KR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3298350" y="5950762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 -0.4549</a:t>
            </a:r>
            <a:endParaRPr lang="ko-KR" alt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3350589" y="6121506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 0.0246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3389089" y="6296934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1.241</a:t>
            </a:r>
            <a:endParaRPr lang="ko-KR" altLang="en-US" sz="1050" dirty="0"/>
          </a:p>
        </p:txBody>
      </p:sp>
      <p:sp>
        <p:nvSpPr>
          <p:cNvPr id="52" name="직사각형 51"/>
          <p:cNvSpPr/>
          <p:nvPr/>
        </p:nvSpPr>
        <p:spPr>
          <a:xfrm>
            <a:off x="4286387" y="5362780"/>
            <a:ext cx="10414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0" dirty="0" smtClean="0">
                <a:latin typeface="+mn-ea"/>
                <a:ea typeface="+mn-ea"/>
              </a:rPr>
              <a:t>변수 </a:t>
            </a:r>
            <a:endParaRPr lang="en-US" altLang="ko-KR" sz="1200" b="0" dirty="0">
              <a:latin typeface="+mn-ea"/>
              <a:ea typeface="+mn-ea"/>
            </a:endParaRPr>
          </a:p>
          <a:p>
            <a:r>
              <a:rPr lang="en-US" altLang="ko-KR" sz="1200" b="0" dirty="0">
                <a:latin typeface="+mn-ea"/>
                <a:ea typeface="+mn-ea"/>
              </a:rPr>
              <a:t>X1 </a:t>
            </a:r>
          </a:p>
          <a:p>
            <a:r>
              <a:rPr lang="en-US" altLang="ko-KR" sz="1200" b="0" dirty="0">
                <a:latin typeface="+mn-ea"/>
                <a:ea typeface="+mn-ea"/>
              </a:rPr>
              <a:t>X2</a:t>
            </a:r>
          </a:p>
          <a:p>
            <a:r>
              <a:rPr lang="en-US" altLang="ko-KR" sz="1200" b="0" dirty="0">
                <a:latin typeface="+mn-ea"/>
                <a:ea typeface="+mn-ea"/>
              </a:rPr>
              <a:t>X3</a:t>
            </a:r>
          </a:p>
          <a:p>
            <a:r>
              <a:rPr lang="en-US" altLang="ko-KR" sz="1200" b="0" dirty="0">
                <a:latin typeface="+mn-ea"/>
                <a:ea typeface="+mn-ea"/>
              </a:rPr>
              <a:t>X4</a:t>
            </a:r>
          </a:p>
          <a:p>
            <a:r>
              <a:rPr lang="en-US" altLang="ko-KR" sz="1200" b="0" dirty="0">
                <a:latin typeface="+mn-ea"/>
                <a:ea typeface="+mn-ea"/>
              </a:rPr>
              <a:t>X5</a:t>
            </a:r>
          </a:p>
          <a:p>
            <a:r>
              <a:rPr lang="en-US" altLang="ko-KR" sz="1200" b="0" baseline="-25000" dirty="0" smtClean="0">
                <a:solidFill>
                  <a:srgbClr val="404040"/>
                </a:solidFill>
                <a:latin typeface="+mn-ea"/>
              </a:rPr>
              <a:t>  </a:t>
            </a:r>
            <a:r>
              <a:rPr lang="en-US" altLang="ko-KR" sz="1200" b="0" baseline="-25000" dirty="0" smtClean="0">
                <a:solidFill>
                  <a:srgbClr val="404040"/>
                </a:solidFill>
                <a:latin typeface="+mn-ea"/>
                <a:ea typeface="+mn-ea"/>
              </a:rPr>
              <a:t>   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3724" y="5571550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시동시간</a:t>
            </a:r>
            <a:endParaRPr lang="ko-KR" alt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4573724" y="5768171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운전시간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4573724" y="5956166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심박수</a:t>
            </a:r>
            <a:endParaRPr lang="ko-KR" alt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4530594" y="6126910"/>
            <a:ext cx="12144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 </a:t>
            </a:r>
            <a:r>
              <a:rPr lang="ko-KR" altLang="en-US" sz="1050" dirty="0" err="1" smtClean="0"/>
              <a:t>급브레이크</a:t>
            </a:r>
            <a:r>
              <a:rPr lang="ko-KR" altLang="en-US" sz="1050" dirty="0" smtClean="0"/>
              <a:t> 횟수</a:t>
            </a:r>
            <a:endParaRPr lang="ko-KR" alt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3383709" y="6475778"/>
            <a:ext cx="773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4.19</a:t>
            </a:r>
            <a:endParaRPr lang="ko-KR" alt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4539906" y="6296201"/>
            <a:ext cx="1205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 </a:t>
            </a:r>
            <a:r>
              <a:rPr lang="ko-KR" altLang="en-US" sz="1050" dirty="0" smtClean="0"/>
              <a:t>브레이크 횟수</a:t>
            </a:r>
            <a:endParaRPr lang="ko-KR" altLang="en-US" sz="1050" dirty="0"/>
          </a:p>
        </p:txBody>
      </p:sp>
      <p:sp>
        <p:nvSpPr>
          <p:cNvPr id="12" name="모서리가 둥근 직사각형 63"/>
          <p:cNvSpPr/>
          <p:nvPr/>
        </p:nvSpPr>
        <p:spPr bwMode="auto">
          <a:xfrm>
            <a:off x="3444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HEART TO DRIVE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206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44"/>
          </a:p>
        </p:txBody>
      </p:sp>
      <p:sp>
        <p:nvSpPr>
          <p:cNvPr id="19" name="TextBox 18"/>
          <p:cNvSpPr txBox="1"/>
          <p:nvPr/>
        </p:nvSpPr>
        <p:spPr>
          <a:xfrm>
            <a:off x="3296816" y="4326411"/>
            <a:ext cx="5712757" cy="234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75" dirty="0">
                <a:solidFill>
                  <a:schemeClr val="bg1"/>
                </a:solidFill>
                <a:latin typeface="+mn-lt"/>
              </a:rPr>
              <a:t>YUNDAI</a:t>
            </a:r>
          </a:p>
          <a:p>
            <a:r>
              <a:rPr lang="en-US" altLang="ko-KR" sz="4875" dirty="0">
                <a:solidFill>
                  <a:schemeClr val="bg1"/>
                </a:solidFill>
                <a:latin typeface="+mn-lt"/>
              </a:rPr>
              <a:t>ACKATHON</a:t>
            </a:r>
          </a:p>
          <a:p>
            <a:r>
              <a:rPr lang="en-US" altLang="ko-KR" sz="4875" dirty="0">
                <a:solidFill>
                  <a:schemeClr val="bg1"/>
                </a:solidFill>
                <a:latin typeface="+mn-lt"/>
              </a:rPr>
              <a:t>EART TO DRIVE</a:t>
            </a:r>
            <a:endParaRPr lang="ko-KR" altLang="en-US" sz="4875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45595" y="1912813"/>
            <a:ext cx="2934828" cy="4673085"/>
            <a:chOff x="1662813" y="771381"/>
            <a:chExt cx="3612096" cy="5751491"/>
          </a:xfrm>
        </p:grpSpPr>
        <p:sp>
          <p:nvSpPr>
            <p:cNvPr id="5" name="TextBox 4"/>
            <p:cNvSpPr txBox="1"/>
            <p:nvPr/>
          </p:nvSpPr>
          <p:spPr>
            <a:xfrm>
              <a:off x="1662813" y="771381"/>
              <a:ext cx="1095554" cy="175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44" dirty="0">
                  <a:solidFill>
                    <a:srgbClr val="FF0000"/>
                  </a:solidFill>
                  <a:latin typeface="+mn-lt"/>
                </a:rPr>
                <a:t>HHHHHHHHHHHHHHHHHHHHHHHHHHHHHH</a:t>
              </a:r>
              <a:endParaRPr lang="ko-KR" altLang="en-US" sz="1544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2813" y="2104882"/>
              <a:ext cx="1095554" cy="175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44" dirty="0">
                  <a:solidFill>
                    <a:schemeClr val="bg1"/>
                  </a:solidFill>
                  <a:latin typeface="+mn-lt"/>
                </a:rPr>
                <a:t>HHHHHHHHHHHHHHHHHHHHHHHHHHHHHH</a:t>
              </a:r>
              <a:endParaRPr lang="ko-KR" altLang="en-US" sz="1544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62813" y="3428856"/>
              <a:ext cx="1095554" cy="175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44" dirty="0">
                  <a:solidFill>
                    <a:schemeClr val="bg1"/>
                  </a:solidFill>
                  <a:latin typeface="+mn-lt"/>
                </a:rPr>
                <a:t>HHHHHHHHHHHHHHHHHHHHHHHHHHHHHH</a:t>
              </a:r>
              <a:endParaRPr lang="ko-KR" altLang="en-US" sz="1544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62813" y="4762355"/>
              <a:ext cx="1095554" cy="175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44" dirty="0">
                  <a:solidFill>
                    <a:srgbClr val="FF0000"/>
                  </a:solidFill>
                  <a:latin typeface="+mn-lt"/>
                </a:rPr>
                <a:t>HHHHHHHHHHHHHHHHHHHHHHHHHHHHHH</a:t>
              </a:r>
              <a:endParaRPr lang="ko-KR" altLang="en-US" sz="1544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9355" y="777095"/>
              <a:ext cx="1095554" cy="17548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44" dirty="0">
                  <a:solidFill>
                    <a:srgbClr val="FF0000"/>
                  </a:solidFill>
                  <a:latin typeface="+mn-lt"/>
                </a:rPr>
                <a:t>HHHHHHHHHHHHHHHHHHHHHHHHHHHHHH</a:t>
              </a:r>
              <a:endParaRPr lang="ko-KR" altLang="en-US" sz="1544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79355" y="2110596"/>
              <a:ext cx="1095554" cy="17548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44" dirty="0">
                  <a:solidFill>
                    <a:schemeClr val="bg1"/>
                  </a:solidFill>
                  <a:latin typeface="+mn-lt"/>
                </a:rPr>
                <a:t>HHHHHHHHHHHHHHHHHHHHHHHHHHHHHH</a:t>
              </a:r>
              <a:endParaRPr lang="ko-KR" altLang="en-US" sz="1544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79355" y="3434571"/>
              <a:ext cx="1095554" cy="17548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44" dirty="0">
                  <a:solidFill>
                    <a:schemeClr val="bg1"/>
                  </a:solidFill>
                  <a:latin typeface="+mn-lt"/>
                </a:rPr>
                <a:t>HHHHHHHHHHHHHHHHHHHHHHHHHHHHHH</a:t>
              </a:r>
              <a:endParaRPr lang="ko-KR" altLang="en-US" sz="1544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79355" y="4768071"/>
              <a:ext cx="1095554" cy="17548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44" dirty="0">
                  <a:solidFill>
                    <a:srgbClr val="FF0000"/>
                  </a:solidFill>
                  <a:latin typeface="+mn-lt"/>
                </a:rPr>
                <a:t>HHHHHHHHHHHHHHHHHHHHHHHHHHHHHH</a:t>
              </a:r>
              <a:endParaRPr lang="ko-KR" altLang="en-US" sz="1544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0397" y="2649860"/>
              <a:ext cx="1545026" cy="14623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44" dirty="0">
                  <a:solidFill>
                    <a:schemeClr val="bg1"/>
                  </a:solidFill>
                  <a:latin typeface="+mn-lt"/>
                </a:rPr>
                <a:t>HHHHHHHHHHHHHHHHHHHHHHHHHHHHHHHHHHHHHHHH</a:t>
              </a: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018" y="185128"/>
            <a:ext cx="813118" cy="258720"/>
          </a:xfrm>
          <a:prstGeom prst="rect">
            <a:avLst/>
          </a:prstGeom>
        </p:spPr>
      </p:pic>
      <p:pic>
        <p:nvPicPr>
          <p:cNvPr id="1026" name="Picture 2" descr="http://printmania.co.kr/data/file/logo/988383267_9rfzcKWA_C7D1BEE7B4EBB7CEB0ED-B0A1B7CEC7FC28BFB5B9AE2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38508"/>
            <a:ext cx="1872927" cy="3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601072" y="20147"/>
            <a:ext cx="4197668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44" i="1" dirty="0">
                <a:solidFill>
                  <a:schemeClr val="bg1"/>
                </a:solidFill>
              </a:rPr>
              <a:t>Aug 22th – Aug 23th, 2016 </a:t>
            </a:r>
            <a:endParaRPr lang="ko-KR" altLang="en-US" sz="1544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3728864" y="3356992"/>
            <a:ext cx="6730330" cy="506486"/>
          </a:xfrm>
        </p:spPr>
        <p:txBody>
          <a:bodyPr/>
          <a:lstStyle/>
          <a:p>
            <a:r>
              <a:rPr kumimoji="1" lang="en-US" altLang="ko-KR" sz="2800" b="1" dirty="0" smtClean="0">
                <a:latin typeface="+mn-lt"/>
                <a:ea typeface="+mn-ea"/>
                <a:cs typeface="+mn-cs"/>
              </a:rPr>
              <a:t>SIMULATION</a:t>
            </a:r>
            <a:br>
              <a:rPr kumimoji="1" lang="en-US" altLang="ko-KR" sz="2800" b="1" dirty="0" smtClean="0">
                <a:latin typeface="+mn-lt"/>
                <a:ea typeface="+mn-ea"/>
                <a:cs typeface="+mn-cs"/>
              </a:rPr>
            </a:br>
            <a:r>
              <a:rPr kumimoji="1" lang="en-US" altLang="ko-KR" sz="2800" b="1" dirty="0" smtClean="0">
                <a:latin typeface="+mn-lt"/>
                <a:ea typeface="+mn-ea"/>
                <a:cs typeface="+mn-cs"/>
              </a:rPr>
              <a:t>(</a:t>
            </a:r>
            <a:r>
              <a:rPr kumimoji="1" lang="ko-KR" altLang="en-US" sz="2800" b="1" dirty="0" smtClean="0">
                <a:latin typeface="+mn-lt"/>
                <a:ea typeface="+mn-ea"/>
                <a:cs typeface="+mn-cs"/>
              </a:rPr>
              <a:t>시뮬레이션 프로그램 업로드완료</a:t>
            </a:r>
            <a:r>
              <a:rPr kumimoji="1" lang="en-US" altLang="ko-KR" sz="2800" b="1" dirty="0" smtClean="0">
                <a:latin typeface="+mn-lt"/>
                <a:ea typeface="+mn-ea"/>
                <a:cs typeface="+mn-cs"/>
              </a:rPr>
              <a:t>)</a:t>
            </a:r>
            <a:endParaRPr kumimoji="1" lang="ko-KR" altLang="en-US" sz="28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99392"/>
            <a:ext cx="9993560" cy="6986945"/>
          </a:xfrm>
          <a:prstGeom prst="rect">
            <a:avLst/>
          </a:prstGeom>
          <a:solidFill>
            <a:schemeClr val="accent5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44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3672942" y="148133"/>
            <a:ext cx="6730330" cy="506486"/>
          </a:xfrm>
        </p:spPr>
        <p:txBody>
          <a:bodyPr/>
          <a:lstStyle/>
          <a:p>
            <a:r>
              <a:rPr kumimoji="1" lang="en-US" altLang="ko-KR" sz="2800" b="1" dirty="0" smtClean="0">
                <a:latin typeface="+mn-lt"/>
                <a:ea typeface="+mn-ea"/>
                <a:cs typeface="+mn-cs"/>
              </a:rPr>
              <a:t>Heart to drive</a:t>
            </a:r>
            <a:endParaRPr kumimoji="1" lang="ko-KR" altLang="en-US" sz="28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116632"/>
            <a:ext cx="736166" cy="635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654619"/>
            <a:ext cx="4320480" cy="3718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4848" y="3988063"/>
            <a:ext cx="3816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졸음운전방지시스템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2720" y="5139762"/>
            <a:ext cx="46085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04859" y="5103759"/>
            <a:ext cx="3312368" cy="4567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12840" y="5126795"/>
            <a:ext cx="46085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입력해주세요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72880" y="6057890"/>
            <a:ext cx="1800200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90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99392"/>
            <a:ext cx="9993560" cy="6986945"/>
          </a:xfrm>
          <a:prstGeom prst="rect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44"/>
          </a:p>
        </p:txBody>
      </p:sp>
      <p:sp>
        <p:nvSpPr>
          <p:cNvPr id="6" name="TextBox 5"/>
          <p:cNvSpPr txBox="1"/>
          <p:nvPr/>
        </p:nvSpPr>
        <p:spPr>
          <a:xfrm>
            <a:off x="62490" y="-51585112"/>
            <a:ext cx="648072" cy="5652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70</a:t>
            </a:r>
          </a:p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77</a:t>
            </a:r>
          </a:p>
          <a:p>
            <a:r>
              <a:rPr lang="en-US" altLang="ko-KR" dirty="0" smtClean="0"/>
              <a:t>79</a:t>
            </a:r>
          </a:p>
          <a:p>
            <a:r>
              <a:rPr lang="en-US" altLang="ko-KR" dirty="0" smtClean="0"/>
              <a:t>73</a:t>
            </a:r>
          </a:p>
          <a:p>
            <a:r>
              <a:rPr lang="en-US" altLang="ko-KR" dirty="0" smtClean="0"/>
              <a:t>72</a:t>
            </a:r>
          </a:p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70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73</a:t>
            </a:r>
          </a:p>
          <a:p>
            <a:r>
              <a:rPr lang="en-US" altLang="ko-KR" dirty="0" smtClean="0"/>
              <a:t>78</a:t>
            </a:r>
          </a:p>
          <a:p>
            <a:r>
              <a:rPr lang="en-US" altLang="ko-KR" dirty="0" smtClean="0"/>
              <a:t>79</a:t>
            </a:r>
          </a:p>
          <a:p>
            <a:r>
              <a:rPr lang="en-US" altLang="ko-KR" dirty="0" smtClean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066" y="-51585112"/>
            <a:ext cx="648072" cy="5623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73</a:t>
            </a:r>
          </a:p>
          <a:p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8</a:t>
            </a:r>
          </a:p>
          <a:p>
            <a:r>
              <a:rPr lang="en-US" altLang="ko-KR" dirty="0" smtClean="0"/>
              <a:t>9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8</a:t>
            </a:r>
          </a:p>
          <a:p>
            <a:r>
              <a:rPr lang="en-US" altLang="ko-KR" dirty="0" smtClean="0"/>
              <a:t>9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9</a:t>
            </a:r>
            <a:endParaRPr lang="en-US" altLang="ko-KR" dirty="0"/>
          </a:p>
          <a:p>
            <a:r>
              <a:rPr lang="en-US" altLang="ko-KR" dirty="0" smtClean="0"/>
              <a:t>1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6589" y="-51585112"/>
            <a:ext cx="648072" cy="5652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70</a:t>
            </a:r>
          </a:p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77</a:t>
            </a:r>
          </a:p>
          <a:p>
            <a:r>
              <a:rPr lang="en-US" altLang="ko-KR" dirty="0" smtClean="0"/>
              <a:t>79</a:t>
            </a:r>
          </a:p>
          <a:p>
            <a:r>
              <a:rPr lang="en-US" altLang="ko-KR" dirty="0" smtClean="0"/>
              <a:t>73</a:t>
            </a:r>
          </a:p>
          <a:p>
            <a:r>
              <a:rPr lang="en-US" altLang="ko-KR" dirty="0" smtClean="0"/>
              <a:t>72</a:t>
            </a:r>
          </a:p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70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73</a:t>
            </a:r>
          </a:p>
          <a:p>
            <a:r>
              <a:rPr lang="en-US" altLang="ko-KR" dirty="0" smtClean="0"/>
              <a:t>78</a:t>
            </a:r>
          </a:p>
          <a:p>
            <a:r>
              <a:rPr lang="en-US" altLang="ko-KR" dirty="0" smtClean="0"/>
              <a:t>79</a:t>
            </a:r>
          </a:p>
          <a:p>
            <a:r>
              <a:rPr lang="en-US" altLang="ko-KR" dirty="0" smtClean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2227" y="-51585112"/>
            <a:ext cx="648072" cy="5652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70</a:t>
            </a:r>
          </a:p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77</a:t>
            </a:r>
          </a:p>
          <a:p>
            <a:r>
              <a:rPr lang="en-US" altLang="ko-KR" dirty="0" smtClean="0"/>
              <a:t>79</a:t>
            </a:r>
          </a:p>
          <a:p>
            <a:r>
              <a:rPr lang="en-US" altLang="ko-KR" dirty="0" smtClean="0"/>
              <a:t>73</a:t>
            </a:r>
          </a:p>
          <a:p>
            <a:r>
              <a:rPr lang="en-US" altLang="ko-KR" dirty="0" smtClean="0"/>
              <a:t>72</a:t>
            </a:r>
          </a:p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70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73</a:t>
            </a:r>
          </a:p>
          <a:p>
            <a:r>
              <a:rPr lang="en-US" altLang="ko-KR" dirty="0" smtClean="0"/>
              <a:t>78</a:t>
            </a:r>
          </a:p>
          <a:p>
            <a:r>
              <a:rPr lang="en-US" altLang="ko-KR" dirty="0" smtClean="0"/>
              <a:t>79</a:t>
            </a:r>
          </a:p>
          <a:p>
            <a:r>
              <a:rPr lang="en-US" altLang="ko-KR" dirty="0" smtClean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0688" y="-51585112"/>
            <a:ext cx="648072" cy="5652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70</a:t>
            </a:r>
          </a:p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77</a:t>
            </a:r>
          </a:p>
          <a:p>
            <a:r>
              <a:rPr lang="en-US" altLang="ko-KR" dirty="0" smtClean="0"/>
              <a:t>79</a:t>
            </a:r>
          </a:p>
          <a:p>
            <a:r>
              <a:rPr lang="en-US" altLang="ko-KR" dirty="0" smtClean="0"/>
              <a:t>73</a:t>
            </a:r>
          </a:p>
          <a:p>
            <a:r>
              <a:rPr lang="en-US" altLang="ko-KR" dirty="0" smtClean="0"/>
              <a:t>72</a:t>
            </a:r>
          </a:p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70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73</a:t>
            </a:r>
          </a:p>
          <a:p>
            <a:r>
              <a:rPr lang="en-US" altLang="ko-KR" dirty="0" smtClean="0"/>
              <a:t>78</a:t>
            </a:r>
          </a:p>
          <a:p>
            <a:r>
              <a:rPr lang="en-US" altLang="ko-KR" dirty="0" smtClean="0"/>
              <a:t>79</a:t>
            </a:r>
          </a:p>
          <a:p>
            <a:r>
              <a:rPr lang="en-US" altLang="ko-KR" dirty="0" smtClean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13941" y="-51585112"/>
            <a:ext cx="648072" cy="5652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70</a:t>
            </a:r>
          </a:p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77</a:t>
            </a:r>
          </a:p>
          <a:p>
            <a:r>
              <a:rPr lang="en-US" altLang="ko-KR" dirty="0" smtClean="0"/>
              <a:t>79</a:t>
            </a:r>
          </a:p>
          <a:p>
            <a:r>
              <a:rPr lang="en-US" altLang="ko-KR" dirty="0" smtClean="0"/>
              <a:t>73</a:t>
            </a:r>
          </a:p>
          <a:p>
            <a:r>
              <a:rPr lang="en-US" altLang="ko-KR" dirty="0" smtClean="0"/>
              <a:t>72</a:t>
            </a:r>
          </a:p>
          <a:p>
            <a:r>
              <a:rPr lang="en-US" altLang="ko-KR" dirty="0" smtClean="0"/>
              <a:t>71</a:t>
            </a:r>
          </a:p>
          <a:p>
            <a:r>
              <a:rPr lang="en-US" altLang="ko-KR" dirty="0" smtClean="0"/>
              <a:t>70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73</a:t>
            </a:r>
          </a:p>
          <a:p>
            <a:r>
              <a:rPr lang="en-US" altLang="ko-KR" dirty="0" smtClean="0"/>
              <a:t>78</a:t>
            </a:r>
          </a:p>
          <a:p>
            <a:r>
              <a:rPr lang="en-US" altLang="ko-KR" dirty="0" smtClean="0"/>
              <a:t>79</a:t>
            </a:r>
          </a:p>
          <a:p>
            <a:r>
              <a:rPr lang="en-US" altLang="ko-KR" dirty="0" smtClean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77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72</a:t>
            </a:r>
          </a:p>
          <a:p>
            <a:r>
              <a:rPr lang="en-US" altLang="ko-KR" dirty="0"/>
              <a:t>71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75</a:t>
            </a:r>
          </a:p>
          <a:p>
            <a:r>
              <a:rPr lang="en-US" altLang="ko-KR" dirty="0"/>
              <a:t>73</a:t>
            </a:r>
          </a:p>
          <a:p>
            <a:r>
              <a:rPr lang="en-US" altLang="ko-KR" dirty="0"/>
              <a:t>78</a:t>
            </a:r>
          </a:p>
          <a:p>
            <a:r>
              <a:rPr lang="en-US" altLang="ko-KR" dirty="0"/>
              <a:t>79</a:t>
            </a:r>
          </a:p>
          <a:p>
            <a:r>
              <a:rPr lang="en-US" altLang="ko-KR" dirty="0"/>
              <a:t>80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252070"/>
            <a:ext cx="5688632" cy="41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6 1.24375 L -0.00336 3.65047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7 1.24375 L -0.00337 3.65046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6 1.24375 L -0.00336 3.65047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3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7 1.24375 L -0.00337 3.65047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34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7 1.24375 L -0.00337 3.65047 " pathEditMode="relative" rAng="0" ptsTypes="AA">
                                      <p:cBhvr>
                                        <p:cTn id="14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7 1.24375 L -0.00337 3.65047 " pathEditMode="relative" rAng="0" ptsTypes="AA">
                                      <p:cBhvr>
                                        <p:cTn id="16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7618</TotalTime>
  <Words>1357</Words>
  <Application>Microsoft Macintosh PowerPoint</Application>
  <PresentationFormat>A4 용지(210x297mm)</PresentationFormat>
  <Paragraphs>1240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현대하모니 M</vt:lpstr>
      <vt:lpstr>Arial</vt:lpstr>
      <vt:lpstr>Office 테마</vt:lpstr>
      <vt:lpstr>디자인 사용자 지정</vt:lpstr>
      <vt:lpstr>심박수와 차량데이터를 활용한 커넥티드 카 서비스(하트다하트!)</vt:lpstr>
      <vt:lpstr>PowerPoint 프레젠테이션</vt:lpstr>
      <vt:lpstr>SIMULATION (시뮬레이션 프로그램 업로드완료)</vt:lpstr>
      <vt:lpstr>Heart to drive</vt:lpstr>
      <vt:lpstr>PowerPoint 프레젠테이션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Microsoft Office 사용자</cp:lastModifiedBy>
  <cp:revision>210</cp:revision>
  <cp:lastPrinted>2016-08-18T08:31:27Z</cp:lastPrinted>
  <dcterms:created xsi:type="dcterms:W3CDTF">2012-06-03T16:57:30Z</dcterms:created>
  <dcterms:modified xsi:type="dcterms:W3CDTF">2016-08-23T05:57:37Z</dcterms:modified>
</cp:coreProperties>
</file>