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68" r:id="rId5"/>
    <p:sldId id="269" r:id="rId6"/>
    <p:sldId id="270" r:id="rId7"/>
    <p:sldId id="271" r:id="rId8"/>
    <p:sldId id="275" r:id="rId9"/>
    <p:sldId id="273" r:id="rId10"/>
    <p:sldId id="274" r:id="rId11"/>
    <p:sldId id="272" r:id="rId12"/>
    <p:sldId id="263" r:id="rId1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2" d="100"/>
          <a:sy n="62" d="100"/>
        </p:scale>
        <p:origin x="2050" y="466"/>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sp>
        <p:nvSpPr>
          <p:cNvPr id="2" name="Holder 2"/>
          <p:cNvSpPr>
            <a:spLocks noGrp="1"/>
          </p:cNvSpPr>
          <p:nvPr>
            <p:ph type="title"/>
          </p:nvPr>
        </p:nvSpPr>
        <p:spPr>
          <a:xfrm>
            <a:off x="1041639" y="564451"/>
            <a:ext cx="7666355" cy="74930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41350" y="1441450"/>
            <a:ext cx="8318500" cy="43116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11/23/2024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152400" y="76200"/>
              <a:ext cx="1374248" cy="1066799"/>
            </a:xfrm>
            <a:prstGeom prst="rect">
              <a:avLst/>
            </a:prstGeom>
          </p:spPr>
        </p:pic>
        <p:pic>
          <p:nvPicPr>
            <p:cNvPr id="5" name="object 5"/>
            <p:cNvPicPr/>
            <p:nvPr/>
          </p:nvPicPr>
          <p:blipFill>
            <a:blip r:embed="rId4" cstate="print"/>
            <a:stretch>
              <a:fillRect/>
            </a:stretch>
          </p:blipFill>
          <p:spPr>
            <a:xfrm>
              <a:off x="381000" y="4495800"/>
              <a:ext cx="1479012" cy="1841383"/>
            </a:xfrm>
            <a:prstGeom prst="rect">
              <a:avLst/>
            </a:prstGeom>
          </p:spPr>
        </p:pic>
      </p:grpSp>
      <p:sp>
        <p:nvSpPr>
          <p:cNvPr id="6" name="object 6"/>
          <p:cNvSpPr txBox="1"/>
          <p:nvPr/>
        </p:nvSpPr>
        <p:spPr>
          <a:xfrm>
            <a:off x="4435311" y="3782374"/>
            <a:ext cx="3337089" cy="1018226"/>
          </a:xfrm>
          <a:prstGeom prst="rect">
            <a:avLst/>
          </a:prstGeom>
        </p:spPr>
        <p:txBody>
          <a:bodyPr vert="horz" wrap="square" lIns="0" tIns="58419" rIns="0" bIns="0" rtlCol="0">
            <a:spAutoFit/>
          </a:bodyPr>
          <a:lstStyle/>
          <a:p>
            <a:pPr algn="ctr">
              <a:lnSpc>
                <a:spcPct val="100000"/>
              </a:lnSpc>
              <a:spcBef>
                <a:spcPts val="459"/>
              </a:spcBef>
            </a:pPr>
            <a:r>
              <a:rPr lang="en-US" sz="1800" dirty="0">
                <a:latin typeface="Times New Roman"/>
                <a:cs typeface="Times New Roman"/>
              </a:rPr>
              <a:t>Name : NITHEESH S.J</a:t>
            </a:r>
          </a:p>
          <a:p>
            <a:pPr algn="ctr">
              <a:lnSpc>
                <a:spcPct val="100000"/>
              </a:lnSpc>
              <a:spcBef>
                <a:spcPts val="459"/>
              </a:spcBef>
            </a:pPr>
            <a:r>
              <a:rPr lang="en-US" dirty="0">
                <a:latin typeface="Times New Roman"/>
                <a:cs typeface="Times New Roman"/>
              </a:rPr>
              <a:t>Roll No : 23ADR121</a:t>
            </a:r>
          </a:p>
          <a:p>
            <a:pPr algn="ctr">
              <a:lnSpc>
                <a:spcPct val="100000"/>
              </a:lnSpc>
              <a:spcBef>
                <a:spcPts val="459"/>
              </a:spcBef>
            </a:pPr>
            <a:r>
              <a:rPr lang="en-US" sz="1800" dirty="0">
                <a:latin typeface="Times New Roman"/>
                <a:cs typeface="Times New Roman"/>
              </a:rPr>
              <a:t>Date : 18/11/2024</a:t>
            </a:r>
            <a:endParaRPr sz="1800" dirty="0">
              <a:latin typeface="Times New Roman"/>
              <a:cs typeface="Times New Roman"/>
            </a:endParaRPr>
          </a:p>
        </p:txBody>
      </p:sp>
      <p:sp>
        <p:nvSpPr>
          <p:cNvPr id="7" name="object 7"/>
          <p:cNvSpPr txBox="1">
            <a:spLocks noGrp="1"/>
          </p:cNvSpPr>
          <p:nvPr>
            <p:ph type="title"/>
          </p:nvPr>
        </p:nvSpPr>
        <p:spPr>
          <a:xfrm>
            <a:off x="1676400" y="1371600"/>
            <a:ext cx="7162800" cy="1367041"/>
          </a:xfrm>
          <a:prstGeom prst="rect">
            <a:avLst/>
          </a:prstGeom>
        </p:spPr>
        <p:txBody>
          <a:bodyPr vert="horz" wrap="square" lIns="0" tIns="12700" rIns="0" bIns="0" rtlCol="0">
            <a:spAutoFit/>
          </a:bodyPr>
          <a:lstStyle/>
          <a:p>
            <a:pPr marL="12700" algn="ctr">
              <a:lnSpc>
                <a:spcPct val="100000"/>
              </a:lnSpc>
              <a:spcBef>
                <a:spcPts val="100"/>
              </a:spcBef>
            </a:pPr>
            <a:r>
              <a:rPr lang="en-US" sz="4400" dirty="0"/>
              <a:t>ALUMNI DATABASE MANAGEMENT SYSTEM </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295400"/>
            <a:ext cx="8077200" cy="381000"/>
          </a:xfrm>
          <a:prstGeom prst="rect">
            <a:avLst/>
          </a:prstGeom>
          <a:noFill/>
        </p:spPr>
        <p:txBody>
          <a:bodyPr wrap="square" rtlCol="0">
            <a:spAutoFit/>
          </a:bodyPr>
          <a:lstStyle/>
          <a:p>
            <a:r>
              <a:rPr lang="en-US" b="1" dirty="0"/>
              <a:t>Update Function: </a:t>
            </a:r>
            <a:endParaRPr lang="ta-IN" b="1" dirty="0"/>
          </a:p>
        </p:txBody>
      </p:sp>
      <p:pic>
        <p:nvPicPr>
          <p:cNvPr id="4" name="Picture 3">
            <a:extLst>
              <a:ext uri="{FF2B5EF4-FFF2-40B4-BE49-F238E27FC236}">
                <a16:creationId xmlns:a16="http://schemas.microsoft.com/office/drawing/2014/main" id="{81D5418E-90C9-AEDA-1F04-3C3EF6F47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990" y="1981200"/>
            <a:ext cx="7820891" cy="4001386"/>
          </a:xfrm>
          <a:prstGeom prst="rect">
            <a:avLst/>
          </a:prstGeom>
        </p:spPr>
      </p:pic>
    </p:spTree>
    <p:extLst>
      <p:ext uri="{BB962C8B-B14F-4D97-AF65-F5344CB8AC3E}">
        <p14:creationId xmlns:p14="http://schemas.microsoft.com/office/powerpoint/2010/main" val="8754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US" dirty="0"/>
              <a:t>Conclusion</a:t>
            </a:r>
            <a:endParaRPr lang="ta-IN" dirty="0"/>
          </a:p>
        </p:txBody>
      </p:sp>
      <p:sp>
        <p:nvSpPr>
          <p:cNvPr id="3" name="TextBox 2"/>
          <p:cNvSpPr txBox="1"/>
          <p:nvPr/>
        </p:nvSpPr>
        <p:spPr>
          <a:xfrm>
            <a:off x="914400" y="2057400"/>
            <a:ext cx="80010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this project effectively manages alumni data by providing a system for adding, viewing, searching, updating, and deleting alumni records. It utilizes Java for the application logic, MySQL for database storage, and JDBC for seamless database interactions. The system is designed to be scalable, easy to maintain, and secure with appropriate validation and indexing in the database.</a:t>
            </a:r>
            <a:endParaRPr lang="ta-IN" sz="2400" dirty="0">
              <a:latin typeface="Times New Roman" panose="02020603050405020304" pitchFamily="18" charset="0"/>
            </a:endParaRPr>
          </a:p>
        </p:txBody>
      </p:sp>
    </p:spTree>
    <p:extLst>
      <p:ext uri="{BB962C8B-B14F-4D97-AF65-F5344CB8AC3E}">
        <p14:creationId xmlns:p14="http://schemas.microsoft.com/office/powerpoint/2010/main" val="42295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209800"/>
            <a:ext cx="4060190" cy="958215"/>
          </a:xfrm>
          <a:prstGeom prst="rect">
            <a:avLst/>
          </a:prstGeom>
        </p:spPr>
        <p:txBody>
          <a:bodyPr vert="horz" wrap="square" lIns="0" tIns="14604" rIns="0" bIns="0" rtlCol="0">
            <a:spAutoFit/>
          </a:bodyPr>
          <a:lstStyle/>
          <a:p>
            <a:pPr marL="12700">
              <a:lnSpc>
                <a:spcPct val="100000"/>
              </a:lnSpc>
              <a:spcBef>
                <a:spcPts val="114"/>
              </a:spcBef>
            </a:pPr>
            <a:r>
              <a:rPr sz="6100" b="0" i="1" spc="-65" dirty="0">
                <a:latin typeface="Times New Roman"/>
                <a:cs typeface="Times New Roman"/>
              </a:rPr>
              <a:t>THANK</a:t>
            </a:r>
            <a:r>
              <a:rPr sz="6100" b="0" i="1" spc="-290" dirty="0">
                <a:latin typeface="Times New Roman"/>
                <a:cs typeface="Times New Roman"/>
              </a:rPr>
              <a:t> </a:t>
            </a:r>
            <a:r>
              <a:rPr sz="6100" b="0" i="1" spc="-375" dirty="0">
                <a:latin typeface="Times New Roman"/>
                <a:cs typeface="Times New Roman"/>
              </a:rPr>
              <a:t>YOU</a:t>
            </a:r>
            <a:endParaRPr sz="61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81000"/>
            <a:ext cx="7666355" cy="743793"/>
          </a:xfrm>
          <a:prstGeom prst="rect">
            <a:avLst/>
          </a:prstGeom>
        </p:spPr>
        <p:txBody>
          <a:bodyPr vert="horz" wrap="square" lIns="0" tIns="248920" rIns="0" bIns="0" rtlCol="0">
            <a:spAutoFit/>
          </a:bodyPr>
          <a:lstStyle/>
          <a:p>
            <a:pPr algn="ctr"/>
            <a:r>
              <a:rPr lang="en-US" dirty="0"/>
              <a:t>INTRODUCTION</a:t>
            </a:r>
          </a:p>
        </p:txBody>
      </p:sp>
      <p:sp>
        <p:nvSpPr>
          <p:cNvPr id="3" name="TextBox 2"/>
          <p:cNvSpPr txBox="1"/>
          <p:nvPr/>
        </p:nvSpPr>
        <p:spPr>
          <a:xfrm>
            <a:off x="823277" y="1124793"/>
            <a:ext cx="8153400" cy="6924973"/>
          </a:xfrm>
          <a:prstGeom prst="rect">
            <a:avLst/>
          </a:prstGeom>
          <a:noFill/>
        </p:spPr>
        <p:txBody>
          <a:bodyPr wrap="square" rtlCol="0">
            <a:spAutoFit/>
          </a:bodyPr>
          <a:lstStyle/>
          <a:p>
            <a:r>
              <a:rPr lang="en-US" sz="2400" b="1" u="sng" dirty="0">
                <a:latin typeface="Adobe Garamond Pro" panose="02020502060506020403" pitchFamily="18" charset="0"/>
              </a:rPr>
              <a:t>Purpose</a:t>
            </a:r>
            <a:r>
              <a:rPr lang="en-US" sz="2400" b="1" dirty="0">
                <a:latin typeface="Adobe Garamond Pro" panose="02020502060506020403" pitchFamily="18" charset="0"/>
              </a:rPr>
              <a:t>: </a:t>
            </a:r>
          </a:p>
          <a:p>
            <a:r>
              <a:rPr lang="en-US" sz="2400" b="1" dirty="0">
                <a:latin typeface="Adobe Garamond Pro" panose="02020502060506020403" pitchFamily="18" charset="0"/>
              </a:rPr>
              <a:t>	</a:t>
            </a:r>
            <a:r>
              <a:rPr lang="en-US" dirty="0"/>
              <a:t>The purpose of this project is to manage alumni information efficiently by allowing CRUD (Create, Read, Update, Delete) operations through a user-friendly Java application connected to a MySQL database.	</a:t>
            </a:r>
            <a:br>
              <a:rPr lang="en-US" dirty="0"/>
            </a:br>
            <a:endParaRPr lang="en-US" dirty="0"/>
          </a:p>
          <a:p>
            <a:r>
              <a:rPr lang="en-US" b="1" u="sng" dirty="0"/>
              <a:t>Technology Used</a:t>
            </a:r>
            <a:r>
              <a:rPr lang="en-US" b="1" dirty="0"/>
              <a:t>:-</a:t>
            </a:r>
          </a:p>
          <a:p>
            <a:endParaRPr lang="en-US" b="1" dirty="0"/>
          </a:p>
          <a:p>
            <a:pPr lvl="3" algn="l" rtl="0"/>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dobe Heiti Std R" panose="020B0400000000000000" pitchFamily="34" charset="-128"/>
                <a:ea typeface="Adobe Heiti Std R" panose="020B0400000000000000" pitchFamily="34" charset="-128"/>
              </a:rPr>
              <a:t>Programming Language</a:t>
            </a:r>
            <a:r>
              <a:rPr kumimoji="0" lang="en-US" altLang="en-US" sz="1800" b="0" i="0" u="none" strike="noStrike" cap="none" normalizeH="0" baseline="0" dirty="0">
                <a:ln>
                  <a:noFill/>
                </a:ln>
                <a:solidFill>
                  <a:schemeClr val="tx1"/>
                </a:solidFill>
                <a:effectLst/>
                <a:latin typeface="Adobe Heiti Std R" panose="020B0400000000000000" pitchFamily="34" charset="-128"/>
                <a:ea typeface="Adobe Heiti Std R" panose="020B0400000000000000" pitchFamily="34" charset="-128"/>
              </a:rPr>
              <a:t>: Java</a:t>
            </a:r>
          </a:p>
          <a:p>
            <a:pPr lvl="3" algn="l" rtl="0"/>
            <a:r>
              <a:rPr lang="en-US" dirty="0">
                <a:solidFill>
                  <a:schemeClr val="tx1"/>
                </a:solidFill>
                <a:latin typeface="Adobe Heiti Std R" panose="020B0400000000000000" pitchFamily="34" charset="-128"/>
                <a:ea typeface="Adobe Heiti Std R" panose="020B0400000000000000" pitchFamily="34" charset="-128"/>
              </a:rPr>
              <a:t>	</a:t>
            </a:r>
            <a:r>
              <a:rPr lang="en-IN" b="1" dirty="0">
                <a:latin typeface="Adobe Heiti Std R" panose="020B0400000000000000" pitchFamily="34" charset="-128"/>
                <a:ea typeface="Adobe Heiti Std R" panose="020B0400000000000000" pitchFamily="34" charset="-128"/>
              </a:rPr>
              <a:t>Database Management System</a:t>
            </a:r>
            <a:r>
              <a:rPr lang="en-IN" dirty="0">
                <a:latin typeface="Adobe Heiti Std R" panose="020B0400000000000000" pitchFamily="34" charset="-128"/>
                <a:ea typeface="Adobe Heiti Std R" panose="020B0400000000000000" pitchFamily="34" charset="-128"/>
              </a:rPr>
              <a:t>: MySQL</a:t>
            </a:r>
            <a:endParaRPr lang="en-US" dirty="0">
              <a:latin typeface="Adobe Heiti Std R" panose="020B0400000000000000" pitchFamily="34" charset="-128"/>
              <a:ea typeface="Adobe Heiti Std R" panose="020B0400000000000000" pitchFamily="34" charset="-128"/>
            </a:endParaRPr>
          </a:p>
          <a:p>
            <a:pPr lvl="3" algn="l" rtl="0"/>
            <a:r>
              <a:rPr lang="en-US" b="1" dirty="0">
                <a:latin typeface="Adobe Heiti Std R" panose="020B0400000000000000" pitchFamily="34" charset="-128"/>
                <a:ea typeface="Adobe Heiti Std R" panose="020B0400000000000000" pitchFamily="34" charset="-128"/>
              </a:rPr>
              <a:t>	Database Connectivity</a:t>
            </a:r>
            <a:r>
              <a:rPr lang="en-US" dirty="0">
                <a:latin typeface="Adobe Heiti Std R" panose="020B0400000000000000" pitchFamily="34" charset="-128"/>
                <a:ea typeface="Adobe Heiti Std R" panose="020B0400000000000000" pitchFamily="34" charset="-128"/>
              </a:rPr>
              <a:t>: JDBC (Java Database Connectivity)</a:t>
            </a:r>
          </a:p>
          <a:p>
            <a:pPr lvl="3" algn="l" rtl="0"/>
            <a:r>
              <a:rPr lang="en-US" dirty="0">
                <a:latin typeface="Adobe Heiti Std R" panose="020B0400000000000000" pitchFamily="34" charset="-128"/>
                <a:ea typeface="Adobe Heiti Std R" panose="020B0400000000000000" pitchFamily="34" charset="-128"/>
              </a:rPr>
              <a:t>	</a:t>
            </a:r>
            <a:r>
              <a:rPr lang="en-IN" b="1" dirty="0">
                <a:latin typeface="Adobe Heiti Std R" panose="020B0400000000000000" pitchFamily="34" charset="-128"/>
                <a:ea typeface="Adobe Heiti Std R" panose="020B0400000000000000" pitchFamily="34" charset="-128"/>
              </a:rPr>
              <a:t>Driver</a:t>
            </a:r>
            <a:r>
              <a:rPr lang="en-IN" dirty="0">
                <a:latin typeface="Adobe Heiti Std R" panose="020B0400000000000000" pitchFamily="34" charset="-128"/>
                <a:ea typeface="Adobe Heiti Std R" panose="020B0400000000000000" pitchFamily="34" charset="-128"/>
              </a:rPr>
              <a:t>: MySQL Connector/J (</a:t>
            </a:r>
            <a:r>
              <a:rPr lang="en-IN" dirty="0" err="1">
                <a:latin typeface="Adobe Heiti Std R" panose="020B0400000000000000" pitchFamily="34" charset="-128"/>
                <a:ea typeface="Adobe Heiti Std R" panose="020B0400000000000000" pitchFamily="34" charset="-128"/>
              </a:rPr>
              <a:t>com.mysql.cj.jdbc.Driver</a:t>
            </a:r>
            <a:r>
              <a:rPr lang="en-IN" dirty="0">
                <a:latin typeface="Adobe Heiti Std R" panose="020B0400000000000000" pitchFamily="34" charset="-128"/>
                <a:ea typeface="Adobe Heiti Std R" panose="020B0400000000000000" pitchFamily="34" charset="-128"/>
              </a:rPr>
              <a:t>)</a:t>
            </a:r>
          </a:p>
          <a:p>
            <a:pPr lvl="3" algn="l" rtl="0"/>
            <a:r>
              <a:rPr lang="en-IN" dirty="0">
                <a:latin typeface="Adobe Heiti Std R" panose="020B0400000000000000" pitchFamily="34" charset="-128"/>
                <a:ea typeface="Adobe Heiti Std R" panose="020B0400000000000000" pitchFamily="34" charset="-128"/>
              </a:rPr>
              <a:t>	</a:t>
            </a:r>
            <a:r>
              <a:rPr lang="en-IN" b="1" dirty="0">
                <a:latin typeface="Adobe Heiti Std R" panose="020B0400000000000000" pitchFamily="34" charset="-128"/>
                <a:ea typeface="Adobe Heiti Std R" panose="020B0400000000000000" pitchFamily="34" charset="-128"/>
              </a:rPr>
              <a:t>D</a:t>
            </a:r>
            <a:r>
              <a:rPr lang="en-US" b="1" dirty="0" err="1">
                <a:latin typeface="Adobe Heiti Std R" panose="020B0400000000000000" pitchFamily="34" charset="-128"/>
                <a:ea typeface="Adobe Heiti Std R" panose="020B0400000000000000" pitchFamily="34" charset="-128"/>
              </a:rPr>
              <a:t>evelopment</a:t>
            </a:r>
            <a:r>
              <a:rPr lang="en-US" b="1" dirty="0">
                <a:latin typeface="Adobe Heiti Std R" panose="020B0400000000000000" pitchFamily="34" charset="-128"/>
                <a:ea typeface="Adobe Heiti Std R" panose="020B0400000000000000" pitchFamily="34" charset="-128"/>
              </a:rPr>
              <a:t> Environment</a:t>
            </a:r>
            <a:r>
              <a:rPr lang="en-US" dirty="0">
                <a:latin typeface="Adobe Heiti Std R" panose="020B0400000000000000" pitchFamily="34" charset="-128"/>
                <a:ea typeface="Adobe Heiti Std R" panose="020B0400000000000000" pitchFamily="34" charset="-128"/>
              </a:rPr>
              <a:t>: Any Java IDE</a:t>
            </a:r>
          </a:p>
          <a:p>
            <a:pPr lvl="3" algn="l" rtl="0"/>
            <a:r>
              <a:rPr lang="en-US" dirty="0">
                <a:latin typeface="Adobe Heiti Std R" panose="020B0400000000000000" pitchFamily="34" charset="-128"/>
                <a:ea typeface="Adobe Heiti Std R" panose="020B0400000000000000" pitchFamily="34" charset="-128"/>
              </a:rPr>
              <a:t>	</a:t>
            </a:r>
            <a:r>
              <a:rPr lang="en-US" b="1" dirty="0" err="1">
                <a:latin typeface="Adobe Heiti Std R" panose="020B0400000000000000" pitchFamily="34" charset="-128"/>
                <a:ea typeface="Adobe Heiti Std R" panose="020B0400000000000000" pitchFamily="34" charset="-128"/>
              </a:rPr>
              <a:t>ErrorHandling</a:t>
            </a:r>
            <a:r>
              <a:rPr lang="en-US" dirty="0" err="1">
                <a:latin typeface="Adobe Heiti Std R" panose="020B0400000000000000" pitchFamily="34" charset="-128"/>
                <a:ea typeface="Adobe Heiti Std R" panose="020B0400000000000000" pitchFamily="34" charset="-128"/>
              </a:rPr>
              <a:t>:Java</a:t>
            </a:r>
            <a:r>
              <a:rPr lang="en-US" dirty="0">
                <a:latin typeface="Adobe Heiti Std R" panose="020B0400000000000000" pitchFamily="34" charset="-128"/>
                <a:ea typeface="Adobe Heiti Std R" panose="020B0400000000000000" pitchFamily="34" charset="-128"/>
              </a:rPr>
              <a:t> exception handling                      			(</a:t>
            </a:r>
            <a:r>
              <a:rPr lang="en-US" dirty="0" err="1">
                <a:latin typeface="Adobe Heiti Std R" panose="020B0400000000000000" pitchFamily="34" charset="-128"/>
                <a:ea typeface="Adobe Heiti Std R" panose="020B0400000000000000" pitchFamily="34" charset="-128"/>
              </a:rPr>
              <a:t>SQLException,classNotFoudException</a:t>
            </a:r>
            <a:r>
              <a:rPr lang="en-US" dirty="0">
                <a:latin typeface="Adobe Heiti Std R" panose="020B0400000000000000" pitchFamily="34" charset="-128"/>
                <a:ea typeface="Adobe Heiti Std R" panose="020B0400000000000000" pitchFamily="34" charset="-128"/>
              </a:rPr>
              <a:t>)</a:t>
            </a:r>
          </a:p>
          <a:p>
            <a:pPr lvl="3" algn="l" rtl="0"/>
            <a:r>
              <a:rPr lang="en-US" dirty="0">
                <a:latin typeface="Adobe Heiti Std R" panose="020B0400000000000000" pitchFamily="34" charset="-128"/>
                <a:ea typeface="Adobe Heiti Std R" panose="020B0400000000000000" pitchFamily="34" charset="-128"/>
              </a:rPr>
              <a:t>                  </a:t>
            </a:r>
            <a:r>
              <a:rPr lang="en-US" b="1" dirty="0">
                <a:latin typeface="Adobe Heiti Std R" panose="020B0400000000000000" pitchFamily="34" charset="-128"/>
                <a:ea typeface="Adobe Heiti Std R" panose="020B0400000000000000" pitchFamily="34" charset="-128"/>
              </a:rPr>
              <a:t>USER INTERACTION </a:t>
            </a:r>
            <a:r>
              <a:rPr lang="en-US" dirty="0">
                <a:latin typeface="Adobe Heiti Std R" panose="020B0400000000000000" pitchFamily="34" charset="-128"/>
                <a:ea typeface="Adobe Heiti Std R" panose="020B0400000000000000" pitchFamily="34" charset="-128"/>
              </a:rPr>
              <a:t>: Java scanner for console based IP/OP</a:t>
            </a:r>
          </a:p>
          <a:p>
            <a:pPr lvl="3" algn="l" rtl="0"/>
            <a:r>
              <a:rPr lang="en-US" dirty="0">
                <a:latin typeface="Adobe Heiti Std R" panose="020B0400000000000000" pitchFamily="34" charset="-128"/>
                <a:ea typeface="Adobe Heiti Std R" panose="020B0400000000000000" pitchFamily="34" charset="-128"/>
              </a:rPr>
              <a:t>	</a:t>
            </a:r>
            <a:r>
              <a:rPr lang="en-US" b="1" dirty="0">
                <a:latin typeface="Adobe Heiti Std R" panose="020B0400000000000000" pitchFamily="34" charset="-128"/>
                <a:ea typeface="Adobe Heiti Std R" panose="020B0400000000000000" pitchFamily="34" charset="-128"/>
              </a:rPr>
              <a:t>SQL OPERATIONS : </a:t>
            </a:r>
            <a:r>
              <a:rPr lang="en-US" dirty="0">
                <a:latin typeface="Adobe Heiti Std R" panose="020B0400000000000000" pitchFamily="34" charset="-128"/>
                <a:ea typeface="Adobe Heiti Std R" panose="020B0400000000000000" pitchFamily="34" charset="-128"/>
              </a:rPr>
              <a:t>Parameterized queries for secure database   			     </a:t>
            </a:r>
            <a:r>
              <a:rPr lang="en-US" dirty="0" err="1">
                <a:latin typeface="Adobe Heiti Std R" panose="020B0400000000000000" pitchFamily="34" charset="-128"/>
                <a:ea typeface="Adobe Heiti Std R" panose="020B0400000000000000" pitchFamily="34" charset="-128"/>
              </a:rPr>
              <a:t>transcations</a:t>
            </a:r>
            <a:endParaRPr lang="en-US" dirty="0">
              <a:latin typeface="Adobe Heiti Std R" panose="020B0400000000000000" pitchFamily="34" charset="-128"/>
              <a:ea typeface="Adobe Heiti Std R" panose="020B0400000000000000" pitchFamily="34" charset="-128"/>
            </a:endParaRPr>
          </a:p>
          <a:p>
            <a:pPr lvl="3" algn="l" rtl="0"/>
            <a:endParaRPr lang="en-US" dirty="0">
              <a:latin typeface="Adobe Heiti Std R" panose="020B0400000000000000" pitchFamily="34" charset="-128"/>
              <a:ea typeface="Adobe Heiti Std R" panose="020B0400000000000000" pitchFamily="34" charset="-128"/>
            </a:endParaRPr>
          </a:p>
          <a:p>
            <a:pPr lvl="3" algn="l" rtl="0"/>
            <a:endParaRPr lang="en-US" dirty="0">
              <a:latin typeface="Adobe Heiti Std R" panose="020B0400000000000000" pitchFamily="34" charset="-128"/>
              <a:ea typeface="Adobe Heiti Std R" panose="020B0400000000000000" pitchFamily="34" charset="-128"/>
            </a:endParaRPr>
          </a:p>
          <a:p>
            <a:pPr lvl="3" algn="l" rtl="0"/>
            <a:r>
              <a:rPr lang="en-US" dirty="0">
                <a:latin typeface="Adobe Heiti Std R" panose="020B0400000000000000" pitchFamily="34" charset="-128"/>
                <a:ea typeface="Adobe Heiti Std R" panose="020B0400000000000000" pitchFamily="34" charset="-128"/>
              </a:rPr>
              <a:t>	</a:t>
            </a:r>
          </a:p>
          <a:p>
            <a:pPr lvl="3" algn="l" rtl="0"/>
            <a:r>
              <a:rPr lang="en-US" dirty="0"/>
              <a:t> 	</a:t>
            </a:r>
          </a:p>
          <a:p>
            <a:pPr lvl="3" algn="l" rtl="0"/>
            <a:r>
              <a:rPr lang="en-US" dirty="0"/>
              <a:t>               </a:t>
            </a:r>
          </a:p>
          <a:p>
            <a:pPr marL="342900" lvl="3" indent="-342900">
              <a:buFont typeface="Arial" pitchFamily="34" charset="0"/>
              <a:buChar char="•"/>
            </a:pPr>
            <a:endParaRPr lang="en-US" dirty="0"/>
          </a:p>
          <a:p>
            <a:pPr marL="342900" lvl="3" indent="-342900">
              <a:buFont typeface="Arial" pitchFamily="34" charset="0"/>
              <a:buChar char="•"/>
            </a:pPr>
            <a:r>
              <a:rPr lang="en-US" dirty="0"/>
              <a:t>. </a:t>
            </a:r>
            <a:endParaRPr lang="ta-IN" dirty="0"/>
          </a:p>
        </p:txBody>
      </p:sp>
      <p:sp>
        <p:nvSpPr>
          <p:cNvPr id="12" name="Rectangle 9">
            <a:extLst>
              <a:ext uri="{FF2B5EF4-FFF2-40B4-BE49-F238E27FC236}">
                <a16:creationId xmlns:a16="http://schemas.microsoft.com/office/drawing/2014/main" id="{1A9109C2-7F3F-E8A3-883F-89E07DA14BF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74471D73-12A8-16B3-A94B-6CEEA5C9B1A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System Design and Features</a:t>
            </a:r>
            <a:endParaRPr lang="ta-IN" dirty="0"/>
          </a:p>
        </p:txBody>
      </p:sp>
      <p:sp>
        <p:nvSpPr>
          <p:cNvPr id="8" name="TextBox 7">
            <a:extLst>
              <a:ext uri="{FF2B5EF4-FFF2-40B4-BE49-F238E27FC236}">
                <a16:creationId xmlns:a16="http://schemas.microsoft.com/office/drawing/2014/main" id="{31CFAA51-1370-F967-579E-1C33287FF119}"/>
              </a:ext>
            </a:extLst>
          </p:cNvPr>
          <p:cNvSpPr txBox="1"/>
          <p:nvPr/>
        </p:nvSpPr>
        <p:spPr>
          <a:xfrm>
            <a:off x="1041639" y="1219200"/>
            <a:ext cx="7797561" cy="5355312"/>
          </a:xfrm>
          <a:prstGeom prst="rect">
            <a:avLst/>
          </a:prstGeom>
          <a:noFill/>
        </p:spPr>
        <p:txBody>
          <a:bodyPr wrap="square" rtlCol="0">
            <a:spAutoFit/>
          </a:bodyPr>
          <a:lstStyle/>
          <a:p>
            <a:r>
              <a:rPr lang="en-US" b="1" i="1" u="sng" dirty="0">
                <a:latin typeface="Charlemagne Std" panose="04020705060702020204" pitchFamily="82" charset="0"/>
                <a:ea typeface="Adobe Gothic Std B" panose="020B0800000000000000" pitchFamily="34" charset="-128"/>
              </a:rPr>
              <a:t>SYSTEM DESIGN:</a:t>
            </a:r>
          </a:p>
          <a:p>
            <a:endParaRPr lang="en-US" dirty="0">
              <a:latin typeface="Adobe Gothic Std B" panose="020B0800000000000000" pitchFamily="34" charset="-128"/>
              <a:ea typeface="Adobe Gothic Std B" panose="020B0800000000000000" pitchFamily="34" charset="-128"/>
            </a:endParaRPr>
          </a:p>
          <a:p>
            <a:r>
              <a:rPr lang="en-US" dirty="0">
                <a:latin typeface="Adobe Gothic Std B" panose="020B0800000000000000" pitchFamily="34" charset="-128"/>
                <a:ea typeface="Adobe Gothic Std B" panose="020B0800000000000000" pitchFamily="34" charset="-128"/>
              </a:rPr>
              <a:t>ARCHITECTURE</a:t>
            </a:r>
            <a:r>
              <a:rPr lang="en-US" dirty="0"/>
              <a:t>: </a:t>
            </a:r>
          </a:p>
          <a:p>
            <a:r>
              <a:rPr lang="en-US" dirty="0"/>
              <a:t>	Two-tier (Console UI and MySQL database)</a:t>
            </a:r>
          </a:p>
          <a:p>
            <a:r>
              <a:rPr lang="en-US" dirty="0">
                <a:latin typeface="Adobe Gothic Std B" panose="020B0800000000000000" pitchFamily="34" charset="-128"/>
                <a:ea typeface="Adobe Gothic Std B" panose="020B0800000000000000" pitchFamily="34" charset="-128"/>
              </a:rPr>
              <a:t>CORE COMPONENTS</a:t>
            </a:r>
            <a:r>
              <a:rPr lang="en-US" dirty="0"/>
              <a:t>: </a:t>
            </a:r>
          </a:p>
          <a:p>
            <a:r>
              <a:rPr lang="en-US" dirty="0"/>
              <a:t>	ALUMNI (entity class),ALUMNIDATABASE(JDBC-CRUD 	OPERATIONS)</a:t>
            </a:r>
            <a:r>
              <a:rPr lang="en-IN" dirty="0"/>
              <a:t>,MAIN (menu-driven user interaction).</a:t>
            </a:r>
          </a:p>
          <a:p>
            <a:r>
              <a:rPr lang="en-IN" dirty="0">
                <a:latin typeface="Adobe Gothic Std B" panose="020B0800000000000000" pitchFamily="34" charset="-128"/>
                <a:ea typeface="Adobe Gothic Std B" panose="020B0800000000000000" pitchFamily="34" charset="-128"/>
              </a:rPr>
              <a:t>DATABASE SCHEMA</a:t>
            </a:r>
            <a:r>
              <a:rPr lang="en-IN" dirty="0"/>
              <a:t>: </a:t>
            </a:r>
          </a:p>
          <a:p>
            <a:r>
              <a:rPr lang="en-IN" dirty="0"/>
              <a:t>	TABLE (ALUMNI) WITH FIELDS LIKE               			(NAME,EMAIL,GRADUATIONYEAR,MAJOR)</a:t>
            </a:r>
          </a:p>
          <a:p>
            <a:endParaRPr lang="en-IN" dirty="0"/>
          </a:p>
          <a:p>
            <a:endParaRPr lang="en-IN" dirty="0"/>
          </a:p>
          <a:p>
            <a:r>
              <a:rPr lang="en-US" b="1" i="1" u="sng" dirty="0">
                <a:latin typeface="Charlemagne Std" panose="04020705060702020204" pitchFamily="82" charset="0"/>
              </a:rPr>
              <a:t>FEATURES:</a:t>
            </a:r>
          </a:p>
          <a:p>
            <a:endParaRPr lang="en-US" b="1" i="1" u="sng" dirty="0">
              <a:latin typeface="Charlemagne Std" panose="04020705060702020204" pitchFamily="82" charset="0"/>
            </a:endParaRPr>
          </a:p>
          <a:p>
            <a:r>
              <a:rPr lang="en-US" b="1" dirty="0">
                <a:latin typeface="Times New Roman" panose="02020603050405020304" pitchFamily="18" charset="0"/>
                <a:cs typeface="Times New Roman" panose="02020603050405020304" pitchFamily="18" charset="0"/>
              </a:rPr>
              <a:t>1.ADD ALUMI</a:t>
            </a:r>
          </a:p>
          <a:p>
            <a:r>
              <a:rPr lang="en-US" b="1" dirty="0">
                <a:latin typeface="Times New Roman" panose="02020603050405020304" pitchFamily="18" charset="0"/>
                <a:cs typeface="Times New Roman" panose="02020603050405020304" pitchFamily="18" charset="0"/>
              </a:rPr>
              <a:t>2.VIEW ALL ALUMNI</a:t>
            </a:r>
          </a:p>
          <a:p>
            <a:r>
              <a:rPr lang="en-US" b="1" dirty="0">
                <a:latin typeface="Times New Roman" panose="02020603050405020304" pitchFamily="18" charset="0"/>
                <a:cs typeface="Times New Roman" panose="02020603050405020304" pitchFamily="18" charset="0"/>
              </a:rPr>
              <a:t>3.SEARCH ALUMNI BY NAME</a:t>
            </a:r>
          </a:p>
          <a:p>
            <a:r>
              <a:rPr lang="en-US" b="1" dirty="0">
                <a:latin typeface="Times New Roman" panose="02020603050405020304" pitchFamily="18" charset="0"/>
                <a:cs typeface="Times New Roman" panose="02020603050405020304" pitchFamily="18" charset="0"/>
              </a:rPr>
              <a:t>4.UPDATE ALUMNI DETAILS</a:t>
            </a:r>
          </a:p>
          <a:p>
            <a:r>
              <a:rPr lang="en-US" b="1" dirty="0">
                <a:latin typeface="Times New Roman" panose="02020603050405020304" pitchFamily="18" charset="0"/>
                <a:cs typeface="Times New Roman" panose="02020603050405020304" pitchFamily="18" charset="0"/>
              </a:rPr>
              <a:t>5.DELETE ALUMI</a:t>
            </a:r>
          </a:p>
        </p:txBody>
      </p:sp>
    </p:spTree>
    <p:extLst>
      <p:ext uri="{BB962C8B-B14F-4D97-AF65-F5344CB8AC3E}">
        <p14:creationId xmlns:p14="http://schemas.microsoft.com/office/powerpoint/2010/main" val="1484207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522" y="609600"/>
            <a:ext cx="7666355" cy="492443"/>
          </a:xfrm>
        </p:spPr>
        <p:txBody>
          <a:bodyPr/>
          <a:lstStyle/>
          <a:p>
            <a:pPr algn="ctr"/>
            <a:r>
              <a:rPr lang="en-IN" dirty="0"/>
              <a:t>Core Functionalities</a:t>
            </a:r>
            <a:endParaRPr lang="ta-IN" dirty="0"/>
          </a:p>
        </p:txBody>
      </p:sp>
      <p:sp>
        <p:nvSpPr>
          <p:cNvPr id="4" name="TextBox 3">
            <a:extLst>
              <a:ext uri="{FF2B5EF4-FFF2-40B4-BE49-F238E27FC236}">
                <a16:creationId xmlns:a16="http://schemas.microsoft.com/office/drawing/2014/main" id="{42914F07-3F5F-93E5-D435-F1651D4BA6A8}"/>
              </a:ext>
            </a:extLst>
          </p:cNvPr>
          <p:cNvSpPr txBox="1"/>
          <p:nvPr/>
        </p:nvSpPr>
        <p:spPr>
          <a:xfrm>
            <a:off x="1005522" y="2286000"/>
            <a:ext cx="7833678" cy="193899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Add Alumni</a:t>
            </a:r>
            <a:r>
              <a:rPr lang="en-US" sz="2000" dirty="0">
                <a:latin typeface="Times New Roman" panose="02020603050405020304" pitchFamily="18" charset="0"/>
                <a:cs typeface="Times New Roman" panose="02020603050405020304" pitchFamily="18" charset="0"/>
              </a:rPr>
              <a:t>: Save new alumni records with details like name, email, graduation year, major, and industry.</a:t>
            </a:r>
          </a:p>
          <a:p>
            <a:r>
              <a:rPr lang="en-US" sz="2000" b="1" dirty="0">
                <a:latin typeface="Times New Roman" panose="02020603050405020304" pitchFamily="18" charset="0"/>
                <a:cs typeface="Times New Roman" panose="02020603050405020304" pitchFamily="18" charset="0"/>
              </a:rPr>
              <a:t>View All Alumni</a:t>
            </a:r>
            <a:r>
              <a:rPr lang="en-US" sz="2000" dirty="0">
                <a:latin typeface="Times New Roman" panose="02020603050405020304" pitchFamily="18" charset="0"/>
                <a:cs typeface="Times New Roman" panose="02020603050405020304" pitchFamily="18" charset="0"/>
              </a:rPr>
              <a:t>: Retrieve and display all stored alumni information</a:t>
            </a:r>
          </a:p>
          <a:p>
            <a:r>
              <a:rPr lang="en-US" sz="2000" b="1" dirty="0">
                <a:latin typeface="Times New Roman" panose="02020603050405020304" pitchFamily="18" charset="0"/>
                <a:cs typeface="Times New Roman" panose="02020603050405020304" pitchFamily="18" charset="0"/>
              </a:rPr>
              <a:t>Search Alumni</a:t>
            </a:r>
            <a:r>
              <a:rPr lang="en-US" sz="2000" dirty="0">
                <a:latin typeface="Times New Roman" panose="02020603050405020304" pitchFamily="18" charset="0"/>
                <a:cs typeface="Times New Roman" panose="02020603050405020304" pitchFamily="18" charset="0"/>
              </a:rPr>
              <a:t>: Find a specific alumnus by their name.</a:t>
            </a:r>
          </a:p>
          <a:p>
            <a:r>
              <a:rPr lang="en-US" sz="2000" b="1" dirty="0">
                <a:latin typeface="Times New Roman" panose="02020603050405020304" pitchFamily="18" charset="0"/>
                <a:cs typeface="Times New Roman" panose="02020603050405020304" pitchFamily="18" charset="0"/>
              </a:rPr>
              <a:t>Update Alumni</a:t>
            </a:r>
            <a:r>
              <a:rPr lang="en-US" sz="2000" dirty="0">
                <a:latin typeface="Times New Roman" panose="02020603050405020304" pitchFamily="18" charset="0"/>
                <a:cs typeface="Times New Roman" panose="02020603050405020304" pitchFamily="18" charset="0"/>
              </a:rPr>
              <a:t>: Modify existing alumni details based on their name.</a:t>
            </a:r>
          </a:p>
          <a:p>
            <a:r>
              <a:rPr lang="en-US" sz="2000" b="1" dirty="0">
                <a:latin typeface="Times New Roman" panose="02020603050405020304" pitchFamily="18" charset="0"/>
                <a:cs typeface="Times New Roman" panose="02020603050405020304" pitchFamily="18" charset="0"/>
              </a:rPr>
              <a:t>Delete Alumni</a:t>
            </a:r>
            <a:r>
              <a:rPr lang="en-US" sz="2000" dirty="0">
                <a:latin typeface="Times New Roman" panose="02020603050405020304" pitchFamily="18" charset="0"/>
                <a:cs typeface="Times New Roman" panose="02020603050405020304" pitchFamily="18" charset="0"/>
              </a:rPr>
              <a:t>: Remove an alumnus' record by their name</a:t>
            </a:r>
            <a:r>
              <a:rPr lang="en-US" dirty="0"/>
              <a:t>.</a:t>
            </a:r>
            <a:endParaRPr lang="en-IN" dirty="0"/>
          </a:p>
        </p:txBody>
      </p:sp>
    </p:spTree>
    <p:extLst>
      <p:ext uri="{BB962C8B-B14F-4D97-AF65-F5344CB8AC3E}">
        <p14:creationId xmlns:p14="http://schemas.microsoft.com/office/powerpoint/2010/main" val="298953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US" dirty="0"/>
              <a:t>Key Components of the Code</a:t>
            </a:r>
            <a:endParaRPr lang="ta-IN" dirty="0"/>
          </a:p>
        </p:txBody>
      </p:sp>
      <p:sp>
        <p:nvSpPr>
          <p:cNvPr id="4" name="Rectangle 1">
            <a:extLst>
              <a:ext uri="{FF2B5EF4-FFF2-40B4-BE49-F238E27FC236}">
                <a16:creationId xmlns:a16="http://schemas.microsoft.com/office/drawing/2014/main" id="{7C129C3A-1C7D-77A5-6FEA-EF65428ECA32}"/>
              </a:ext>
            </a:extLst>
          </p:cNvPr>
          <p:cNvSpPr>
            <a:spLocks noChangeArrowheads="1"/>
          </p:cNvSpPr>
          <p:nvPr/>
        </p:nvSpPr>
        <p:spPr bwMode="auto">
          <a:xfrm>
            <a:off x="685800" y="2209800"/>
            <a:ext cx="7772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Alumni Class</a:t>
            </a:r>
            <a:r>
              <a:rPr kumimoji="0" lang="en-US" altLang="en-US" sz="1800" b="0" i="0" u="none" strike="noStrike" cap="none" normalizeH="0" baseline="0" dirty="0">
                <a:ln>
                  <a:noFill/>
                </a:ln>
                <a:solidFill>
                  <a:schemeClr val="tx1"/>
                </a:solidFill>
                <a:effectLst/>
                <a:latin typeface="Arial" panose="020B0604020202020204" pitchFamily="34" charset="0"/>
              </a:rPr>
              <a:t>: Represents alumni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p>
          <a:p>
            <a:pPr marL="0" marR="0" lvl="0" indent="0" algn="l" defTabSz="914400" rtl="0" eaLnBrk="0" fontAlgn="base" latinLnBrk="0" hangingPunct="0">
              <a:lnSpc>
                <a:spcPct val="100000"/>
              </a:lnSpc>
              <a:spcBef>
                <a:spcPct val="0"/>
              </a:spcBef>
              <a:spcAft>
                <a:spcPct val="0"/>
              </a:spcAft>
              <a:buClrTx/>
              <a:buSzTx/>
              <a:buFontTx/>
              <a:buNone/>
              <a:tabLst/>
            </a:pPr>
            <a:r>
              <a:rPr lang="en-US" b="1" dirty="0" err="1"/>
              <a:t>AlumniDatabase</a:t>
            </a:r>
            <a:r>
              <a:rPr lang="en-US" b="1" dirty="0"/>
              <a:t> Class</a:t>
            </a:r>
            <a:r>
              <a:rPr lang="en-US" dirty="0"/>
              <a:t>: Handles CRUD operations using JDBC (add, view, search, update, delete).</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p>
          <a:p>
            <a:pPr marL="0" marR="0" lvl="0" indent="0" algn="l" defTabSz="914400" rtl="0" eaLnBrk="0" fontAlgn="base" latinLnBrk="0" hangingPunct="0">
              <a:lnSpc>
                <a:spcPct val="100000"/>
              </a:lnSpc>
              <a:spcBef>
                <a:spcPct val="0"/>
              </a:spcBef>
              <a:spcAft>
                <a:spcPct val="0"/>
              </a:spcAft>
              <a:buClrTx/>
              <a:buSzTx/>
              <a:buFontTx/>
              <a:buNone/>
              <a:tabLst/>
            </a:pPr>
            <a:r>
              <a:rPr lang="en-US" b="1" dirty="0"/>
              <a:t>Main Class</a:t>
            </a:r>
            <a:r>
              <a:rPr lang="en-US" dirty="0"/>
              <a:t>: Provides a menu-driven interface for user interaction and calls database methods.</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Database Connection: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59DD0EDC-C162-2116-6BD7-72F827B40ABD}"/>
              </a:ext>
            </a:extLst>
          </p:cNvPr>
          <p:cNvSpPr>
            <a:spLocks noChangeArrowheads="1"/>
          </p:cNvSpPr>
          <p:nvPr/>
        </p:nvSpPr>
        <p:spPr bwMode="auto">
          <a:xfrm>
            <a:off x="0" y="136267"/>
            <a:ext cx="226344"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50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Database Design 	</a:t>
            </a:r>
            <a:endParaRPr lang="ta-IN" dirty="0"/>
          </a:p>
        </p:txBody>
      </p:sp>
      <p:sp>
        <p:nvSpPr>
          <p:cNvPr id="5" name="Rectangle 2">
            <a:extLst>
              <a:ext uri="{FF2B5EF4-FFF2-40B4-BE49-F238E27FC236}">
                <a16:creationId xmlns:a16="http://schemas.microsoft.com/office/drawing/2014/main" id="{F36100C4-0643-3515-2264-A1E3FBCCA87C}"/>
              </a:ext>
            </a:extLst>
          </p:cNvPr>
          <p:cNvSpPr>
            <a:spLocks noChangeArrowheads="1"/>
          </p:cNvSpPr>
          <p:nvPr/>
        </p:nvSpPr>
        <p:spPr bwMode="auto">
          <a:xfrm>
            <a:off x="1018985" y="1690062"/>
            <a:ext cx="80772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dobe Garamond Pro Bold" panose="02020702060506020403" pitchFamily="18" charset="0"/>
              </a:rPr>
              <a:t>Database: </a:t>
            </a:r>
            <a:r>
              <a:rPr kumimoji="0" lang="en-US" altLang="en-US" sz="2000" b="0" i="0" u="none" strike="noStrike" cap="none" normalizeH="0" baseline="0" dirty="0" err="1">
                <a:ln>
                  <a:noFill/>
                </a:ln>
                <a:solidFill>
                  <a:schemeClr val="tx1"/>
                </a:solidFill>
                <a:effectLst/>
                <a:latin typeface="Adobe Garamond Pro Bold" panose="02020702060506020403" pitchFamily="18" charset="0"/>
              </a:rPr>
              <a:t>ndb</a:t>
            </a:r>
            <a:endParaRPr kumimoji="0" lang="en-US" altLang="en-US" sz="2000" b="0" i="0" u="none" strike="noStrike" cap="none" normalizeH="0" baseline="0" dirty="0">
              <a:ln>
                <a:noFill/>
              </a:ln>
              <a:solidFill>
                <a:schemeClr val="tx1"/>
              </a:solidFill>
              <a:effectLst/>
              <a:latin typeface="Adobe Garamond Pro Bold" panose="02020702060506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dobe Garamond Pro Bold" panose="02020702060506020403" pitchFamily="18" charset="0"/>
              </a:rPr>
            </a:br>
            <a:r>
              <a:rPr kumimoji="0" lang="en-US" altLang="en-US" sz="2000" b="0" i="0" u="none" strike="noStrike" cap="none" normalizeH="0" baseline="0" dirty="0">
                <a:ln>
                  <a:noFill/>
                </a:ln>
                <a:solidFill>
                  <a:schemeClr val="tx1"/>
                </a:solidFill>
                <a:effectLst/>
                <a:latin typeface="Adobe Garamond Pro Bold" panose="02020702060506020403" pitchFamily="18" charset="0"/>
              </a:rPr>
              <a:t>Table: Alumni</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dobe Garamond Pro Bold" panose="02020702060506020403" pitchFamily="18" charset="0"/>
              </a:rPr>
            </a:br>
            <a:r>
              <a:rPr kumimoji="0" lang="en-US" altLang="en-US" sz="2000" b="0" i="0" u="none" strike="noStrike" cap="none" normalizeH="0" baseline="0" dirty="0">
                <a:ln>
                  <a:noFill/>
                </a:ln>
                <a:solidFill>
                  <a:schemeClr val="tx1"/>
                </a:solidFill>
                <a:effectLst/>
                <a:latin typeface="Adobe Garamond Pro Bold" panose="02020702060506020403" pitchFamily="18" charset="0"/>
              </a:rPr>
              <a:t>Columns: id (auto-increment, primary key), name, email, </a:t>
            </a:r>
            <a:r>
              <a:rPr kumimoji="0" lang="en-US" altLang="en-US" sz="2000" b="0" i="0" u="none" strike="noStrike" cap="none" normalizeH="0" baseline="0" dirty="0" err="1">
                <a:ln>
                  <a:noFill/>
                </a:ln>
                <a:solidFill>
                  <a:schemeClr val="tx1"/>
                </a:solidFill>
                <a:effectLst/>
                <a:latin typeface="Adobe Garamond Pro Bold" panose="02020702060506020403" pitchFamily="18" charset="0"/>
              </a:rPr>
              <a:t>graduationYear</a:t>
            </a:r>
            <a:r>
              <a:rPr kumimoji="0" lang="en-US" altLang="en-US" sz="2000" b="0" i="0" u="none" strike="noStrike" cap="none" normalizeH="0" baseline="0" dirty="0">
                <a:ln>
                  <a:noFill/>
                </a:ln>
                <a:solidFill>
                  <a:schemeClr val="tx1"/>
                </a:solidFill>
                <a:effectLst/>
                <a:latin typeface="Adobe Garamond Pro Bold" panose="02020702060506020403" pitchFamily="18" charset="0"/>
              </a:rPr>
              <a:t>, major, </a:t>
            </a:r>
            <a:r>
              <a:rPr kumimoji="0" lang="en-US" altLang="en-US" sz="2000" b="0" i="0" u="none" strike="noStrike" cap="none" normalizeH="0" baseline="0" dirty="0" err="1">
                <a:ln>
                  <a:noFill/>
                </a:ln>
                <a:solidFill>
                  <a:schemeClr val="tx1"/>
                </a:solidFill>
                <a:effectLst/>
                <a:latin typeface="Adobe Garamond Pro Bold" panose="02020702060506020403" pitchFamily="18" charset="0"/>
              </a:rPr>
              <a:t>currentWorkingIndustry</a:t>
            </a:r>
            <a:r>
              <a:rPr kumimoji="0" lang="en-US" altLang="en-US" sz="2000" b="0" i="0" u="none" strike="noStrike" cap="none" normalizeH="0" baseline="0" dirty="0">
                <a:ln>
                  <a:noFill/>
                </a:ln>
                <a:solidFill>
                  <a:schemeClr val="tx1"/>
                </a:solidFill>
                <a:effectLst/>
                <a:latin typeface="Adobe Garamond Pro Bold" panose="02020702060506020403" pitchFamily="18" charset="0"/>
              </a:rPr>
              <a:t>, description</a:t>
            </a:r>
            <a:br>
              <a:rPr kumimoji="0" lang="en-US" altLang="en-US" sz="2000" b="0" i="0" u="none" strike="noStrike" cap="none" normalizeH="0" baseline="0" dirty="0">
                <a:ln>
                  <a:noFill/>
                </a:ln>
                <a:solidFill>
                  <a:schemeClr val="tx1"/>
                </a:solidFill>
                <a:effectLst/>
                <a:latin typeface="Adobe Garamond Pro Bold" panose="02020702060506020403" pitchFamily="18" charset="0"/>
              </a:rPr>
            </a:br>
            <a:endParaRPr kumimoji="0" lang="en-US" altLang="en-US" sz="2000" b="0" i="0" u="none" strike="noStrike" cap="none" normalizeH="0" baseline="0" dirty="0">
              <a:ln>
                <a:noFill/>
              </a:ln>
              <a:solidFill>
                <a:schemeClr val="tx1"/>
              </a:solidFill>
              <a:effectLst/>
              <a:latin typeface="Adobe Garamond Pro Bold" panose="02020702060506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dobe Garamond Pro Bold" panose="02020702060506020403" pitchFamily="18" charset="0"/>
              </a:rPr>
              <a:t>Indexes: email, name</a:t>
            </a:r>
            <a:br>
              <a:rPr kumimoji="0" lang="en-US" altLang="en-US" sz="2000" b="0" i="0" u="none" strike="noStrike" cap="none" normalizeH="0" baseline="0" dirty="0">
                <a:ln>
                  <a:noFill/>
                </a:ln>
                <a:solidFill>
                  <a:schemeClr val="tx1"/>
                </a:solidFill>
                <a:effectLst/>
                <a:latin typeface="Adobe Garamond Pro Bold" panose="02020702060506020403" pitchFamily="18" charset="0"/>
              </a:rPr>
            </a:br>
            <a:endParaRPr kumimoji="0" lang="en-US" altLang="en-US" sz="2000" b="0" i="0" u="none" strike="noStrike" cap="none" normalizeH="0" baseline="0" dirty="0">
              <a:ln>
                <a:noFill/>
              </a:ln>
              <a:solidFill>
                <a:schemeClr val="tx1"/>
              </a:solidFill>
              <a:effectLst/>
              <a:latin typeface="Adobe Garamond Pro Bold" panose="02020702060506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dobe Garamond Pro Bold" panose="02020702060506020403" pitchFamily="18" charset="0"/>
              </a:rPr>
              <a:t>Constraints: Unique email, 4-digit </a:t>
            </a:r>
            <a:r>
              <a:rPr kumimoji="0" lang="en-US" altLang="en-US" sz="2000" b="0" i="0" u="none" strike="noStrike" cap="none" normalizeH="0" baseline="0" dirty="0" err="1">
                <a:ln>
                  <a:noFill/>
                </a:ln>
                <a:solidFill>
                  <a:schemeClr val="tx1"/>
                </a:solidFill>
                <a:effectLst/>
                <a:latin typeface="Adobe Garamond Pro Bold" panose="02020702060506020403" pitchFamily="18" charset="0"/>
              </a:rPr>
              <a:t>graduationYear</a:t>
            </a:r>
            <a:endParaRPr kumimoji="0" lang="en-US" altLang="en-US" sz="2000" b="0" i="0" u="none" strike="noStrike" cap="none" normalizeH="0" baseline="0" dirty="0">
              <a:ln>
                <a:noFill/>
              </a:ln>
              <a:solidFill>
                <a:schemeClr val="tx1"/>
              </a:solidFill>
              <a:effectLst/>
              <a:latin typeface="Adobe Garamond Pro Bold" panose="02020702060506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dobe Garamond Pro Bold" panose="02020702060506020403" pitchFamily="18" charset="0"/>
            </a:endParaRPr>
          </a:p>
        </p:txBody>
      </p:sp>
    </p:spTree>
    <p:extLst>
      <p:ext uri="{BB962C8B-B14F-4D97-AF65-F5344CB8AC3E}">
        <p14:creationId xmlns:p14="http://schemas.microsoft.com/office/powerpoint/2010/main" val="365901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639" y="564451"/>
            <a:ext cx="7666355" cy="492443"/>
          </a:xfrm>
        </p:spPr>
        <p:txBody>
          <a:bodyPr/>
          <a:lstStyle/>
          <a:p>
            <a:pPr algn="ctr"/>
            <a:r>
              <a:rPr lang="en-IN" dirty="0"/>
              <a:t>Code Output</a:t>
            </a:r>
            <a:endParaRPr lang="ta-IN" dirty="0"/>
          </a:p>
        </p:txBody>
      </p:sp>
      <p:sp>
        <p:nvSpPr>
          <p:cNvPr id="4" name="TextBox 3"/>
          <p:cNvSpPr txBox="1"/>
          <p:nvPr/>
        </p:nvSpPr>
        <p:spPr>
          <a:xfrm>
            <a:off x="685800" y="1295400"/>
            <a:ext cx="8077200" cy="381000"/>
          </a:xfrm>
          <a:prstGeom prst="rect">
            <a:avLst/>
          </a:prstGeom>
          <a:noFill/>
        </p:spPr>
        <p:txBody>
          <a:bodyPr wrap="square" rtlCol="0">
            <a:spAutoFit/>
          </a:bodyPr>
          <a:lstStyle/>
          <a:p>
            <a:r>
              <a:rPr lang="en-US" b="1" dirty="0"/>
              <a:t>View All Functions Offered : </a:t>
            </a:r>
            <a:endParaRPr lang="ta-IN" b="1" dirty="0"/>
          </a:p>
        </p:txBody>
      </p:sp>
      <p:pic>
        <p:nvPicPr>
          <p:cNvPr id="10" name="Picture 9">
            <a:extLst>
              <a:ext uri="{FF2B5EF4-FFF2-40B4-BE49-F238E27FC236}">
                <a16:creationId xmlns:a16="http://schemas.microsoft.com/office/drawing/2014/main" id="{249DC7AE-1D32-09FF-0AD4-28EEA5230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37" y="2209800"/>
            <a:ext cx="7677525" cy="4008244"/>
          </a:xfrm>
          <a:prstGeom prst="rect">
            <a:avLst/>
          </a:prstGeom>
        </p:spPr>
      </p:pic>
    </p:spTree>
    <p:extLst>
      <p:ext uri="{BB962C8B-B14F-4D97-AF65-F5344CB8AC3E}">
        <p14:creationId xmlns:p14="http://schemas.microsoft.com/office/powerpoint/2010/main" val="354381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914400"/>
            <a:ext cx="7772400" cy="369332"/>
          </a:xfrm>
          <a:prstGeom prst="rect">
            <a:avLst/>
          </a:prstGeom>
        </p:spPr>
        <p:txBody>
          <a:bodyPr wrap="square">
            <a:spAutoFit/>
          </a:bodyPr>
          <a:lstStyle/>
          <a:p>
            <a:r>
              <a:rPr lang="en-US" b="1" dirty="0"/>
              <a:t>Database Connection:</a:t>
            </a:r>
            <a:endParaRPr lang="ta-IN" b="1" dirty="0"/>
          </a:p>
        </p:txBody>
      </p:sp>
      <p:pic>
        <p:nvPicPr>
          <p:cNvPr id="5" name="Picture 4">
            <a:extLst>
              <a:ext uri="{FF2B5EF4-FFF2-40B4-BE49-F238E27FC236}">
                <a16:creationId xmlns:a16="http://schemas.microsoft.com/office/drawing/2014/main" id="{CD2CFB5A-6265-D0B7-A1C9-991D645D8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00200"/>
            <a:ext cx="7010400" cy="4191000"/>
          </a:xfrm>
          <a:prstGeom prst="rect">
            <a:avLst/>
          </a:prstGeom>
        </p:spPr>
      </p:pic>
    </p:spTree>
    <p:extLst>
      <p:ext uri="{BB962C8B-B14F-4D97-AF65-F5344CB8AC3E}">
        <p14:creationId xmlns:p14="http://schemas.microsoft.com/office/powerpoint/2010/main" val="24006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066800"/>
            <a:ext cx="8077200" cy="381000"/>
          </a:xfrm>
          <a:prstGeom prst="rect">
            <a:avLst/>
          </a:prstGeom>
          <a:noFill/>
        </p:spPr>
        <p:txBody>
          <a:bodyPr wrap="square" rtlCol="0">
            <a:spAutoFit/>
          </a:bodyPr>
          <a:lstStyle/>
          <a:p>
            <a:r>
              <a:rPr lang="en-US" b="1" dirty="0"/>
              <a:t>Delete Function:</a:t>
            </a:r>
            <a:endParaRPr lang="ta-IN" b="1" dirty="0"/>
          </a:p>
        </p:txBody>
      </p:sp>
      <p:pic>
        <p:nvPicPr>
          <p:cNvPr id="3" name="Picture 2">
            <a:extLst>
              <a:ext uri="{FF2B5EF4-FFF2-40B4-BE49-F238E27FC236}">
                <a16:creationId xmlns:a16="http://schemas.microsoft.com/office/drawing/2014/main" id="{957E286E-E502-B53A-B7D3-705C9D07A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05000"/>
            <a:ext cx="7315200" cy="4114800"/>
          </a:xfrm>
          <a:prstGeom prst="rect">
            <a:avLst/>
          </a:prstGeom>
        </p:spPr>
      </p:pic>
    </p:spTree>
    <p:extLst>
      <p:ext uri="{BB962C8B-B14F-4D97-AF65-F5344CB8AC3E}">
        <p14:creationId xmlns:p14="http://schemas.microsoft.com/office/powerpoint/2010/main" val="2409598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TotalTime>
  <Words>495</Words>
  <Application>Microsoft Office PowerPoint</Application>
  <PresentationFormat>On-screen Show (4:3)</PresentationFormat>
  <Paragraphs>72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Adobe Gothic Std B</vt:lpstr>
      <vt:lpstr>Adobe Heiti Std R</vt:lpstr>
      <vt:lpstr>Adobe Garamond Pro</vt:lpstr>
      <vt:lpstr>Adobe Garamond Pro Bold</vt:lpstr>
      <vt:lpstr>Arial</vt:lpstr>
      <vt:lpstr>Calibri</vt:lpstr>
      <vt:lpstr>Charlemagne Std</vt:lpstr>
      <vt:lpstr>Times New Roman</vt:lpstr>
      <vt:lpstr>Office Theme</vt:lpstr>
      <vt:lpstr>ALUMNI DATABASE MANAGEMENT SYSTEM </vt:lpstr>
      <vt:lpstr>INTRODUCTION</vt:lpstr>
      <vt:lpstr>System Design and Features</vt:lpstr>
      <vt:lpstr>Core Functionalities</vt:lpstr>
      <vt:lpstr>Key Components of the Code</vt:lpstr>
      <vt:lpstr>Database Design  </vt:lpstr>
      <vt:lpstr>Code Output</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ppt.pptx</dc:title>
  <dc:creator>Lenovo</dc:creator>
  <cp:lastModifiedBy>SJ NITHEESH</cp:lastModifiedBy>
  <cp:revision>16</cp:revision>
  <dcterms:created xsi:type="dcterms:W3CDTF">2024-09-25T05:56:54Z</dcterms:created>
  <dcterms:modified xsi:type="dcterms:W3CDTF">2024-11-23T15:56:52Z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