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56" r:id="rId5"/>
    <p:sldId id="257"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57"/>
          </p14:sldIdLst>
        </p14:section>
        <p14:section name="Learn More" id="{2CC34DB2-6590-42C0-AD4B-A04C6060184E}">
          <p14:sldIdLst>
            <p14:sldId id="259"/>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55" d="100"/>
          <a:sy n="55" d="100"/>
        </p:scale>
        <p:origin x="614"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6/29/2024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latin typeface="Algerian" panose="04020705040A02060702" pitchFamily="82" charset="0"/>
              </a:rPr>
              <a:t>cyclistic</a:t>
            </a:r>
            <a:r>
              <a:rPr lang="en-US" sz="4000" dirty="0">
                <a:latin typeface="Algerian" panose="04020705040A02060702" pitchFamily="82" charset="0"/>
              </a:rPr>
              <a:t> bike share analysis</a:t>
            </a:r>
          </a:p>
        </p:txBody>
      </p:sp>
      <p:sp>
        <p:nvSpPr>
          <p:cNvPr id="3" name="Subtitle 2"/>
          <p:cNvSpPr>
            <a:spLocks noGrp="1"/>
          </p:cNvSpPr>
          <p:nvPr>
            <p:ph type="subTitle" idx="1"/>
          </p:nvPr>
        </p:nvSpPr>
        <p:spPr>
          <a:xfrm>
            <a:off x="7072748" y="4888937"/>
            <a:ext cx="6705599" cy="1137793"/>
          </a:xfrm>
        </p:spPr>
        <p:txBody>
          <a:bodyPr>
            <a:normAutofit fontScale="85000" lnSpcReduction="20000"/>
          </a:bodyPr>
          <a:lstStyle/>
          <a:p>
            <a:r>
              <a:rPr lang="en-US" dirty="0" smtClean="0">
                <a:latin typeface="Times New Roman" panose="02020603050405020304" pitchFamily="18" charset="0"/>
                <a:cs typeface="Times New Roman" panose="02020603050405020304" pitchFamily="18" charset="0"/>
              </a:rPr>
              <a:t>Presentation by : </a:t>
            </a:r>
            <a:r>
              <a:rPr lang="en-US" dirty="0" err="1" smtClean="0">
                <a:latin typeface="Times New Roman" panose="02020603050405020304" pitchFamily="18" charset="0"/>
                <a:cs typeface="Times New Roman" panose="02020603050405020304" pitchFamily="18" charset="0"/>
              </a:rPr>
              <a:t>Nivinraj</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Krishnakumar</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Batch: MB25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Ride duration and patter over time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7583" y="1907280"/>
            <a:ext cx="4135581" cy="3840884"/>
          </a:xfrm>
        </p:spPr>
        <p:txBody>
          <a:bodyPr>
            <a:normAutofit/>
          </a:bodyPr>
          <a:lstStyle/>
          <a:p>
            <a:endParaRPr lang="en-US" b="1" dirty="0">
              <a:latin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604434" y="1371599"/>
            <a:ext cx="9066039" cy="5663089"/>
          </a:xfrm>
          <a:prstGeom prst="rect">
            <a:avLst/>
          </a:prstGeom>
        </p:spPr>
        <p:txBody>
          <a:bodyPr wrap="square">
            <a:spAutoFit/>
          </a:bodyPr>
          <a:lstStyle/>
          <a:p>
            <a:r>
              <a:rPr lang="en-US" sz="2600" b="1" u="sng" dirty="0">
                <a:latin typeface="Times New Roman" panose="02020603050405020304" pitchFamily="18" charset="0"/>
                <a:cs typeface="Times New Roman" panose="02020603050405020304" pitchFamily="18" charset="0"/>
              </a:rPr>
              <a:t>Daily Rides </a:t>
            </a:r>
            <a:r>
              <a:rPr lang="en-US" sz="2600" b="1" u="sng" dirty="0" smtClean="0">
                <a:latin typeface="Times New Roman" panose="02020603050405020304" pitchFamily="18" charset="0"/>
                <a:cs typeface="Times New Roman" panose="02020603050405020304" pitchFamily="18" charset="0"/>
              </a:rPr>
              <a:t>Summary:</a:t>
            </a:r>
          </a:p>
          <a:p>
            <a:endParaRPr lang="en-US" sz="24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Count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Days): 30</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Mean: </a:t>
            </a:r>
            <a:r>
              <a:rPr lang="en-US" sz="2400" dirty="0">
                <a:latin typeface="Times New Roman" panose="02020603050405020304" pitchFamily="18" charset="0"/>
                <a:cs typeface="Times New Roman" panose="02020603050405020304" pitchFamily="18" charset="0"/>
              </a:rPr>
              <a:t>17,765 rides per </a:t>
            </a:r>
            <a:r>
              <a:rPr lang="en-US" sz="2400" dirty="0" smtClean="0">
                <a:latin typeface="Times New Roman" panose="02020603050405020304" pitchFamily="18" charset="0"/>
                <a:cs typeface="Times New Roman" panose="02020603050405020304" pitchFamily="18" charset="0"/>
              </a:rPr>
              <a:t>day</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Standard Deviation: </a:t>
            </a:r>
            <a:r>
              <a:rPr lang="en-US" sz="2400" dirty="0">
                <a:latin typeface="Times New Roman" panose="02020603050405020304" pitchFamily="18" charset="0"/>
                <a:cs typeface="Times New Roman" panose="02020603050405020304" pitchFamily="18" charset="0"/>
              </a:rPr>
              <a:t>5,099 rides per </a:t>
            </a:r>
            <a:r>
              <a:rPr lang="en-US" sz="2400" dirty="0" smtClean="0">
                <a:latin typeface="Times New Roman" panose="02020603050405020304" pitchFamily="18" charset="0"/>
                <a:cs typeface="Times New Roman" panose="02020603050405020304" pitchFamily="18" charset="0"/>
              </a:rPr>
              <a:t>day</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Minimum: </a:t>
            </a:r>
            <a:r>
              <a:rPr lang="en-US" sz="2400" dirty="0">
                <a:latin typeface="Times New Roman" panose="02020603050405020304" pitchFamily="18" charset="0"/>
                <a:cs typeface="Times New Roman" panose="02020603050405020304" pitchFamily="18" charset="0"/>
              </a:rPr>
              <a:t>6,835 rides in a </a:t>
            </a:r>
            <a:r>
              <a:rPr lang="en-US" sz="2400" dirty="0" smtClean="0">
                <a:latin typeface="Times New Roman" panose="02020603050405020304" pitchFamily="18" charset="0"/>
                <a:cs typeface="Times New Roman" panose="02020603050405020304" pitchFamily="18" charset="0"/>
              </a:rPr>
              <a:t>day</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25th Percentile: </a:t>
            </a:r>
            <a:r>
              <a:rPr lang="en-US" sz="2400" dirty="0">
                <a:latin typeface="Times New Roman" panose="02020603050405020304" pitchFamily="18" charset="0"/>
                <a:cs typeface="Times New Roman" panose="02020603050405020304" pitchFamily="18" charset="0"/>
              </a:rPr>
              <a:t>14,428.5 rides in a </a:t>
            </a:r>
            <a:r>
              <a:rPr lang="en-US" sz="2400" dirty="0" smtClean="0">
                <a:latin typeface="Times New Roman" panose="02020603050405020304" pitchFamily="18" charset="0"/>
                <a:cs typeface="Times New Roman" panose="02020603050405020304" pitchFamily="18" charset="0"/>
              </a:rPr>
              <a:t>day</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Median </a:t>
            </a:r>
            <a:r>
              <a:rPr lang="en-US" sz="2400" dirty="0">
                <a:latin typeface="Times New Roman" panose="02020603050405020304" pitchFamily="18" charset="0"/>
                <a:cs typeface="Times New Roman" panose="02020603050405020304" pitchFamily="18" charset="0"/>
              </a:rPr>
              <a:t>(50th Percentile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18,088 rides in a day</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75th Percentile: </a:t>
            </a:r>
            <a:r>
              <a:rPr lang="en-US" sz="2400" dirty="0">
                <a:latin typeface="Times New Roman" panose="02020603050405020304" pitchFamily="18" charset="0"/>
                <a:cs typeface="Times New Roman" panose="02020603050405020304" pitchFamily="18" charset="0"/>
              </a:rPr>
              <a:t>21,069 rides in a day</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Maximum: </a:t>
            </a:r>
            <a:r>
              <a:rPr lang="en-US" sz="2400" dirty="0">
                <a:latin typeface="Times New Roman" panose="02020603050405020304" pitchFamily="18" charset="0"/>
                <a:cs typeface="Times New Roman" panose="02020603050405020304" pitchFamily="18" charset="0"/>
              </a:rPr>
              <a:t>28,719 rides in a </a:t>
            </a:r>
            <a:r>
              <a:rPr lang="en-US" sz="2400" dirty="0" smtClean="0">
                <a:latin typeface="Times New Roman" panose="02020603050405020304" pitchFamily="18" charset="0"/>
                <a:cs typeface="Times New Roman" panose="02020603050405020304" pitchFamily="18" charset="0"/>
              </a:rPr>
              <a:t>day</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	On </a:t>
            </a:r>
            <a:r>
              <a:rPr lang="en-US" sz="2400" u="sng" dirty="0">
                <a:latin typeface="Times New Roman" panose="02020603050405020304" pitchFamily="18" charset="0"/>
                <a:cs typeface="Times New Roman" panose="02020603050405020304" pitchFamily="18" charset="0"/>
              </a:rPr>
              <a:t>average</a:t>
            </a:r>
            <a:r>
              <a:rPr lang="en-US" sz="2400" dirty="0">
                <a:latin typeface="Times New Roman" panose="02020603050405020304" pitchFamily="18" charset="0"/>
                <a:cs typeface="Times New Roman" panose="02020603050405020304" pitchFamily="18" charset="0"/>
              </a:rPr>
              <a:t>, there are around 17,765 rides per day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	There </a:t>
            </a:r>
            <a:r>
              <a:rPr lang="en-US" sz="2400" dirty="0">
                <a:latin typeface="Times New Roman" panose="02020603050405020304" pitchFamily="18" charset="0"/>
                <a:cs typeface="Times New Roman" panose="02020603050405020304" pitchFamily="18" charset="0"/>
              </a:rPr>
              <a:t>is significant variability in the number of daily rides, as indicated by the standard deviation.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85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Differences between casual and member rider </a:t>
            </a:r>
            <a:endParaRPr lang="en-US" dirty="0">
              <a:latin typeface="Times New Roman" panose="02020603050405020304" pitchFamily="18" charset="0"/>
              <a:cs typeface="Times New Roman" panose="02020603050405020304" pitchFamily="18" charset="0"/>
            </a:endParaRPr>
          </a:p>
        </p:txBody>
      </p:sp>
      <p:pic>
        <p:nvPicPr>
          <p:cNvPr id="16" name="Content Placeholder 1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410" t="6393" r="15738" b="5587"/>
          <a:stretch/>
        </p:blipFill>
        <p:spPr>
          <a:xfrm>
            <a:off x="110836" y="1357746"/>
            <a:ext cx="7716982" cy="5500254"/>
          </a:xfrm>
        </p:spPr>
      </p:pic>
      <p:sp>
        <p:nvSpPr>
          <p:cNvPr id="17" name="TextBox 16"/>
          <p:cNvSpPr txBox="1"/>
          <p:nvPr/>
        </p:nvSpPr>
        <p:spPr>
          <a:xfrm>
            <a:off x="8201892" y="1357746"/>
            <a:ext cx="3893126" cy="47089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Times New Roman" panose="02020603050405020304" pitchFamily="18" charset="0"/>
                <a:cs typeface="Times New Roman" panose="02020603050405020304" pitchFamily="18" charset="0"/>
              </a:rPr>
              <a:t># casual riders using </a:t>
            </a:r>
            <a:r>
              <a:rPr lang="en-US" sz="2000" dirty="0" err="1" smtClean="0">
                <a:latin typeface="Times New Roman" panose="02020603050405020304" pitchFamily="18" charset="0"/>
                <a:cs typeface="Times New Roman" panose="02020603050405020304" pitchFamily="18" charset="0"/>
              </a:rPr>
              <a:t>docked_bikes</a:t>
            </a:r>
            <a:r>
              <a:rPr lang="en-US" sz="2000" dirty="0" smtClean="0">
                <a:latin typeface="Times New Roman" panose="02020603050405020304" pitchFamily="18" charset="0"/>
                <a:cs typeface="Times New Roman" panose="02020603050405020304" pitchFamily="18" charset="0"/>
              </a:rPr>
              <a:t> = 1,71,774</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casual riders using electric bikes = 58,918</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Member riders using docked bikes = 2,32,832</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Members riders using electric bikes = 69,434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shows that both member and casual riders uses the more docked bikes comparative to electric bikes;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79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Over all review of this analysis: </a:t>
            </a:r>
            <a:endParaRPr lang="en-US"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730389" y="209067"/>
            <a:ext cx="1648391" cy="1104900"/>
          </a:xfrm>
        </p:spPr>
        <p:txBody>
          <a:bodyPr/>
          <a:lstStyle/>
          <a:p>
            <a:endParaRPr lang="en-US" dirty="0"/>
          </a:p>
        </p:txBody>
      </p:sp>
      <p:sp>
        <p:nvSpPr>
          <p:cNvPr id="7" name="Rectangle 6"/>
          <p:cNvSpPr/>
          <p:nvPr/>
        </p:nvSpPr>
        <p:spPr>
          <a:xfrm>
            <a:off x="161479" y="1313966"/>
            <a:ext cx="12030521" cy="584775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company’s future success depends on maximizing the number of annual membership.</a:t>
            </a:r>
          </a:p>
          <a:p>
            <a:r>
              <a:rPr lang="en-US" sz="2400"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maximize the number of annual membership of the riders the company needs to increase the sales of docked bikes to the riders and maximum number of membership riders uses docked bikes for their ride</a:t>
            </a:r>
            <a:r>
              <a:rPr lang="en-US"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Member riders using docked bikes = </a:t>
            </a:r>
            <a:r>
              <a:rPr lang="en-US" sz="2000" dirty="0" smtClean="0">
                <a:latin typeface="Times New Roman" panose="02020603050405020304" pitchFamily="18" charset="0"/>
                <a:cs typeface="Times New Roman" panose="02020603050405020304" pitchFamily="18" charset="0"/>
              </a:rPr>
              <a:t>2,32,832) </a:t>
            </a:r>
            <a:r>
              <a:rPr lang="en-US" sz="2400" dirty="0" smtClean="0">
                <a:latin typeface="Times New Roman" panose="02020603050405020304" pitchFamily="18" charset="0"/>
                <a:cs typeface="Times New Roman" panose="02020603050405020304" pitchFamily="18" charset="0"/>
              </a:rPr>
              <a:t>and </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company should explain the effects of docked bikes comparative to electric bike as  a marketing strategy to convert the casual riders into membership riders as lots of casual riders users docked bike for their ride (</a:t>
            </a:r>
            <a:r>
              <a:rPr lang="en-US" sz="2400" dirty="0" err="1" smtClean="0">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 casual </a:t>
            </a:r>
            <a:r>
              <a:rPr lang="en-US" sz="2400" dirty="0">
                <a:latin typeface="Times New Roman" panose="02020603050405020304" pitchFamily="18" charset="0"/>
                <a:cs typeface="Times New Roman" panose="02020603050405020304" pitchFamily="18" charset="0"/>
              </a:rPr>
              <a:t>riders using </a:t>
            </a:r>
            <a:r>
              <a:rPr lang="en-US" sz="2400" dirty="0" err="1">
                <a:latin typeface="Times New Roman" panose="02020603050405020304" pitchFamily="18" charset="0"/>
                <a:cs typeface="Times New Roman" panose="02020603050405020304" pitchFamily="18" charset="0"/>
              </a:rPr>
              <a:t>docked_bikes</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1,71,774</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company needs </a:t>
            </a:r>
            <a:r>
              <a:rPr lang="en-US" sz="2400" dirty="0" smtClean="0">
                <a:latin typeface="Times New Roman" panose="02020603050405020304" pitchFamily="18" charset="0"/>
                <a:cs typeface="Times New Roman" panose="02020603050405020304" pitchFamily="18" charset="0"/>
              </a:rPr>
              <a:t>to concentrate on increasing the  rides in minimum raided areas in order to increases the number </a:t>
            </a:r>
            <a:r>
              <a:rPr lang="en-US" sz="2400" smtClean="0">
                <a:latin typeface="Times New Roman" panose="02020603050405020304" pitchFamily="18" charset="0"/>
                <a:cs typeface="Times New Roman" panose="02020603050405020304" pitchFamily="18" charset="0"/>
              </a:rPr>
              <a:t>of members.</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905441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2">
          <a:schemeClr val="dk1"/>
        </a:lnRef>
        <a:fillRef idx="1">
          <a:schemeClr val="lt1"/>
        </a:fillRef>
        <a:effectRef idx="0">
          <a:schemeClr val="dk1"/>
        </a:effectRef>
        <a:fontRef idx="minor">
          <a:schemeClr val="dk1"/>
        </a:fontRef>
      </a:style>
    </a:txDef>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60</TotalTime>
  <Words>270</Words>
  <Application>Microsoft Office PowerPoint</Application>
  <PresentationFormat>Widescreen</PresentationFormat>
  <Paragraphs>38</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Algerian</vt:lpstr>
      <vt:lpstr>Arial</vt:lpstr>
      <vt:lpstr>Calibri</vt:lpstr>
      <vt:lpstr>Courier New</vt:lpstr>
      <vt:lpstr>Segoe UI</vt:lpstr>
      <vt:lpstr>Segoe UI Light</vt:lpstr>
      <vt:lpstr>Times New Roman</vt:lpstr>
      <vt:lpstr>Wingdings</vt:lpstr>
      <vt:lpstr>WelcomeDoc</vt:lpstr>
      <vt:lpstr>cyclistic bike share analysis</vt:lpstr>
      <vt:lpstr>Ride duration and patter over time </vt:lpstr>
      <vt:lpstr>Differences between casual and member rider </vt:lpstr>
      <vt:lpstr>Over all review of this analysis: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analysis</dc:title>
  <dc:creator>Microsoft account</dc:creator>
  <cp:keywords/>
  <cp:lastModifiedBy>Microsoft account</cp:lastModifiedBy>
  <cp:revision>7</cp:revision>
  <dcterms:created xsi:type="dcterms:W3CDTF">2024-06-29T04:28:59Z</dcterms:created>
  <dcterms:modified xsi:type="dcterms:W3CDTF">2024-06-29T05:36:03Z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