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43204C-75EF-4249-8B89-571C9DC4DD20}">
          <p14:sldIdLst>
            <p14:sldId id="256"/>
            <p14:sldId id="257"/>
            <p14:sldId id="258"/>
            <p14:sldId id="259"/>
            <p14:sldId id="262"/>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apple.com/" TargetMode="External"/><Relationship Id="rId2" Type="http://schemas.openxmlformats.org/officeDocument/2006/relationships/hyperlink" Target="http://www.guvi.in/" TargetMode="External"/><Relationship Id="rId1" Type="http://schemas.openxmlformats.org/officeDocument/2006/relationships/slideLayout" Target="../slideLayouts/slideLayout7.xml"/><Relationship Id="rId6" Type="http://schemas.openxmlformats.org/officeDocument/2006/relationships/hyperlink" Target="http://www.audi.in/" TargetMode="External"/><Relationship Id="rId5" Type="http://schemas.openxmlformats.org/officeDocument/2006/relationships/hyperlink" Target="http://www.panuval.com/" TargetMode="External"/><Relationship Id="rId4" Type="http://schemas.openxmlformats.org/officeDocument/2006/relationships/hyperlink" Target="http://www.tataconsultancyservices.com/"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www.apple.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canva.com/design/DAF_ta6vCyE/CqESUMb8r0DlnEMBW1V5Ng/edit?utm_content=DAF_ta6vCyE&amp;utm_campaign=designshare&amp;utm_medium=link2&amp;utm_source=sharebutt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39047" y="872404"/>
            <a:ext cx="8441026" cy="1164214"/>
          </a:xfrm>
        </p:spPr>
        <p:txBody>
          <a:bodyPr>
            <a:normAutofit/>
          </a:bodyPr>
          <a:lstStyle/>
          <a:p>
            <a:r>
              <a:rPr lang="en-US" sz="3500" b="1" spc="-150" dirty="0" smtClean="0"/>
              <a:t>PRODUCTS CHOOSEN FOR DESCRIPTION</a:t>
            </a:r>
            <a:endParaRPr lang="en-US" sz="3500" b="1" spc="-150" dirty="0"/>
          </a:p>
        </p:txBody>
      </p:sp>
      <p:sp>
        <p:nvSpPr>
          <p:cNvPr id="3" name="Subtitle 2"/>
          <p:cNvSpPr>
            <a:spLocks noGrp="1"/>
          </p:cNvSpPr>
          <p:nvPr>
            <p:ph type="subTitle" idx="4294967295"/>
          </p:nvPr>
        </p:nvSpPr>
        <p:spPr>
          <a:xfrm>
            <a:off x="803563" y="3740873"/>
            <a:ext cx="9476510" cy="2313563"/>
          </a:xfrm>
        </p:spPr>
        <p:txBody>
          <a:bodyPr>
            <a:noAutofit/>
          </a:bodyPr>
          <a:lstStyle/>
          <a:p>
            <a:pPr algn="l"/>
            <a:r>
              <a:rPr lang="en-US" sz="3000" dirty="0" smtClean="0">
                <a:latin typeface="Times New Roman" panose="02020603050405020304" pitchFamily="18" charset="0"/>
                <a:cs typeface="Times New Roman" panose="02020603050405020304" pitchFamily="18" charset="0"/>
              </a:rPr>
              <a:t>The products </a:t>
            </a:r>
            <a:r>
              <a:rPr lang="en-US" sz="3000" dirty="0" err="1" smtClean="0">
                <a:latin typeface="Times New Roman" panose="02020603050405020304" pitchFamily="18" charset="0"/>
                <a:cs typeface="Times New Roman" panose="02020603050405020304" pitchFamily="18" charset="0"/>
              </a:rPr>
              <a:t>choosen</a:t>
            </a:r>
            <a:r>
              <a:rPr lang="en-US" sz="3000" dirty="0" smtClean="0">
                <a:latin typeface="Times New Roman" panose="02020603050405020304" pitchFamily="18" charset="0"/>
                <a:cs typeface="Times New Roman" panose="02020603050405020304" pitchFamily="18" charset="0"/>
              </a:rPr>
              <a:t> for the description are as follows:</a:t>
            </a:r>
          </a:p>
          <a:p>
            <a:pPr algn="l"/>
            <a:r>
              <a:rPr lang="en-US" sz="3000" dirty="0" smtClean="0">
                <a:latin typeface="Times New Roman" panose="02020603050405020304" pitchFamily="18" charset="0"/>
                <a:cs typeface="Times New Roman" panose="02020603050405020304" pitchFamily="18" charset="0"/>
              </a:rPr>
              <a:t>1.Iphone 15pro max </a:t>
            </a:r>
          </a:p>
          <a:p>
            <a:pPr algn="l"/>
            <a:r>
              <a:rPr lang="en-US" sz="3000" dirty="0" smtClean="0">
                <a:latin typeface="Times New Roman" panose="02020603050405020304" pitchFamily="18" charset="0"/>
                <a:cs typeface="Times New Roman" panose="02020603050405020304" pitchFamily="18" charset="0"/>
              </a:rPr>
              <a:t>2. Apple watch series 9</a:t>
            </a:r>
          </a:p>
          <a:p>
            <a:pPr algn="l"/>
            <a:r>
              <a:rPr lang="en-US" sz="3000" dirty="0" smtClean="0">
                <a:latin typeface="Times New Roman" panose="02020603050405020304" pitchFamily="18" charset="0"/>
                <a:cs typeface="Times New Roman" panose="02020603050405020304" pitchFamily="18" charset="0"/>
              </a:rPr>
              <a:t>3. </a:t>
            </a:r>
            <a:r>
              <a:rPr lang="en-US" sz="3000" dirty="0" err="1" smtClean="0">
                <a:latin typeface="Times New Roman" panose="02020603050405020304" pitchFamily="18" charset="0"/>
                <a:cs typeface="Times New Roman" panose="02020603050405020304" pitchFamily="18" charset="0"/>
              </a:rPr>
              <a:t>Airpods</a:t>
            </a:r>
            <a:r>
              <a:rPr lang="en-US" sz="3000" dirty="0" smtClean="0">
                <a:latin typeface="Times New Roman" panose="02020603050405020304" pitchFamily="18" charset="0"/>
                <a:cs typeface="Times New Roman" panose="02020603050405020304" pitchFamily="18" charset="0"/>
              </a:rPr>
              <a:t> 3 generation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9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2909" y="538884"/>
            <a:ext cx="4405313" cy="693738"/>
          </a:xfrm>
        </p:spPr>
        <p:txBody>
          <a:bodyPr>
            <a:normAutofit fontScale="90000"/>
          </a:bodyPr>
          <a:lstStyle/>
          <a:p>
            <a:r>
              <a:rPr lang="en-US" dirty="0" err="1" smtClean="0"/>
              <a:t>Iphone</a:t>
            </a:r>
            <a:r>
              <a:rPr lang="en-US" dirty="0" smtClean="0"/>
              <a:t> 15 Pro </a:t>
            </a:r>
            <a:r>
              <a:rPr lang="en-US" dirty="0"/>
              <a:t>M</a:t>
            </a:r>
            <a:r>
              <a:rPr lang="en-US" dirty="0" smtClean="0"/>
              <a:t>ax </a:t>
            </a:r>
            <a:endParaRPr lang="en-US" dirty="0"/>
          </a:p>
        </p:txBody>
      </p:sp>
      <p:sp>
        <p:nvSpPr>
          <p:cNvPr id="3" name="Content Placeholder 2"/>
          <p:cNvSpPr>
            <a:spLocks noGrp="1"/>
          </p:cNvSpPr>
          <p:nvPr>
            <p:ph idx="4294967295"/>
          </p:nvPr>
        </p:nvSpPr>
        <p:spPr>
          <a:xfrm>
            <a:off x="678873" y="1662113"/>
            <a:ext cx="7051964" cy="3713451"/>
          </a:xfrm>
        </p:spPr>
        <p:txBody>
          <a:bodyPr>
            <a:normAutofit fontScale="70000" lnSpcReduction="20000"/>
          </a:bodyPr>
          <a:lstStyle/>
          <a:p>
            <a:r>
              <a:rPr lang="en-US" dirty="0" smtClean="0"/>
              <a:t>The </a:t>
            </a:r>
            <a:r>
              <a:rPr lang="en-US" dirty="0" err="1" smtClean="0"/>
              <a:t>Iphone</a:t>
            </a:r>
            <a:r>
              <a:rPr lang="en-US" dirty="0" smtClean="0"/>
              <a:t> 15 pro max is made up of titanium metal which is so strong and so light</a:t>
            </a:r>
          </a:p>
          <a:p>
            <a:r>
              <a:rPr lang="en-US" dirty="0" smtClean="0"/>
              <a:t>The A17 pro which is Game- changing chip gives Ground breaking performance.</a:t>
            </a:r>
          </a:p>
          <a:p>
            <a:r>
              <a:rPr lang="en-US" dirty="0" smtClean="0"/>
              <a:t>The cameras given in </a:t>
            </a:r>
            <a:r>
              <a:rPr lang="en-US" dirty="0" err="1" smtClean="0"/>
              <a:t>Iphone</a:t>
            </a:r>
            <a:r>
              <a:rPr lang="en-US" dirty="0" smtClean="0"/>
              <a:t> has the feature of Next Gen portraits, longest optical zoom </a:t>
            </a:r>
            <a:r>
              <a:rPr lang="en-US" dirty="0" err="1" smtClean="0"/>
              <a:t>upto</a:t>
            </a:r>
            <a:r>
              <a:rPr lang="en-US" dirty="0" smtClean="0"/>
              <a:t>  5X </a:t>
            </a:r>
          </a:p>
          <a:p>
            <a:r>
              <a:rPr lang="en-US" dirty="0" smtClean="0"/>
              <a:t>The Phone has been made with USB-C with USB 3 which boosts the transfers </a:t>
            </a:r>
            <a:r>
              <a:rPr lang="en-US" dirty="0" err="1" smtClean="0"/>
              <a:t>upto</a:t>
            </a:r>
            <a:r>
              <a:rPr lang="en-US" dirty="0" smtClean="0"/>
              <a:t> 20X</a:t>
            </a:r>
          </a:p>
          <a:p>
            <a:r>
              <a:rPr lang="en-US" dirty="0" smtClean="0"/>
              <a:t>The action button acts as a fast track to your </a:t>
            </a:r>
            <a:r>
              <a:rPr lang="en-US" dirty="0" err="1" smtClean="0"/>
              <a:t>favourite</a:t>
            </a:r>
            <a:r>
              <a:rPr lang="en-US" dirty="0" smtClean="0"/>
              <a:t> feature. </a:t>
            </a:r>
          </a:p>
          <a:p>
            <a:r>
              <a:rPr lang="en-US" dirty="0" smtClean="0"/>
              <a:t>The battery given in the phone is positively pro which stands </a:t>
            </a:r>
            <a:r>
              <a:rPr lang="en-US" dirty="0" err="1" smtClean="0"/>
              <a:t>upto</a:t>
            </a:r>
            <a:r>
              <a:rPr lang="en-US" dirty="0" smtClean="0"/>
              <a:t> 29 hours in video playback.</a:t>
            </a:r>
          </a:p>
          <a:p>
            <a:r>
              <a:rPr lang="en-US" dirty="0" smtClean="0"/>
              <a:t>The Internal structural frame of </a:t>
            </a:r>
            <a:r>
              <a:rPr lang="en-US" dirty="0" err="1" smtClean="0"/>
              <a:t>iphone</a:t>
            </a:r>
            <a:r>
              <a:rPr lang="en-US" dirty="0" smtClean="0"/>
              <a:t> 15pro max has 100% recycled </a:t>
            </a:r>
            <a:r>
              <a:rPr lang="en-US" dirty="0" err="1" smtClean="0"/>
              <a:t>aluminium</a:t>
            </a:r>
            <a:r>
              <a:rPr lang="en-US" dirty="0" smtClean="0"/>
              <a:t>. </a:t>
            </a:r>
          </a:p>
          <a:p>
            <a:endParaRPr lang="en-US" dirty="0" smtClean="0"/>
          </a:p>
        </p:txBody>
      </p:sp>
      <p:pic>
        <p:nvPicPr>
          <p:cNvPr id="4" name="Picture 3"/>
          <p:cNvPicPr>
            <a:picLocks noChangeAspect="1"/>
          </p:cNvPicPr>
          <p:nvPr/>
        </p:nvPicPr>
        <p:blipFill>
          <a:blip r:embed="rId2"/>
          <a:stretch>
            <a:fillRect/>
          </a:stretch>
        </p:blipFill>
        <p:spPr>
          <a:xfrm>
            <a:off x="7938222" y="1662113"/>
            <a:ext cx="3493076" cy="3588760"/>
          </a:xfrm>
          <a:prstGeom prst="rect">
            <a:avLst/>
          </a:prstGeom>
        </p:spPr>
      </p:pic>
    </p:spTree>
    <p:extLst>
      <p:ext uri="{BB962C8B-B14F-4D97-AF65-F5344CB8AC3E}">
        <p14:creationId xmlns:p14="http://schemas.microsoft.com/office/powerpoint/2010/main" val="112296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0707" y="757381"/>
            <a:ext cx="6726384" cy="614219"/>
          </a:xfrm>
        </p:spPr>
        <p:txBody>
          <a:bodyPr>
            <a:noAutofit/>
          </a:bodyPr>
          <a:lstStyle/>
          <a:p>
            <a:pPr algn="l"/>
            <a:r>
              <a:rPr lang="en-US" sz="3500" dirty="0" err="1">
                <a:latin typeface="Times New Roman" panose="02020603050405020304" pitchFamily="18" charset="0"/>
                <a:cs typeface="Times New Roman" panose="02020603050405020304" pitchFamily="18" charset="0"/>
              </a:rPr>
              <a:t>Airpods</a:t>
            </a:r>
            <a:r>
              <a:rPr lang="en-US" sz="3500" dirty="0">
                <a:latin typeface="Times New Roman" panose="02020603050405020304" pitchFamily="18" charset="0"/>
                <a:cs typeface="Times New Roman" panose="02020603050405020304" pitchFamily="18" charset="0"/>
              </a:rPr>
              <a:t> 3 generation</a:t>
            </a:r>
          </a:p>
        </p:txBody>
      </p:sp>
      <p:pic>
        <p:nvPicPr>
          <p:cNvPr id="7" name="Picture Placeholder 6"/>
          <p:cNvPicPr>
            <a:picLocks noGrp="1" noChangeAspect="1"/>
          </p:cNvPicPr>
          <p:nvPr>
            <p:ph type="pic" idx="1"/>
          </p:nvPr>
        </p:nvPicPr>
        <p:blipFill>
          <a:blip r:embed="rId2"/>
          <a:srcRect l="25993" r="25993"/>
          <a:stretch>
            <a:fillRect/>
          </a:stretch>
        </p:blipFill>
        <p:spPr>
          <a:xfrm>
            <a:off x="7550727" y="1371600"/>
            <a:ext cx="3607451" cy="4195618"/>
          </a:xfrm>
          <a:prstGeom prst="rect">
            <a:avLst/>
          </a:prstGeom>
        </p:spPr>
      </p:pic>
      <p:sp>
        <p:nvSpPr>
          <p:cNvPr id="5" name="Subtitle 4"/>
          <p:cNvSpPr>
            <a:spLocks noGrp="1"/>
          </p:cNvSpPr>
          <p:nvPr>
            <p:ph type="body" sz="half" idx="2"/>
          </p:nvPr>
        </p:nvSpPr>
        <p:spPr>
          <a:xfrm>
            <a:off x="1295398" y="1620982"/>
            <a:ext cx="6380019" cy="3241963"/>
          </a:xfrm>
        </p:spPr>
        <p:txBody>
          <a:bodyPr>
            <a:noAutofit/>
          </a:bodyPr>
          <a:lstStyle/>
          <a:p>
            <a:pPr algn="l"/>
            <a:r>
              <a:rPr lang="en-US" sz="2500" dirty="0" err="1" smtClean="0"/>
              <a:t>Iphone</a:t>
            </a:r>
            <a:r>
              <a:rPr lang="en-US" sz="2500" dirty="0" smtClean="0"/>
              <a:t> Head phones  3</a:t>
            </a:r>
            <a:r>
              <a:rPr lang="en-US" sz="2500" baseline="30000" dirty="0" smtClean="0"/>
              <a:t>rd</a:t>
            </a:r>
            <a:r>
              <a:rPr lang="en-US" sz="2500" dirty="0" smtClean="0"/>
              <a:t> </a:t>
            </a:r>
            <a:r>
              <a:rPr lang="en-US" sz="2500" dirty="0" err="1" smtClean="0"/>
              <a:t>Genderation</a:t>
            </a:r>
            <a:r>
              <a:rPr lang="en-US" sz="2500" dirty="0" smtClean="0"/>
              <a:t> Wireless Bluetooth Ear buds with USB-C Fast charging Case, Running /Fitness (Touch Control, Sweat and Water Resistant) </a:t>
            </a:r>
          </a:p>
          <a:p>
            <a:pPr algn="l"/>
            <a:r>
              <a:rPr lang="en-US" sz="2500" dirty="0" smtClean="0"/>
              <a:t>100% up to 25+Hours of use </a:t>
            </a:r>
            <a:endParaRPr lang="en-US" sz="2500" dirty="0"/>
          </a:p>
        </p:txBody>
      </p:sp>
    </p:spTree>
    <p:extLst>
      <p:ext uri="{BB962C8B-B14F-4D97-AF65-F5344CB8AC3E}">
        <p14:creationId xmlns:p14="http://schemas.microsoft.com/office/powerpoint/2010/main" val="281448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0"/>
            <a:ext cx="6241816" cy="1371600"/>
          </a:xfrm>
        </p:spPr>
        <p:txBody>
          <a:bodyPr>
            <a:normAutofit/>
          </a:bodyPr>
          <a:lstStyle/>
          <a:p>
            <a:r>
              <a:rPr lang="en-US" sz="3500" dirty="0">
                <a:latin typeface="Times New Roman" panose="02020603050405020304" pitchFamily="18" charset="0"/>
                <a:cs typeface="Times New Roman" panose="02020603050405020304" pitchFamily="18" charset="0"/>
              </a:rPr>
              <a:t>Apple watch series 9</a:t>
            </a:r>
          </a:p>
        </p:txBody>
      </p:sp>
      <p:sp>
        <p:nvSpPr>
          <p:cNvPr id="4" name="Text Placeholder 3"/>
          <p:cNvSpPr>
            <a:spLocks noGrp="1"/>
          </p:cNvSpPr>
          <p:nvPr>
            <p:ph type="body" sz="half" idx="2"/>
          </p:nvPr>
        </p:nvSpPr>
        <p:spPr>
          <a:xfrm>
            <a:off x="796636" y="1600200"/>
            <a:ext cx="7086600" cy="3830782"/>
          </a:xfrm>
        </p:spPr>
        <p:txBody>
          <a:bodyPr>
            <a:normAutofit lnSpcReduction="10000"/>
          </a:bodyPr>
          <a:lstStyle/>
          <a:p>
            <a:pPr marL="285750" indent="-285750" algn="just">
              <a:buFont typeface="Wingdings" panose="05000000000000000000" pitchFamily="2" charset="2"/>
              <a:buChar char="§"/>
            </a:pPr>
            <a:r>
              <a:rPr lang="en-US" dirty="0" smtClean="0"/>
              <a:t>The S9 chip enables a super bright display and a magical new way to quickly and easily interact with your Apple Watch without touching the screen.  Advanced health, safety and activity feature provide powerful insights and help when you need it.  And redesigned apps in </a:t>
            </a:r>
            <a:r>
              <a:rPr lang="en-US" dirty="0" err="1" smtClean="0"/>
              <a:t>watchOS</a:t>
            </a:r>
            <a:r>
              <a:rPr lang="en-US" dirty="0" smtClean="0"/>
              <a:t> give you more information at a glance.</a:t>
            </a:r>
          </a:p>
          <a:p>
            <a:pPr marL="285750" indent="-285750" algn="just">
              <a:buFont typeface="Wingdings" panose="05000000000000000000" pitchFamily="2" charset="2"/>
              <a:buChar char="§"/>
            </a:pPr>
            <a:r>
              <a:rPr lang="en-US" b="1" dirty="0" smtClean="0"/>
              <a:t>CARBON NEUTRAL </a:t>
            </a:r>
            <a:r>
              <a:rPr lang="en-US" dirty="0" smtClean="0"/>
              <a:t>– An </a:t>
            </a:r>
            <a:r>
              <a:rPr lang="en-US" dirty="0" err="1" smtClean="0"/>
              <a:t>aluminium</a:t>
            </a:r>
            <a:r>
              <a:rPr lang="en-US" dirty="0" smtClean="0"/>
              <a:t> Apple Watch Series 9 paired with the latest Sport loop is carbon neutral,</a:t>
            </a:r>
          </a:p>
          <a:p>
            <a:pPr marL="285750" indent="-285750" algn="just">
              <a:buFont typeface="Wingdings" panose="05000000000000000000" pitchFamily="2" charset="2"/>
              <a:buChar char="§"/>
            </a:pPr>
            <a:r>
              <a:rPr lang="en-US" b="1" dirty="0" smtClean="0"/>
              <a:t>ADVANCED HEALTH SPEC </a:t>
            </a:r>
            <a:r>
              <a:rPr lang="en-US" dirty="0" smtClean="0"/>
              <a:t>– keep an eye on your blood oxygen. Take an ECG anytime. Get notifications if you have an irregular heart rhythm. See how much time spent in REM, Core, or Deep sleep with sleep stages.  Temperature sensing provides insights into overall well being and cycle tracking.  And take note of your state of mind to help build emotional awareness and resilience.</a:t>
            </a:r>
            <a:endParaRPr lang="en-US" dirty="0"/>
          </a:p>
        </p:txBody>
      </p:sp>
      <p:pic>
        <p:nvPicPr>
          <p:cNvPr id="5" name="Picture 4"/>
          <p:cNvPicPr>
            <a:picLocks noChangeAspect="1"/>
          </p:cNvPicPr>
          <p:nvPr/>
        </p:nvPicPr>
        <p:blipFill rotWithShape="1">
          <a:blip r:embed="rId2"/>
          <a:srcRect l="10153" t="10330" r="9936" b="14066"/>
          <a:stretch/>
        </p:blipFill>
        <p:spPr>
          <a:xfrm>
            <a:off x="8063345" y="1925781"/>
            <a:ext cx="3380509" cy="2382982"/>
          </a:xfrm>
          <a:prstGeom prst="rect">
            <a:avLst/>
          </a:prstGeom>
        </p:spPr>
      </p:pic>
    </p:spTree>
    <p:extLst>
      <p:ext uri="{BB962C8B-B14F-4D97-AF65-F5344CB8AC3E}">
        <p14:creationId xmlns:p14="http://schemas.microsoft.com/office/powerpoint/2010/main" val="230612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4182" y="344488"/>
            <a:ext cx="10612582" cy="1317625"/>
          </a:xfrm>
        </p:spPr>
        <p:txBody>
          <a:bodyPr>
            <a:noAutofit/>
          </a:bodyPr>
          <a:lstStyle/>
          <a:p>
            <a:r>
              <a:rPr lang="en-US" sz="2500" b="1" dirty="0" smtClean="0"/>
              <a:t>Description of the platform on which the “apple.com” is build </a:t>
            </a:r>
            <a:endParaRPr lang="en-US" sz="2500" b="1" dirty="0"/>
          </a:p>
        </p:txBody>
      </p:sp>
      <p:sp>
        <p:nvSpPr>
          <p:cNvPr id="3" name="Content Placeholder 2"/>
          <p:cNvSpPr>
            <a:spLocks noGrp="1"/>
          </p:cNvSpPr>
          <p:nvPr>
            <p:ph idx="4294967295"/>
          </p:nvPr>
        </p:nvSpPr>
        <p:spPr>
          <a:xfrm>
            <a:off x="678872" y="1662113"/>
            <a:ext cx="10778837" cy="3713451"/>
          </a:xfrm>
        </p:spPr>
        <p:txBody>
          <a:bodyPr>
            <a:normAutofit/>
          </a:bodyPr>
          <a:lstStyle/>
          <a:p>
            <a:r>
              <a:rPr lang="en-US" dirty="0" smtClean="0"/>
              <a:t>The website of apple uses Google search appliances and </a:t>
            </a:r>
            <a:r>
              <a:rPr lang="en-US" dirty="0" err="1" smtClean="0"/>
              <a:t>atlassian</a:t>
            </a:r>
            <a:r>
              <a:rPr lang="en-US" dirty="0" smtClean="0"/>
              <a:t> cloud for CMS.</a:t>
            </a:r>
          </a:p>
          <a:p>
            <a:endParaRPr lang="en-US" dirty="0" smtClean="0"/>
          </a:p>
        </p:txBody>
      </p:sp>
    </p:spTree>
    <p:extLst>
      <p:ext uri="{BB962C8B-B14F-4D97-AF65-F5344CB8AC3E}">
        <p14:creationId xmlns:p14="http://schemas.microsoft.com/office/powerpoint/2010/main" val="38087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4182" y="344488"/>
            <a:ext cx="10612582" cy="1317625"/>
          </a:xfrm>
        </p:spPr>
        <p:txBody>
          <a:bodyPr>
            <a:noAutofit/>
          </a:bodyPr>
          <a:lstStyle/>
          <a:p>
            <a:r>
              <a:rPr lang="en-US" sz="2500" b="1" dirty="0" smtClean="0"/>
              <a:t>Website responsive design and Mobile Optimization </a:t>
            </a:r>
            <a:endParaRPr lang="en-US" sz="2500" b="1" dirty="0"/>
          </a:p>
        </p:txBody>
      </p:sp>
      <p:sp>
        <p:nvSpPr>
          <p:cNvPr id="3" name="Content Placeholder 2"/>
          <p:cNvSpPr>
            <a:spLocks noGrp="1"/>
          </p:cNvSpPr>
          <p:nvPr>
            <p:ph idx="4294967295"/>
          </p:nvPr>
        </p:nvSpPr>
        <p:spPr>
          <a:xfrm>
            <a:off x="678872" y="1662113"/>
            <a:ext cx="10778837" cy="3713451"/>
          </a:xfrm>
        </p:spPr>
        <p:txBody>
          <a:bodyPr>
            <a:normAutofit/>
          </a:bodyPr>
          <a:lstStyle/>
          <a:p>
            <a:r>
              <a:rPr lang="en-US" dirty="0" smtClean="0">
                <a:hlinkClick r:id="rId2"/>
              </a:rPr>
              <a:t>www.guvi.in</a:t>
            </a:r>
            <a:r>
              <a:rPr lang="en-US" dirty="0" smtClean="0"/>
              <a:t> has very good website responsive design and wel</a:t>
            </a:r>
            <a:r>
              <a:rPr lang="en-US" dirty="0" smtClean="0"/>
              <a:t>l optimized for mobile.</a:t>
            </a:r>
            <a:endParaRPr lang="en-US" dirty="0"/>
          </a:p>
          <a:p>
            <a:r>
              <a:rPr lang="en-US" dirty="0" smtClean="0">
                <a:hlinkClick r:id="rId3"/>
              </a:rPr>
              <a:t>www.apple.com</a:t>
            </a:r>
            <a:r>
              <a:rPr lang="en-US" dirty="0" smtClean="0"/>
              <a:t> has very good website responsive design and well optimized for mobile. </a:t>
            </a:r>
          </a:p>
          <a:p>
            <a:r>
              <a:rPr lang="en-US" dirty="0" smtClean="0">
                <a:hlinkClick r:id="rId4"/>
              </a:rPr>
              <a:t>www.tataconsultancyservices.com</a:t>
            </a:r>
            <a:r>
              <a:rPr lang="en-US" dirty="0" smtClean="0"/>
              <a:t> has very good website responsive design and well optimized for mobile.</a:t>
            </a:r>
          </a:p>
          <a:p>
            <a:r>
              <a:rPr lang="en-US" dirty="0" smtClean="0">
                <a:hlinkClick r:id="rId5"/>
              </a:rPr>
              <a:t>www.panuval.com</a:t>
            </a:r>
            <a:r>
              <a:rPr lang="en-US" dirty="0" smtClean="0"/>
              <a:t> has very good website responsive design and well optimized for mobile.</a:t>
            </a:r>
          </a:p>
          <a:p>
            <a:r>
              <a:rPr lang="en-US" dirty="0" smtClean="0">
                <a:hlinkClick r:id="rId6"/>
              </a:rPr>
              <a:t>www.audi.in</a:t>
            </a:r>
            <a:r>
              <a:rPr lang="en-US" dirty="0" smtClean="0"/>
              <a:t> has very good website responsive design and well optimized for mobile.</a:t>
            </a:r>
          </a:p>
          <a:p>
            <a:endParaRPr lang="en-US" dirty="0" smtClean="0"/>
          </a:p>
          <a:p>
            <a:endParaRPr lang="en-US" dirty="0" smtClean="0"/>
          </a:p>
        </p:txBody>
      </p:sp>
    </p:spTree>
    <p:extLst>
      <p:ext uri="{BB962C8B-B14F-4D97-AF65-F5344CB8AC3E}">
        <p14:creationId xmlns:p14="http://schemas.microsoft.com/office/powerpoint/2010/main" val="314471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1163" y="247506"/>
            <a:ext cx="10612582" cy="1317625"/>
          </a:xfrm>
        </p:spPr>
        <p:txBody>
          <a:bodyPr>
            <a:noAutofit/>
          </a:bodyPr>
          <a:lstStyle/>
          <a:p>
            <a:r>
              <a:rPr lang="en-US" sz="2500" b="1" dirty="0" smtClean="0"/>
              <a:t>Common Website Design mistakes in </a:t>
            </a:r>
            <a:r>
              <a:rPr lang="en-US" sz="2500" b="1" dirty="0" smtClean="0">
                <a:hlinkClick r:id="rId2"/>
              </a:rPr>
              <a:t>www.apple.com</a:t>
            </a:r>
            <a:r>
              <a:rPr lang="en-US" sz="2500" b="1" dirty="0" smtClean="0"/>
              <a:t> are:</a:t>
            </a:r>
            <a:endParaRPr lang="en-US" sz="2500" b="1" dirty="0"/>
          </a:p>
        </p:txBody>
      </p:sp>
      <p:sp>
        <p:nvSpPr>
          <p:cNvPr id="3" name="Content Placeholder 2"/>
          <p:cNvSpPr>
            <a:spLocks noGrp="1"/>
          </p:cNvSpPr>
          <p:nvPr>
            <p:ph idx="4294967295"/>
          </p:nvPr>
        </p:nvSpPr>
        <p:spPr>
          <a:xfrm>
            <a:off x="734291" y="1301895"/>
            <a:ext cx="10751127" cy="4489305"/>
          </a:xfrm>
        </p:spPr>
        <p:txBody>
          <a:bodyPr>
            <a:normAutofit/>
          </a:bodyPr>
          <a:lstStyle/>
          <a:p>
            <a:r>
              <a:rPr lang="en-US" sz="2800" dirty="0" smtClean="0"/>
              <a:t>The header used in the website is too large and fixed. </a:t>
            </a:r>
          </a:p>
          <a:p>
            <a:r>
              <a:rPr lang="en-US" sz="2800" dirty="0" smtClean="0"/>
              <a:t>The fonts used in this website is too thin and light.</a:t>
            </a:r>
          </a:p>
          <a:p>
            <a:r>
              <a:rPr lang="en-US" sz="2800" dirty="0" smtClean="0"/>
              <a:t>The website landing page has too much of slide shows and video content which distracts the customer who came to know about a particular product. The previous and next arrows have low discoverability. </a:t>
            </a:r>
          </a:p>
          <a:p>
            <a:r>
              <a:rPr lang="en-US" sz="2800" dirty="0" smtClean="0"/>
              <a:t>The website is missing with social media links </a:t>
            </a:r>
          </a:p>
          <a:p>
            <a:r>
              <a:rPr lang="en-US" sz="2800" dirty="0" smtClean="0"/>
              <a:t>The option for more ways to shop in the website is not highlighted. </a:t>
            </a:r>
          </a:p>
          <a:p>
            <a:pPr marL="0" indent="0">
              <a:buNone/>
            </a:pPr>
            <a:endParaRPr lang="en-US" dirty="0" smtClean="0"/>
          </a:p>
          <a:p>
            <a:endParaRPr lang="en-US" dirty="0" smtClean="0"/>
          </a:p>
        </p:txBody>
      </p:sp>
    </p:spTree>
    <p:extLst>
      <p:ext uri="{BB962C8B-B14F-4D97-AF65-F5344CB8AC3E}">
        <p14:creationId xmlns:p14="http://schemas.microsoft.com/office/powerpoint/2010/main" val="249705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4182" y="344488"/>
            <a:ext cx="10612582" cy="1317625"/>
          </a:xfrm>
        </p:spPr>
        <p:txBody>
          <a:bodyPr>
            <a:noAutofit/>
          </a:bodyPr>
          <a:lstStyle/>
          <a:p>
            <a:pPr algn="l"/>
            <a:r>
              <a:rPr lang="en-US" sz="2500" b="1" dirty="0" smtClean="0"/>
              <a:t>A list </a:t>
            </a:r>
            <a:r>
              <a:rPr lang="en-US" sz="2500" b="1" dirty="0"/>
              <a:t>of best practices for creating visually appealing and user </a:t>
            </a:r>
            <a:r>
              <a:rPr lang="en-US" sz="2500" b="1" dirty="0" smtClean="0"/>
              <a:t>friendly website:  </a:t>
            </a:r>
            <a:endParaRPr lang="en-US" sz="2500" b="1" dirty="0"/>
          </a:p>
        </p:txBody>
      </p:sp>
      <p:sp>
        <p:nvSpPr>
          <p:cNvPr id="3" name="Content Placeholder 2"/>
          <p:cNvSpPr>
            <a:spLocks noGrp="1"/>
          </p:cNvSpPr>
          <p:nvPr>
            <p:ph idx="4294967295"/>
          </p:nvPr>
        </p:nvSpPr>
        <p:spPr>
          <a:xfrm>
            <a:off x="678872" y="1662113"/>
            <a:ext cx="10778837" cy="3713451"/>
          </a:xfrm>
        </p:spPr>
        <p:txBody>
          <a:bodyPr>
            <a:normAutofit fontScale="92500" lnSpcReduction="10000"/>
          </a:bodyPr>
          <a:lstStyle/>
          <a:p>
            <a:r>
              <a:rPr lang="en-US" b="1" dirty="0" smtClean="0"/>
              <a:t>Simplicity</a:t>
            </a:r>
            <a:r>
              <a:rPr lang="en-US" dirty="0" smtClean="0"/>
              <a:t>- The website should be very simple to access and the customer should not feel it is complex to search the data required for them.</a:t>
            </a:r>
          </a:p>
          <a:p>
            <a:r>
              <a:rPr lang="en-US" b="1" dirty="0" smtClean="0"/>
              <a:t>Visual Hierarchy </a:t>
            </a:r>
            <a:r>
              <a:rPr lang="en-US" dirty="0" smtClean="0"/>
              <a:t>– The most important and updated data’s should be arranged first to grab the attention of the visitors.</a:t>
            </a:r>
          </a:p>
          <a:p>
            <a:r>
              <a:rPr lang="en-US" b="1" dirty="0" err="1" smtClean="0"/>
              <a:t>Responsivity</a:t>
            </a:r>
            <a:r>
              <a:rPr lang="en-US" dirty="0"/>
              <a:t> </a:t>
            </a:r>
            <a:r>
              <a:rPr lang="en-US" dirty="0" smtClean="0"/>
              <a:t>– It is more important to provide a great experience across different devices to look identical across the devices.</a:t>
            </a:r>
          </a:p>
          <a:p>
            <a:r>
              <a:rPr lang="en-US" b="1" dirty="0" err="1" smtClean="0"/>
              <a:t>Accessability</a:t>
            </a:r>
            <a:r>
              <a:rPr lang="en-US" dirty="0" smtClean="0"/>
              <a:t> -  The goal of web accessibility is to make a website that anyone can use, including people with disabilities or limitations that affect their browsing experience.</a:t>
            </a:r>
          </a:p>
          <a:p>
            <a:r>
              <a:rPr lang="en-US" b="1" dirty="0" smtClean="0"/>
              <a:t>User – Centricity </a:t>
            </a:r>
            <a:r>
              <a:rPr lang="en-US" dirty="0" smtClean="0"/>
              <a:t>– The usability and user experience should be highly preferable to end-users. </a:t>
            </a:r>
          </a:p>
        </p:txBody>
      </p:sp>
    </p:spTree>
    <p:extLst>
      <p:ext uri="{BB962C8B-B14F-4D97-AF65-F5344CB8AC3E}">
        <p14:creationId xmlns:p14="http://schemas.microsoft.com/office/powerpoint/2010/main" val="143136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79418" y="219797"/>
            <a:ext cx="10612582" cy="1317625"/>
          </a:xfrm>
        </p:spPr>
        <p:txBody>
          <a:bodyPr>
            <a:noAutofit/>
          </a:bodyPr>
          <a:lstStyle/>
          <a:p>
            <a:r>
              <a:rPr lang="en-US" sz="2500" b="1" dirty="0" smtClean="0"/>
              <a:t>Landing Page Design for iphone</a:t>
            </a:r>
            <a:r>
              <a:rPr lang="en-US" sz="2500" b="1" dirty="0" smtClean="0"/>
              <a:t>15 Pro Max:</a:t>
            </a:r>
            <a:endParaRPr lang="en-US" sz="2500" b="1" dirty="0"/>
          </a:p>
        </p:txBody>
      </p:sp>
      <p:sp>
        <p:nvSpPr>
          <p:cNvPr id="3" name="Content Placeholder 2"/>
          <p:cNvSpPr>
            <a:spLocks noGrp="1"/>
          </p:cNvSpPr>
          <p:nvPr>
            <p:ph idx="4294967295"/>
          </p:nvPr>
        </p:nvSpPr>
        <p:spPr>
          <a:xfrm>
            <a:off x="678872" y="1662113"/>
            <a:ext cx="10778837" cy="3713451"/>
          </a:xfrm>
        </p:spPr>
        <p:txBody>
          <a:bodyPr>
            <a:normAutofit/>
          </a:bodyPr>
          <a:lstStyle/>
          <a:p>
            <a:r>
              <a:rPr lang="en-US" dirty="0">
                <a:hlinkClick r:id="rId2"/>
              </a:rPr>
              <a:t>https://</a:t>
            </a:r>
            <a:r>
              <a:rPr lang="en-US" dirty="0" smtClean="0">
                <a:hlinkClick r:id="rId2"/>
              </a:rPr>
              <a:t>www.canva.com/design/DAF_ta6vCyE/CqESUMb8r0DlnEMBW1V5Ng/edit?utm_content=DAF_ta6vCyE&amp;utm_campaign=designshare&amp;utm_medium=link2&amp;utm_source=sharebutton</a:t>
            </a:r>
            <a:r>
              <a:rPr lang="en-US" dirty="0" smtClean="0"/>
              <a:t> </a:t>
            </a:r>
            <a:endParaRPr lang="en-US" dirty="0" smtClean="0"/>
          </a:p>
        </p:txBody>
      </p:sp>
    </p:spTree>
    <p:extLst>
      <p:ext uri="{BB962C8B-B14F-4D97-AF65-F5344CB8AC3E}">
        <p14:creationId xmlns:p14="http://schemas.microsoft.com/office/powerpoint/2010/main" val="13688163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608</TotalTime>
  <Words>655</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Garamond</vt:lpstr>
      <vt:lpstr>Times New Roman</vt:lpstr>
      <vt:lpstr>Wingdings</vt:lpstr>
      <vt:lpstr>Organic</vt:lpstr>
      <vt:lpstr>PRODUCTS CHOOSEN FOR DESCRIPTION</vt:lpstr>
      <vt:lpstr>Iphone 15 Pro Max </vt:lpstr>
      <vt:lpstr>Airpods 3 generation</vt:lpstr>
      <vt:lpstr>Apple watch series 9</vt:lpstr>
      <vt:lpstr>Description of the platform on which the “apple.com” is build </vt:lpstr>
      <vt:lpstr>Website responsive design and Mobile Optimization </vt:lpstr>
      <vt:lpstr>Common Website Design mistakes in www.apple.com are:</vt:lpstr>
      <vt:lpstr>A list of best practices for creating visually appealing and user friendly website:  </vt:lpstr>
      <vt:lpstr>Landing Page Design for iphone15 Pro Max:</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Products choosen for description</dc:title>
  <dc:creator>Microsoft account</dc:creator>
  <cp:lastModifiedBy>Microsoft account</cp:lastModifiedBy>
  <cp:revision>19</cp:revision>
  <dcterms:created xsi:type="dcterms:W3CDTF">2024-03-16T11:09:07Z</dcterms:created>
  <dcterms:modified xsi:type="dcterms:W3CDTF">2024-03-16T22:09:53Z</dcterms:modified>
</cp:coreProperties>
</file>