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8" r:id="rId5"/>
    <p:sldId id="257" r:id="rId6"/>
    <p:sldId id="260" r:id="rId7"/>
    <p:sldId id="259"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306782"/>
            <a:ext cx="8915399" cy="2262781"/>
          </a:xfrm>
        </p:spPr>
        <p:txBody>
          <a:bodyPr>
            <a:normAutofit/>
          </a:bodyPr>
          <a:lstStyle/>
          <a:p>
            <a:r>
              <a:rPr lang="en-US" sz="4800" dirty="0" smtClean="0"/>
              <a:t>Analysis of </a:t>
            </a:r>
            <a:r>
              <a:rPr lang="en-US" sz="4800" dirty="0" err="1" smtClean="0"/>
              <a:t>Spotify</a:t>
            </a:r>
            <a:r>
              <a:rPr lang="en-US" sz="4800" dirty="0" smtClean="0"/>
              <a:t> trends using tableau</a:t>
            </a:r>
            <a:endParaRPr lang="en-US" sz="4800" dirty="0"/>
          </a:p>
        </p:txBody>
      </p:sp>
      <p:sp>
        <p:nvSpPr>
          <p:cNvPr id="3" name="Subtitle 2"/>
          <p:cNvSpPr>
            <a:spLocks noGrp="1"/>
          </p:cNvSpPr>
          <p:nvPr>
            <p:ph type="subTitle" idx="1"/>
          </p:nvPr>
        </p:nvSpPr>
        <p:spPr/>
        <p:txBody>
          <a:bodyPr>
            <a:normAutofit lnSpcReduction="10000"/>
          </a:bodyPr>
          <a:lstStyle/>
          <a:p>
            <a:r>
              <a:rPr lang="en-US" dirty="0" smtClean="0"/>
              <a:t>By </a:t>
            </a:r>
          </a:p>
          <a:p>
            <a:r>
              <a:rPr lang="en-US" dirty="0" err="1" smtClean="0"/>
              <a:t>Nivinraj</a:t>
            </a:r>
            <a:r>
              <a:rPr lang="en-US" dirty="0" smtClean="0"/>
              <a:t> K </a:t>
            </a:r>
          </a:p>
          <a:p>
            <a:r>
              <a:rPr lang="en-US" dirty="0" smtClean="0"/>
              <a:t>Batch - MB25</a:t>
            </a:r>
            <a:endParaRPr lang="en-US" dirty="0"/>
          </a:p>
        </p:txBody>
      </p:sp>
    </p:spTree>
    <p:extLst>
      <p:ext uri="{BB962C8B-B14F-4D97-AF65-F5344CB8AC3E}">
        <p14:creationId xmlns:p14="http://schemas.microsoft.com/office/powerpoint/2010/main" val="147374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Final thoughts: </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76600" y="1444664"/>
            <a:ext cx="8735291" cy="5150100"/>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Spotify's</a:t>
            </a:r>
            <a:r>
              <a:rPr lang="en-US" sz="2400" dirty="0" smtClean="0">
                <a:latin typeface="Times New Roman" panose="02020603050405020304" pitchFamily="18" charset="0"/>
                <a:cs typeface="Times New Roman" panose="02020603050405020304" pitchFamily="18" charset="0"/>
              </a:rPr>
              <a:t> trend analysis underscores the platform's strong position in the music streaming industry, driven by its user-centric approach, innovative features, and continuous focus on personalization. By capitalizing on the identified trends and opportunities, </a:t>
            </a:r>
            <a:r>
              <a:rPr lang="en-US" sz="2400" dirty="0" err="1" smtClean="0">
                <a:latin typeface="Times New Roman" panose="02020603050405020304" pitchFamily="18" charset="0"/>
                <a:cs typeface="Times New Roman" panose="02020603050405020304" pitchFamily="18" charset="0"/>
              </a:rPr>
              <a:t>Spotify</a:t>
            </a:r>
            <a:r>
              <a:rPr lang="en-US" sz="2400" dirty="0" smtClean="0">
                <a:latin typeface="Times New Roman" panose="02020603050405020304" pitchFamily="18" charset="0"/>
                <a:cs typeface="Times New Roman" panose="02020603050405020304" pitchFamily="18" charset="0"/>
              </a:rPr>
              <a:t> can further strengthen its market leadership, attract new users, and provide an unparalleled music and audio experience to its global audience.</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3000" b="1" u="sng" dirty="0" smtClean="0">
                <a:latin typeface="Times New Roman" panose="02020603050405020304" pitchFamily="18" charset="0"/>
                <a:cs typeface="Times New Roman" panose="02020603050405020304" pitchFamily="18" charset="0"/>
              </a:rPr>
              <a:t>Thank you</a:t>
            </a:r>
            <a:endParaRPr lang="en-US" sz="3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22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33" y="0"/>
            <a:ext cx="8911687" cy="1280890"/>
          </a:xfrm>
        </p:spPr>
        <p:txBody>
          <a:bodyPr>
            <a:normAutofit/>
          </a:bodyPr>
          <a:lstStyle/>
          <a:p>
            <a:r>
              <a:rPr lang="en-US" b="1" u="sng" dirty="0" err="1" smtClean="0">
                <a:latin typeface="Times New Roman" panose="02020603050405020304" pitchFamily="18" charset="0"/>
                <a:cs typeface="Times New Roman" panose="02020603050405020304" pitchFamily="18" charset="0"/>
              </a:rPr>
              <a:t>Spotify</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9798" y="484910"/>
            <a:ext cx="9566565" cy="5957454"/>
          </a:xfrm>
        </p:spPr>
        <p:txBody>
          <a:bodyPr>
            <a:normAutofit fontScale="32500" lnSpcReduction="20000"/>
          </a:bodyPr>
          <a:lstStyle/>
          <a:p>
            <a:pPr marL="0" indent="0">
              <a:buNone/>
            </a:pPr>
            <a:r>
              <a:rPr lang="en-US" sz="7200" dirty="0" smtClean="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Spotify</a:t>
            </a: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is a digital music, podcast, and video streaming service that gives users access to </a:t>
            </a:r>
            <a:r>
              <a:rPr lang="en-US" sz="7200" dirty="0" smtClean="0">
                <a:latin typeface="Times New Roman" panose="02020603050405020304" pitchFamily="18" charset="0"/>
                <a:cs typeface="Times New Roman" panose="02020603050405020304" pitchFamily="18" charset="0"/>
              </a:rPr>
              <a:t>millions </a:t>
            </a:r>
            <a:r>
              <a:rPr lang="en-US" sz="7200" dirty="0">
                <a:latin typeface="Times New Roman" panose="02020603050405020304" pitchFamily="18" charset="0"/>
                <a:cs typeface="Times New Roman" panose="02020603050405020304" pitchFamily="18" charset="0"/>
              </a:rPr>
              <a:t>of songs and other content from artists all over the world.</a:t>
            </a:r>
            <a:endParaRPr lang="en-US" sz="7200" b="1" u="sng"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r>
              <a:rPr lang="en-US" sz="5500" b="1" u="sng" dirty="0" smtClean="0">
                <a:latin typeface="Times New Roman" panose="02020603050405020304" pitchFamily="18" charset="0"/>
                <a:cs typeface="Times New Roman" panose="02020603050405020304" pitchFamily="18" charset="0"/>
              </a:rPr>
              <a:t>Overview</a:t>
            </a:r>
            <a:endParaRPr lang="en-US" sz="5500" b="1" u="sng"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Founded:</a:t>
            </a:r>
            <a:r>
              <a:rPr lang="en-US" sz="5500" dirty="0">
                <a:latin typeface="Times New Roman" panose="02020603050405020304" pitchFamily="18" charset="0"/>
                <a:cs typeface="Times New Roman" panose="02020603050405020304" pitchFamily="18" charset="0"/>
              </a:rPr>
              <a:t> April 23, 2006</a:t>
            </a:r>
          </a:p>
          <a:p>
            <a:pPr marL="0" indent="0">
              <a:buNone/>
            </a:pPr>
            <a:r>
              <a:rPr lang="en-US" sz="5500" b="1" dirty="0">
                <a:latin typeface="Times New Roman" panose="02020603050405020304" pitchFamily="18" charset="0"/>
                <a:cs typeface="Times New Roman" panose="02020603050405020304" pitchFamily="18" charset="0"/>
              </a:rPr>
              <a:t>Launched:</a:t>
            </a:r>
            <a:r>
              <a:rPr lang="en-US" sz="5500" dirty="0">
                <a:latin typeface="Times New Roman" panose="02020603050405020304" pitchFamily="18" charset="0"/>
                <a:cs typeface="Times New Roman" panose="02020603050405020304" pitchFamily="18" charset="0"/>
              </a:rPr>
              <a:t> October 7, 2008</a:t>
            </a:r>
          </a:p>
          <a:p>
            <a:pPr marL="0" indent="0">
              <a:buNone/>
            </a:pPr>
            <a:r>
              <a:rPr lang="en-US" sz="5500" b="1" dirty="0">
                <a:latin typeface="Times New Roman" panose="02020603050405020304" pitchFamily="18" charset="0"/>
                <a:cs typeface="Times New Roman" panose="02020603050405020304" pitchFamily="18" charset="0"/>
              </a:rPr>
              <a:t>Founders:</a:t>
            </a:r>
            <a:r>
              <a:rPr lang="en-US" sz="5500" dirty="0">
                <a:latin typeface="Times New Roman" panose="02020603050405020304" pitchFamily="18" charset="0"/>
                <a:cs typeface="Times New Roman" panose="02020603050405020304" pitchFamily="18" charset="0"/>
              </a:rPr>
              <a:t> Daniel </a:t>
            </a:r>
            <a:r>
              <a:rPr lang="en-US" sz="5500" dirty="0" err="1">
                <a:latin typeface="Times New Roman" panose="02020603050405020304" pitchFamily="18" charset="0"/>
                <a:cs typeface="Times New Roman" panose="02020603050405020304" pitchFamily="18" charset="0"/>
              </a:rPr>
              <a:t>Ek</a:t>
            </a:r>
            <a:r>
              <a:rPr lang="en-US" sz="5500" dirty="0">
                <a:latin typeface="Times New Roman" panose="02020603050405020304" pitchFamily="18" charset="0"/>
                <a:cs typeface="Times New Roman" panose="02020603050405020304" pitchFamily="18" charset="0"/>
              </a:rPr>
              <a:t> and Martin </a:t>
            </a:r>
            <a:r>
              <a:rPr lang="en-US" sz="5500" dirty="0" err="1">
                <a:latin typeface="Times New Roman" panose="02020603050405020304" pitchFamily="18" charset="0"/>
                <a:cs typeface="Times New Roman" panose="02020603050405020304" pitchFamily="18" charset="0"/>
              </a:rPr>
              <a:t>Lorentzon</a:t>
            </a:r>
            <a:endParaRPr lang="en-US" sz="5500"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Headquarters:</a:t>
            </a:r>
            <a:r>
              <a:rPr lang="en-US" sz="5500" dirty="0">
                <a:latin typeface="Times New Roman" panose="02020603050405020304" pitchFamily="18" charset="0"/>
                <a:cs typeface="Times New Roman" panose="02020603050405020304" pitchFamily="18" charset="0"/>
              </a:rPr>
              <a:t> Stockholm, </a:t>
            </a:r>
            <a:r>
              <a:rPr lang="en-US" sz="5500" dirty="0" smtClean="0">
                <a:latin typeface="Times New Roman" panose="02020603050405020304" pitchFamily="18" charset="0"/>
                <a:cs typeface="Times New Roman" panose="02020603050405020304" pitchFamily="18" charset="0"/>
              </a:rPr>
              <a:t>Sweden</a:t>
            </a:r>
          </a:p>
          <a:p>
            <a:pPr marL="0" indent="0">
              <a:buNone/>
            </a:pPr>
            <a:endParaRPr lang="en-US" sz="5500" dirty="0">
              <a:latin typeface="Times New Roman" panose="02020603050405020304" pitchFamily="18" charset="0"/>
              <a:cs typeface="Times New Roman" panose="02020603050405020304" pitchFamily="18" charset="0"/>
            </a:endParaRPr>
          </a:p>
          <a:p>
            <a:pPr marL="0" indent="0">
              <a:buNone/>
            </a:pPr>
            <a:r>
              <a:rPr lang="en-US" sz="5500" b="1" u="sng" dirty="0">
                <a:latin typeface="Times New Roman" panose="02020603050405020304" pitchFamily="18" charset="0"/>
                <a:cs typeface="Times New Roman" panose="02020603050405020304" pitchFamily="18" charset="0"/>
              </a:rPr>
              <a:t>Business Model</a:t>
            </a:r>
          </a:p>
          <a:p>
            <a:pPr marL="0" indent="0">
              <a:buNone/>
            </a:pPr>
            <a:r>
              <a:rPr lang="en-US" sz="5500" b="1" dirty="0">
                <a:latin typeface="Times New Roman" panose="02020603050405020304" pitchFamily="18" charset="0"/>
                <a:cs typeface="Times New Roman" panose="02020603050405020304" pitchFamily="18" charset="0"/>
              </a:rPr>
              <a:t>Freemium </a:t>
            </a:r>
            <a:r>
              <a:rPr lang="en-US" sz="5500" b="1" dirty="0" smtClean="0">
                <a:latin typeface="Times New Roman" panose="02020603050405020304" pitchFamily="18" charset="0"/>
                <a:cs typeface="Times New Roman" panose="02020603050405020304" pitchFamily="18" charset="0"/>
              </a:rPr>
              <a:t>Model:</a:t>
            </a:r>
            <a:endParaRPr lang="en-US" sz="5500" dirty="0" smtClean="0">
              <a:latin typeface="Times New Roman" panose="02020603050405020304" pitchFamily="18" charset="0"/>
              <a:cs typeface="Times New Roman" panose="02020603050405020304" pitchFamily="18" charset="0"/>
            </a:endParaRPr>
          </a:p>
          <a:p>
            <a:pPr marL="0" indent="0">
              <a:buNone/>
            </a:pPr>
            <a:r>
              <a:rPr lang="en-US" sz="5500" dirty="0" smtClean="0">
                <a:latin typeface="Times New Roman" panose="02020603050405020304" pitchFamily="18" charset="0"/>
                <a:cs typeface="Times New Roman" panose="02020603050405020304" pitchFamily="18" charset="0"/>
              </a:rPr>
              <a:t>	Free </a:t>
            </a:r>
            <a:r>
              <a:rPr lang="en-US" sz="5500" dirty="0">
                <a:latin typeface="Times New Roman" panose="02020603050405020304" pitchFamily="18" charset="0"/>
                <a:cs typeface="Times New Roman" panose="02020603050405020304" pitchFamily="18" charset="0"/>
              </a:rPr>
              <a:t>access with ads.</a:t>
            </a:r>
          </a:p>
          <a:p>
            <a:pPr marL="457200" lvl="1" indent="0">
              <a:buNone/>
            </a:pPr>
            <a:r>
              <a:rPr lang="en-US" sz="5500" dirty="0">
                <a:latin typeface="Times New Roman" panose="02020603050405020304" pitchFamily="18" charset="0"/>
                <a:cs typeface="Times New Roman" panose="02020603050405020304" pitchFamily="18" charset="0"/>
              </a:rPr>
              <a:t>Premium subscription for ad-free experience and additional features.</a:t>
            </a:r>
          </a:p>
          <a:p>
            <a:pPr marL="0" indent="0">
              <a:buNone/>
            </a:pPr>
            <a:r>
              <a:rPr lang="en-US" sz="5500" b="1" dirty="0">
                <a:latin typeface="Times New Roman" panose="02020603050405020304" pitchFamily="18" charset="0"/>
                <a:cs typeface="Times New Roman" panose="02020603050405020304" pitchFamily="18" charset="0"/>
              </a:rPr>
              <a:t>Revenue Streams:</a:t>
            </a:r>
            <a:endParaRPr lang="en-US" sz="5500" dirty="0">
              <a:latin typeface="Times New Roman" panose="02020603050405020304" pitchFamily="18" charset="0"/>
              <a:cs typeface="Times New Roman" panose="02020603050405020304" pitchFamily="18" charset="0"/>
            </a:endParaRPr>
          </a:p>
          <a:p>
            <a:pPr marL="457200" lvl="1" indent="0">
              <a:buNone/>
            </a:pPr>
            <a:r>
              <a:rPr lang="en-US" sz="5500" dirty="0">
                <a:latin typeface="Times New Roman" panose="02020603050405020304" pitchFamily="18" charset="0"/>
                <a:cs typeface="Times New Roman" panose="02020603050405020304" pitchFamily="18" charset="0"/>
              </a:rPr>
              <a:t>Subscription fees from premium users.</a:t>
            </a:r>
          </a:p>
          <a:p>
            <a:pPr marL="457200" lvl="1" indent="0">
              <a:buNone/>
            </a:pPr>
            <a:r>
              <a:rPr lang="en-US" sz="5500" dirty="0">
                <a:latin typeface="Times New Roman" panose="02020603050405020304" pitchFamily="18" charset="0"/>
                <a:cs typeface="Times New Roman" panose="02020603050405020304" pitchFamily="18" charset="0"/>
              </a:rPr>
              <a:t>Advertising revenue from free tier.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11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8193" y="581889"/>
            <a:ext cx="9450389" cy="728749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Market Presence</a:t>
            </a:r>
          </a:p>
          <a:p>
            <a:pPr marL="0" indent="0">
              <a:buNone/>
            </a:pPr>
            <a:r>
              <a:rPr lang="en-US" sz="2000" b="1" dirty="0">
                <a:latin typeface="Times New Roman" panose="02020603050405020304" pitchFamily="18" charset="0"/>
                <a:cs typeface="Times New Roman" panose="02020603050405020304" pitchFamily="18" charset="0"/>
              </a:rPr>
              <a:t>Global Reach:</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Available in 184 markets worldwide.</a:t>
            </a:r>
          </a:p>
          <a:p>
            <a:pPr marL="0" indent="0">
              <a:buNone/>
            </a:pPr>
            <a:r>
              <a:rPr lang="en-US" sz="2000" b="1" dirty="0">
                <a:latin typeface="Times New Roman" panose="02020603050405020304" pitchFamily="18" charset="0"/>
                <a:cs typeface="Times New Roman" panose="02020603050405020304" pitchFamily="18" charset="0"/>
              </a:rPr>
              <a:t>User Base:</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Over 356 million active users.</a:t>
            </a:r>
          </a:p>
          <a:p>
            <a:pPr marL="457200" lvl="1" indent="0">
              <a:buNone/>
            </a:pPr>
            <a:r>
              <a:rPr lang="en-US" sz="2000" dirty="0">
                <a:latin typeface="Times New Roman" panose="02020603050405020304" pitchFamily="18" charset="0"/>
                <a:cs typeface="Times New Roman" panose="02020603050405020304" pitchFamily="18" charset="0"/>
              </a:rPr>
              <a:t>More than 158 million premium subscribers</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Future </a:t>
            </a:r>
            <a:r>
              <a:rPr lang="en-US" sz="2000" b="1" u="sng" dirty="0">
                <a:latin typeface="Times New Roman" panose="02020603050405020304" pitchFamily="18" charset="0"/>
                <a:cs typeface="Times New Roman" panose="02020603050405020304" pitchFamily="18" charset="0"/>
              </a:rPr>
              <a:t>Outlook</a:t>
            </a:r>
          </a:p>
          <a:p>
            <a:pPr marL="0" indent="0">
              <a:buNone/>
            </a:pPr>
            <a:r>
              <a:rPr lang="en-US" sz="2000" b="1" dirty="0">
                <a:latin typeface="Times New Roman" panose="02020603050405020304" pitchFamily="18" charset="0"/>
                <a:cs typeface="Times New Roman" panose="02020603050405020304" pitchFamily="18" charset="0"/>
              </a:rPr>
              <a:t>Innovations:</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Continuous investment in AI and machine learning for better personalization.</a:t>
            </a:r>
          </a:p>
          <a:p>
            <a:pPr marL="0" indent="0">
              <a:buNone/>
            </a:pPr>
            <a:r>
              <a:rPr lang="en-US" sz="2000" b="1" dirty="0">
                <a:latin typeface="Times New Roman" panose="02020603050405020304" pitchFamily="18" charset="0"/>
                <a:cs typeface="Times New Roman" panose="02020603050405020304" pitchFamily="18" charset="0"/>
              </a:rPr>
              <a:t>Expansion:</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Exploring new markets and partnerships.</a:t>
            </a:r>
          </a:p>
          <a:p>
            <a:pPr marL="0" indent="0">
              <a:buNone/>
            </a:pPr>
            <a:r>
              <a:rPr lang="en-US" sz="2000" b="1" dirty="0">
                <a:latin typeface="Times New Roman" panose="02020603050405020304" pitchFamily="18" charset="0"/>
                <a:cs typeface="Times New Roman" panose="02020603050405020304" pitchFamily="18" charset="0"/>
              </a:rPr>
              <a:t>Content Development: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Increasing investment in exclusive content, particularly podcasts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31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34" y="0"/>
            <a:ext cx="8911687" cy="1280890"/>
          </a:xfrm>
        </p:spPr>
        <p:txBody>
          <a:bodyPr/>
          <a:lstStyle/>
          <a:p>
            <a:r>
              <a:rPr lang="en-US" b="1" u="sng" dirty="0" err="1" smtClean="0">
                <a:latin typeface="Times New Roman" panose="02020603050405020304" pitchFamily="18" charset="0"/>
                <a:cs typeface="Times New Roman" panose="02020603050405020304" pitchFamily="18" charset="0"/>
              </a:rPr>
              <a:t>Spotify</a:t>
            </a:r>
            <a:r>
              <a:rPr lang="en-US" b="1" u="sng"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trend analysis </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92230" y="640445"/>
            <a:ext cx="8915400" cy="3777622"/>
          </a:xfrm>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Welcome to our presentation on </a:t>
            </a:r>
            <a:r>
              <a:rPr lang="en-US" sz="2400" dirty="0" err="1" smtClean="0">
                <a:latin typeface="Times New Roman" panose="02020603050405020304" pitchFamily="18" charset="0"/>
                <a:cs typeface="Times New Roman" panose="02020603050405020304" pitchFamily="18" charset="0"/>
              </a:rPr>
              <a:t>Spotify</a:t>
            </a:r>
            <a:r>
              <a:rPr lang="en-US" sz="2400" dirty="0" smtClean="0">
                <a:latin typeface="Times New Roman" panose="02020603050405020304" pitchFamily="18" charset="0"/>
                <a:cs typeface="Times New Roman" panose="02020603050405020304" pitchFamily="18" charset="0"/>
              </a:rPr>
              <a:t> trend analysis, where we dive deep into the patterns and preferences of music listeners worldwide. As music streaming continues to grow exponentially, understanding these trends is crucial for artists, producers, marketers, and anyone involved in the music industry. </a:t>
            </a:r>
          </a:p>
          <a:p>
            <a:pPr algn="just"/>
            <a:r>
              <a:rPr lang="en-US" sz="2400" dirty="0" smtClean="0">
                <a:latin typeface="Times New Roman" panose="02020603050405020304" pitchFamily="18" charset="0"/>
                <a:cs typeface="Times New Roman" panose="02020603050405020304" pitchFamily="18" charset="0"/>
              </a:rPr>
              <a:t>This analysis includes of  * </a:t>
            </a:r>
            <a:r>
              <a:rPr lang="en-US" sz="2400" b="1" u="sng" dirty="0" smtClean="0">
                <a:latin typeface="Times New Roman" panose="02020603050405020304" pitchFamily="18" charset="0"/>
                <a:cs typeface="Times New Roman" panose="02020603050405020304" pitchFamily="18" charset="0"/>
              </a:rPr>
              <a:t>Most popular tracks and artists</a:t>
            </a:r>
            <a:r>
              <a:rPr lang="en-US" sz="2400" b="1" dirty="0" smtClean="0">
                <a:latin typeface="Times New Roman" panose="02020603050405020304" pitchFamily="18" charset="0"/>
                <a:cs typeface="Times New Roman" panose="02020603050405020304" pitchFamily="18" charset="0"/>
              </a:rPr>
              <a:t>.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Popularity by country</a:t>
            </a:r>
            <a:r>
              <a:rPr lang="en-US" sz="2400" b="1" dirty="0" smtClean="0">
                <a:latin typeface="Times New Roman" panose="02020603050405020304" pitchFamily="18" charset="0"/>
                <a:cs typeface="Times New Roman" panose="02020603050405020304" pitchFamily="18" charset="0"/>
              </a:rPr>
              <a:t>. </a:t>
            </a:r>
          </a:p>
          <a:p>
            <a:pPr marL="0" indent="0" algn="just">
              <a:buNone/>
            </a:pPr>
            <a:r>
              <a:rPr lang="en-US" sz="2400" b="1" dirty="0" smtClean="0">
                <a:latin typeface="Times New Roman" panose="02020603050405020304" pitchFamily="18" charset="0"/>
                <a:cs typeface="Times New Roman" panose="02020603050405020304" pitchFamily="18" charset="0"/>
              </a:rPr>
              <a:t>							* </a:t>
            </a:r>
            <a:r>
              <a:rPr lang="en-US" sz="2400" b="1" u="sng" dirty="0" smtClean="0">
                <a:latin typeface="Times New Roman" panose="02020603050405020304" pitchFamily="18" charset="0"/>
                <a:cs typeface="Times New Roman" panose="02020603050405020304" pitchFamily="18" charset="0"/>
              </a:rPr>
              <a:t>Streaming over time</a:t>
            </a:r>
            <a:r>
              <a:rPr lang="en-US" sz="2400" b="1"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 And some Key Performance indicators based on this analysis to create advertisement in </a:t>
            </a:r>
            <a:r>
              <a:rPr lang="en-US" sz="2400" dirty="0" err="1" smtClean="0">
                <a:latin typeface="Times New Roman" panose="02020603050405020304" pitchFamily="18" charset="0"/>
                <a:cs typeface="Times New Roman" panose="02020603050405020304" pitchFamily="18" charset="0"/>
              </a:rPr>
              <a:t>spotify</a:t>
            </a:r>
            <a:r>
              <a:rPr lang="en-US" sz="2400" dirty="0" smtClean="0">
                <a:latin typeface="Times New Roman" panose="02020603050405020304" pitchFamily="18" charset="0"/>
                <a:cs typeface="Times New Roman" panose="02020603050405020304" pitchFamily="18" charset="0"/>
              </a:rPr>
              <a:t> to be a competitive in music industry. </a:t>
            </a:r>
          </a:p>
          <a:p>
            <a:endParaRPr lang="en-US" dirty="0"/>
          </a:p>
        </p:txBody>
      </p:sp>
    </p:spTree>
    <p:extLst>
      <p:ext uri="{BB962C8B-B14F-4D97-AF65-F5344CB8AC3E}">
        <p14:creationId xmlns:p14="http://schemas.microsoft.com/office/powerpoint/2010/main" val="185465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0"/>
            <a:ext cx="8911687" cy="1280890"/>
          </a:xfrm>
        </p:spPr>
        <p:txBody>
          <a:bodyPr/>
          <a:lstStyle/>
          <a:p>
            <a:r>
              <a:rPr lang="en-US" b="1" u="sng" dirty="0" smtClean="0"/>
              <a:t>Top 10 popular tracks:</a:t>
            </a:r>
            <a:endParaRPr lang="en-US" b="1"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8840" t="29702" r="2919" b="15661"/>
          <a:stretch/>
        </p:blipFill>
        <p:spPr>
          <a:xfrm>
            <a:off x="0" y="1177636"/>
            <a:ext cx="12192000" cy="5680364"/>
          </a:xfrm>
        </p:spPr>
      </p:pic>
    </p:spTree>
    <p:extLst>
      <p:ext uri="{BB962C8B-B14F-4D97-AF65-F5344CB8AC3E}">
        <p14:creationId xmlns:p14="http://schemas.microsoft.com/office/powerpoint/2010/main" val="268448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25" y="0"/>
            <a:ext cx="8911687" cy="1280890"/>
          </a:xfrm>
        </p:spPr>
        <p:txBody>
          <a:bodyPr/>
          <a:lstStyle/>
          <a:p>
            <a:r>
              <a:rPr lang="en-US" b="1" u="sng" dirty="0" smtClean="0"/>
              <a:t>Top 10 popular artists: </a:t>
            </a:r>
            <a:endParaRPr lang="en-US" b="1"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600" b="5760"/>
          <a:stretch/>
        </p:blipFill>
        <p:spPr>
          <a:xfrm>
            <a:off x="0" y="1219200"/>
            <a:ext cx="12192000" cy="5638800"/>
          </a:xfrm>
        </p:spPr>
      </p:pic>
    </p:spTree>
    <p:extLst>
      <p:ext uri="{BB962C8B-B14F-4D97-AF65-F5344CB8AC3E}">
        <p14:creationId xmlns:p14="http://schemas.microsoft.com/office/powerpoint/2010/main" val="264123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967" b="5027"/>
          <a:stretch/>
        </p:blipFill>
        <p:spPr>
          <a:xfrm>
            <a:off x="0" y="0"/>
            <a:ext cx="12192000" cy="6858000"/>
          </a:xfrm>
        </p:spPr>
      </p:pic>
      <p:sp>
        <p:nvSpPr>
          <p:cNvPr id="5" name="TextBox 4"/>
          <p:cNvSpPr txBox="1"/>
          <p:nvPr/>
        </p:nvSpPr>
        <p:spPr>
          <a:xfrm>
            <a:off x="5043055" y="2581006"/>
            <a:ext cx="702425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On analyzing the given data it is found that Year 2018 has the highest streaming time comparative to the year 2017 and 2019.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75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40" y="56563"/>
            <a:ext cx="8939396" cy="775199"/>
          </a:xfrm>
        </p:spPr>
        <p:txBody>
          <a:bodyPr/>
          <a:lstStyle/>
          <a:p>
            <a:r>
              <a:rPr lang="en-US" b="1" u="sng" dirty="0" smtClean="0"/>
              <a:t>Top 10 countries based on streaming</a:t>
            </a:r>
            <a:r>
              <a:rPr lang="en-US" dirty="0" smtClean="0"/>
              <a:t>: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599" b="6860"/>
          <a:stretch/>
        </p:blipFill>
        <p:spPr>
          <a:xfrm>
            <a:off x="0" y="1233055"/>
            <a:ext cx="10438638" cy="5624945"/>
          </a:xfrm>
        </p:spPr>
      </p:pic>
      <p:sp>
        <p:nvSpPr>
          <p:cNvPr id="5" name="TextBox 4"/>
          <p:cNvSpPr txBox="1"/>
          <p:nvPr/>
        </p:nvSpPr>
        <p:spPr>
          <a:xfrm>
            <a:off x="8866911" y="4826675"/>
            <a:ext cx="332508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charts tells that highest streaming is done Sweden, followed by Philippines and Netherland.</a:t>
            </a:r>
          </a:p>
          <a:p>
            <a:endParaRPr lang="en-US" dirty="0"/>
          </a:p>
          <a:p>
            <a:r>
              <a:rPr lang="en-US" dirty="0" smtClean="0"/>
              <a:t>The least streaming area is Argentina. </a:t>
            </a:r>
            <a:endParaRPr lang="en-US" dirty="0"/>
          </a:p>
        </p:txBody>
      </p:sp>
    </p:spTree>
    <p:extLst>
      <p:ext uri="{BB962C8B-B14F-4D97-AF65-F5344CB8AC3E}">
        <p14:creationId xmlns:p14="http://schemas.microsoft.com/office/powerpoint/2010/main" val="356859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25" y="0"/>
            <a:ext cx="8911687" cy="1280890"/>
          </a:xfrm>
        </p:spPr>
        <p:txBody>
          <a:bodyPr/>
          <a:lstStyle/>
          <a:p>
            <a:r>
              <a:rPr lang="en-US" b="1" u="sng" dirty="0" smtClean="0">
                <a:latin typeface="Times New Roman" panose="02020603050405020304" pitchFamily="18" charset="0"/>
                <a:cs typeface="Times New Roman" panose="02020603050405020304" pitchFamily="18" charset="0"/>
              </a:rPr>
              <a:t>KPI based on analysis: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3902" y="817417"/>
            <a:ext cx="9284134" cy="5915891"/>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This KPI’s based on analysis of trends of </a:t>
            </a:r>
            <a:r>
              <a:rPr lang="en-US" sz="2400" dirty="0" err="1" smtClean="0">
                <a:latin typeface="Times New Roman" panose="02020603050405020304" pitchFamily="18" charset="0"/>
                <a:cs typeface="Times New Roman" panose="02020603050405020304" pitchFamily="18" charset="0"/>
              </a:rPr>
              <a:t>Spotify</a:t>
            </a:r>
            <a:r>
              <a:rPr lang="en-US" sz="2400" dirty="0" smtClean="0">
                <a:latin typeface="Times New Roman" panose="02020603050405020304" pitchFamily="18" charset="0"/>
                <a:cs typeface="Times New Roman" panose="02020603050405020304" pitchFamily="18" charset="0"/>
              </a:rPr>
              <a:t> in worldwide area are as follows: </a:t>
            </a: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User Engagement</a:t>
            </a:r>
            <a:r>
              <a:rPr lang="en-US" sz="2400" dirty="0" smtClean="0">
                <a:latin typeface="Times New Roman" panose="02020603050405020304" pitchFamily="18" charset="0"/>
                <a:cs typeface="Times New Roman" panose="02020603050405020304" pitchFamily="18" charset="0"/>
              </a:rPr>
              <a:t>:  On analyzing the data, it is clear that during the year 2018 the user’s have engaged high on comparing to the year 2017 &amp; 2019. </a:t>
            </a:r>
          </a:p>
          <a:p>
            <a:pPr algn="just">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Content Consumption</a:t>
            </a:r>
            <a:r>
              <a:rPr lang="en-US" sz="2400" dirty="0" smtClean="0">
                <a:latin typeface="Times New Roman" panose="02020603050405020304" pitchFamily="18" charset="0"/>
                <a:cs typeface="Times New Roman" panose="02020603050405020304" pitchFamily="18" charset="0"/>
              </a:rPr>
              <a:t>: On analyzing the tracks, “Shape of you” is the most played track, followed by the tracks called “prefect” and “happier”.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analyzing the data’s of artist, An Artist called “post Malone” is the top streamed artist among all. </a:t>
            </a:r>
          </a:p>
          <a:p>
            <a:pPr algn="just">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Demographic</a:t>
            </a:r>
            <a:r>
              <a:rPr lang="en-US" sz="2400" dirty="0" smtClean="0">
                <a:latin typeface="Times New Roman" panose="02020603050405020304" pitchFamily="18" charset="0"/>
                <a:cs typeface="Times New Roman" panose="02020603050405020304" pitchFamily="18" charset="0"/>
              </a:rPr>
              <a:t> :  On ranking top 10 countries from the give data, It is clear that people of </a:t>
            </a:r>
            <a:r>
              <a:rPr lang="en-US" sz="2400" b="1" dirty="0" smtClean="0">
                <a:latin typeface="Times New Roman" panose="02020603050405020304" pitchFamily="18" charset="0"/>
                <a:cs typeface="Times New Roman" panose="02020603050405020304" pitchFamily="18" charset="0"/>
              </a:rPr>
              <a:t>Sweden</a:t>
            </a:r>
            <a:r>
              <a:rPr lang="en-US" sz="2400" dirty="0" smtClean="0">
                <a:latin typeface="Times New Roman" panose="02020603050405020304" pitchFamily="18" charset="0"/>
                <a:cs typeface="Times New Roman" panose="02020603050405020304" pitchFamily="18" charset="0"/>
              </a:rPr>
              <a:t> uses the most and </a:t>
            </a:r>
            <a:r>
              <a:rPr lang="en-US" sz="2400" b="1" dirty="0" smtClean="0">
                <a:latin typeface="Times New Roman" panose="02020603050405020304" pitchFamily="18" charset="0"/>
                <a:cs typeface="Times New Roman" panose="02020603050405020304" pitchFamily="18" charset="0"/>
              </a:rPr>
              <a:t>Argentina</a:t>
            </a:r>
            <a:r>
              <a:rPr lang="en-US" sz="2400" dirty="0" smtClean="0">
                <a:latin typeface="Times New Roman" panose="02020603050405020304" pitchFamily="18" charset="0"/>
                <a:cs typeface="Times New Roman" panose="02020603050405020304" pitchFamily="18" charset="0"/>
              </a:rPr>
              <a:t> stands least in using </a:t>
            </a:r>
            <a:r>
              <a:rPr lang="en-US" sz="2400" dirty="0" err="1" smtClean="0">
                <a:latin typeface="Times New Roman" panose="02020603050405020304" pitchFamily="18" charset="0"/>
                <a:cs typeface="Times New Roman" panose="02020603050405020304" pitchFamily="18" charset="0"/>
              </a:rPr>
              <a:t>spotify</a:t>
            </a:r>
            <a:r>
              <a:rPr lang="en-US" sz="2400" dirty="0" smtClean="0">
                <a:latin typeface="Times New Roman" panose="02020603050405020304" pitchFamily="18" charset="0"/>
                <a:cs typeface="Times New Roman" panose="02020603050405020304" pitchFamily="18" charset="0"/>
              </a:rPr>
              <a:t>.</a:t>
            </a:r>
            <a:endParaRPr lang="en-US" sz="2400" b="1" u="sng"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210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TotalTime>
  <Words>295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Wisp</vt:lpstr>
      <vt:lpstr>Analysis of Spotify trends using tableau</vt:lpstr>
      <vt:lpstr>Spotify</vt:lpstr>
      <vt:lpstr>PowerPoint Presentation</vt:lpstr>
      <vt:lpstr>Spotify trend analysis </vt:lpstr>
      <vt:lpstr>Top 10 popular tracks:</vt:lpstr>
      <vt:lpstr>Top 10 popular artists: </vt:lpstr>
      <vt:lpstr>PowerPoint Presentation</vt:lpstr>
      <vt:lpstr>Top 10 countries based on streaming: </vt:lpstr>
      <vt:lpstr>KPI based on analysis:</vt:lpstr>
      <vt:lpstr>Final thoughts: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Spotify trends using tableau</dc:title>
  <dc:creator>Microsoft account</dc:creator>
  <cp:lastModifiedBy>Microsoft account</cp:lastModifiedBy>
  <cp:revision>10</cp:revision>
  <dcterms:created xsi:type="dcterms:W3CDTF">2024-07-25T07:07:10Z</dcterms:created>
  <dcterms:modified xsi:type="dcterms:W3CDTF">2024-07-26T07:24:59Z</dcterms:modified>
</cp:coreProperties>
</file>