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8" r:id="rId9"/>
    <p:sldId id="266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86" d="100"/>
          <a:sy n="86" d="100"/>
        </p:scale>
        <p:origin x="715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0C2A5-F5B7-42A2-B40A-8C50E15EFE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B0DA1-0333-4928-81F2-2AA2010342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50D40-A4BA-487D-B228-33B3DFC29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8C35-E589-41CA-8209-12D17FB67F94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DC047-9B59-4A6A-89DA-1BE9FD51E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66D41-5195-4D14-8362-4AD9C84DD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9DE6A-BFE9-4462-BA2B-385A91B96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787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011F1-98DA-4E5E-A817-CA2B01EF7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0B6402-7D29-476F-85E4-83313EA30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3973A-E20E-4D7B-A7E5-7593E3535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8C35-E589-41CA-8209-12D17FB67F94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B6809-E654-471B-B63C-1A99F9F69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75E5B-088F-4A94-9521-C69A89939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9DE6A-BFE9-4462-BA2B-385A91B96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474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43F3E-814F-4BC1-A615-22283F9D11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B4AE0E-CBF7-47F0-B09D-CFBCBEC1E4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04786-943E-4231-887E-3BFD981C6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8C35-E589-41CA-8209-12D17FB67F94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6A5D4-AF76-4221-9C63-B4C0AFD9F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215D6-B6AB-460D-939C-E51A931C5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9DE6A-BFE9-4462-BA2B-385A91B96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87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3DE31-4B0D-47B2-B8AC-5509A1345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BC730-8FB4-449D-A109-1255833D9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D1176-ACC9-4EFE-8C95-03DA9D9FC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8C35-E589-41CA-8209-12D17FB67F94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17FD4-4923-403D-BE08-3E7083799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2B86C-7270-4BCE-90C5-CD82BACF3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9DE6A-BFE9-4462-BA2B-385A91B96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94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E3FB4-DCBF-4A7F-BCE0-1A04DD99F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003AD-4342-47B2-92E3-200FA90FE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2C006-C5C9-4C35-A4C3-3CC1329A9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8C35-E589-41CA-8209-12D17FB67F94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1622F-029B-45A0-BB56-CF9D9E95D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533D6-C00A-425C-9063-5E4A663D3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9DE6A-BFE9-4462-BA2B-385A91B96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89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6105C-26E4-4218-8396-6328B3373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5096E-3EA7-4567-9EC5-7E827084A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75839D-1E42-4662-B503-16EA9034B1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604C0-1A94-430A-AFFE-0111F15B5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8C35-E589-41CA-8209-12D17FB67F94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1783E1-7EEE-4968-8BD4-F9DCC2F7F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1FBAA9-DE0F-47B8-A712-EC1ECCFF1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9DE6A-BFE9-4462-BA2B-385A91B96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26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41A04-8C65-4F0E-BCAB-53EBDAE2D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8D92D-0A09-45A4-B740-43DC357E2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405713-1174-4BB6-A503-318AAAE70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BDE8D7-F193-4FA7-A9E4-7E58D7D4D1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E4EE68-40A5-4B5A-903A-C2FF69906C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35DB91-410B-4134-BE7C-AA943A744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8C35-E589-41CA-8209-12D17FB67F94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9EFF94-CA9F-412B-9FBB-A2A74E672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35BDA6-B1EF-472B-AB28-E366DB777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9DE6A-BFE9-4462-BA2B-385A91B96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35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58962-1F9C-4B48-A5B2-C8242FCDB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1E971A-F7A0-4C0B-BC9C-74633EC2C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8C35-E589-41CA-8209-12D17FB67F94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0DCCBB-2F21-4204-8F62-767E9064E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1FD52B-52EC-4244-A436-D3C587B4D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9DE6A-BFE9-4462-BA2B-385A91B96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4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4211D6-8265-4081-8B1F-C7D5DF4EC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8C35-E589-41CA-8209-12D17FB67F94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25427A-FA6C-4A59-8E24-200E4A136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588DA-8F3B-4309-BE41-0AE008623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9DE6A-BFE9-4462-BA2B-385A91B96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815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FC5CD-ECD2-46A5-AA48-BD69C9083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25A02-916A-435E-8CB9-8DF7486EB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87AAEF-4271-4E04-AEDD-D10BE4E50E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2D341-7C15-4647-AA47-9A423A594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8C35-E589-41CA-8209-12D17FB67F94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E460BF-A66C-4052-A25B-D687F76D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02A17C-945A-45E2-98CD-0603CD70E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9DE6A-BFE9-4462-BA2B-385A91B96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29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56587-A3E4-4AD3-9754-12F359CFD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FD711B-824C-451B-AF14-CB019378F5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3CAB70-F17A-4F40-AFB6-D50C5D6CD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9E7C0C-415B-47F4-9A98-CE36B8138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8C35-E589-41CA-8209-12D17FB67F94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381DF9-881E-4AEE-9C37-D30AACD9D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4F3E5-A2DD-4B36-AABF-5F9264F67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9DE6A-BFE9-4462-BA2B-385A91B96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749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D1FD60-6BA8-4C81-ADB9-97BD1C2F0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5E035-BC47-483A-BC20-7EA7C446D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0CCBA-9F4F-4E18-ADED-96B8CEF43B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58C35-E589-41CA-8209-12D17FB67F94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EF4EF-B04A-4DE2-B96F-44F536698B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89DC5-B0C6-4AE0-AEA4-D1FC350A50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9DE6A-BFE9-4462-BA2B-385A91B96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379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183CA-2467-4998-9F6B-3ED44B1A1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670" y="-476682"/>
            <a:ext cx="9928194" cy="2387600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Georgia" panose="02040502050405020303" pitchFamily="18" charset="0"/>
              </a:rPr>
              <a:t>I Have to Get the Hell Out of NYC</a:t>
            </a:r>
            <a:br>
              <a:rPr lang="en-US" dirty="0">
                <a:latin typeface="Georgia" panose="02040502050405020303" pitchFamily="18" charset="0"/>
              </a:rPr>
            </a:b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45DBA7-C769-4AE8-AA49-8D69FA6EAF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30333"/>
            <a:ext cx="9144000" cy="1655762"/>
          </a:xfrm>
        </p:spPr>
        <p:txBody>
          <a:bodyPr/>
          <a:lstStyle/>
          <a:p>
            <a:r>
              <a:rPr lang="en-US" dirty="0"/>
              <a:t>February 1, 2018</a:t>
            </a:r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4E07C44-34E3-415E-A680-9F6CF68351C8}"/>
              </a:ext>
            </a:extLst>
          </p:cNvPr>
          <p:cNvSpPr txBox="1">
            <a:spLocks/>
          </p:cNvSpPr>
          <p:nvPr/>
        </p:nvSpPr>
        <p:spPr>
          <a:xfrm>
            <a:off x="1460377" y="121064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The Search for Affordable Homes, Elsewhere…</a:t>
            </a:r>
          </a:p>
          <a:p>
            <a:endParaRPr lang="en-US" sz="2800" dirty="0"/>
          </a:p>
        </p:txBody>
      </p:sp>
      <p:pic>
        <p:nvPicPr>
          <p:cNvPr id="5" name="giphy">
            <a:hlinkClick r:id="" action="ppaction://media"/>
            <a:extLst>
              <a:ext uri="{FF2B5EF4-FFF2-40B4-BE49-F238E27FC236}">
                <a16:creationId xmlns:a16="http://schemas.microsoft.com/office/drawing/2014/main" id="{7730A85F-F29E-463A-83FC-3BBC4844831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444906" y="1751119"/>
            <a:ext cx="5302188" cy="397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971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0A5ED-B03A-4748-919F-2CADCCF69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37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8735D-FE21-4626-934E-BE683630908E}"/>
              </a:ext>
            </a:extLst>
          </p:cNvPr>
          <p:cNvSpPr txBox="1">
            <a:spLocks/>
          </p:cNvSpPr>
          <p:nvPr/>
        </p:nvSpPr>
        <p:spPr>
          <a:xfrm>
            <a:off x="838200" y="1475697"/>
            <a:ext cx="4927955" cy="487362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+mj-lt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2750D89-B983-49C5-BFCF-C890BC2628C0}"/>
              </a:ext>
            </a:extLst>
          </p:cNvPr>
          <p:cNvSpPr txBox="1">
            <a:spLocks/>
          </p:cNvSpPr>
          <p:nvPr/>
        </p:nvSpPr>
        <p:spPr>
          <a:xfrm>
            <a:off x="6293417" y="1475697"/>
            <a:ext cx="5060383" cy="487362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>
              <a:latin typeface="+mj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A40A163-DB0A-43D8-B3AD-A77F86ED2CC3}"/>
              </a:ext>
            </a:extLst>
          </p:cNvPr>
          <p:cNvSpPr txBox="1">
            <a:spLocks/>
          </p:cNvSpPr>
          <p:nvPr/>
        </p:nvSpPr>
        <p:spPr>
          <a:xfrm>
            <a:off x="570834" y="1707328"/>
            <a:ext cx="5060383" cy="487362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latin typeface="+mj-lt"/>
              </a:rPr>
              <a:t>Identifying state rankings in terms of “most physically active states”, “states by most sunshine OR temperate weather”, “business friendly states”, etc. could yield more macro trends in this data</a:t>
            </a:r>
          </a:p>
          <a:p>
            <a:pPr lvl="1"/>
            <a:r>
              <a:rPr lang="en-US" dirty="0">
                <a:latin typeface="+mj-lt"/>
              </a:rPr>
              <a:t>Additionally, reviewing specific historical data fields to some of these hot real estates cities may identify predictive/nascent traits that could be used for long-term real estate investments</a:t>
            </a:r>
          </a:p>
          <a:p>
            <a:endParaRPr lang="en-US" dirty="0">
              <a:latin typeface="+mj-lt"/>
            </a:endParaRPr>
          </a:p>
        </p:txBody>
      </p:sp>
      <p:pic>
        <p:nvPicPr>
          <p:cNvPr id="4" name="giphy (1)">
            <a:hlinkClick r:id="" action="ppaction://media"/>
            <a:extLst>
              <a:ext uri="{FF2B5EF4-FFF2-40B4-BE49-F238E27FC236}">
                <a16:creationId xmlns:a16="http://schemas.microsoft.com/office/drawing/2014/main" id="{A9DFE860-4F38-43E5-9B79-9D039DAC06C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566299" y="2083623"/>
            <a:ext cx="4787501" cy="323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182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87B00-7A8E-4035-8183-C676ACC0D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078" y="142043"/>
            <a:ext cx="5324491" cy="6054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+mn-lt"/>
              </a:rPr>
              <a:t>“The Search” is an exercise to clean and aggregate several large datasets from Zillow housing data using Python to rank housing property value growth around the United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5665C-DA52-41CB-9553-68B847F2E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7432" y="987425"/>
            <a:ext cx="4927955" cy="487362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j-lt"/>
              </a:rPr>
              <a:t>Kaggle and Zillow provided 50+ datasets across many housing metrics, including many of their proprietary metrics (i.e. housing value index, custom zip/area/metro codes, and then aggregated listing values)</a:t>
            </a:r>
          </a:p>
          <a:p>
            <a:r>
              <a:rPr lang="en-US" sz="2800" dirty="0">
                <a:latin typeface="+mj-lt"/>
              </a:rPr>
              <a:t>My goal was to practice aggregating these siloed datasets to better my skills in data cleaning/management</a:t>
            </a:r>
          </a:p>
        </p:txBody>
      </p:sp>
    </p:spTree>
    <p:extLst>
      <p:ext uri="{BB962C8B-B14F-4D97-AF65-F5344CB8AC3E}">
        <p14:creationId xmlns:p14="http://schemas.microsoft.com/office/powerpoint/2010/main" val="657764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0A5ED-B03A-4748-919F-2CADCCF69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Surveying Zillow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8735D-FE21-4626-934E-BE683630908E}"/>
              </a:ext>
            </a:extLst>
          </p:cNvPr>
          <p:cNvSpPr txBox="1">
            <a:spLocks/>
          </p:cNvSpPr>
          <p:nvPr/>
        </p:nvSpPr>
        <p:spPr>
          <a:xfrm>
            <a:off x="838200" y="1475697"/>
            <a:ext cx="4927955" cy="487362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CD2D2F-A8C2-41A2-B6CA-2E55E27DC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783" y="1411753"/>
            <a:ext cx="5616363" cy="18619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6797ED-E660-46EE-93F4-769A3A0F5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107" y="3286125"/>
            <a:ext cx="3597085" cy="3206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F16911-5079-49EC-84B3-B6443CA0AD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7965" y="3286125"/>
            <a:ext cx="3792110" cy="320675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C554457-9D60-45D9-8E7F-927E603ECD23}"/>
              </a:ext>
            </a:extLst>
          </p:cNvPr>
          <p:cNvSpPr txBox="1">
            <a:spLocks/>
          </p:cNvSpPr>
          <p:nvPr/>
        </p:nvSpPr>
        <p:spPr>
          <a:xfrm>
            <a:off x="149792" y="2180546"/>
            <a:ext cx="4287409" cy="487362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j-lt"/>
              </a:rPr>
              <a:t>First steps were surveying the Zillow data and identifying fields that could be joined (i.e. zip codes, city names) and finding population data by zip code</a:t>
            </a:r>
          </a:p>
        </p:txBody>
      </p:sp>
    </p:spTree>
    <p:extLst>
      <p:ext uri="{BB962C8B-B14F-4D97-AF65-F5344CB8AC3E}">
        <p14:creationId xmlns:p14="http://schemas.microsoft.com/office/powerpoint/2010/main" val="55156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0A5ED-B03A-4748-919F-2CADCCF69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Surveying Zillow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8735D-FE21-4626-934E-BE683630908E}"/>
              </a:ext>
            </a:extLst>
          </p:cNvPr>
          <p:cNvSpPr txBox="1">
            <a:spLocks/>
          </p:cNvSpPr>
          <p:nvPr/>
        </p:nvSpPr>
        <p:spPr>
          <a:xfrm>
            <a:off x="838200" y="1475697"/>
            <a:ext cx="4927955" cy="487362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+mj-lt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C554457-9D60-45D9-8E7F-927E603ECD23}"/>
              </a:ext>
            </a:extLst>
          </p:cNvPr>
          <p:cNvSpPr txBox="1">
            <a:spLocks/>
          </p:cNvSpPr>
          <p:nvPr/>
        </p:nvSpPr>
        <p:spPr>
          <a:xfrm>
            <a:off x="378392" y="1475696"/>
            <a:ext cx="4287409" cy="487362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j-lt"/>
              </a:rPr>
              <a:t>This led to finding more Kaggle data based on the 2000 and 2010 census, as other population data by zip code was significantly incomplete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FE72906-EB97-45F5-A7CC-42C4F4175937}"/>
              </a:ext>
            </a:extLst>
          </p:cNvPr>
          <p:cNvSpPr txBox="1">
            <a:spLocks/>
          </p:cNvSpPr>
          <p:nvPr/>
        </p:nvSpPr>
        <p:spPr>
          <a:xfrm>
            <a:off x="5125609" y="1475696"/>
            <a:ext cx="6790166" cy="487362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j-lt"/>
              </a:rPr>
              <a:t>Zillow data also had similar problems:</a:t>
            </a:r>
          </a:p>
          <a:p>
            <a:pPr lvl="1"/>
            <a:r>
              <a:rPr lang="en-US" dirty="0">
                <a:latin typeface="+mj-lt"/>
              </a:rPr>
              <a:t>Of the entire dataset from 1996 through 2017, significant data only existed from 2006 and onwards</a:t>
            </a:r>
          </a:p>
          <a:p>
            <a:pPr lvl="1"/>
            <a:r>
              <a:rPr lang="en-US" dirty="0">
                <a:latin typeface="+mj-lt"/>
              </a:rPr>
              <a:t>In addition, many of their metrics (and ones I originally planned on using) were sporadic across zip codes </a:t>
            </a:r>
          </a:p>
          <a:p>
            <a:pPr lvl="1"/>
            <a:r>
              <a:rPr lang="en-US" dirty="0">
                <a:latin typeface="+mj-lt"/>
              </a:rPr>
              <a:t>In addition, given the Great Recession, and aiming to calculate current trends in housing values, only data from 2010 through 2016 was used</a:t>
            </a:r>
          </a:p>
          <a:p>
            <a:pPr marL="457200" lvl="1" indent="0">
              <a:buNone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76903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0A5ED-B03A-4748-919F-2CADCCF69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Housing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8735D-FE21-4626-934E-BE683630908E}"/>
              </a:ext>
            </a:extLst>
          </p:cNvPr>
          <p:cNvSpPr txBox="1">
            <a:spLocks/>
          </p:cNvSpPr>
          <p:nvPr/>
        </p:nvSpPr>
        <p:spPr>
          <a:xfrm>
            <a:off x="838200" y="1475697"/>
            <a:ext cx="4927955" cy="487362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+mj-lt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C554457-9D60-45D9-8E7F-927E603ECD23}"/>
              </a:ext>
            </a:extLst>
          </p:cNvPr>
          <p:cNvSpPr txBox="1">
            <a:spLocks/>
          </p:cNvSpPr>
          <p:nvPr/>
        </p:nvSpPr>
        <p:spPr>
          <a:xfrm>
            <a:off x="3592108" y="1475697"/>
            <a:ext cx="6111185" cy="487362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j-lt"/>
              </a:rPr>
              <a:t>Top Line YoY increase &amp; Total L6Y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0E35ABE-1706-4DC8-9C73-463CC339D1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6764"/>
              </p:ext>
            </p:extLst>
          </p:nvPr>
        </p:nvGraphicFramePr>
        <p:xfrm>
          <a:off x="610647" y="2312502"/>
          <a:ext cx="11305127" cy="3546757"/>
        </p:xfrm>
        <a:graphic>
          <a:graphicData uri="http://schemas.openxmlformats.org/drawingml/2006/table">
            <a:tbl>
              <a:tblPr/>
              <a:tblGrid>
                <a:gridCol w="2154803">
                  <a:extLst>
                    <a:ext uri="{9D8B030D-6E8A-4147-A177-3AD203B41FA5}">
                      <a16:colId xmlns:a16="http://schemas.microsoft.com/office/drawing/2014/main" val="3045935737"/>
                    </a:ext>
                  </a:extLst>
                </a:gridCol>
                <a:gridCol w="2154803">
                  <a:extLst>
                    <a:ext uri="{9D8B030D-6E8A-4147-A177-3AD203B41FA5}">
                      <a16:colId xmlns:a16="http://schemas.microsoft.com/office/drawing/2014/main" val="1297970860"/>
                    </a:ext>
                  </a:extLst>
                </a:gridCol>
                <a:gridCol w="2154803">
                  <a:extLst>
                    <a:ext uri="{9D8B030D-6E8A-4147-A177-3AD203B41FA5}">
                      <a16:colId xmlns:a16="http://schemas.microsoft.com/office/drawing/2014/main" val="2420674400"/>
                    </a:ext>
                  </a:extLst>
                </a:gridCol>
                <a:gridCol w="2154803">
                  <a:extLst>
                    <a:ext uri="{9D8B030D-6E8A-4147-A177-3AD203B41FA5}">
                      <a16:colId xmlns:a16="http://schemas.microsoft.com/office/drawing/2014/main" val="2447628138"/>
                    </a:ext>
                  </a:extLst>
                </a:gridCol>
                <a:gridCol w="2685915">
                  <a:extLst>
                    <a:ext uri="{9D8B030D-6E8A-4147-A177-3AD203B41FA5}">
                      <a16:colId xmlns:a16="http://schemas.microsoft.com/office/drawing/2014/main" val="1052904796"/>
                    </a:ext>
                  </a:extLst>
                </a:gridCol>
              </a:tblGrid>
              <a:tr h="4145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MedianListingPrice_2Bedroom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MedianListingPrice_3Bedroom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MedianListingPrice_4Bedroom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MedianListingPrice_5BedroomOrMore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4605940"/>
                  </a:ext>
                </a:extLst>
              </a:tr>
              <a:tr h="4145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12/31/2010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   201,472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   212,773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   339,059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                  703,278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4707849"/>
                  </a:ext>
                </a:extLst>
              </a:tr>
              <a:tr h="4145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12/31/2011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   193,431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   199,538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   324,341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                  683,497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2092889"/>
                  </a:ext>
                </a:extLst>
              </a:tr>
              <a:tr h="4145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12/31/2012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   188,461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   198,577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   329,437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                  688,880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2939821"/>
                  </a:ext>
                </a:extLst>
              </a:tr>
              <a:tr h="4145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12/31/2013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   203,179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   215,691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   360,764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                  736,915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2700027"/>
                  </a:ext>
                </a:extLst>
              </a:tr>
              <a:tr h="4145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12/31/2014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   219,902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   237,948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   383,292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                  741,547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6406817"/>
                  </a:ext>
                </a:extLst>
              </a:tr>
              <a:tr h="4145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12/31/2015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   246,054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   259,613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   416,841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                  804,841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3991438"/>
                  </a:ext>
                </a:extLst>
              </a:tr>
              <a:tr h="4145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12/31/2016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   272,465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   280,149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   447,712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                  917,753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5141505"/>
                  </a:ext>
                </a:extLst>
              </a:tr>
              <a:tr h="2303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% Change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3290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4176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0A5ED-B03A-4748-919F-2CADCCF69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Housing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8735D-FE21-4626-934E-BE683630908E}"/>
              </a:ext>
            </a:extLst>
          </p:cNvPr>
          <p:cNvSpPr txBox="1">
            <a:spLocks/>
          </p:cNvSpPr>
          <p:nvPr/>
        </p:nvSpPr>
        <p:spPr>
          <a:xfrm>
            <a:off x="838200" y="1475697"/>
            <a:ext cx="4927955" cy="487362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+mj-lt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C554457-9D60-45D9-8E7F-927E603ECD23}"/>
              </a:ext>
            </a:extLst>
          </p:cNvPr>
          <p:cNvSpPr txBox="1">
            <a:spLocks/>
          </p:cNvSpPr>
          <p:nvPr/>
        </p:nvSpPr>
        <p:spPr>
          <a:xfrm>
            <a:off x="378392" y="1475696"/>
            <a:ext cx="4287409" cy="487362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+mj-lt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54AC5C7-52E5-4AA7-8B73-2FACF3CABA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937408"/>
              </p:ext>
            </p:extLst>
          </p:nvPr>
        </p:nvGraphicFramePr>
        <p:xfrm>
          <a:off x="4794868" y="1690686"/>
          <a:ext cx="3261958" cy="4515284"/>
        </p:xfrm>
        <a:graphic>
          <a:graphicData uri="http://schemas.openxmlformats.org/drawingml/2006/table">
            <a:tbl>
              <a:tblPr/>
              <a:tblGrid>
                <a:gridCol w="1814465">
                  <a:extLst>
                    <a:ext uri="{9D8B030D-6E8A-4147-A177-3AD203B41FA5}">
                      <a16:colId xmlns:a16="http://schemas.microsoft.com/office/drawing/2014/main" val="3706233869"/>
                    </a:ext>
                  </a:extLst>
                </a:gridCol>
                <a:gridCol w="1447493">
                  <a:extLst>
                    <a:ext uri="{9D8B030D-6E8A-4147-A177-3AD203B41FA5}">
                      <a16:colId xmlns:a16="http://schemas.microsoft.com/office/drawing/2014/main" val="2098962949"/>
                    </a:ext>
                  </a:extLst>
                </a:gridCol>
              </a:tblGrid>
              <a:tr h="2747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Bedroom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YoY Avg. L6Y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6399626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Denver, CO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39.1%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1747957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Honolulu, HI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21.6%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348273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Naples, FL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20.9%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5987462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Punta Gorda, FL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19.4%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0646956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Boynton Beach, FL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18.2%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9294572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Miami Beach, FL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16.2%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8991910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Bellingham, WA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737362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Fort Lauderdale, FL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14.9%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5629811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 Angeles, CA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14.4%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6661571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Coconut Creek, FL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13.9%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5123371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Nashville, TN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13.8%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6743484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Greeley, CO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12.9%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3906995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Chicago, IL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12.5%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8658846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Atlanta, GA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12.2%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2609445"/>
                  </a:ext>
                </a:extLst>
              </a:tr>
              <a:tr h="28618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Henderson, NV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11.4%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334014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5C83848-B1B8-4CB8-8FAF-19F110E09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941168"/>
              </p:ext>
            </p:extLst>
          </p:nvPr>
        </p:nvGraphicFramePr>
        <p:xfrm>
          <a:off x="8395317" y="1690688"/>
          <a:ext cx="3500761" cy="4515280"/>
        </p:xfrm>
        <a:graphic>
          <a:graphicData uri="http://schemas.openxmlformats.org/drawingml/2006/table">
            <a:tbl>
              <a:tblPr/>
              <a:tblGrid>
                <a:gridCol w="2030027">
                  <a:extLst>
                    <a:ext uri="{9D8B030D-6E8A-4147-A177-3AD203B41FA5}">
                      <a16:colId xmlns:a16="http://schemas.microsoft.com/office/drawing/2014/main" val="2185068283"/>
                    </a:ext>
                  </a:extLst>
                </a:gridCol>
                <a:gridCol w="1470734">
                  <a:extLst>
                    <a:ext uri="{9D8B030D-6E8A-4147-A177-3AD203B41FA5}">
                      <a16:colId xmlns:a16="http://schemas.microsoft.com/office/drawing/2014/main" val="2555952255"/>
                    </a:ext>
                  </a:extLst>
                </a:gridCol>
              </a:tblGrid>
              <a:tr h="2822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Bedroom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YoY Avg. L6Y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0557631"/>
                  </a:ext>
                </a:extLst>
              </a:tr>
              <a:tr h="28220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 Vegas, NV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119.8%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1300536"/>
                  </a:ext>
                </a:extLst>
              </a:tr>
              <a:tr h="28220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Nashville, TN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52.5%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9699325"/>
                  </a:ext>
                </a:extLst>
              </a:tr>
              <a:tr h="28220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Vancouver, WA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37.5%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5285570"/>
                  </a:ext>
                </a:extLst>
              </a:tr>
              <a:tr h="28220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Denver, CO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36.4%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7138954"/>
                  </a:ext>
                </a:extLst>
              </a:tr>
              <a:tr h="28220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Fort Worth, TX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31.8%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6308738"/>
                  </a:ext>
                </a:extLst>
              </a:tr>
              <a:tr h="28220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Colorado Springs, CO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29.8%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828974"/>
                  </a:ext>
                </a:extLst>
              </a:tr>
              <a:tr h="28220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Charlotte, NC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29.7%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9578800"/>
                  </a:ext>
                </a:extLst>
              </a:tr>
              <a:tr h="28220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Indianapolis, IN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6333483"/>
                  </a:ext>
                </a:extLst>
              </a:tr>
              <a:tr h="28220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Fredericksburg, VA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26.8%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4681379"/>
                  </a:ext>
                </a:extLst>
              </a:tr>
              <a:tr h="28220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Dallas, TX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4702259"/>
                  </a:ext>
                </a:extLst>
              </a:tr>
              <a:tr h="28220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Port Saint Lucie, FL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24.9%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0923144"/>
                  </a:ext>
                </a:extLst>
              </a:tr>
              <a:tr h="28220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Knoxville, TN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23.3%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1023690"/>
                  </a:ext>
                </a:extLst>
              </a:tr>
              <a:tr h="28220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Jupiter, FL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23.3%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5861244"/>
                  </a:ext>
                </a:extLst>
              </a:tr>
              <a:tr h="28220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Henderson, NV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22.9%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2620921"/>
                  </a:ext>
                </a:extLst>
              </a:tr>
              <a:tr h="28220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Asheville, NC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21.2%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4241477"/>
                  </a:ext>
                </a:extLst>
              </a:tr>
            </a:tbl>
          </a:graphicData>
        </a:graphic>
      </p:graphicFrame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07EAA5E-1108-4A6C-86D4-FA7604063B45}"/>
              </a:ext>
            </a:extLst>
          </p:cNvPr>
          <p:cNvSpPr txBox="1">
            <a:spLocks/>
          </p:cNvSpPr>
          <p:nvPr/>
        </p:nvSpPr>
        <p:spPr>
          <a:xfrm>
            <a:off x="294091" y="1813047"/>
            <a:ext cx="4287409" cy="487362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j-lt"/>
              </a:rPr>
              <a:t>The largest YoY winners across increased housing value could be considered the hedonistic cities, as well as the generally thought of retirement centers of the USA.  </a:t>
            </a:r>
          </a:p>
        </p:txBody>
      </p:sp>
    </p:spTree>
    <p:extLst>
      <p:ext uri="{BB962C8B-B14F-4D97-AF65-F5344CB8AC3E}">
        <p14:creationId xmlns:p14="http://schemas.microsoft.com/office/powerpoint/2010/main" val="2795801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0A5ED-B03A-4748-919F-2CADCCF69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Housing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8735D-FE21-4626-934E-BE683630908E}"/>
              </a:ext>
            </a:extLst>
          </p:cNvPr>
          <p:cNvSpPr txBox="1">
            <a:spLocks/>
          </p:cNvSpPr>
          <p:nvPr/>
        </p:nvSpPr>
        <p:spPr>
          <a:xfrm>
            <a:off x="838200" y="1475697"/>
            <a:ext cx="4927955" cy="487362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+mj-lt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C554457-9D60-45D9-8E7F-927E603ECD23}"/>
              </a:ext>
            </a:extLst>
          </p:cNvPr>
          <p:cNvSpPr txBox="1">
            <a:spLocks/>
          </p:cNvSpPr>
          <p:nvPr/>
        </p:nvSpPr>
        <p:spPr>
          <a:xfrm>
            <a:off x="294091" y="1813047"/>
            <a:ext cx="4287409" cy="487362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j-lt"/>
              </a:rPr>
              <a:t>4 &amp; 5 bedroom median list prices should be taken with a grain of salt.  It is not listed in the Zillow methodology how many houses in a certain region are needed to create a median price. 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A22B2BD-B215-44BA-903B-2AF18F3E2F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677077"/>
              </p:ext>
            </p:extLst>
          </p:nvPr>
        </p:nvGraphicFramePr>
        <p:xfrm>
          <a:off x="4682743" y="1690688"/>
          <a:ext cx="3486208" cy="4511040"/>
        </p:xfrm>
        <a:graphic>
          <a:graphicData uri="http://schemas.openxmlformats.org/drawingml/2006/table">
            <a:tbl>
              <a:tblPr/>
              <a:tblGrid>
                <a:gridCol w="2021588">
                  <a:extLst>
                    <a:ext uri="{9D8B030D-6E8A-4147-A177-3AD203B41FA5}">
                      <a16:colId xmlns:a16="http://schemas.microsoft.com/office/drawing/2014/main" val="1666096769"/>
                    </a:ext>
                  </a:extLst>
                </a:gridCol>
                <a:gridCol w="1464620">
                  <a:extLst>
                    <a:ext uri="{9D8B030D-6E8A-4147-A177-3AD203B41FA5}">
                      <a16:colId xmlns:a16="http://schemas.microsoft.com/office/drawing/2014/main" val="133694126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Bedroom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YoY Avg. L6Y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85717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 Vegas, NV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61.4%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53353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Marietta, GA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29.6%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9637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Plano, TX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25.8%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43157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Charlotte, NC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25.6%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2716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Colorado Springs, CO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3179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Fredericksburg, VA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0431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Reno, NV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24611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McKinney, TX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21.2%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13281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Henderson, NV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40188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Dallas, TX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93638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Fort Worth, TX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19.9%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548066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Coral Springs, FL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19.8%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16565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Atlanta, GA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18.9%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3453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Bothell, WA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17.2%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252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Port Saint Lucie, FL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16.5%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489228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90CD5A8-1DE8-4A43-BE4E-DA5C7E2E0A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105158"/>
              </p:ext>
            </p:extLst>
          </p:nvPr>
        </p:nvGraphicFramePr>
        <p:xfrm>
          <a:off x="8411701" y="1690688"/>
          <a:ext cx="3486208" cy="4511040"/>
        </p:xfrm>
        <a:graphic>
          <a:graphicData uri="http://schemas.openxmlformats.org/drawingml/2006/table">
            <a:tbl>
              <a:tblPr/>
              <a:tblGrid>
                <a:gridCol w="2021588">
                  <a:extLst>
                    <a:ext uri="{9D8B030D-6E8A-4147-A177-3AD203B41FA5}">
                      <a16:colId xmlns:a16="http://schemas.microsoft.com/office/drawing/2014/main" val="3530246352"/>
                    </a:ext>
                  </a:extLst>
                </a:gridCol>
                <a:gridCol w="1464620">
                  <a:extLst>
                    <a:ext uri="{9D8B030D-6E8A-4147-A177-3AD203B41FA5}">
                      <a16:colId xmlns:a16="http://schemas.microsoft.com/office/drawing/2014/main" val="478590154"/>
                    </a:ext>
                  </a:extLst>
                </a:gridCol>
              </a:tblGrid>
              <a:tr h="2467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Bedroom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YoY Avg. L6Y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8094206"/>
                  </a:ext>
                </a:extLst>
              </a:tr>
              <a:tr h="24675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York, NY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4314277"/>
                  </a:ext>
                </a:extLst>
              </a:tr>
              <a:tr h="24675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Frisco, TX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18.5%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3552874"/>
                  </a:ext>
                </a:extLst>
              </a:tr>
              <a:tr h="24675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 Vegas, NV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16.3%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451501"/>
                  </a:ext>
                </a:extLst>
              </a:tr>
              <a:tr h="24675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Kissimmee, FL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3761340"/>
                  </a:ext>
                </a:extLst>
              </a:tr>
              <a:tr h="24675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Coral Springs, FL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3014358"/>
                  </a:ext>
                </a:extLst>
              </a:tr>
              <a:tr h="24675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Saint George, UT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10.8%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3525441"/>
                  </a:ext>
                </a:extLst>
              </a:tr>
              <a:tr h="24675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Buford, GA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10.7%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534844"/>
                  </a:ext>
                </a:extLst>
              </a:tr>
              <a:tr h="24675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Marietta, GA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10.2%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2318965"/>
                  </a:ext>
                </a:extLst>
              </a:tr>
              <a:tr h="24675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 Las Vegas, NV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10.2%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7491545"/>
                  </a:ext>
                </a:extLst>
              </a:tr>
              <a:tr h="24675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Colorado Springs, CO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9.7%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1078302"/>
                  </a:ext>
                </a:extLst>
              </a:tr>
              <a:tr h="24675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Apopka, FL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0006013"/>
                  </a:ext>
                </a:extLst>
              </a:tr>
              <a:tr h="24675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McKinney, TX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9869638"/>
                  </a:ext>
                </a:extLst>
              </a:tr>
              <a:tr h="24675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Greeley, CO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10025"/>
                  </a:ext>
                </a:extLst>
              </a:tr>
              <a:tr h="24675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Roswell, GA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1797449"/>
                  </a:ext>
                </a:extLst>
              </a:tr>
              <a:tr h="25704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Suwanee, GA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0388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5267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0A5ED-B03A-4748-919F-2CADCCF69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37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Reflecting on Results &amp;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8735D-FE21-4626-934E-BE683630908E}"/>
              </a:ext>
            </a:extLst>
          </p:cNvPr>
          <p:cNvSpPr txBox="1">
            <a:spLocks/>
          </p:cNvSpPr>
          <p:nvPr/>
        </p:nvSpPr>
        <p:spPr>
          <a:xfrm>
            <a:off x="838200" y="1475697"/>
            <a:ext cx="4927955" cy="487362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+mj-lt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C554457-9D60-45D9-8E7F-927E603ECD23}"/>
              </a:ext>
            </a:extLst>
          </p:cNvPr>
          <p:cNvSpPr txBox="1">
            <a:spLocks/>
          </p:cNvSpPr>
          <p:nvPr/>
        </p:nvSpPr>
        <p:spPr>
          <a:xfrm>
            <a:off x="1045936" y="1348865"/>
            <a:ext cx="9967700" cy="349834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j-lt"/>
              </a:rPr>
              <a:t>Given the data difficulties (and my beginner Python data cleaning capabilities), the rankings for 2-3 bedroom houses are intuitive.</a:t>
            </a:r>
          </a:p>
          <a:p>
            <a:pPr lvl="1"/>
            <a:r>
              <a:rPr lang="en-US" sz="2000" dirty="0">
                <a:latin typeface="+mj-lt"/>
              </a:rPr>
              <a:t>Both 2 and 3 bedroom homes that rank the highest YoY increase are in areas of baby-boomer retirees or popular among 30-year old destinations</a:t>
            </a:r>
          </a:p>
          <a:p>
            <a:pPr lvl="1"/>
            <a:r>
              <a:rPr lang="en-US" sz="2000" dirty="0">
                <a:latin typeface="+mj-lt"/>
              </a:rPr>
              <a:t>Despite the lack the of stats here due to data cleaning issues, increased population is seemingly indicative of increased YoY home values</a:t>
            </a:r>
          </a:p>
          <a:p>
            <a:pPr lvl="1"/>
            <a:endParaRPr lang="en-US" dirty="0">
              <a:latin typeface="+mj-lt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2750D89-B983-49C5-BFCF-C890BC2628C0}"/>
              </a:ext>
            </a:extLst>
          </p:cNvPr>
          <p:cNvSpPr txBox="1">
            <a:spLocks/>
          </p:cNvSpPr>
          <p:nvPr/>
        </p:nvSpPr>
        <p:spPr>
          <a:xfrm>
            <a:off x="6293417" y="1475697"/>
            <a:ext cx="5060383" cy="487362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>
              <a:latin typeface="+mj-lt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89882F-B8EE-4201-B473-3AE2816336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05462"/>
              </p:ext>
            </p:extLst>
          </p:nvPr>
        </p:nvGraphicFramePr>
        <p:xfrm>
          <a:off x="2394705" y="3689302"/>
          <a:ext cx="6742900" cy="2919493"/>
        </p:xfrm>
        <a:graphic>
          <a:graphicData uri="http://schemas.openxmlformats.org/drawingml/2006/table">
            <a:tbl>
              <a:tblPr/>
              <a:tblGrid>
                <a:gridCol w="1748879">
                  <a:extLst>
                    <a:ext uri="{9D8B030D-6E8A-4147-A177-3AD203B41FA5}">
                      <a16:colId xmlns:a16="http://schemas.microsoft.com/office/drawing/2014/main" val="132143289"/>
                    </a:ext>
                  </a:extLst>
                </a:gridCol>
                <a:gridCol w="1807175">
                  <a:extLst>
                    <a:ext uri="{9D8B030D-6E8A-4147-A177-3AD203B41FA5}">
                      <a16:colId xmlns:a16="http://schemas.microsoft.com/office/drawing/2014/main" val="674232249"/>
                    </a:ext>
                  </a:extLst>
                </a:gridCol>
                <a:gridCol w="1379671">
                  <a:extLst>
                    <a:ext uri="{9D8B030D-6E8A-4147-A177-3AD203B41FA5}">
                      <a16:colId xmlns:a16="http://schemas.microsoft.com/office/drawing/2014/main" val="2320728205"/>
                    </a:ext>
                  </a:extLst>
                </a:gridCol>
                <a:gridCol w="1807175">
                  <a:extLst>
                    <a:ext uri="{9D8B030D-6E8A-4147-A177-3AD203B41FA5}">
                      <a16:colId xmlns:a16="http://schemas.microsoft.com/office/drawing/2014/main" val="34862914"/>
                    </a:ext>
                  </a:extLst>
                </a:gridCol>
              </a:tblGrid>
              <a:tr h="2644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Population Change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Population Change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2726867"/>
                  </a:ext>
                </a:extLst>
              </a:tr>
              <a:tr h="26440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Frisco, TX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169,866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Suwanee, GA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88,119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9585829"/>
                  </a:ext>
                </a:extLst>
              </a:tr>
              <a:tr h="26440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McKinney, TX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120,291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Tampa, FL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86,232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8554360"/>
                  </a:ext>
                </a:extLst>
              </a:tr>
              <a:tr h="26440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 Vegas, NV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116,397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Charlotte, NC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86,076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9851423"/>
                  </a:ext>
                </a:extLst>
              </a:tr>
              <a:tr h="26440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Longmont, CO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114,285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Mansfield, TX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86,058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2909031"/>
                  </a:ext>
                </a:extLst>
              </a:tr>
              <a:tr h="26440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Port Saint Lucie, FL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107,367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Chula Vista, CA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84,273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1670652"/>
                  </a:ext>
                </a:extLst>
              </a:tr>
              <a:tr h="26440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Aurora, CO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100,395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Canton, GA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82,353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4346231"/>
                  </a:ext>
                </a:extLst>
              </a:tr>
              <a:tr h="26440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Henderson, NV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97,575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Fort Worth, TX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82,242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9680679"/>
                  </a:ext>
                </a:extLst>
              </a:tr>
              <a:tr h="26440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Pembroke Pines, FL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96,576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Waxhaw, NC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82,095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7016156"/>
                  </a:ext>
                </a:extLst>
              </a:tr>
              <a:tr h="26440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Cedar Park, TX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92,547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Wylie, TX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81,876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4903337"/>
                  </a:ext>
                </a:extLst>
              </a:tr>
              <a:tr h="27542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Albuquerque, NM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89,343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Pasco, WA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81,858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0572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8557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0A5ED-B03A-4748-919F-2CADCCF69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Project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8735D-FE21-4626-934E-BE683630908E}"/>
              </a:ext>
            </a:extLst>
          </p:cNvPr>
          <p:cNvSpPr txBox="1">
            <a:spLocks/>
          </p:cNvSpPr>
          <p:nvPr/>
        </p:nvSpPr>
        <p:spPr>
          <a:xfrm>
            <a:off x="838200" y="1475697"/>
            <a:ext cx="4927955" cy="487362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+mj-lt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C554457-9D60-45D9-8E7F-927E603ECD23}"/>
              </a:ext>
            </a:extLst>
          </p:cNvPr>
          <p:cNvSpPr txBox="1">
            <a:spLocks/>
          </p:cNvSpPr>
          <p:nvPr/>
        </p:nvSpPr>
        <p:spPr>
          <a:xfrm>
            <a:off x="838201" y="1475696"/>
            <a:ext cx="5060383" cy="487362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+mj-lt"/>
              </a:rPr>
              <a:t>This was more of an exercise in data cleaning and management for datasets over 1M rows</a:t>
            </a:r>
          </a:p>
          <a:p>
            <a:r>
              <a:rPr lang="en-US" sz="2400" dirty="0">
                <a:latin typeface="+mj-lt"/>
              </a:rPr>
              <a:t>Initially, I imagined the Zillow datasets (in at least one of the 50+ available ones) would have trended other metrics, such as population, average household income, complete median/mean sets of “sold” prices by size of house, etc.</a:t>
            </a:r>
          </a:p>
          <a:p>
            <a:endParaRPr lang="en-US" sz="2400" dirty="0">
              <a:latin typeface="+mj-lt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2750D89-B983-49C5-BFCF-C890BC2628C0}"/>
              </a:ext>
            </a:extLst>
          </p:cNvPr>
          <p:cNvSpPr txBox="1">
            <a:spLocks/>
          </p:cNvSpPr>
          <p:nvPr/>
        </p:nvSpPr>
        <p:spPr>
          <a:xfrm>
            <a:off x="6293417" y="1475697"/>
            <a:ext cx="5060383" cy="487362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+mj-lt"/>
              </a:rPr>
              <a:t>In addition, I never would have guessed how siloed and different the field values could be, such as 3 different types of zip codes, proprietary regional naming, and multiple city names and keys--without a seemingly actual primary key.</a:t>
            </a:r>
          </a:p>
          <a:p>
            <a:r>
              <a:rPr lang="en-US" sz="2400" dirty="0">
                <a:latin typeface="+mj-lt"/>
              </a:rPr>
              <a:t>Ultimately, all this data led to analysis paralysis—a state of being overwhelmed and frustrated with a heap of messy data, you reduce your original project scope to something much more descriptive and simple.</a:t>
            </a:r>
          </a:p>
          <a:p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53244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1173</Words>
  <Application>Microsoft Office PowerPoint</Application>
  <PresentationFormat>Widescreen</PresentationFormat>
  <Paragraphs>249</Paragraphs>
  <Slides>10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Georgia</vt:lpstr>
      <vt:lpstr>Office Theme</vt:lpstr>
      <vt:lpstr>I Have to Get the Hell Out of NYC </vt:lpstr>
      <vt:lpstr>“The Search” is an exercise to clean and aggregate several large datasets from Zillow housing data using Python to rank housing property value growth around the United States</vt:lpstr>
      <vt:lpstr>Surveying Zillow Data</vt:lpstr>
      <vt:lpstr>Surveying Zillow Data</vt:lpstr>
      <vt:lpstr>Housing Insights</vt:lpstr>
      <vt:lpstr>Housing Insights</vt:lpstr>
      <vt:lpstr>Housing Insights</vt:lpstr>
      <vt:lpstr>Reflecting on Results &amp; Conclusions</vt:lpstr>
      <vt:lpstr>Project Approach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Have to Get the Hell Out of NYC </dc:title>
  <dc:creator>Sam Norris</dc:creator>
  <cp:lastModifiedBy>Sam Norris</cp:lastModifiedBy>
  <cp:revision>19</cp:revision>
  <dcterms:created xsi:type="dcterms:W3CDTF">2018-02-01T19:56:05Z</dcterms:created>
  <dcterms:modified xsi:type="dcterms:W3CDTF">2018-02-02T02:20:47Z</dcterms:modified>
</cp:coreProperties>
</file>