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4" d="100"/>
          <a:sy n="64" d="100"/>
        </p:scale>
        <p:origin x="38" y="4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496928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757909"/>
      </p:ext>
    </p:extLst>
  </p:cSld>
  <p:clrMap bg1="lt1" tx1="dk1" bg2="lt2" tx2="dk2" accent1="accent1" accent2="accent2" accent3="accent3" accent4="accent4" accent5="accent5" accent6="accent6" hlink="hlink" folHlink="folHlink"/>
  <p:sldLayoutIdLst>
    <p:sldLayoutId id="2147483663" r:id="rId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48391-A6B7-4EA2-9B0D-4EF19AC553F3}"/>
              </a:ext>
            </a:extLst>
          </p:cNvPr>
          <p:cNvSpPr>
            <a:spLocks noGrp="1"/>
          </p:cNvSpPr>
          <p:nvPr>
            <p:ph type="ctrTitle"/>
          </p:nvPr>
        </p:nvSpPr>
        <p:spPr>
          <a:xfrm>
            <a:off x="642257" y="634946"/>
            <a:ext cx="3690257" cy="1450757"/>
          </a:xfrm>
        </p:spPr>
        <p:txBody>
          <a:bodyPr vert="horz" lIns="91440" tIns="45720" rIns="91440" bIns="45720" rtlCol="0" anchor="b">
            <a:normAutofit/>
          </a:bodyPr>
          <a:lstStyle/>
          <a:p>
            <a:r>
              <a:rPr lang="en-US" sz="3700" dirty="0">
                <a:solidFill>
                  <a:schemeClr val="tx1">
                    <a:lumMod val="75000"/>
                    <a:lumOff val="25000"/>
                  </a:schemeClr>
                </a:solidFill>
              </a:rPr>
              <a:t>Job Application Tracker</a:t>
            </a:r>
          </a:p>
        </p:txBody>
      </p:sp>
      <p:cxnSp>
        <p:nvCxnSpPr>
          <p:cNvPr id="25" name="Straight Connector 24">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3CE92BB-7972-45BB-833F-8315323A740C}"/>
              </a:ext>
            </a:extLst>
          </p:cNvPr>
          <p:cNvSpPr>
            <a:spLocks noGrp="1"/>
          </p:cNvSpPr>
          <p:nvPr>
            <p:ph type="subTitle" idx="1"/>
          </p:nvPr>
        </p:nvSpPr>
        <p:spPr>
          <a:xfrm>
            <a:off x="642257" y="2407436"/>
            <a:ext cx="3690257" cy="3461658"/>
          </a:xfrm>
        </p:spPr>
        <p:txBody>
          <a:bodyPr vert="horz" lIns="0" tIns="45720" rIns="0" bIns="45720" rtlCol="0">
            <a:normAutofit/>
          </a:bodyPr>
          <a:lstStyle/>
          <a:p>
            <a:pPr>
              <a:lnSpc>
                <a:spcPct val="100000"/>
              </a:lnSpc>
            </a:pPr>
            <a:r>
              <a:rPr lang="en-US" dirty="0">
                <a:solidFill>
                  <a:schemeClr val="tx1">
                    <a:lumMod val="75000"/>
                    <a:lumOff val="25000"/>
                  </a:schemeClr>
                </a:solidFill>
              </a:rPr>
              <a:t>Anup Bharade</a:t>
            </a:r>
          </a:p>
          <a:p>
            <a:pPr>
              <a:lnSpc>
                <a:spcPct val="100000"/>
              </a:lnSpc>
            </a:pPr>
            <a:r>
              <a:rPr lang="en-US" dirty="0">
                <a:solidFill>
                  <a:schemeClr val="tx1">
                    <a:lumMod val="75000"/>
                    <a:lumOff val="25000"/>
                  </a:schemeClr>
                </a:solidFill>
              </a:rPr>
              <a:t>Pratik Parekh</a:t>
            </a:r>
          </a:p>
          <a:p>
            <a:pPr>
              <a:lnSpc>
                <a:spcPct val="100000"/>
              </a:lnSpc>
            </a:pPr>
            <a:r>
              <a:rPr lang="en-US" dirty="0">
                <a:solidFill>
                  <a:schemeClr val="tx1">
                    <a:lumMod val="75000"/>
                    <a:lumOff val="25000"/>
                  </a:schemeClr>
                </a:solidFill>
              </a:rPr>
              <a:t>Srishti Tiwari</a:t>
            </a:r>
          </a:p>
          <a:p>
            <a:pPr>
              <a:lnSpc>
                <a:spcPct val="100000"/>
              </a:lnSpc>
            </a:pPr>
            <a:r>
              <a:rPr lang="en-US" dirty="0">
                <a:solidFill>
                  <a:schemeClr val="tx1">
                    <a:lumMod val="75000"/>
                    <a:lumOff val="25000"/>
                  </a:schemeClr>
                </a:solidFill>
              </a:rPr>
              <a:t>Surya Sruthi Maddipati</a:t>
            </a:r>
          </a:p>
          <a:p>
            <a:pPr>
              <a:lnSpc>
                <a:spcPct val="100000"/>
              </a:lnSpc>
            </a:pPr>
            <a:r>
              <a:rPr lang="en-US" dirty="0">
                <a:solidFill>
                  <a:schemeClr val="tx1">
                    <a:lumMod val="75000"/>
                    <a:lumOff val="25000"/>
                  </a:schemeClr>
                </a:solidFill>
              </a:rPr>
              <a:t>Sumedh JoglekaR</a:t>
            </a:r>
          </a:p>
        </p:txBody>
      </p:sp>
      <p:pic>
        <p:nvPicPr>
          <p:cNvPr id="14" name="Picture 3" descr="A picture containing indoor, table, sitting, cup&#10;&#10;Description automatically generated">
            <a:extLst>
              <a:ext uri="{FF2B5EF4-FFF2-40B4-BE49-F238E27FC236}">
                <a16:creationId xmlns:a16="http://schemas.microsoft.com/office/drawing/2014/main" id="{E333A831-37C6-4273-8507-5E09DE057488}"/>
              </a:ext>
            </a:extLst>
          </p:cNvPr>
          <p:cNvPicPr>
            <a:picLocks noChangeAspect="1"/>
          </p:cNvPicPr>
          <p:nvPr/>
        </p:nvPicPr>
        <p:blipFill rotWithShape="1">
          <a:blip r:embed="rId2"/>
          <a:srcRect l="1132" r="12079" b="-1"/>
          <a:stretch/>
        </p:blipFill>
        <p:spPr>
          <a:xfrm>
            <a:off x="4648201" y="640081"/>
            <a:ext cx="6909801" cy="5314406"/>
          </a:xfrm>
          <a:prstGeom prst="rect">
            <a:avLst/>
          </a:prstGeom>
        </p:spPr>
      </p:pic>
      <p:sp>
        <p:nvSpPr>
          <p:cNvPr id="27" name="Rectangle 2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86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4CF176-5285-4F57-A3FF-F97742FC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F6B2F-BBCA-4AA7-875D-834B1B6DDBF8}"/>
              </a:ext>
            </a:extLst>
          </p:cNvPr>
          <p:cNvSpPr>
            <a:spLocks noGrp="1"/>
          </p:cNvSpPr>
          <p:nvPr>
            <p:ph type="ctrTitle"/>
          </p:nvPr>
        </p:nvSpPr>
        <p:spPr>
          <a:xfrm>
            <a:off x="6730000" y="639098"/>
            <a:ext cx="4813072" cy="3494790"/>
          </a:xfrm>
        </p:spPr>
        <p:txBody>
          <a:bodyPr>
            <a:normAutofit/>
          </a:bodyPr>
          <a:lstStyle/>
          <a:p>
            <a:r>
              <a:rPr lang="en-US" dirty="0"/>
              <a:t>Thank you</a:t>
            </a:r>
          </a:p>
        </p:txBody>
      </p:sp>
      <p:sp>
        <p:nvSpPr>
          <p:cNvPr id="3" name="Subtitle 2">
            <a:extLst>
              <a:ext uri="{FF2B5EF4-FFF2-40B4-BE49-F238E27FC236}">
                <a16:creationId xmlns:a16="http://schemas.microsoft.com/office/drawing/2014/main" id="{1C758890-4A53-4189-87BC-FFE1AD9399C8}"/>
              </a:ext>
            </a:extLst>
          </p:cNvPr>
          <p:cNvSpPr>
            <a:spLocks noGrp="1"/>
          </p:cNvSpPr>
          <p:nvPr>
            <p:ph type="subTitle" idx="1"/>
          </p:nvPr>
        </p:nvSpPr>
        <p:spPr>
          <a:xfrm>
            <a:off x="6729999" y="4455621"/>
            <a:ext cx="4829101" cy="1238616"/>
          </a:xfrm>
        </p:spPr>
        <p:txBody>
          <a:bodyPr>
            <a:normAutofit/>
          </a:bodyPr>
          <a:lstStyle/>
          <a:p>
            <a:endParaRPr lang="en-US">
              <a:solidFill>
                <a:schemeClr val="tx1">
                  <a:lumMod val="85000"/>
                  <a:lumOff val="15000"/>
                </a:schemeClr>
              </a:solidFill>
            </a:endParaRPr>
          </a:p>
        </p:txBody>
      </p:sp>
      <p:pic>
        <p:nvPicPr>
          <p:cNvPr id="7" name="Graphic 6" descr="Smiling Face with No Fill">
            <a:extLst>
              <a:ext uri="{FF2B5EF4-FFF2-40B4-BE49-F238E27FC236}">
                <a16:creationId xmlns:a16="http://schemas.microsoft.com/office/drawing/2014/main" id="{B6FBBBC5-1CD4-4D8C-A363-98FA4DCBE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cxnSp>
        <p:nvCxnSpPr>
          <p:cNvPr id="21" name="Straight Connector 20">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643D54E-3783-4880-A37B-C51FBC393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134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3F161-4419-47A8-B252-B172B4F805C5}"/>
              </a:ext>
            </a:extLst>
          </p:cNvPr>
          <p:cNvSpPr>
            <a:spLocks noGrp="1"/>
          </p:cNvSpPr>
          <p:nvPr>
            <p:ph type="ctrTitle"/>
          </p:nvPr>
        </p:nvSpPr>
        <p:spPr>
          <a:xfrm>
            <a:off x="5396248" y="620720"/>
            <a:ext cx="5759431" cy="2808122"/>
          </a:xfrm>
        </p:spPr>
        <p:txBody>
          <a:bodyPr>
            <a:normAutofit/>
          </a:bodyPr>
          <a:lstStyle/>
          <a:p>
            <a:r>
              <a:rPr lang="en-US" sz="4400" dirty="0"/>
              <a:t>Problem Statement</a:t>
            </a:r>
          </a:p>
        </p:txBody>
      </p:sp>
      <p:sp>
        <p:nvSpPr>
          <p:cNvPr id="3" name="Subtitle 2">
            <a:extLst>
              <a:ext uri="{FF2B5EF4-FFF2-40B4-BE49-F238E27FC236}">
                <a16:creationId xmlns:a16="http://schemas.microsoft.com/office/drawing/2014/main" id="{524B746E-A750-4638-9F07-5799883F5754}"/>
              </a:ext>
            </a:extLst>
          </p:cNvPr>
          <p:cNvSpPr>
            <a:spLocks noGrp="1"/>
          </p:cNvSpPr>
          <p:nvPr>
            <p:ph type="subTitle" idx="1"/>
          </p:nvPr>
        </p:nvSpPr>
        <p:spPr>
          <a:xfrm>
            <a:off x="5396247" y="3748881"/>
            <a:ext cx="5762203" cy="2488397"/>
          </a:xfrm>
        </p:spPr>
        <p:txBody>
          <a:bodyPr>
            <a:noAutofit/>
          </a:bodyPr>
          <a:lstStyle/>
          <a:p>
            <a:pPr>
              <a:lnSpc>
                <a:spcPct val="100000"/>
              </a:lnSpc>
            </a:pPr>
            <a:r>
              <a:rPr lang="en-US" sz="1700" dirty="0"/>
              <a:t>A student applies for multiple job opportunities for internship and full time JOBS in his career. </a:t>
            </a:r>
          </a:p>
          <a:p>
            <a:pPr>
              <a:lnSpc>
                <a:spcPct val="100000"/>
              </a:lnSpc>
            </a:pPr>
            <a:r>
              <a:rPr lang="en-US" sz="1700" dirty="0"/>
              <a:t>It is difficult to keep track of all these various applications and act on it using excel sheets.</a:t>
            </a:r>
          </a:p>
          <a:p>
            <a:pPr>
              <a:lnSpc>
                <a:spcPct val="100000"/>
              </a:lnSpc>
            </a:pPr>
            <a:r>
              <a:rPr lang="en-US" sz="1700" dirty="0"/>
              <a:t>following up with respective HR on a regular basis is another problem.</a:t>
            </a:r>
          </a:p>
        </p:txBody>
      </p:sp>
      <p:pic>
        <p:nvPicPr>
          <p:cNvPr id="7" name="Graphic 6" descr="Help">
            <a:extLst>
              <a:ext uri="{FF2B5EF4-FFF2-40B4-BE49-F238E27FC236}">
                <a16:creationId xmlns:a16="http://schemas.microsoft.com/office/drawing/2014/main" id="{643E2998-FE41-460F-A32B-B3F2AF2F44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5" name="Straight Connector 29">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Rectangle 31">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843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BED13F-5E83-4500-BDC9-D9848BBBDB74}"/>
              </a:ext>
            </a:extLst>
          </p:cNvPr>
          <p:cNvSpPr>
            <a:spLocks noGrp="1"/>
          </p:cNvSpPr>
          <p:nvPr>
            <p:ph type="ctrTitle"/>
          </p:nvPr>
        </p:nvSpPr>
        <p:spPr>
          <a:xfrm>
            <a:off x="492369" y="605896"/>
            <a:ext cx="3642309" cy="5646208"/>
          </a:xfrm>
        </p:spPr>
        <p:txBody>
          <a:bodyPr vert="horz" lIns="91440" tIns="45720" rIns="91440" bIns="45720" rtlCol="0" anchor="ctr">
            <a:normAutofit/>
          </a:bodyPr>
          <a:lstStyle/>
          <a:p>
            <a:r>
              <a:rPr lang="en-US" sz="4400" dirty="0">
                <a:solidFill>
                  <a:srgbClr val="FFFFFF"/>
                </a:solidFill>
              </a:rPr>
              <a:t>Solution</a:t>
            </a:r>
          </a:p>
        </p:txBody>
      </p:sp>
      <p:sp>
        <p:nvSpPr>
          <p:cNvPr id="3" name="Subtitle 2">
            <a:extLst>
              <a:ext uri="{FF2B5EF4-FFF2-40B4-BE49-F238E27FC236}">
                <a16:creationId xmlns:a16="http://schemas.microsoft.com/office/drawing/2014/main" id="{F5E395B8-1BCF-4904-8EFF-4E09C14572C9}"/>
              </a:ext>
            </a:extLst>
          </p:cNvPr>
          <p:cNvSpPr>
            <a:spLocks noGrp="1"/>
          </p:cNvSpPr>
          <p:nvPr>
            <p:ph type="subTitle" idx="1"/>
          </p:nvPr>
        </p:nvSpPr>
        <p:spPr>
          <a:xfrm>
            <a:off x="5231876" y="490195"/>
            <a:ext cx="5923803" cy="5761909"/>
          </a:xfrm>
        </p:spPr>
        <p:txBody>
          <a:bodyPr vert="horz" lIns="0" tIns="45720" rIns="0" bIns="45720" rtlCol="0" anchor="ctr">
            <a:normAutofit/>
          </a:bodyPr>
          <a:lstStyle/>
          <a:p>
            <a:pPr>
              <a:lnSpc>
                <a:spcPct val="90000"/>
              </a:lnSpc>
            </a:pPr>
            <a:r>
              <a:rPr lang="en-US" sz="2000" dirty="0">
                <a:solidFill>
                  <a:schemeClr val="tx1">
                    <a:lumMod val="75000"/>
                    <a:lumOff val="25000"/>
                  </a:schemeClr>
                </a:solidFill>
              </a:rPr>
              <a:t>To keep track of all these applications we are proposing a web application using which students will be able to store applied job details along with date applied, contact of HR, city and many more. This application will provide statistics of jobs applied and address students query like,</a:t>
            </a:r>
          </a:p>
          <a:p>
            <a:pPr marL="342900" indent="-342900" fontAlgn="base">
              <a:lnSpc>
                <a:spcPct val="90000"/>
              </a:lnSpc>
              <a:buFont typeface="Calibri" panose="020F0502020204030204" pitchFamily="34" charset="0"/>
              <a:buChar char="•"/>
            </a:pPr>
            <a:r>
              <a:rPr lang="en-US" sz="2000" dirty="0">
                <a:solidFill>
                  <a:schemeClr val="tx1">
                    <a:lumMod val="75000"/>
                    <a:lumOff val="25000"/>
                  </a:schemeClr>
                </a:solidFill>
              </a:rPr>
              <a:t>How many jobs did I apply last month/week?</a:t>
            </a:r>
          </a:p>
          <a:p>
            <a:pPr marL="342900" indent="-342900" fontAlgn="base">
              <a:lnSpc>
                <a:spcPct val="90000"/>
              </a:lnSpc>
              <a:buFont typeface="Calibri" panose="020F0502020204030204" pitchFamily="34" charset="0"/>
              <a:buChar char="•"/>
            </a:pPr>
            <a:r>
              <a:rPr lang="en-US" sz="2000" dirty="0">
                <a:solidFill>
                  <a:schemeClr val="tx1">
                    <a:lumMod val="75000"/>
                    <a:lumOff val="25000"/>
                  </a:schemeClr>
                </a:solidFill>
              </a:rPr>
              <a:t>Trends of weekly, monthly job applications.</a:t>
            </a:r>
          </a:p>
          <a:p>
            <a:pPr marL="342900" indent="-342900" fontAlgn="base">
              <a:lnSpc>
                <a:spcPct val="90000"/>
              </a:lnSpc>
              <a:buFont typeface="Calibri" panose="020F0502020204030204" pitchFamily="34" charset="0"/>
              <a:buChar char="•"/>
            </a:pPr>
            <a:r>
              <a:rPr lang="en-US" sz="2000" dirty="0">
                <a:solidFill>
                  <a:schemeClr val="tx1">
                    <a:lumMod val="75000"/>
                    <a:lumOff val="25000"/>
                  </a:schemeClr>
                </a:solidFill>
              </a:rPr>
              <a:t>Rejection trends of applications.</a:t>
            </a:r>
          </a:p>
          <a:p>
            <a:pPr>
              <a:lnSpc>
                <a:spcPct val="90000"/>
              </a:lnSpc>
            </a:pPr>
            <a:r>
              <a:rPr lang="en-US" sz="2000" dirty="0">
                <a:solidFill>
                  <a:schemeClr val="tx1">
                    <a:lumMod val="75000"/>
                    <a:lumOff val="25000"/>
                  </a:schemeClr>
                </a:solidFill>
              </a:rPr>
              <a:t>Moreover In order to follow up with the HR of any company this application will also send a reminder to the user.</a:t>
            </a:r>
          </a:p>
        </p:txBody>
      </p:sp>
    </p:spTree>
    <p:extLst>
      <p:ext uri="{BB962C8B-B14F-4D97-AF65-F5344CB8AC3E}">
        <p14:creationId xmlns:p14="http://schemas.microsoft.com/office/powerpoint/2010/main" val="214620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ACD9-1DC6-4DDC-ACFD-78E47F7044FB}"/>
              </a:ext>
            </a:extLst>
          </p:cNvPr>
          <p:cNvSpPr>
            <a:spLocks noGrp="1"/>
          </p:cNvSpPr>
          <p:nvPr>
            <p:ph type="ctrTitle"/>
          </p:nvPr>
        </p:nvSpPr>
        <p:spPr>
          <a:xfrm>
            <a:off x="42421" y="-14517"/>
            <a:ext cx="12094589" cy="791757"/>
          </a:xfrm>
        </p:spPr>
        <p:txBody>
          <a:bodyPr>
            <a:normAutofit/>
          </a:bodyPr>
          <a:lstStyle/>
          <a:p>
            <a:pPr algn="ctr"/>
            <a:r>
              <a:rPr lang="en-US" sz="4550" b="1" dirty="0"/>
              <a:t>Project Planning – Gantt Chart</a:t>
            </a:r>
          </a:p>
        </p:txBody>
      </p:sp>
      <p:sp>
        <p:nvSpPr>
          <p:cNvPr id="3" name="Subtitle 2">
            <a:extLst>
              <a:ext uri="{FF2B5EF4-FFF2-40B4-BE49-F238E27FC236}">
                <a16:creationId xmlns:a16="http://schemas.microsoft.com/office/drawing/2014/main" id="{94C3F88E-3EC1-4767-8194-47FBE5905E01}"/>
              </a:ext>
            </a:extLst>
          </p:cNvPr>
          <p:cNvSpPr>
            <a:spLocks noGrp="1"/>
          </p:cNvSpPr>
          <p:nvPr>
            <p:ph type="subTitle" idx="1"/>
          </p:nvPr>
        </p:nvSpPr>
        <p:spPr>
          <a:xfrm>
            <a:off x="1100051" y="4645152"/>
            <a:ext cx="10058400" cy="1143000"/>
          </a:xfrm>
        </p:spPr>
        <p:txBody>
          <a:bodyPr/>
          <a:lstStyle/>
          <a:p>
            <a:endParaRPr lang="en-US"/>
          </a:p>
        </p:txBody>
      </p:sp>
      <p:pic>
        <p:nvPicPr>
          <p:cNvPr id="5" name="Picture 4" descr="A screenshot of a cell phone&#10;&#10;Description automatically generated">
            <a:extLst>
              <a:ext uri="{FF2B5EF4-FFF2-40B4-BE49-F238E27FC236}">
                <a16:creationId xmlns:a16="http://schemas.microsoft.com/office/drawing/2014/main" id="{60768740-5D40-474A-8559-DEC54EB0B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7240"/>
            <a:ext cx="12192000" cy="6080760"/>
          </a:xfrm>
          <a:prstGeom prst="rect">
            <a:avLst/>
          </a:prstGeom>
        </p:spPr>
      </p:pic>
    </p:spTree>
    <p:extLst>
      <p:ext uri="{BB962C8B-B14F-4D97-AF65-F5344CB8AC3E}">
        <p14:creationId xmlns:p14="http://schemas.microsoft.com/office/powerpoint/2010/main" val="194688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5CCE-4B75-4BEB-9E53-98A21FB96AAA}"/>
              </a:ext>
            </a:extLst>
          </p:cNvPr>
          <p:cNvSpPr>
            <a:spLocks noGrp="1"/>
          </p:cNvSpPr>
          <p:nvPr>
            <p:ph type="ctrTitle"/>
          </p:nvPr>
        </p:nvSpPr>
        <p:spPr>
          <a:xfrm>
            <a:off x="1097280" y="758952"/>
            <a:ext cx="10058400" cy="2069089"/>
          </a:xfrm>
        </p:spPr>
        <p:txBody>
          <a:bodyPr>
            <a:normAutofit fontScale="90000"/>
          </a:bodyPr>
          <a:lstStyle/>
          <a:p>
            <a:r>
              <a:rPr lang="en-US" b="1" dirty="0"/>
              <a:t>Project Development</a:t>
            </a:r>
            <a:endParaRPr lang="en-US" dirty="0"/>
          </a:p>
        </p:txBody>
      </p:sp>
      <p:sp>
        <p:nvSpPr>
          <p:cNvPr id="3" name="Subtitle 2">
            <a:extLst>
              <a:ext uri="{FF2B5EF4-FFF2-40B4-BE49-F238E27FC236}">
                <a16:creationId xmlns:a16="http://schemas.microsoft.com/office/drawing/2014/main" id="{C64FF6E0-8E83-4F37-BD6F-509FA2684A94}"/>
              </a:ext>
            </a:extLst>
          </p:cNvPr>
          <p:cNvSpPr>
            <a:spLocks noGrp="1"/>
          </p:cNvSpPr>
          <p:nvPr>
            <p:ph type="subTitle" idx="1"/>
          </p:nvPr>
        </p:nvSpPr>
        <p:spPr/>
        <p:txBody>
          <a:bodyPr/>
          <a:lstStyle/>
          <a:p>
            <a:endParaRPr lang="en-US" dirty="0"/>
          </a:p>
        </p:txBody>
      </p:sp>
      <p:pic>
        <p:nvPicPr>
          <p:cNvPr id="1026" name="Picture 2">
            <a:extLst>
              <a:ext uri="{FF2B5EF4-FFF2-40B4-BE49-F238E27FC236}">
                <a16:creationId xmlns:a16="http://schemas.microsoft.com/office/drawing/2014/main" id="{BF84B0EB-8605-4B4B-BBC5-EA5B29D9C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627" y="3120272"/>
            <a:ext cx="10388393" cy="289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0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23522A-7092-4264-AC1A-994A4CF745B4}"/>
              </a:ext>
            </a:extLst>
          </p:cNvPr>
          <p:cNvSpPr>
            <a:spLocks noGrp="1"/>
          </p:cNvSpPr>
          <p:nvPr>
            <p:ph type="ctrTitle"/>
          </p:nvPr>
        </p:nvSpPr>
        <p:spPr>
          <a:xfrm>
            <a:off x="435869" y="640080"/>
            <a:ext cx="3659246" cy="2862699"/>
          </a:xfrm>
        </p:spPr>
        <p:txBody>
          <a:bodyPr>
            <a:normAutofit/>
          </a:bodyPr>
          <a:lstStyle/>
          <a:p>
            <a:r>
              <a:rPr lang="en-US" sz="4400">
                <a:solidFill>
                  <a:srgbClr val="FFFFFF"/>
                </a:solidFill>
              </a:rPr>
              <a:t>Use Case Diagram</a:t>
            </a:r>
          </a:p>
        </p:txBody>
      </p:sp>
      <p:sp>
        <p:nvSpPr>
          <p:cNvPr id="3" name="Subtitle 2">
            <a:extLst>
              <a:ext uri="{FF2B5EF4-FFF2-40B4-BE49-F238E27FC236}">
                <a16:creationId xmlns:a16="http://schemas.microsoft.com/office/drawing/2014/main" id="{1E7F2089-7DDC-46A0-80BE-B9689CDA95E0}"/>
              </a:ext>
            </a:extLst>
          </p:cNvPr>
          <p:cNvSpPr>
            <a:spLocks noGrp="1"/>
          </p:cNvSpPr>
          <p:nvPr>
            <p:ph type="subTitle" idx="1"/>
          </p:nvPr>
        </p:nvSpPr>
        <p:spPr>
          <a:xfrm>
            <a:off x="435869" y="3824516"/>
            <a:ext cx="3659246" cy="2393403"/>
          </a:xfrm>
        </p:spPr>
        <p:txBody>
          <a:bodyPr>
            <a:normAutofit fontScale="92500"/>
          </a:bodyPr>
          <a:lstStyle/>
          <a:p>
            <a:r>
              <a:rPr lang="en-US" dirty="0">
                <a:solidFill>
                  <a:schemeClr val="bg1"/>
                </a:solidFill>
              </a:rPr>
              <a:t>system that shows the relationship between the user and the different use cases in which the user is involved</a:t>
            </a:r>
            <a:endParaRPr lang="en-US" sz="1500" dirty="0">
              <a:solidFill>
                <a:schemeClr val="bg1"/>
              </a:solidFill>
            </a:endParaRPr>
          </a:p>
        </p:txBody>
      </p:sp>
      <p:cxnSp>
        <p:nvCxnSpPr>
          <p:cNvPr id="23" name="Straight Connector 2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79B274D0-EF35-44A5-95C4-9F6A5877B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335" y="926578"/>
            <a:ext cx="6275667" cy="5004844"/>
          </a:xfrm>
          <a:prstGeom prst="rect">
            <a:avLst/>
          </a:prstGeom>
        </p:spPr>
      </p:pic>
    </p:spTree>
    <p:extLst>
      <p:ext uri="{BB962C8B-B14F-4D97-AF65-F5344CB8AC3E}">
        <p14:creationId xmlns:p14="http://schemas.microsoft.com/office/powerpoint/2010/main" val="324969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665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E4FFAB-C24C-475B-8C8B-9D2575380E79}"/>
              </a:ext>
            </a:extLst>
          </p:cNvPr>
          <p:cNvSpPr>
            <a:spLocks noGrp="1"/>
          </p:cNvSpPr>
          <p:nvPr>
            <p:ph type="ctrTitle"/>
          </p:nvPr>
        </p:nvSpPr>
        <p:spPr>
          <a:xfrm>
            <a:off x="435869" y="640080"/>
            <a:ext cx="3659246" cy="2862699"/>
          </a:xfrm>
        </p:spPr>
        <p:txBody>
          <a:bodyPr>
            <a:normAutofit/>
          </a:bodyPr>
          <a:lstStyle/>
          <a:p>
            <a:r>
              <a:rPr lang="en-US" sz="4400">
                <a:solidFill>
                  <a:srgbClr val="FFFFFF"/>
                </a:solidFill>
              </a:rPr>
              <a:t>Class Diagram</a:t>
            </a:r>
          </a:p>
        </p:txBody>
      </p:sp>
      <p:sp>
        <p:nvSpPr>
          <p:cNvPr id="3" name="Subtitle 2">
            <a:extLst>
              <a:ext uri="{FF2B5EF4-FFF2-40B4-BE49-F238E27FC236}">
                <a16:creationId xmlns:a16="http://schemas.microsoft.com/office/drawing/2014/main" id="{F384FCFD-4FE6-4717-9CEB-7EB3AF80D8DC}"/>
              </a:ext>
            </a:extLst>
          </p:cNvPr>
          <p:cNvSpPr>
            <a:spLocks noGrp="1"/>
          </p:cNvSpPr>
          <p:nvPr>
            <p:ph type="subTitle" idx="1"/>
          </p:nvPr>
        </p:nvSpPr>
        <p:spPr>
          <a:xfrm>
            <a:off x="435869" y="3824516"/>
            <a:ext cx="3659246" cy="2393403"/>
          </a:xfrm>
        </p:spPr>
        <p:txBody>
          <a:bodyPr>
            <a:normAutofit/>
          </a:bodyPr>
          <a:lstStyle/>
          <a:p>
            <a:r>
              <a:rPr lang="en-US" sz="1500">
                <a:solidFill>
                  <a:srgbClr val="FFFFFF"/>
                </a:solidFill>
              </a:rPr>
              <a:t>type of static structure diagram that describes the structure of a system by showing the system's classes, their attributes, operations, and the relationships among objects</a:t>
            </a:r>
          </a:p>
        </p:txBody>
      </p:sp>
      <p:cxnSp>
        <p:nvCxnSpPr>
          <p:cNvPr id="32" name="Straight Connector 31">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D677FCF7-E6E2-4935-937E-B5FF05E82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335" y="1214059"/>
            <a:ext cx="6275667" cy="4429882"/>
          </a:xfrm>
          <a:prstGeom prst="rect">
            <a:avLst/>
          </a:prstGeom>
        </p:spPr>
      </p:pic>
    </p:spTree>
    <p:extLst>
      <p:ext uri="{BB962C8B-B14F-4D97-AF65-F5344CB8AC3E}">
        <p14:creationId xmlns:p14="http://schemas.microsoft.com/office/powerpoint/2010/main" val="317127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5ED09E-A2A0-4A3A-B288-5D16F78371C6}"/>
              </a:ext>
            </a:extLst>
          </p:cNvPr>
          <p:cNvSpPr>
            <a:spLocks noGrp="1"/>
          </p:cNvSpPr>
          <p:nvPr>
            <p:ph type="ctrTitle"/>
          </p:nvPr>
        </p:nvSpPr>
        <p:spPr>
          <a:xfrm>
            <a:off x="435869" y="640080"/>
            <a:ext cx="3659246" cy="2862699"/>
          </a:xfrm>
        </p:spPr>
        <p:txBody>
          <a:bodyPr>
            <a:normAutofit/>
          </a:bodyPr>
          <a:lstStyle/>
          <a:p>
            <a:r>
              <a:rPr lang="en-US" sz="4400">
                <a:solidFill>
                  <a:srgbClr val="FFFFFF"/>
                </a:solidFill>
              </a:rPr>
              <a:t>Sequence Diagram</a:t>
            </a:r>
          </a:p>
        </p:txBody>
      </p:sp>
      <p:sp>
        <p:nvSpPr>
          <p:cNvPr id="3" name="Subtitle 2">
            <a:extLst>
              <a:ext uri="{FF2B5EF4-FFF2-40B4-BE49-F238E27FC236}">
                <a16:creationId xmlns:a16="http://schemas.microsoft.com/office/drawing/2014/main" id="{538349A5-32D4-4ABA-89F4-7F5AE480A592}"/>
              </a:ext>
            </a:extLst>
          </p:cNvPr>
          <p:cNvSpPr>
            <a:spLocks noGrp="1"/>
          </p:cNvSpPr>
          <p:nvPr>
            <p:ph type="subTitle" idx="1"/>
          </p:nvPr>
        </p:nvSpPr>
        <p:spPr>
          <a:xfrm>
            <a:off x="435869" y="3824516"/>
            <a:ext cx="3659246" cy="2393403"/>
          </a:xfrm>
        </p:spPr>
        <p:txBody>
          <a:bodyPr>
            <a:normAutofit fontScale="62500" lnSpcReduction="20000"/>
          </a:bodyPr>
          <a:lstStyle/>
          <a:p>
            <a:r>
              <a:rPr lang="en-US" dirty="0">
                <a:solidFill>
                  <a:schemeClr val="bg1"/>
                </a:solidFill>
              </a:rPr>
              <a:t>shows object interactions arranged in time sequence. depicts the objects and classes involved in the scenario and the sequence of messages exchanged between the objects needed to carry out the functionality of the scenario.</a:t>
            </a:r>
            <a:endParaRPr lang="en-US" sz="1500" dirty="0">
              <a:solidFill>
                <a:schemeClr val="bg1"/>
              </a:solidFill>
            </a:endParaRPr>
          </a:p>
        </p:txBody>
      </p:sp>
      <p:cxnSp>
        <p:nvCxnSpPr>
          <p:cNvPr id="75" name="Straight Connector 7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B310BC36-EFE9-4709-B23B-EFBED59733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2335" y="1569834"/>
            <a:ext cx="6275667" cy="371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2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5DED0-558A-4C4F-A951-FF59DF208236}"/>
              </a:ext>
            </a:extLst>
          </p:cNvPr>
          <p:cNvSpPr>
            <a:spLocks noGrp="1"/>
          </p:cNvSpPr>
          <p:nvPr>
            <p:ph type="ctrTitle"/>
          </p:nvPr>
        </p:nvSpPr>
        <p:spPr>
          <a:xfrm>
            <a:off x="5396248" y="620720"/>
            <a:ext cx="5759431" cy="2808122"/>
          </a:xfrm>
        </p:spPr>
        <p:txBody>
          <a:bodyPr>
            <a:normAutofit/>
          </a:bodyPr>
          <a:lstStyle/>
          <a:p>
            <a:r>
              <a:rPr lang="en-US" sz="4400" dirty="0"/>
              <a:t>What we learnt</a:t>
            </a:r>
          </a:p>
        </p:txBody>
      </p:sp>
      <p:sp>
        <p:nvSpPr>
          <p:cNvPr id="3" name="Subtitle 2">
            <a:extLst>
              <a:ext uri="{FF2B5EF4-FFF2-40B4-BE49-F238E27FC236}">
                <a16:creationId xmlns:a16="http://schemas.microsoft.com/office/drawing/2014/main" id="{CA2A78C9-1A67-4189-96DD-2312B9796E17}"/>
              </a:ext>
            </a:extLst>
          </p:cNvPr>
          <p:cNvSpPr>
            <a:spLocks noGrp="1"/>
          </p:cNvSpPr>
          <p:nvPr>
            <p:ph type="subTitle" idx="1"/>
          </p:nvPr>
        </p:nvSpPr>
        <p:spPr>
          <a:xfrm>
            <a:off x="5396247" y="3748882"/>
            <a:ext cx="5762203" cy="1143000"/>
          </a:xfrm>
        </p:spPr>
        <p:txBody>
          <a:bodyPr>
            <a:noAutofit/>
          </a:bodyPr>
          <a:lstStyle/>
          <a:p>
            <a:pPr marL="342900" indent="-342900">
              <a:lnSpc>
                <a:spcPct val="100000"/>
              </a:lnSpc>
              <a:buFont typeface="Arial" panose="020B0604020202020204" pitchFamily="34" charset="0"/>
              <a:buChar char="•"/>
            </a:pPr>
            <a:r>
              <a:rPr lang="en-US" sz="1600" dirty="0"/>
              <a:t>Choice of the software development model is critical</a:t>
            </a:r>
          </a:p>
          <a:p>
            <a:pPr marL="342900" indent="-342900">
              <a:lnSpc>
                <a:spcPct val="100000"/>
              </a:lnSpc>
              <a:buFont typeface="Arial" panose="020B0604020202020204" pitchFamily="34" charset="0"/>
              <a:buChar char="•"/>
            </a:pPr>
            <a:r>
              <a:rPr lang="en-US" sz="1600" dirty="0"/>
              <a:t>Effective communication with your client and Within The Team ON timely basis goes a long way</a:t>
            </a:r>
          </a:p>
        </p:txBody>
      </p:sp>
      <p:pic>
        <p:nvPicPr>
          <p:cNvPr id="7" name="Graphic 6" descr="Head with Gears">
            <a:extLst>
              <a:ext uri="{FF2B5EF4-FFF2-40B4-BE49-F238E27FC236}">
                <a16:creationId xmlns:a16="http://schemas.microsoft.com/office/drawing/2014/main" id="{1B626746-45D0-40C9-9C05-B21682189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6" name="Straight Connector 20">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01663" y="358886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2">
            <a:extLst>
              <a:ext uri="{FF2B5EF4-FFF2-40B4-BE49-F238E27FC236}">
                <a16:creationId xmlns:a16="http://schemas.microsoft.com/office/drawing/2014/main" id="{CA73A59D-C719-4F24-9F6B-AF7CE8F3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491692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TotalTime>
  <Words>291</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RetrospectVTI</vt:lpstr>
      <vt:lpstr>Job Application Tracker</vt:lpstr>
      <vt:lpstr>Problem Statement</vt:lpstr>
      <vt:lpstr>Solution</vt:lpstr>
      <vt:lpstr>Project Planning – Gantt Chart</vt:lpstr>
      <vt:lpstr>Project Development</vt:lpstr>
      <vt:lpstr>Use Case Diagram</vt:lpstr>
      <vt:lpstr>Class Diagram</vt:lpstr>
      <vt:lpstr>Sequence Diagram</vt:lpstr>
      <vt:lpstr>What we learnt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Tracker</dc:title>
  <dc:creator>srishti.m.tiwari@gmail.com</dc:creator>
  <cp:lastModifiedBy>srishti.m.tiwari@gmail.com</cp:lastModifiedBy>
  <cp:revision>1</cp:revision>
  <dcterms:created xsi:type="dcterms:W3CDTF">2019-12-01T18:50:57Z</dcterms:created>
  <dcterms:modified xsi:type="dcterms:W3CDTF">2019-12-01T19:04:13Z</dcterms:modified>
</cp:coreProperties>
</file>