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SemiBold"/>
      <p:regular r:id="rId15"/>
      <p:bold r:id="rId16"/>
      <p:italic r:id="rId17"/>
      <p:boldItalic r:id="rId18"/>
    </p:embeddedFont>
    <p:embeddedFont>
      <p:font typeface="Montserrat"/>
      <p:regular r:id="rId19"/>
      <p:bold r:id="rId20"/>
      <p:italic r:id="rId21"/>
      <p:boldItalic r:id="rId22"/>
    </p:embeddedFont>
    <p:embeddedFont>
      <p:font typeface="Montserrat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Light-bold.fntdata"/><Relationship Id="rId23" Type="http://schemas.openxmlformats.org/officeDocument/2006/relationships/font" Target="fonts/Montserrat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boldItalic.fntdata"/><Relationship Id="rId25" Type="http://schemas.openxmlformats.org/officeDocument/2006/relationships/font" Target="fonts/Montserrat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SemiBold-regular.fntdata"/><Relationship Id="rId14" Type="http://schemas.openxmlformats.org/officeDocument/2006/relationships/slide" Target="slides/slide10.xml"/><Relationship Id="rId17" Type="http://schemas.openxmlformats.org/officeDocument/2006/relationships/font" Target="fonts/MontserratSemiBold-italic.fntdata"/><Relationship Id="rId16" Type="http://schemas.openxmlformats.org/officeDocument/2006/relationships/font" Target="fonts/MontserratSemiBold-bold.fntdata"/><Relationship Id="rId19" Type="http://schemas.openxmlformats.org/officeDocument/2006/relationships/font" Target="fonts/Montserrat-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dce1e3b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dce1e3b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dce1e3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dce1e3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ce1e3b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dce1e3b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158350" y="2784900"/>
            <a:ext cx="48273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Montserrat Light"/>
                <a:ea typeface="Montserrat Light"/>
                <a:cs typeface="Montserrat Light"/>
                <a:sym typeface="Montserrat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79200" y="445025"/>
            <a:ext cx="43281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42672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atin typeface="Montserrat Light"/>
                <a:ea typeface="Montserrat Light"/>
                <a:cs typeface="Montserrat Light"/>
                <a:sym typeface="Montserrat Light"/>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eroku.com/lit-mesa-31170.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158350" y="1712500"/>
            <a:ext cx="4623300" cy="1293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The Last Heist</a:t>
            </a:r>
            <a:endParaRPr b="1">
              <a:solidFill>
                <a:schemeClr val="lt1"/>
              </a:solidFill>
              <a:latin typeface="Montserrat"/>
              <a:ea typeface="Montserrat"/>
              <a:cs typeface="Montserrat"/>
              <a:sym typeface="Montserrat"/>
            </a:endParaRPr>
          </a:p>
        </p:txBody>
      </p:sp>
      <p:sp>
        <p:nvSpPr>
          <p:cNvPr id="55" name="Google Shape;55;p13"/>
          <p:cNvSpPr txBox="1"/>
          <p:nvPr>
            <p:ph idx="1" type="subTitle"/>
          </p:nvPr>
        </p:nvSpPr>
        <p:spPr>
          <a:xfrm>
            <a:off x="2158350" y="3067675"/>
            <a:ext cx="4827300" cy="7854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Sam Johnson</a:t>
            </a:r>
            <a:r>
              <a:rPr lang="en">
                <a:solidFill>
                  <a:schemeClr val="lt1"/>
                </a:solidFill>
                <a:latin typeface="Montserrat SemiBold"/>
                <a:ea typeface="Montserrat SemiBold"/>
                <a:cs typeface="Montserrat SemiBold"/>
                <a:sym typeface="Montserrat SemiBold"/>
              </a:rPr>
              <a:t>, Will Speakman </a:t>
            </a:r>
            <a:r>
              <a:rPr lang="en">
                <a:solidFill>
                  <a:schemeClr val="lt1"/>
                </a:solidFill>
                <a:latin typeface="Montserrat SemiBold"/>
                <a:ea typeface="Montserrat SemiBold"/>
                <a:cs typeface="Montserrat SemiBold"/>
                <a:sym typeface="Montserrat SemiBold"/>
              </a:rPr>
              <a:t>Spencer Holie </a:t>
            </a:r>
            <a:r>
              <a:rPr lang="en">
                <a:solidFill>
                  <a:schemeClr val="lt1"/>
                </a:solidFill>
                <a:latin typeface="Montserrat SemiBold"/>
                <a:ea typeface="Montserrat SemiBold"/>
                <a:cs typeface="Montserrat SemiBold"/>
                <a:sym typeface="Montserrat SemiBold"/>
              </a:rPr>
              <a:t>&amp; Hana Johnson</a:t>
            </a:r>
            <a:endParaRPr>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p:nvPr/>
        </p:nvSpPr>
        <p:spPr>
          <a:xfrm>
            <a:off x="2158350" y="1206300"/>
            <a:ext cx="4827300" cy="273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2"/>
          <p:cNvSpPr txBox="1"/>
          <p:nvPr>
            <p:ph type="title"/>
          </p:nvPr>
        </p:nvSpPr>
        <p:spPr>
          <a:xfrm>
            <a:off x="2445300" y="1410450"/>
            <a:ext cx="4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Links</a:t>
            </a:r>
            <a:endParaRPr/>
          </a:p>
        </p:txBody>
      </p:sp>
      <p:sp>
        <p:nvSpPr>
          <p:cNvPr id="111" name="Google Shape;111;p22"/>
          <p:cNvSpPr txBox="1"/>
          <p:nvPr>
            <p:ph idx="1" type="body"/>
          </p:nvPr>
        </p:nvSpPr>
        <p:spPr>
          <a:xfrm>
            <a:off x="2254950" y="1924825"/>
            <a:ext cx="4634100" cy="1771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23850" lvl="0" marL="457200" rtl="0" algn="l">
              <a:spcBef>
                <a:spcPts val="1200"/>
              </a:spcBef>
              <a:spcAft>
                <a:spcPts val="0"/>
              </a:spcAft>
              <a:buSzPts val="1500"/>
              <a:buChar char="●"/>
            </a:pPr>
            <a:r>
              <a:rPr lang="en" sz="1500"/>
              <a:t>Deployed </a:t>
            </a:r>
            <a:endParaRPr sz="1500"/>
          </a:p>
          <a:p>
            <a:pPr indent="-323850" lvl="0" marL="457200" rtl="0" algn="l">
              <a:spcBef>
                <a:spcPts val="0"/>
              </a:spcBef>
              <a:spcAft>
                <a:spcPts val="0"/>
              </a:spcAft>
              <a:buSzPts val="1500"/>
              <a:buChar char="●"/>
            </a:pPr>
            <a:r>
              <a:rPr lang="en" sz="1500"/>
              <a:t>https://github.com/sjohn294/thelastheist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379200" y="445025"/>
            <a:ext cx="4267200" cy="181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txBox="1"/>
          <p:nvPr>
            <p:ph type="title"/>
          </p:nvPr>
        </p:nvSpPr>
        <p:spPr>
          <a:xfrm>
            <a:off x="379200" y="445025"/>
            <a:ext cx="432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a:t>
            </a:r>
            <a:endParaRPr/>
          </a:p>
        </p:txBody>
      </p:sp>
      <p:sp>
        <p:nvSpPr>
          <p:cNvPr id="62" name="Google Shape;62;p14"/>
          <p:cNvSpPr txBox="1"/>
          <p:nvPr>
            <p:ph idx="1" type="body"/>
          </p:nvPr>
        </p:nvSpPr>
        <p:spPr>
          <a:xfrm>
            <a:off x="379200" y="1152475"/>
            <a:ext cx="4199700" cy="10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Light"/>
              <a:buChar char="●"/>
            </a:pPr>
            <a:r>
              <a:rPr lang="en"/>
              <a:t>Description</a:t>
            </a:r>
            <a:endParaRPr/>
          </a:p>
          <a:p>
            <a:pPr indent="-342900" lvl="0" marL="457200" rtl="0" algn="l">
              <a:spcBef>
                <a:spcPts val="0"/>
              </a:spcBef>
              <a:spcAft>
                <a:spcPts val="0"/>
              </a:spcAft>
              <a:buSzPts val="1800"/>
              <a:buFont typeface="Montserrat Light"/>
              <a:buChar char="●"/>
            </a:pPr>
            <a:r>
              <a:rPr lang="en"/>
              <a:t>Motivation for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1253550" y="1065999"/>
            <a:ext cx="6636900" cy="2868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700"/>
          </a:p>
          <a:p>
            <a:pPr indent="0" lvl="0" marL="0" rtl="0" algn="ctr">
              <a:spcBef>
                <a:spcPts val="0"/>
              </a:spcBef>
              <a:spcAft>
                <a:spcPts val="0"/>
              </a:spcAft>
              <a:buNone/>
            </a:pPr>
            <a:r>
              <a:rPr lang="en" sz="1700"/>
              <a:t> </a:t>
            </a:r>
            <a:r>
              <a:rPr lang="en" sz="2500">
                <a:latin typeface="Montserrat"/>
                <a:ea typeface="Montserrat"/>
                <a:cs typeface="Montserrat"/>
                <a:sym typeface="Montserrat"/>
              </a:rPr>
              <a:t>Elevator Pitch</a:t>
            </a:r>
            <a:endParaRPr sz="2500">
              <a:latin typeface="Montserrat"/>
              <a:ea typeface="Montserrat"/>
              <a:cs typeface="Montserrat"/>
              <a:sym typeface="Montserrat"/>
            </a:endParaRPr>
          </a:p>
          <a:p>
            <a:pPr indent="0" lvl="0" marL="0" rtl="0" algn="ctr">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rPr lang="en" sz="1700">
                <a:latin typeface="Montserrat Light"/>
                <a:ea typeface="Montserrat Light"/>
                <a:cs typeface="Montserrat Light"/>
                <a:sym typeface="Montserrat Light"/>
              </a:rPr>
              <a:t>We want to provide a rental car website with as much information as possible. We want the consumer to be able to pick the car they are most comfortable with. We will need to provide as much information on these vehicles as possible, which will </a:t>
            </a:r>
            <a:r>
              <a:rPr lang="en" sz="1700">
                <a:latin typeface="Montserrat Light"/>
                <a:ea typeface="Montserrat Light"/>
                <a:cs typeface="Montserrat Light"/>
                <a:sym typeface="Montserrat Light"/>
              </a:rPr>
              <a:t>give our</a:t>
            </a:r>
            <a:r>
              <a:rPr lang="en" sz="1700">
                <a:latin typeface="Montserrat Light"/>
                <a:ea typeface="Montserrat Light"/>
                <a:cs typeface="Montserrat Light"/>
                <a:sym typeface="Montserrat Light"/>
              </a:rPr>
              <a:t> consumers the ability to make an informed decision</a:t>
            </a:r>
            <a:endParaRPr sz="1700">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4587425" y="792150"/>
            <a:ext cx="4324800" cy="36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6"/>
          <p:cNvSpPr txBox="1"/>
          <p:nvPr>
            <p:ph type="title"/>
          </p:nvPr>
        </p:nvSpPr>
        <p:spPr>
          <a:xfrm>
            <a:off x="4587425" y="834050"/>
            <a:ext cx="327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74" name="Google Shape;74;p16"/>
          <p:cNvSpPr txBox="1"/>
          <p:nvPr>
            <p:ph idx="1" type="body"/>
          </p:nvPr>
        </p:nvSpPr>
        <p:spPr>
          <a:xfrm>
            <a:off x="4587425" y="1406750"/>
            <a:ext cx="3970500" cy="278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Technologies used</a:t>
            </a:r>
            <a:endParaRPr/>
          </a:p>
          <a:p>
            <a:pPr indent="-342900" lvl="0" marL="457200" rtl="0" algn="l">
              <a:spcBef>
                <a:spcPts val="0"/>
              </a:spcBef>
              <a:spcAft>
                <a:spcPts val="0"/>
              </a:spcAft>
              <a:buSzPts val="1800"/>
              <a:buChar char="●"/>
            </a:pPr>
            <a:r>
              <a:rPr lang="en"/>
              <a:t>Breakdown of tasks and roles</a:t>
            </a:r>
            <a:endParaRPr/>
          </a:p>
          <a:p>
            <a:pPr indent="-342900" lvl="0" marL="457200" rtl="0" algn="l">
              <a:spcBef>
                <a:spcPts val="0"/>
              </a:spcBef>
              <a:spcAft>
                <a:spcPts val="0"/>
              </a:spcAft>
              <a:buSzPts val="1800"/>
              <a:buChar char="●"/>
            </a:pPr>
            <a:r>
              <a:rPr lang="en"/>
              <a:t>Challenges</a:t>
            </a:r>
            <a:endParaRPr/>
          </a:p>
          <a:p>
            <a:pPr indent="-342900" lvl="0" marL="457200" rtl="0" algn="l">
              <a:spcBef>
                <a:spcPts val="0"/>
              </a:spcBef>
              <a:spcAft>
                <a:spcPts val="0"/>
              </a:spcAft>
              <a:buSzPts val="1800"/>
              <a:buChar char="●"/>
            </a:pPr>
            <a:r>
              <a:rPr lang="en"/>
              <a:t>Successes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440100" y="580375"/>
            <a:ext cx="4179300" cy="29721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Montserrat"/>
                <a:ea typeface="Montserrat"/>
                <a:cs typeface="Montserrat"/>
                <a:sym typeface="Montserrat"/>
              </a:rPr>
              <a:t>Technologies Used</a:t>
            </a:r>
            <a:endParaRPr sz="2500">
              <a:latin typeface="Montserrat"/>
              <a:ea typeface="Montserrat"/>
              <a:cs typeface="Montserrat"/>
              <a:sym typeface="Montserrat"/>
            </a:endParaRPr>
          </a:p>
          <a:p>
            <a:pPr indent="-342900" lvl="0" marL="457200" rtl="0" algn="l">
              <a:spcBef>
                <a:spcPts val="120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Schema</a:t>
            </a:r>
            <a:endParaRPr/>
          </a:p>
          <a:p>
            <a:pPr indent="-342900" lvl="0" marL="457200" rtl="0" algn="l">
              <a:spcBef>
                <a:spcPts val="0"/>
              </a:spcBef>
              <a:spcAft>
                <a:spcPts val="0"/>
              </a:spcAft>
              <a:buSzPts val="1800"/>
              <a:buChar char="●"/>
            </a:pPr>
            <a:r>
              <a:rPr lang="en"/>
              <a:t>Apollo</a:t>
            </a:r>
            <a:endParaRPr/>
          </a:p>
          <a:p>
            <a:pPr indent="-342900" lvl="0" marL="457200" rtl="0" algn="l">
              <a:spcBef>
                <a:spcPts val="0"/>
              </a:spcBef>
              <a:spcAft>
                <a:spcPts val="0"/>
              </a:spcAft>
              <a:buSzPts val="1800"/>
              <a:buChar char="●"/>
            </a:pPr>
            <a:r>
              <a:rPr lang="en"/>
              <a:t>MongoDB</a:t>
            </a:r>
            <a:endParaRPr/>
          </a:p>
          <a:p>
            <a:pPr indent="-342900" lvl="0" marL="457200" rtl="0" algn="l">
              <a:spcBef>
                <a:spcPts val="0"/>
              </a:spcBef>
              <a:spcAft>
                <a:spcPts val="0"/>
              </a:spcAft>
              <a:buSzPts val="1800"/>
              <a:buChar char="●"/>
            </a:pPr>
            <a:r>
              <a:rPr lang="en"/>
              <a:t>Express</a:t>
            </a:r>
            <a:endParaRPr/>
          </a:p>
          <a:p>
            <a:pPr indent="-342900" lvl="0" marL="457200" rtl="0" algn="l">
              <a:spcBef>
                <a:spcPts val="0"/>
              </a:spcBef>
              <a:spcAft>
                <a:spcPts val="0"/>
              </a:spcAft>
              <a:buSzPts val="1800"/>
              <a:buChar char="●"/>
            </a:pPr>
            <a:r>
              <a:rPr lang="en"/>
              <a:t>GraphQL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810900" y="438250"/>
            <a:ext cx="7989900" cy="3284100"/>
          </a:xfrm>
          <a:prstGeom prst="rect">
            <a:avLst/>
          </a:prstGeom>
          <a:solidFill>
            <a:schemeClr val="lt1"/>
          </a:solidFill>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 sz="2800">
                <a:solidFill>
                  <a:schemeClr val="dk1"/>
                </a:solidFill>
                <a:latin typeface="Montserrat"/>
                <a:ea typeface="Montserrat"/>
                <a:cs typeface="Montserrat"/>
                <a:sym typeface="Montserrat"/>
              </a:rPr>
              <a:t>Tasks &amp; Roles</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Hana: stripe, jwt &amp; cart/schedule</a:t>
            </a:r>
            <a:endParaRPr/>
          </a:p>
          <a:p>
            <a:pPr indent="0" lvl="0" marL="0" rtl="0" algn="l">
              <a:spcBef>
                <a:spcPts val="1200"/>
              </a:spcBef>
              <a:spcAft>
                <a:spcPts val="0"/>
              </a:spcAft>
              <a:buNone/>
            </a:pPr>
            <a:r>
              <a:rPr lang="en"/>
              <a:t>William: GraphQL, Mongo, Seed Data &amp; Seeding DB, Heroku, </a:t>
            </a:r>
            <a:r>
              <a:rPr lang="en"/>
              <a:t>assist</a:t>
            </a:r>
            <a:r>
              <a:rPr lang="en"/>
              <a:t> with React and CSS</a:t>
            </a:r>
            <a:endParaRPr/>
          </a:p>
          <a:p>
            <a:pPr indent="0" lvl="0" marL="0" rtl="0" algn="l">
              <a:spcBef>
                <a:spcPts val="1200"/>
              </a:spcBef>
              <a:spcAft>
                <a:spcPts val="0"/>
              </a:spcAft>
              <a:buNone/>
            </a:pPr>
            <a:r>
              <a:rPr lang="en"/>
              <a:t>Sam: Front end, queries, assist with backend </a:t>
            </a:r>
            <a:endParaRPr/>
          </a:p>
          <a:p>
            <a:pPr indent="0" lvl="0" marL="0" rtl="0" algn="l">
              <a:spcBef>
                <a:spcPts val="1200"/>
              </a:spcBef>
              <a:spcAft>
                <a:spcPts val="1200"/>
              </a:spcAft>
              <a:buNone/>
            </a:pPr>
            <a:r>
              <a:rPr lang="en"/>
              <a:t>Spencer: CSS styling, seed data &amp; photos, README, Front 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ontserrat"/>
                <a:ea typeface="Montserrat"/>
                <a:cs typeface="Montserrat"/>
                <a:sym typeface="Montserrat"/>
              </a:rPr>
              <a:t>Strengths &amp; Weaknesses</a:t>
            </a:r>
            <a:endParaRPr>
              <a:latin typeface="Montserrat"/>
              <a:ea typeface="Montserrat"/>
              <a:cs typeface="Montserrat"/>
              <a:sym typeface="Montserrat"/>
            </a:endParaRPr>
          </a:p>
        </p:txBody>
      </p:sp>
      <p:sp>
        <p:nvSpPr>
          <p:cNvPr id="90" name="Google Shape;90;p19"/>
          <p:cNvSpPr txBox="1"/>
          <p:nvPr>
            <p:ph idx="1" type="body"/>
          </p:nvPr>
        </p:nvSpPr>
        <p:spPr>
          <a:xfrm>
            <a:off x="311700" y="1152475"/>
            <a:ext cx="3999900" cy="1627800"/>
          </a:xfrm>
          <a:prstGeom prst="rect">
            <a:avLst/>
          </a:prstGeom>
          <a:solidFill>
            <a:schemeClr val="lt1"/>
          </a:solidFill>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Teamwork, working together, asking questions when stuck, walking through </a:t>
            </a:r>
            <a:r>
              <a:rPr lang="en"/>
              <a:t>answers</a:t>
            </a:r>
            <a:r>
              <a:rPr lang="en"/>
              <a:t> with each other</a:t>
            </a:r>
            <a:endParaRPr/>
          </a:p>
          <a:p>
            <a:pPr indent="-317500" lvl="0" marL="457200" rtl="0" algn="l">
              <a:spcBef>
                <a:spcPts val="0"/>
              </a:spcBef>
              <a:spcAft>
                <a:spcPts val="0"/>
              </a:spcAft>
              <a:buSzPts val="1400"/>
              <a:buChar char="●"/>
            </a:pPr>
            <a:r>
              <a:rPr lang="en"/>
              <a:t>Having an idea early and being able to get a nice start with focusing on our task</a:t>
            </a:r>
            <a:endParaRPr/>
          </a:p>
        </p:txBody>
      </p:sp>
      <p:sp>
        <p:nvSpPr>
          <p:cNvPr id="91" name="Google Shape;91;p19"/>
          <p:cNvSpPr txBox="1"/>
          <p:nvPr>
            <p:ph idx="2" type="body"/>
          </p:nvPr>
        </p:nvSpPr>
        <p:spPr>
          <a:xfrm>
            <a:off x="4832400" y="1152475"/>
            <a:ext cx="3999900" cy="1627800"/>
          </a:xfrm>
          <a:prstGeom prst="rect">
            <a:avLst/>
          </a:prstGeom>
          <a:solidFill>
            <a:schemeClr val="lt1"/>
          </a:solidFill>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 lot of little things</a:t>
            </a:r>
            <a:endParaRPr/>
          </a:p>
          <a:p>
            <a:pPr indent="-317500" lvl="0" marL="457200" rtl="0" algn="l">
              <a:spcBef>
                <a:spcPts val="0"/>
              </a:spcBef>
              <a:spcAft>
                <a:spcPts val="0"/>
              </a:spcAft>
              <a:buSzPts val="1400"/>
              <a:buChar char="●"/>
            </a:pPr>
            <a:r>
              <a:rPr lang="en"/>
              <a:t>GraphQL instead of using CRUD</a:t>
            </a:r>
            <a:endParaRPr/>
          </a:p>
          <a:p>
            <a:pPr indent="-317500" lvl="0" marL="457200" rtl="0" algn="l">
              <a:spcBef>
                <a:spcPts val="0"/>
              </a:spcBef>
              <a:spcAft>
                <a:spcPts val="0"/>
              </a:spcAft>
              <a:buSzPts val="1400"/>
              <a:buChar char="●"/>
            </a:pPr>
            <a:r>
              <a:rPr lang="en"/>
              <a:t>Connecting to individual components</a:t>
            </a:r>
            <a:endParaRPr/>
          </a:p>
          <a:p>
            <a:pPr indent="-317500" lvl="0" marL="457200" rtl="0" algn="l">
              <a:spcBef>
                <a:spcPts val="0"/>
              </a:spcBef>
              <a:spcAft>
                <a:spcPts val="0"/>
              </a:spcAft>
              <a:buSzPts val="1400"/>
              <a:buChar char="●"/>
            </a:pPr>
            <a:r>
              <a:rPr lang="en"/>
              <a:t>CSS/Bootstrap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p:nvPr/>
        </p:nvSpPr>
        <p:spPr>
          <a:xfrm>
            <a:off x="2158350" y="1206300"/>
            <a:ext cx="4827300" cy="273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20"/>
          <p:cNvSpPr txBox="1"/>
          <p:nvPr>
            <p:ph type="title"/>
          </p:nvPr>
        </p:nvSpPr>
        <p:spPr>
          <a:xfrm>
            <a:off x="2158350" y="2150850"/>
            <a:ext cx="48273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solidFill>
                  <a:schemeClr val="hlink"/>
                </a:solidFill>
                <a:hlinkClick r:id="rId3"/>
              </a:rPr>
              <a:t>Demo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p:nvPr/>
        </p:nvSpPr>
        <p:spPr>
          <a:xfrm>
            <a:off x="2158350" y="1206300"/>
            <a:ext cx="4827300" cy="37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21"/>
          <p:cNvSpPr txBox="1"/>
          <p:nvPr>
            <p:ph type="title"/>
          </p:nvPr>
        </p:nvSpPr>
        <p:spPr>
          <a:xfrm>
            <a:off x="2424600" y="1316775"/>
            <a:ext cx="4294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Directions for Future Development</a:t>
            </a:r>
            <a:endParaRPr/>
          </a:p>
        </p:txBody>
      </p:sp>
      <p:sp>
        <p:nvSpPr>
          <p:cNvPr id="104" name="Google Shape;104;p21"/>
          <p:cNvSpPr txBox="1"/>
          <p:nvPr>
            <p:ph idx="1" type="body"/>
          </p:nvPr>
        </p:nvSpPr>
        <p:spPr>
          <a:xfrm>
            <a:off x="2392950" y="2206700"/>
            <a:ext cx="4358100" cy="2419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API for additional cars</a:t>
            </a:r>
            <a:endParaRPr/>
          </a:p>
          <a:p>
            <a:pPr indent="-342900" lvl="0" marL="457200" rtl="0" algn="l">
              <a:spcBef>
                <a:spcPts val="0"/>
              </a:spcBef>
              <a:spcAft>
                <a:spcPts val="0"/>
              </a:spcAft>
              <a:buSzPts val="1800"/>
              <a:buChar char="●"/>
            </a:pPr>
            <a:r>
              <a:rPr lang="en"/>
              <a:t>More search options (price, history)</a:t>
            </a:r>
            <a:endParaRPr/>
          </a:p>
          <a:p>
            <a:pPr indent="-342900" lvl="0" marL="457200" rtl="0" algn="l">
              <a:spcBef>
                <a:spcPts val="0"/>
              </a:spcBef>
              <a:spcAft>
                <a:spcPts val="0"/>
              </a:spcAft>
              <a:buSzPts val="1800"/>
              <a:buChar char="●"/>
            </a:pPr>
            <a:r>
              <a:rPr lang="en"/>
              <a:t>User engagement (comments, r</a:t>
            </a:r>
            <a:r>
              <a:rPr lang="en"/>
              <a:t>atings, feedback comments</a:t>
            </a:r>
            <a:endParaRPr/>
          </a:p>
          <a:p>
            <a:pPr indent="-342900" lvl="0" marL="457200" rtl="0" algn="l">
              <a:spcBef>
                <a:spcPts val="0"/>
              </a:spcBef>
              <a:spcAft>
                <a:spcPts val="0"/>
              </a:spcAft>
              <a:buSzPts val="1800"/>
              <a:buChar char="●"/>
            </a:pPr>
            <a:r>
              <a:rPr lang="en"/>
              <a:t>Employees - giving the ability to add &amp; update cars/users</a:t>
            </a:r>
            <a:endParaRPr/>
          </a:p>
          <a:p>
            <a:pPr indent="-342900" lvl="0" marL="457200" rtl="0" algn="l">
              <a:spcBef>
                <a:spcPts val="0"/>
              </a:spcBef>
              <a:spcAft>
                <a:spcPts val="0"/>
              </a:spcAft>
              <a:buSzPts val="1800"/>
              <a:buChar char="●"/>
            </a:pPr>
            <a:r>
              <a:rPr lang="en"/>
              <a:t>User history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