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"/>
  </p:notesMasterIdLst>
  <p:sldIdLst>
    <p:sldId id="257" r:id="rId2"/>
    <p:sldId id="266" r:id="rId3"/>
    <p:sldId id="304" r:id="rId4"/>
  </p:sldIdLst>
  <p:sldSz cx="9144000" cy="5143500" type="screen16x9"/>
  <p:notesSz cx="6858000" cy="9144000"/>
  <p:embeddedFontLst>
    <p:embeddedFont>
      <p:font typeface="Anaheim" panose="020B0600070205080204" charset="0"/>
      <p:regular r:id="rId6"/>
    </p:embeddedFont>
    <p:embeddedFont>
      <p:font typeface="Zen Dots" panose="020B060007020508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4A518-6EC6-4921-A3BE-E559B597F8F0}">
  <a:tblStyle styleId="{9CF4A518-6EC6-4921-A3BE-E559B597F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87" autoAdjust="0"/>
  </p:normalViewPr>
  <p:slideViewPr>
    <p:cSldViewPr snapToGrid="0">
      <p:cViewPr varScale="1">
        <p:scale>
          <a:sx n="111" d="100"/>
          <a:sy n="111" d="100"/>
        </p:scale>
        <p:origin x="1614" y="10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COBOL stands for Common Business Oriented Language, and it is a compiled, statically typed, procedural language that was created in 1959 as part of a Department of Defense effort to create a portable language for data processing.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Even though it’s a 64 year old language, the latest research suggests that there are over 800 Billion lines of COBOL in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800 billion is two lines of code everyday since the earth started spinning which </a:t>
            </a:r>
            <a:r>
              <a:rPr lang="en-US"/>
              <a:t>should scare you.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while some call it a dead language the truth is it’s a hard to kill language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my code. COBOL code is formatted with columns this is a carryover from when they were on punch cards.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four divisions including the data division where you declare every single variable and the procedure division where the magic happens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COBOL does not have arrays they have tables. The key word “PIC” you see in pink stands for picture clause and 9 indicates it will be a numeric value consisting of digits zero thru 9.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COBOL does not allow for dynamically sized indexed tables so on line 17 I cheated and set the value to 500,000.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saved an </a:t>
            </a:r>
            <a:r>
              <a:rPr lang="en-US" dirty="0" err="1"/>
              <a:t>arraysize</a:t>
            </a:r>
            <a:r>
              <a:rPr lang="en-US" dirty="0"/>
              <a:t> variable for the bubble sort, so that it treats the value of array size as the last index, that way we don’t try to sort the unsortable.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7" name="Google Shape;5227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8" name="Google Shape;5228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keep it fair I ran this within my Windows </a:t>
            </a:r>
            <a:r>
              <a:rPr lang="en-US" dirty="0" err="1"/>
              <a:t>Subsytem</a:t>
            </a:r>
            <a:r>
              <a:rPr lang="en-US" dirty="0"/>
              <a:t> for Linux environment. That was a huge mistake. It took Python nearly 4 hours, and the COBOL implementation is still running and eating up my </a:t>
            </a:r>
            <a:r>
              <a:rPr lang="en-US" dirty="0" err="1"/>
              <a:t>cpu</a:t>
            </a:r>
            <a:r>
              <a:rPr lang="en-US" dirty="0"/>
              <a:t> even though I started it literally two days ago. I probably used several trees worth of electricity to sort this array with half a million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future, my preferred language would be C#, like an adult.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86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COBOL Bubble Sort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483177" y="1237083"/>
            <a:ext cx="4973434" cy="1873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800" dirty="0"/>
              <a:t>Common Business Oriented Language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800" dirty="0"/>
              <a:t>Compiled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800" dirty="0"/>
              <a:t>Statically Typed</a:t>
            </a: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800" dirty="0"/>
              <a:t>Created in 1959 as part of a DoD effort to create a portable data processing language</a:t>
            </a:r>
          </a:p>
        </p:txBody>
      </p:sp>
      <p:grpSp>
        <p:nvGrpSpPr>
          <p:cNvPr id="2" name="Google Shape;2462;p53">
            <a:extLst>
              <a:ext uri="{FF2B5EF4-FFF2-40B4-BE49-F238E27FC236}">
                <a16:creationId xmlns:a16="http://schemas.microsoft.com/office/drawing/2014/main" id="{0A066DCE-7B39-6073-0FAE-9CD26CC9E1AE}"/>
              </a:ext>
            </a:extLst>
          </p:cNvPr>
          <p:cNvGrpSpPr/>
          <p:nvPr/>
        </p:nvGrpSpPr>
        <p:grpSpPr>
          <a:xfrm>
            <a:off x="483177" y="3274167"/>
            <a:ext cx="3406800" cy="218100"/>
            <a:chOff x="1290775" y="1427525"/>
            <a:chExt cx="3406800" cy="218100"/>
          </a:xfrm>
        </p:grpSpPr>
        <p:sp>
          <p:nvSpPr>
            <p:cNvPr id="3" name="Google Shape;2463;p53">
              <a:extLst>
                <a:ext uri="{FF2B5EF4-FFF2-40B4-BE49-F238E27FC236}">
                  <a16:creationId xmlns:a16="http://schemas.microsoft.com/office/drawing/2014/main" id="{6D4732CC-4F63-B74F-9934-A63E95EE8C3F}"/>
                </a:ext>
              </a:extLst>
            </p:cNvPr>
            <p:cNvSpPr/>
            <p:nvPr/>
          </p:nvSpPr>
          <p:spPr>
            <a:xfrm>
              <a:off x="1290775" y="1427525"/>
              <a:ext cx="34068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64;p53">
              <a:extLst>
                <a:ext uri="{FF2B5EF4-FFF2-40B4-BE49-F238E27FC236}">
                  <a16:creationId xmlns:a16="http://schemas.microsoft.com/office/drawing/2014/main" id="{512AAD65-058C-9DB9-9BA5-A600E6C3B011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65;p53">
              <a:extLst>
                <a:ext uri="{FF2B5EF4-FFF2-40B4-BE49-F238E27FC236}">
                  <a16:creationId xmlns:a16="http://schemas.microsoft.com/office/drawing/2014/main" id="{DF1C7EE4-5926-A924-2B74-CBF5B350F6A4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66;p53">
              <a:extLst>
                <a:ext uri="{FF2B5EF4-FFF2-40B4-BE49-F238E27FC236}">
                  <a16:creationId xmlns:a16="http://schemas.microsoft.com/office/drawing/2014/main" id="{F4366023-5C0E-357C-85A3-9F58E8CB3F6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467;p53">
            <a:extLst>
              <a:ext uri="{FF2B5EF4-FFF2-40B4-BE49-F238E27FC236}">
                <a16:creationId xmlns:a16="http://schemas.microsoft.com/office/drawing/2014/main" id="{24F9D0BD-11D3-F460-9190-30C5B71A8084}"/>
              </a:ext>
            </a:extLst>
          </p:cNvPr>
          <p:cNvSpPr txBox="1">
            <a:spLocks/>
          </p:cNvSpPr>
          <p:nvPr/>
        </p:nvSpPr>
        <p:spPr>
          <a:xfrm>
            <a:off x="483177" y="3492267"/>
            <a:ext cx="3406800" cy="82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pPr algn="ctr"/>
            <a:r>
              <a:rPr lang="en" sz="1800" dirty="0"/>
              <a:t>800,000,000,000</a:t>
            </a:r>
          </a:p>
        </p:txBody>
      </p:sp>
      <p:sp>
        <p:nvSpPr>
          <p:cNvPr id="8" name="Google Shape;2468;p53">
            <a:extLst>
              <a:ext uri="{FF2B5EF4-FFF2-40B4-BE49-F238E27FC236}">
                <a16:creationId xmlns:a16="http://schemas.microsoft.com/office/drawing/2014/main" id="{524B354C-616B-B4F2-27F2-A7F0D3F9699F}"/>
              </a:ext>
            </a:extLst>
          </p:cNvPr>
          <p:cNvSpPr txBox="1">
            <a:spLocks/>
          </p:cNvSpPr>
          <p:nvPr/>
        </p:nvSpPr>
        <p:spPr>
          <a:xfrm>
            <a:off x="483177" y="4320567"/>
            <a:ext cx="3406800" cy="445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0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  <a:buFont typeface="Anaheim"/>
              <a:buNone/>
            </a:pPr>
            <a:r>
              <a:rPr lang="en-US" b="1" dirty="0">
                <a:highlight>
                  <a:schemeClr val="lt2"/>
                </a:highlight>
              </a:rPr>
              <a:t>Lines of COBOL code still in use</a:t>
            </a:r>
            <a:endParaRPr lang="en-US" dirty="0"/>
          </a:p>
        </p:txBody>
      </p:sp>
      <p:grpSp>
        <p:nvGrpSpPr>
          <p:cNvPr id="9" name="Google Shape;2471;p53">
            <a:extLst>
              <a:ext uri="{FF2B5EF4-FFF2-40B4-BE49-F238E27FC236}">
                <a16:creationId xmlns:a16="http://schemas.microsoft.com/office/drawing/2014/main" id="{A769A007-FFA5-6D40-49C9-AB67FAA3C1DC}"/>
              </a:ext>
            </a:extLst>
          </p:cNvPr>
          <p:cNvGrpSpPr/>
          <p:nvPr/>
        </p:nvGrpSpPr>
        <p:grpSpPr>
          <a:xfrm>
            <a:off x="4910635" y="3274096"/>
            <a:ext cx="1278143" cy="1491535"/>
            <a:chOff x="4876875" y="1427500"/>
            <a:chExt cx="1130400" cy="1319125"/>
          </a:xfrm>
        </p:grpSpPr>
        <p:sp>
          <p:nvSpPr>
            <p:cNvPr id="10" name="Google Shape;2472;p53">
              <a:extLst>
                <a:ext uri="{FF2B5EF4-FFF2-40B4-BE49-F238E27FC236}">
                  <a16:creationId xmlns:a16="http://schemas.microsoft.com/office/drawing/2014/main" id="{B76DCFA7-30ED-8463-DEE0-7E1FE6FFA4A4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3;p53">
              <a:extLst>
                <a:ext uri="{FF2B5EF4-FFF2-40B4-BE49-F238E27FC236}">
                  <a16:creationId xmlns:a16="http://schemas.microsoft.com/office/drawing/2014/main" id="{012BD7B5-668F-EAA3-99C0-DAC608A881D4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" name="Google Shape;2474;p53">
            <a:extLst>
              <a:ext uri="{FF2B5EF4-FFF2-40B4-BE49-F238E27FC236}">
                <a16:creationId xmlns:a16="http://schemas.microsoft.com/office/drawing/2014/main" id="{D51DF85B-4666-949E-0B81-03C558ED72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889977" y="3906417"/>
            <a:ext cx="1020600" cy="2367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F0F675A-8FDB-1E67-75B3-6C26E028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10" y="3805487"/>
            <a:ext cx="658425" cy="7376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0973950-363C-AE47-EA08-5D9E75B3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11" y="1476290"/>
            <a:ext cx="3575244" cy="15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2"/>
          <p:cNvSpPr txBox="1">
            <a:spLocks noGrp="1"/>
          </p:cNvSpPr>
          <p:nvPr>
            <p:ph type="subTitle" idx="1"/>
          </p:nvPr>
        </p:nvSpPr>
        <p:spPr>
          <a:xfrm>
            <a:off x="4678693" y="4048327"/>
            <a:ext cx="4434235" cy="7566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COBOL programs are divided into four divisions, Identification, Environment, Data, and the Procedure Division.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9084D-D369-E285-88BC-F5476974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09" y="0"/>
            <a:ext cx="467373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D0968-3C4B-6871-3DC7-79E85A19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7203"/>
            <a:ext cx="4572000" cy="3432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RESULTS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31" name="Google Shape;5231;p6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Sorting an array of size n = 500,000…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  <a:highlight>
                  <a:schemeClr val="accent3"/>
                </a:highlight>
              </a:rPr>
              <a:t>Python Runtime: 4 Hours</a:t>
            </a:r>
            <a:endParaRPr sz="1600" b="1" dirty="0">
              <a:solidFill>
                <a:schemeClr val="accent6"/>
              </a:solidFill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  <a:highlight>
                  <a:schemeClr val="accent3"/>
                </a:highlight>
              </a:rPr>
              <a:t>COBOL Runtime: At least twice that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6"/>
                </a:solidFill>
                <a:highlight>
                  <a:schemeClr val="accent3"/>
                </a:highlight>
              </a:rPr>
              <a:t>Preferred Language for future projects: C#</a:t>
            </a:r>
            <a:endParaRPr sz="1600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pic>
        <p:nvPicPr>
          <p:cNvPr id="3" name="Picture 2" descr="A picture containing text, glass, container&#10;&#10;Description automatically generated">
            <a:extLst>
              <a:ext uri="{FF2B5EF4-FFF2-40B4-BE49-F238E27FC236}">
                <a16:creationId xmlns:a16="http://schemas.microsoft.com/office/drawing/2014/main" id="{22980D6A-3281-BAC2-7264-77EFB895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10" y="957651"/>
            <a:ext cx="3217653" cy="37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0114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406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Zen Dots</vt:lpstr>
      <vt:lpstr>Arial</vt:lpstr>
      <vt:lpstr>Anaheim</vt:lpstr>
      <vt:lpstr> Computer Science Degree for College by Slidesgo</vt:lpstr>
      <vt:lpstr>COBOL Bubble Sort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COMPUTER SCIENCE Degree for College</dc:title>
  <cp:lastModifiedBy>Sarah Johnson</cp:lastModifiedBy>
  <cp:revision>5</cp:revision>
  <dcterms:modified xsi:type="dcterms:W3CDTF">2023-05-01T08:42:48Z</dcterms:modified>
</cp:coreProperties>
</file>