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68" r:id="rId4"/>
    <p:sldId id="276" r:id="rId5"/>
    <p:sldId id="277" r:id="rId6"/>
    <p:sldId id="263" r:id="rId7"/>
    <p:sldId id="265" r:id="rId8"/>
    <p:sldId id="260" r:id="rId9"/>
    <p:sldId id="283" r:id="rId10"/>
    <p:sldId id="285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o, Rohit" initials="RR" lastIdx="4" clrIdx="0">
    <p:extLst>
      <p:ext uri="{19B8F6BF-5375-455C-9EA6-DF929625EA0E}">
        <p15:presenceInfo xmlns:p15="http://schemas.microsoft.com/office/powerpoint/2012/main" userId="S::rohitrao@fas.harvard.edu::386533fa-cb8b-4c20-9d01-41060734db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EADCF4"/>
    <a:srgbClr val="DFC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7CB54-4D8D-47AF-B7F6-77E23B4B2B48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10C8E-DC6F-44AC-BECA-819E7A0B3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87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– suggestive of underlying neuroendocrine and metabolic changes in PTSD as a result of traumatic experience.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Underlying alterations in sympathetic nervous system activity, neuroendocrine systems, and metabolism associated with PTSD similar to those present in traditional metabolic disorders (such as diabetes)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9F8F-AC1C-4510-94CC-49E7773B2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PCL score</a:t>
            </a:r>
          </a:p>
          <a:p>
            <a:r>
              <a:rPr lang="en-US" dirty="0"/>
              <a:t>Describe </a:t>
            </a:r>
            <a:r>
              <a:rPr lang="en-US"/>
              <a:t>colours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89F8F-AC1C-4510-94CC-49E7773B2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8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in a test for over-representation of pathways in the sample, the p-value is the probability of randomly having k or more metabolites from the total metabolites in n total draws.</a:t>
            </a: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9F8F-AC1C-4510-94CC-49E7773B2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69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Corrected for TBI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F5F5-C1A1-4180-8FC3-3B051EB47C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1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9F8F-AC1C-4510-94CC-49E7773B2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17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BBE3-AF15-42EB-A837-7FFB67E8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82ED5-004E-4BEC-916F-28571FE076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A6A5-41F3-4DED-9392-E19BDB9F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1019-45AA-42ED-B4CE-CAC97C6D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1394-7611-4E82-A3DF-B0CF6585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0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2225A-4DBD-42B5-9238-ECAAE05D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85232-1146-4DBE-8B1D-A4F39EC42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F3F49-AB88-4282-87CF-86BAA68E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2EEF-9A96-4866-9817-7628E83F8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450CA-AFFA-471B-933E-58DD0910C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41126-1CA5-4304-9D45-001225382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990D3-0FFB-4126-B97B-14B8617F7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B1E97-EA56-47B0-A563-76C046423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85B8-372A-4A24-802B-769B1EEF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43AF3-0FCF-4C4F-8A36-1F20D02C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2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459F-C277-4EEC-9F94-3E017FFF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5AF75-EC4D-4AFC-8C79-7707055E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26C16-5C03-4438-9081-4FAB85B3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7BDC-5782-47AB-9B5B-F6448C7E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5E64A-E56A-456E-838F-54DDE02C2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6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B40-2315-4A7B-BBA4-6B7AD9B7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EE1DE-2DE6-4711-9333-96FE30844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479FB-CB56-4562-935F-5817171E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63D1-0E8D-4399-9865-0387E752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4F6EE-D62C-43B6-861C-33C1FCE5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8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0D6B-6571-472B-94F7-EDB5649B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D3671-82F8-448E-8197-66B2534E1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8B5C2-CEA3-47A2-B756-DFC13B68A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3B51D-4992-49E9-B40D-9BBF56F5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D3153-EE7E-4D5A-9532-F5E9768B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A81CD-38E0-480D-AFA1-BA9C6EB5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56A1-450F-47D0-88E6-E486D059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6DCC-90C9-4108-8819-05B82EC5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E9D9C-F97D-407F-87AE-06DADEF3D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78F4D-C09D-4D3B-88C0-6147D922D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CD0E0-54B1-4BFE-B5E3-32B45380A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876ED-35CF-470F-AA93-F1738BEB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D77D7-94FC-4F72-A5CB-98CD775F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978E3-8D64-425D-8276-35BEBEE1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5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7F7E-2AC7-4D2D-9E70-91244BEB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ECCE5-91EE-4732-B0BF-9F44BCBF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BCDF4-2632-4628-911E-D611AC73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982EF-7755-414B-8702-1893B8B9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40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BAB637-34B2-48A5-BFD3-2B0BFF31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59FEC2-2C1A-4339-AAEA-187C83C1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C9DAA-19BA-4589-B85E-EB87C679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39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08BA-A23B-4F8B-8DE4-E32DD12FD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E191D-5E92-4FED-8D38-9CB82B8ED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E28C3-8236-46AF-9379-0DFFE8E18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FECCE-4F33-431A-870A-89E3B091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23FC1-8CBE-4587-8C97-20015DF7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CDD86-8972-476D-AC1A-8C0BBBF1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2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8B0F-5F5D-4491-8F20-1EF10CE81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24CDB-6529-44DB-BBE1-B7E77DEAD9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6633F-3A29-4C71-9339-CE9606612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EBA7D-115C-459F-B50F-B0D47C52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50899-7049-4013-8FEB-020F8E8C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E76DC-280C-4051-B206-FEF0BBC3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3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4FEA2-86D4-4DCC-B8E8-E2FF9CB55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4B7E4-074B-4BF8-88D0-4DFC75BF8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A70E-6FC3-4C86-BD43-8C308DB47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31F94-BC4E-4303-8A37-C471621C57F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7BAAC-D14A-4DB0-B32A-7ABC91A63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B4548-E195-4985-99F6-2E53F0C85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E73F-0852-48A6-8B41-3B3BEB6B3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etaboanalyst.ca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B40A-7B71-4E7D-A2F7-F3E525677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3541"/>
            <a:ext cx="9144000" cy="2387600"/>
          </a:xfrm>
        </p:spPr>
        <p:txBody>
          <a:bodyPr/>
          <a:lstStyle/>
          <a:p>
            <a:r>
              <a:rPr lang="en-US" dirty="0"/>
              <a:t>Post Traumatic Stress Disorder</a:t>
            </a:r>
          </a:p>
        </p:txBody>
      </p:sp>
    </p:spTree>
    <p:extLst>
      <p:ext uri="{BB962C8B-B14F-4D97-AF65-F5344CB8AC3E}">
        <p14:creationId xmlns:p14="http://schemas.microsoft.com/office/powerpoint/2010/main" val="283280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8D8A52-BD91-4EBE-BEC8-7F716A20AE96}"/>
              </a:ext>
            </a:extLst>
          </p:cNvPr>
          <p:cNvSpPr/>
          <p:nvPr/>
        </p:nvSpPr>
        <p:spPr>
          <a:xfrm>
            <a:off x="7156011" y="4278620"/>
            <a:ext cx="2323052" cy="168676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2F7060-CE33-4ADB-94DC-2EF138B443B7}"/>
              </a:ext>
            </a:extLst>
          </p:cNvPr>
          <p:cNvSpPr/>
          <p:nvPr/>
        </p:nvSpPr>
        <p:spPr>
          <a:xfrm>
            <a:off x="4558701" y="4447975"/>
            <a:ext cx="1906630" cy="178441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C1C65F-5BDE-44CB-B371-472940A4929A}"/>
              </a:ext>
            </a:extLst>
          </p:cNvPr>
          <p:cNvSpPr/>
          <p:nvPr/>
        </p:nvSpPr>
        <p:spPr>
          <a:xfrm>
            <a:off x="123473" y="4036025"/>
            <a:ext cx="4045122" cy="268185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2163A-0DCE-482B-A1F0-7BAA388D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 Pathway Driven Approach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DBCC98-A032-415C-B975-0B2E93D6C295}"/>
              </a:ext>
            </a:extLst>
          </p:cNvPr>
          <p:cNvSpPr/>
          <p:nvPr/>
        </p:nvSpPr>
        <p:spPr>
          <a:xfrm>
            <a:off x="564094" y="4762492"/>
            <a:ext cx="3176058" cy="482292"/>
          </a:xfrm>
          <a:prstGeom prst="roundRect">
            <a:avLst/>
          </a:prstGeom>
          <a:solidFill>
            <a:srgbClr val="FFE699">
              <a:alpha val="5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Principle Component 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1C0F8A4-014A-469E-A81C-0746492EA754}"/>
              </a:ext>
            </a:extLst>
          </p:cNvPr>
          <p:cNvSpPr/>
          <p:nvPr/>
        </p:nvSpPr>
        <p:spPr>
          <a:xfrm>
            <a:off x="1204455" y="5355833"/>
            <a:ext cx="1892662" cy="482292"/>
          </a:xfrm>
          <a:prstGeom prst="roundRect">
            <a:avLst/>
          </a:prstGeom>
          <a:solidFill>
            <a:srgbClr val="FFE699">
              <a:alpha val="5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Pathway Activity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D1657F-45CA-4C2A-A284-0CEEE3C6A7D3}"/>
              </a:ext>
            </a:extLst>
          </p:cNvPr>
          <p:cNvSpPr/>
          <p:nvPr/>
        </p:nvSpPr>
        <p:spPr>
          <a:xfrm>
            <a:off x="1486167" y="5982640"/>
            <a:ext cx="1342473" cy="482292"/>
          </a:xfrm>
          <a:prstGeom prst="roundRect">
            <a:avLst/>
          </a:prstGeom>
          <a:solidFill>
            <a:srgbClr val="FFE699">
              <a:alpha val="5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COMBINER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37168C-049F-430F-8B49-FA1E832A52C9}"/>
              </a:ext>
            </a:extLst>
          </p:cNvPr>
          <p:cNvSpPr/>
          <p:nvPr/>
        </p:nvSpPr>
        <p:spPr>
          <a:xfrm>
            <a:off x="155158" y="4138965"/>
            <a:ext cx="3965509" cy="482292"/>
          </a:xfrm>
          <a:prstGeom prst="roundRect">
            <a:avLst/>
          </a:prstGeom>
          <a:solidFill>
            <a:srgbClr val="FFE699">
              <a:alpha val="5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Condition-Responsive Genes (CORGs)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75FFFD-754A-494C-A048-9EFC062C4084}"/>
              </a:ext>
            </a:extLst>
          </p:cNvPr>
          <p:cNvSpPr/>
          <p:nvPr/>
        </p:nvSpPr>
        <p:spPr>
          <a:xfrm>
            <a:off x="4807293" y="4575194"/>
            <a:ext cx="1442356" cy="629816"/>
          </a:xfrm>
          <a:prstGeom prst="roundRect">
            <a:avLst/>
          </a:prstGeom>
          <a:solidFill>
            <a:srgbClr val="FFE699">
              <a:alpha val="5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LASSO Regression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38C1C9-9704-475C-9EB6-C0244811E747}"/>
              </a:ext>
            </a:extLst>
          </p:cNvPr>
          <p:cNvSpPr/>
          <p:nvPr/>
        </p:nvSpPr>
        <p:spPr>
          <a:xfrm>
            <a:off x="4714684" y="5466277"/>
            <a:ext cx="1627573" cy="629816"/>
          </a:xfrm>
          <a:prstGeom prst="roundRect">
            <a:avLst/>
          </a:prstGeom>
          <a:solidFill>
            <a:srgbClr val="FFE699">
              <a:alpha val="5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Mann Whitney Test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475076-7D75-4541-A558-A558079D7A97}"/>
              </a:ext>
            </a:extLst>
          </p:cNvPr>
          <p:cNvSpPr/>
          <p:nvPr/>
        </p:nvSpPr>
        <p:spPr>
          <a:xfrm>
            <a:off x="7368246" y="4443243"/>
            <a:ext cx="1913385" cy="1317953"/>
          </a:xfrm>
          <a:prstGeom prst="roundRect">
            <a:avLst/>
          </a:prstGeom>
          <a:solidFill>
            <a:srgbClr val="FFE699">
              <a:alpha val="5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Correlation coefficients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(BH correction)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07B5F-F95E-4035-A6C0-C5CDC2032751}"/>
              </a:ext>
            </a:extLst>
          </p:cNvPr>
          <p:cNvSpPr/>
          <p:nvPr/>
        </p:nvSpPr>
        <p:spPr>
          <a:xfrm>
            <a:off x="370023" y="1633486"/>
            <a:ext cx="375064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Each pathway consists of &gt;1 metabolites. So a single descriptor for each pathway was obtained based on the below procedures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4937B5-B8F2-47CB-8822-F9E1410C1383}"/>
              </a:ext>
            </a:extLst>
          </p:cNvPr>
          <p:cNvSpPr/>
          <p:nvPr/>
        </p:nvSpPr>
        <p:spPr>
          <a:xfrm>
            <a:off x="4524583" y="1606464"/>
            <a:ext cx="2173459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</a:rPr>
              <a:t>Corresponding to the result for each procedure, significant pathways were selected using two techniques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9E1D2E-9F8E-41F3-BD80-3826910ABD33}"/>
              </a:ext>
            </a:extLst>
          </p:cNvPr>
          <p:cNvSpPr/>
          <p:nvPr/>
        </p:nvSpPr>
        <p:spPr>
          <a:xfrm>
            <a:off x="6950144" y="1855311"/>
            <a:ext cx="2795209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</a:rPr>
              <a:t>Correlated metabolites were found within </a:t>
            </a:r>
            <a:r>
              <a:rPr lang="en-US" sz="2000" dirty="0">
                <a:ln w="0"/>
              </a:rPr>
              <a:t>each significant pathway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99409-B8CD-4493-ACE6-6DBD2B4F71EE}"/>
              </a:ext>
            </a:extLst>
          </p:cNvPr>
          <p:cNvSpPr/>
          <p:nvPr/>
        </p:nvSpPr>
        <p:spPr>
          <a:xfrm>
            <a:off x="10146643" y="1652776"/>
            <a:ext cx="1847337" cy="224676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</a:rPr>
              <a:t>The final result was corrected for multiple hypothesis and goodness of each method was assessed</a:t>
            </a:r>
            <a:endParaRPr lang="en-US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E867A051-8207-426E-BE7D-76FBF2B67573}"/>
              </a:ext>
            </a:extLst>
          </p:cNvPr>
          <p:cNvSpPr/>
          <p:nvPr/>
        </p:nvSpPr>
        <p:spPr>
          <a:xfrm>
            <a:off x="4116047" y="2164117"/>
            <a:ext cx="400791" cy="31164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A4945D1-85AA-481B-AD7F-779DAD3A859E}"/>
              </a:ext>
            </a:extLst>
          </p:cNvPr>
          <p:cNvSpPr/>
          <p:nvPr/>
        </p:nvSpPr>
        <p:spPr>
          <a:xfrm>
            <a:off x="6721574" y="2170064"/>
            <a:ext cx="337811" cy="31164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F147D0CA-9648-4BFB-9A91-72034F5E3E6E}"/>
              </a:ext>
            </a:extLst>
          </p:cNvPr>
          <p:cNvSpPr/>
          <p:nvPr/>
        </p:nvSpPr>
        <p:spPr>
          <a:xfrm>
            <a:off x="9694302" y="2164117"/>
            <a:ext cx="337811" cy="31164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Left-Right 62">
            <a:extLst>
              <a:ext uri="{FF2B5EF4-FFF2-40B4-BE49-F238E27FC236}">
                <a16:creationId xmlns:a16="http://schemas.microsoft.com/office/drawing/2014/main" id="{F3B28E64-FDB9-4869-9539-2AA0393511F3}"/>
              </a:ext>
            </a:extLst>
          </p:cNvPr>
          <p:cNvSpPr/>
          <p:nvPr/>
        </p:nvSpPr>
        <p:spPr>
          <a:xfrm rot="5400000">
            <a:off x="1791130" y="3390140"/>
            <a:ext cx="520140" cy="31865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F72BC8CD-2B01-4FC5-9526-EE9EE1A307D5}"/>
              </a:ext>
            </a:extLst>
          </p:cNvPr>
          <p:cNvSpPr/>
          <p:nvPr/>
        </p:nvSpPr>
        <p:spPr>
          <a:xfrm rot="5400000">
            <a:off x="5344470" y="3966557"/>
            <a:ext cx="520140" cy="31865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0E240005-989C-4AE6-9B4D-4BAF017E7B8D}"/>
              </a:ext>
            </a:extLst>
          </p:cNvPr>
          <p:cNvSpPr/>
          <p:nvPr/>
        </p:nvSpPr>
        <p:spPr>
          <a:xfrm rot="5400000">
            <a:off x="8064867" y="3390141"/>
            <a:ext cx="520140" cy="318653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Slide Number Placeholder 4">
            <a:extLst>
              <a:ext uri="{FF2B5EF4-FFF2-40B4-BE49-F238E27FC236}">
                <a16:creationId xmlns:a16="http://schemas.microsoft.com/office/drawing/2014/main" id="{E7DDACEE-B7AF-43E5-B01F-C4E6202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CF4C6C-36B7-4B60-B53A-2FB4E3189073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0DEAE3-3EAB-4D29-AE75-A6FA1549DC8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828640" y="5927786"/>
            <a:ext cx="1892662" cy="29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AA9D75-3A1B-4BFE-B1F5-E6A570EF27B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828640" y="5019344"/>
            <a:ext cx="1992494" cy="1204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969E13-5A91-4877-A2FA-27CA1E639EC1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097117" y="5596979"/>
            <a:ext cx="1617567" cy="184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F3FEBAD-8935-4BA5-86BB-C01EEF35248F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3097117" y="4890102"/>
            <a:ext cx="1710176" cy="706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D113111-CC63-4BDF-8C4D-9C45D5E3405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740152" y="5003638"/>
            <a:ext cx="963498" cy="676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460EBE8-1C6E-47A1-84B4-B08EF5F5A7C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740152" y="4785012"/>
            <a:ext cx="1067141" cy="218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A7F040F-1CD6-44E0-9358-965ACA4DC77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120667" y="4380111"/>
            <a:ext cx="569709" cy="120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E49DDEE-1BBA-46EE-AD6F-26973C54E1A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120667" y="4380111"/>
            <a:ext cx="686626" cy="37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19AB85FC-C411-4F19-A7B9-983F320A0E6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249649" y="4890102"/>
            <a:ext cx="1118597" cy="21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EB23793-115D-4AF7-BD56-BC6ECBEF9CB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342257" y="5355833"/>
            <a:ext cx="1025989" cy="42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07E99238-EC70-41AD-A380-AABB6601B7ED}"/>
              </a:ext>
            </a:extLst>
          </p:cNvPr>
          <p:cNvSpPr/>
          <p:nvPr/>
        </p:nvSpPr>
        <p:spPr>
          <a:xfrm>
            <a:off x="370024" y="1606464"/>
            <a:ext cx="3713296" cy="14299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C5C0AA8-3150-49ED-9258-91717B84A1E6}"/>
              </a:ext>
            </a:extLst>
          </p:cNvPr>
          <p:cNvSpPr/>
          <p:nvPr/>
        </p:nvSpPr>
        <p:spPr>
          <a:xfrm>
            <a:off x="4551496" y="1606464"/>
            <a:ext cx="2111888" cy="2216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A262596-14B3-4FCE-9C01-298F8298FF60}"/>
              </a:ext>
            </a:extLst>
          </p:cNvPr>
          <p:cNvSpPr/>
          <p:nvPr/>
        </p:nvSpPr>
        <p:spPr>
          <a:xfrm>
            <a:off x="7099333" y="1782147"/>
            <a:ext cx="2480439" cy="11923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6629C374-06CF-42D7-B8AD-2DEBC645546C}"/>
              </a:ext>
            </a:extLst>
          </p:cNvPr>
          <p:cNvSpPr/>
          <p:nvPr/>
        </p:nvSpPr>
        <p:spPr>
          <a:xfrm>
            <a:off x="10146643" y="1633486"/>
            <a:ext cx="1847337" cy="23320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42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0F6A-CA9A-40A3-8AA2-7399216B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Results : Pathway Driven Approach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A5995DB-0DA8-476A-BF2C-3AAFA177E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28983"/>
              </p:ext>
            </p:extLst>
          </p:nvPr>
        </p:nvGraphicFramePr>
        <p:xfrm>
          <a:off x="942390" y="3316559"/>
          <a:ext cx="7324532" cy="3242871"/>
        </p:xfrm>
        <a:graphic>
          <a:graphicData uri="http://schemas.openxmlformats.org/drawingml/2006/table">
            <a:tbl>
              <a:tblPr bandRow="1">
                <a:tableStyleId>{C4B1156A-380E-4F78-BDF5-A606A8083BF9}</a:tableStyleId>
              </a:tblPr>
              <a:tblGrid>
                <a:gridCol w="3662266">
                  <a:extLst>
                    <a:ext uri="{9D8B030D-6E8A-4147-A177-3AD203B41FA5}">
                      <a16:colId xmlns:a16="http://schemas.microsoft.com/office/drawing/2014/main" val="1581893372"/>
                    </a:ext>
                  </a:extLst>
                </a:gridCol>
                <a:gridCol w="3662266">
                  <a:extLst>
                    <a:ext uri="{9D8B030D-6E8A-4147-A177-3AD203B41FA5}">
                      <a16:colId xmlns:a16="http://schemas.microsoft.com/office/drawing/2014/main" val="158266146"/>
                    </a:ext>
                  </a:extLst>
                </a:gridCol>
              </a:tblGrid>
              <a:tr h="2190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Caffeine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Nicotinate and nicotinamide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2128331"/>
                  </a:ext>
                </a:extLst>
              </a:tr>
              <a:tr h="2190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Glycine, serine and threonine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D-Arginine and D-ornithine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7016045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Phenylalanine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Fatty acid biosynthesis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8930762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Alanine, aspartate and glutamate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Glutathione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96085377"/>
                  </a:ext>
                </a:extLst>
              </a:tr>
              <a:tr h="2190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Sphingolipid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Lysine degradation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2096627"/>
                  </a:ext>
                </a:extLst>
              </a:tr>
              <a:tr h="21909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Arginine and proline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Pentose phosphate pathway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68347455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Taurine and hypotaurine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Lysine biosynthesis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99428902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Cysteine and methionine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Thiamine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08702054"/>
                  </a:ext>
                </a:extLst>
              </a:tr>
              <a:tr h="4285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Pantothenate and CoA biosynthesis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Ubiquinone and other terpenoid-quinone biosynthesis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62973762"/>
                  </a:ext>
                </a:extLst>
              </a:tr>
              <a:tr h="2190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Citrate cycle (TCA cycle)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Glycolysis or Gluconeogenesis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05379315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Pyrimidine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Pyruvate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865813538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Glycerophospholipid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Tryptophan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2136371"/>
                  </a:ext>
                </a:extLst>
              </a:tr>
              <a:tr h="2190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Primary bile acid biosynthesis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Amino sugar and nucleotide sugar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708704"/>
                  </a:ext>
                </a:extLst>
              </a:tr>
              <a:tr h="2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Glyoxylate and dicarboxylate metabolism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2529395"/>
                  </a:ext>
                </a:extLst>
              </a:tr>
            </a:tbl>
          </a:graphicData>
        </a:graphic>
      </p:graphicFrame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FAFC786C-3893-4961-AD3F-C1A4AE47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CF4C6C-36B7-4B60-B53A-2FB4E318907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A6DC-ED99-465F-B007-6659569C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C80F6-946E-40CE-9FD3-4ECA97F4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720"/>
            <a:ext cx="5562506" cy="2817396"/>
          </a:xfrm>
        </p:spPr>
        <p:txBody>
          <a:bodyPr/>
          <a:lstStyle/>
          <a:p>
            <a:r>
              <a:rPr lang="en-US" sz="1800" dirty="0"/>
              <a:t>Post Traumatic Stress Disorder (PTSD) – psychiatric and somatic disorder that affects individuals exposed to trauma.</a:t>
            </a:r>
          </a:p>
          <a:p>
            <a:r>
              <a:rPr lang="en-US" sz="1800" u="sng" dirty="0"/>
              <a:t>Why metabolomics?</a:t>
            </a:r>
            <a:br>
              <a:rPr lang="en-US" sz="1800" dirty="0"/>
            </a:br>
            <a:r>
              <a:rPr lang="en-US" sz="1800" dirty="0"/>
              <a:t>Previous studies - High co-morbidity between metabolic disorders and PTSD Indicate systemic pathology associated with PTSD might be identified by </a:t>
            </a:r>
            <a:r>
              <a:rPr lang="en-US" sz="1800" i="1" dirty="0"/>
              <a:t>metabolomic analysis of blood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E7CD6-4BAD-4796-8D89-FDD7B1DAC7F4}"/>
              </a:ext>
            </a:extLst>
          </p:cNvPr>
          <p:cNvSpPr/>
          <p:nvPr/>
        </p:nvSpPr>
        <p:spPr>
          <a:xfrm>
            <a:off x="6499055" y="1897176"/>
            <a:ext cx="5284574" cy="3422821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EAA48F-B677-40BC-9C89-D3EDBB28342C}"/>
              </a:ext>
            </a:extLst>
          </p:cNvPr>
          <p:cNvSpPr/>
          <p:nvPr/>
        </p:nvSpPr>
        <p:spPr>
          <a:xfrm>
            <a:off x="7037171" y="3239576"/>
            <a:ext cx="1297460" cy="605481"/>
          </a:xfrm>
          <a:prstGeom prst="round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obesity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683918-7950-4AAA-A523-E6363F5BB09D}"/>
              </a:ext>
            </a:extLst>
          </p:cNvPr>
          <p:cNvSpPr/>
          <p:nvPr/>
        </p:nvSpPr>
        <p:spPr>
          <a:xfrm>
            <a:off x="8432980" y="3845057"/>
            <a:ext cx="1297460" cy="605481"/>
          </a:xfrm>
          <a:prstGeom prst="round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diabetes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77D4FF-9F7F-4D50-A6E6-8F5672287AC2}"/>
              </a:ext>
            </a:extLst>
          </p:cNvPr>
          <p:cNvSpPr/>
          <p:nvPr/>
        </p:nvSpPr>
        <p:spPr>
          <a:xfrm>
            <a:off x="8432980" y="2961937"/>
            <a:ext cx="1715119" cy="605481"/>
          </a:xfrm>
          <a:prstGeom prst="round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cardiovascular disease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B98B6-D727-4026-82A1-18CD1FA0AEF1}"/>
              </a:ext>
            </a:extLst>
          </p:cNvPr>
          <p:cNvSpPr/>
          <p:nvPr/>
        </p:nvSpPr>
        <p:spPr>
          <a:xfrm>
            <a:off x="9801604" y="3645655"/>
            <a:ext cx="1715119" cy="605481"/>
          </a:xfrm>
          <a:prstGeom prst="roundRect">
            <a:avLst/>
          </a:prstGeom>
          <a:solidFill>
            <a:srgbClr val="FFE6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Autoimmune disease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89AA78-1991-4C2F-B5C4-0CCFDF8D7923}"/>
              </a:ext>
            </a:extLst>
          </p:cNvPr>
          <p:cNvSpPr/>
          <p:nvPr/>
        </p:nvSpPr>
        <p:spPr>
          <a:xfrm>
            <a:off x="7989873" y="2309522"/>
            <a:ext cx="2302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Metabolic disorders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D3C4F0B-1C4D-40E4-8C98-CC311CD5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CF4C6C-36B7-4B60-B53A-2FB4E31890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1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253D65AB-7EF1-4FD3-89DA-0524ED3DDF95}"/>
              </a:ext>
            </a:extLst>
          </p:cNvPr>
          <p:cNvSpPr/>
          <p:nvPr/>
        </p:nvSpPr>
        <p:spPr>
          <a:xfrm>
            <a:off x="6505576" y="5649541"/>
            <a:ext cx="2349772" cy="706809"/>
          </a:xfrm>
          <a:prstGeom prst="roundRect">
            <a:avLst/>
          </a:prstGeom>
          <a:solidFill>
            <a:srgbClr val="FFE699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FC81334-D82A-4DF7-99C1-D216C0A115C1}"/>
              </a:ext>
            </a:extLst>
          </p:cNvPr>
          <p:cNvSpPr/>
          <p:nvPr/>
        </p:nvSpPr>
        <p:spPr>
          <a:xfrm>
            <a:off x="4112377" y="5957248"/>
            <a:ext cx="2349772" cy="706809"/>
          </a:xfrm>
          <a:prstGeom prst="roundRect">
            <a:avLst/>
          </a:prstGeom>
          <a:solidFill>
            <a:srgbClr val="FFE699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FBDEA7E-4A32-4240-9A02-84DA88078140}"/>
              </a:ext>
            </a:extLst>
          </p:cNvPr>
          <p:cNvSpPr/>
          <p:nvPr/>
        </p:nvSpPr>
        <p:spPr>
          <a:xfrm>
            <a:off x="9341588" y="4138578"/>
            <a:ext cx="2305859" cy="738664"/>
          </a:xfrm>
          <a:prstGeom prst="roundRect">
            <a:avLst/>
          </a:prstGeom>
          <a:solidFill>
            <a:srgbClr val="FFE699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F759305-EBBC-465B-875F-A044D3B52E36}"/>
              </a:ext>
            </a:extLst>
          </p:cNvPr>
          <p:cNvSpPr/>
          <p:nvPr/>
        </p:nvSpPr>
        <p:spPr>
          <a:xfrm>
            <a:off x="6599735" y="4117091"/>
            <a:ext cx="2175417" cy="738664"/>
          </a:xfrm>
          <a:prstGeom prst="roundRect">
            <a:avLst/>
          </a:prstGeom>
          <a:solidFill>
            <a:srgbClr val="FFE699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CC702116-49D2-4B64-9231-D1AD78DC451B}"/>
              </a:ext>
            </a:extLst>
          </p:cNvPr>
          <p:cNvSpPr/>
          <p:nvPr/>
        </p:nvSpPr>
        <p:spPr>
          <a:xfrm>
            <a:off x="1481716" y="4117091"/>
            <a:ext cx="1901257" cy="738664"/>
          </a:xfrm>
          <a:prstGeom prst="roundRect">
            <a:avLst/>
          </a:prstGeom>
          <a:solidFill>
            <a:srgbClr val="FFE699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2FA9B9F-6A12-4695-B2A6-DA5DC283F2D8}"/>
              </a:ext>
            </a:extLst>
          </p:cNvPr>
          <p:cNvSpPr/>
          <p:nvPr/>
        </p:nvSpPr>
        <p:spPr>
          <a:xfrm>
            <a:off x="3993884" y="4115370"/>
            <a:ext cx="2175417" cy="738664"/>
          </a:xfrm>
          <a:prstGeom prst="roundRect">
            <a:avLst/>
          </a:prstGeom>
          <a:solidFill>
            <a:srgbClr val="FFE699">
              <a:alpha val="4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FD8E4-8CD3-48C4-81F8-8BF8557E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CF4C6C-36B7-4B60-B53A-2FB4E3189073}" type="slidenum">
              <a:rPr lang="en-US" smtClean="0"/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B2D85-E19C-4750-8260-A3362B288BEE}"/>
              </a:ext>
            </a:extLst>
          </p:cNvPr>
          <p:cNvSpPr/>
          <p:nvPr/>
        </p:nvSpPr>
        <p:spPr>
          <a:xfrm>
            <a:off x="5309002" y="1571449"/>
            <a:ext cx="2302938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Metabolic disorders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A18238D-2F4E-4317-8B19-2D380152F3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91612" y="1979649"/>
            <a:ext cx="1138805" cy="10010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A6A1401-34C4-4665-98CF-CD092DC024BE}"/>
              </a:ext>
            </a:extLst>
          </p:cNvPr>
          <p:cNvCxnSpPr>
            <a:cxnSpLocks/>
          </p:cNvCxnSpPr>
          <p:nvPr/>
        </p:nvCxnSpPr>
        <p:spPr>
          <a:xfrm rot="5400000">
            <a:off x="5384931" y="1974054"/>
            <a:ext cx="1138808" cy="101227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DA4F1B-A597-4330-8C03-96D81A0DBA4B}"/>
              </a:ext>
            </a:extLst>
          </p:cNvPr>
          <p:cNvSpPr/>
          <p:nvPr/>
        </p:nvSpPr>
        <p:spPr>
          <a:xfrm>
            <a:off x="4246132" y="3047348"/>
            <a:ext cx="1910654" cy="1020519"/>
          </a:xfrm>
          <a:prstGeom prst="roundRect">
            <a:avLst/>
          </a:prstGeom>
          <a:solidFill>
            <a:srgbClr val="FFE699">
              <a:alpha val="7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Univariate approach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70FFC99-4897-49B5-9BBF-755647ED3FB0}"/>
              </a:ext>
            </a:extLst>
          </p:cNvPr>
          <p:cNvSpPr/>
          <p:nvPr/>
        </p:nvSpPr>
        <p:spPr>
          <a:xfrm>
            <a:off x="6592782" y="3049594"/>
            <a:ext cx="2213371" cy="1020519"/>
          </a:xfrm>
          <a:prstGeom prst="roundRect">
            <a:avLst/>
          </a:prstGeom>
          <a:solidFill>
            <a:srgbClr val="FFE699">
              <a:alpha val="7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Biological Pathways driven approach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9230E1-4A23-456A-A35B-73B94899A129}"/>
              </a:ext>
            </a:extLst>
          </p:cNvPr>
          <p:cNvSpPr txBox="1"/>
          <p:nvPr/>
        </p:nvSpPr>
        <p:spPr>
          <a:xfrm>
            <a:off x="3909852" y="4107703"/>
            <a:ext cx="2328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Significant differences of individual metabolite levels between cases and controls.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2E2372-1570-4BA7-B2BE-3E33FFCAE360}"/>
              </a:ext>
            </a:extLst>
          </p:cNvPr>
          <p:cNvSpPr txBox="1"/>
          <p:nvPr/>
        </p:nvSpPr>
        <p:spPr>
          <a:xfrm>
            <a:off x="6592782" y="4117091"/>
            <a:ext cx="2189322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Significant differences of pathway expression levels between cases and controls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820D41-8700-494F-9F31-0055A8745281}"/>
              </a:ext>
            </a:extLst>
          </p:cNvPr>
          <p:cNvSpPr txBox="1"/>
          <p:nvPr/>
        </p:nvSpPr>
        <p:spPr>
          <a:xfrm>
            <a:off x="4112377" y="5925393"/>
            <a:ext cx="23286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Comparison between pathways obtained from the two methods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C408872-6D9C-498E-829E-34F267A4F0F0}"/>
              </a:ext>
            </a:extLst>
          </p:cNvPr>
          <p:cNvCxnSpPr>
            <a:cxnSpLocks/>
          </p:cNvCxnSpPr>
          <p:nvPr/>
        </p:nvCxnSpPr>
        <p:spPr>
          <a:xfrm flipH="1" flipV="1">
            <a:off x="3439224" y="4489579"/>
            <a:ext cx="458354" cy="51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0E39AA-58BD-43FC-A9C0-070B06C81DBE}"/>
              </a:ext>
            </a:extLst>
          </p:cNvPr>
          <p:cNvSpPr txBox="1"/>
          <p:nvPr/>
        </p:nvSpPr>
        <p:spPr>
          <a:xfrm>
            <a:off x="1481716" y="4117091"/>
            <a:ext cx="19043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Subsequent mapping of significant metabolites to biological pathways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18F609D-DE05-4116-AC54-96888AB1E072}"/>
              </a:ext>
            </a:extLst>
          </p:cNvPr>
          <p:cNvCxnSpPr>
            <a:cxnSpLocks/>
          </p:cNvCxnSpPr>
          <p:nvPr/>
        </p:nvCxnSpPr>
        <p:spPr>
          <a:xfrm flipV="1">
            <a:off x="8846653" y="4486423"/>
            <a:ext cx="430386" cy="31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986ADAE-1EB9-40A5-85E1-CCC3AF3971D3}"/>
              </a:ext>
            </a:extLst>
          </p:cNvPr>
          <p:cNvSpPr txBox="1"/>
          <p:nvPr/>
        </p:nvSpPr>
        <p:spPr>
          <a:xfrm>
            <a:off x="9218635" y="4130286"/>
            <a:ext cx="2497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Identifying which specific metabolites in these pathways are significantly different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96F705-F8CA-48D4-AC17-6E86B9C23DE4}"/>
              </a:ext>
            </a:extLst>
          </p:cNvPr>
          <p:cNvSpPr txBox="1"/>
          <p:nvPr/>
        </p:nvSpPr>
        <p:spPr>
          <a:xfrm>
            <a:off x="6413638" y="5676026"/>
            <a:ext cx="2497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Comparison between metabolites obtained from the two methods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DAC108-B713-4F9C-9221-D50E0DE9E31F}"/>
              </a:ext>
            </a:extLst>
          </p:cNvPr>
          <p:cNvCxnSpPr>
            <a:cxnSpLocks/>
          </p:cNvCxnSpPr>
          <p:nvPr/>
        </p:nvCxnSpPr>
        <p:spPr>
          <a:xfrm>
            <a:off x="3000652" y="5406501"/>
            <a:ext cx="43944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FB35E94-0637-403F-9984-BD451B8BEAD1}"/>
              </a:ext>
            </a:extLst>
          </p:cNvPr>
          <p:cNvCxnSpPr>
            <a:cxnSpLocks/>
          </p:cNvCxnSpPr>
          <p:nvPr/>
        </p:nvCxnSpPr>
        <p:spPr>
          <a:xfrm flipV="1">
            <a:off x="2991775" y="4855755"/>
            <a:ext cx="0" cy="559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F3C7040-8102-4063-BA18-C95E16B44726}"/>
              </a:ext>
            </a:extLst>
          </p:cNvPr>
          <p:cNvCxnSpPr>
            <a:cxnSpLocks/>
          </p:cNvCxnSpPr>
          <p:nvPr/>
        </p:nvCxnSpPr>
        <p:spPr>
          <a:xfrm flipV="1">
            <a:off x="7395099" y="4846877"/>
            <a:ext cx="0" cy="5596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2414252-87BA-4825-BAA0-C6213463FA74}"/>
              </a:ext>
            </a:extLst>
          </p:cNvPr>
          <p:cNvCxnSpPr>
            <a:cxnSpLocks/>
          </p:cNvCxnSpPr>
          <p:nvPr/>
        </p:nvCxnSpPr>
        <p:spPr>
          <a:xfrm>
            <a:off x="5272637" y="5406501"/>
            <a:ext cx="0" cy="550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9C51381-DFB0-4B25-9B59-FD0A195452B2}"/>
              </a:ext>
            </a:extLst>
          </p:cNvPr>
          <p:cNvCxnSpPr>
            <a:cxnSpLocks/>
          </p:cNvCxnSpPr>
          <p:nvPr/>
        </p:nvCxnSpPr>
        <p:spPr>
          <a:xfrm>
            <a:off x="5378351" y="5221550"/>
            <a:ext cx="43944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BD5843-4E30-4D2E-939D-6978E3AC10A8}"/>
              </a:ext>
            </a:extLst>
          </p:cNvPr>
          <p:cNvCxnSpPr>
            <a:cxnSpLocks/>
          </p:cNvCxnSpPr>
          <p:nvPr/>
        </p:nvCxnSpPr>
        <p:spPr>
          <a:xfrm flipV="1">
            <a:off x="5369474" y="4864047"/>
            <a:ext cx="0" cy="3663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A6A11AA-936A-4555-9602-64C2C96A7F46}"/>
              </a:ext>
            </a:extLst>
          </p:cNvPr>
          <p:cNvCxnSpPr>
            <a:cxnSpLocks/>
          </p:cNvCxnSpPr>
          <p:nvPr/>
        </p:nvCxnSpPr>
        <p:spPr>
          <a:xfrm flipV="1">
            <a:off x="9772798" y="4864047"/>
            <a:ext cx="0" cy="3575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C1D4FF9-8F76-4F36-B8B5-78374E80FCA9}"/>
              </a:ext>
            </a:extLst>
          </p:cNvPr>
          <p:cNvCxnSpPr>
            <a:cxnSpLocks/>
          </p:cNvCxnSpPr>
          <p:nvPr/>
        </p:nvCxnSpPr>
        <p:spPr>
          <a:xfrm>
            <a:off x="7650336" y="5221550"/>
            <a:ext cx="0" cy="427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6" name="Title 1">
            <a:extLst>
              <a:ext uri="{FF2B5EF4-FFF2-40B4-BE49-F238E27FC236}">
                <a16:creationId xmlns:a16="http://schemas.microsoft.com/office/drawing/2014/main" id="{43E74B15-E672-4B07-B7D7-A9243826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Roadmap</a:t>
            </a:r>
          </a:p>
        </p:txBody>
      </p:sp>
    </p:spTree>
    <p:extLst>
      <p:ext uri="{BB962C8B-B14F-4D97-AF65-F5344CB8AC3E}">
        <p14:creationId xmlns:p14="http://schemas.microsoft.com/office/powerpoint/2010/main" val="854757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3CA5-B7C4-4CEA-94A5-193E766C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the Dataset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439E3-74EC-4CD8-A8CE-B75963FF5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C6C-36B7-4B60-B53A-2FB4E318907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0D6346-DFF7-4A5D-B669-FD1D79BDD03F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1"/>
          <a:stretch/>
        </p:blipFill>
        <p:spPr>
          <a:xfrm>
            <a:off x="5800692" y="2165199"/>
            <a:ext cx="5346494" cy="33799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17CD1F-6713-4DBA-97C8-206622BBE734}"/>
              </a:ext>
            </a:extLst>
          </p:cNvPr>
          <p:cNvSpPr txBox="1"/>
          <p:nvPr/>
        </p:nvSpPr>
        <p:spPr>
          <a:xfrm>
            <a:off x="7029340" y="5160907"/>
            <a:ext cx="1320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 deployment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6E012-4421-47D0-A1F5-E7C08350CE9B}"/>
              </a:ext>
            </a:extLst>
          </p:cNvPr>
          <p:cNvSpPr txBox="1"/>
          <p:nvPr/>
        </p:nvSpPr>
        <p:spPr>
          <a:xfrm>
            <a:off x="9068622" y="5130709"/>
            <a:ext cx="1359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At least 6 months post deployment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B5DCB3-9C99-4599-97BA-F96EC75122D8}"/>
              </a:ext>
            </a:extLst>
          </p:cNvPr>
          <p:cNvSpPr/>
          <p:nvPr/>
        </p:nvSpPr>
        <p:spPr>
          <a:xfrm>
            <a:off x="7168096" y="4988807"/>
            <a:ext cx="734456" cy="20133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17DBBE0-D48D-49B8-9D5F-BCB8ECA80113}"/>
              </a:ext>
            </a:extLst>
          </p:cNvPr>
          <p:cNvSpPr/>
          <p:nvPr/>
        </p:nvSpPr>
        <p:spPr>
          <a:xfrm>
            <a:off x="9312547" y="4972030"/>
            <a:ext cx="691865" cy="24063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F62D68-F5B9-4A5C-BD9A-5057CDD3525E}"/>
              </a:ext>
            </a:extLst>
          </p:cNvPr>
          <p:cNvSpPr/>
          <p:nvPr/>
        </p:nvSpPr>
        <p:spPr>
          <a:xfrm rot="16200000">
            <a:off x="5416745" y="3610658"/>
            <a:ext cx="923895" cy="15600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PCL scores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DD658EE-A73D-419E-8C25-7B50DCBDDB94}"/>
              </a:ext>
            </a:extLst>
          </p:cNvPr>
          <p:cNvGraphicFramePr>
            <a:graphicFrameLocks noGrp="1"/>
          </p:cNvGraphicFramePr>
          <p:nvPr/>
        </p:nvGraphicFramePr>
        <p:xfrm>
          <a:off x="1198883" y="4150607"/>
          <a:ext cx="3906753" cy="9144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913627">
                  <a:extLst>
                    <a:ext uri="{9D8B030D-6E8A-4147-A177-3AD203B41FA5}">
                      <a16:colId xmlns:a16="http://schemas.microsoft.com/office/drawing/2014/main" val="3519984934"/>
                    </a:ext>
                  </a:extLst>
                </a:gridCol>
                <a:gridCol w="1993126">
                  <a:extLst>
                    <a:ext uri="{9D8B030D-6E8A-4147-A177-3AD203B41FA5}">
                      <a16:colId xmlns:a16="http://schemas.microsoft.com/office/drawing/2014/main" val="22332584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Number of Subjects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64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T1&lt;31 and T3&lt;31 (grey)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268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7288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T1&lt;31 and T3&gt;=31 (red)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3286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T1&gt;=31 and T3&lt;31 (blue)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4249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T1&gt;=31 and T3&gt;=31 (green)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74601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BA0E230-CDD6-4CC7-9E4F-E13BB5A3C150}"/>
              </a:ext>
            </a:extLst>
          </p:cNvPr>
          <p:cNvSpPr txBox="1"/>
          <p:nvPr/>
        </p:nvSpPr>
        <p:spPr>
          <a:xfrm>
            <a:off x="1097280" y="2352619"/>
            <a:ext cx="450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Classification of subjects into +PTSD and -PTSD according to PCL scores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8EB0A5-E697-4F0D-9227-8FD20AC120FD}"/>
              </a:ext>
            </a:extLst>
          </p:cNvPr>
          <p:cNvSpPr txBox="1"/>
          <p:nvPr/>
        </p:nvSpPr>
        <p:spPr>
          <a:xfrm>
            <a:off x="1097280" y="3208829"/>
            <a:ext cx="4395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T1 = pre-deployment</a:t>
            </a:r>
          </a:p>
          <a:p>
            <a:r>
              <a:rPr lang="en-US" dirty="0"/>
              <a:t>T3 = At least 6 months post 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A757F-4ECC-4DFA-992D-D3412C5A639F}"/>
              </a:ext>
            </a:extLst>
          </p:cNvPr>
          <p:cNvSpPr txBox="1"/>
          <p:nvPr/>
        </p:nvSpPr>
        <p:spPr>
          <a:xfrm>
            <a:off x="1097280" y="5589768"/>
            <a:ext cx="9639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Grey lines indicate the subjects which remained controls throughout the period of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Red lines indicate the subjects which transitioned from controls to cases after exposure to trauma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Green lines indicate the subjects which remained as cases for the period of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Blue lines indicate the subjects which went from cases to controls after exposure to trauma (probably outliers)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5EAEFF4-6B5D-40DE-ACB4-E6B5F5EEAE5B}"/>
              </a:ext>
            </a:extLst>
          </p:cNvPr>
          <p:cNvSpPr/>
          <p:nvPr/>
        </p:nvSpPr>
        <p:spPr>
          <a:xfrm>
            <a:off x="989556" y="5567294"/>
            <a:ext cx="9747542" cy="11541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24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278D-FDD9-432A-996B-32B8D91E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: Univariate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30245-7B43-4EF4-A5DE-1D67BFC5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C6C-36B7-4B60-B53A-2FB4E3189073}" type="slidenum">
              <a:rPr lang="en-US" smtClean="0"/>
              <a:t>5</a:t>
            </a:fld>
            <a:endParaRPr lang="en-US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2F40FAFB-ED8E-4239-8382-A2C53AA07B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85079" y="1822506"/>
            <a:ext cx="1138805" cy="10010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B101F40-8BF0-413F-B9EE-FF4BCB5BEDA2}"/>
              </a:ext>
            </a:extLst>
          </p:cNvPr>
          <p:cNvCxnSpPr>
            <a:cxnSpLocks/>
          </p:cNvCxnSpPr>
          <p:nvPr/>
        </p:nvCxnSpPr>
        <p:spPr>
          <a:xfrm rot="5400000">
            <a:off x="5278398" y="1816911"/>
            <a:ext cx="1138808" cy="1012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9AD3C4-C659-4D66-A950-CAF172703FB3}"/>
              </a:ext>
            </a:extLst>
          </p:cNvPr>
          <p:cNvSpPr/>
          <p:nvPr/>
        </p:nvSpPr>
        <p:spPr>
          <a:xfrm>
            <a:off x="4139599" y="2890205"/>
            <a:ext cx="1910654" cy="10205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Longitudinal analysis between T1 and T3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AD159E-2038-4336-93E4-B6A0CCCAE48D}"/>
              </a:ext>
            </a:extLst>
          </p:cNvPr>
          <p:cNvSpPr/>
          <p:nvPr/>
        </p:nvSpPr>
        <p:spPr>
          <a:xfrm>
            <a:off x="6486249" y="2892451"/>
            <a:ext cx="2213371" cy="102051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Cross-sectional case-control analysis at T1 and T3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E80966-B56F-453F-AF4A-0727AFCD599B}"/>
              </a:ext>
            </a:extLst>
          </p:cNvPr>
          <p:cNvSpPr/>
          <p:nvPr/>
        </p:nvSpPr>
        <p:spPr>
          <a:xfrm>
            <a:off x="2402645" y="3192530"/>
            <a:ext cx="1595495" cy="110885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Metabolomic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C96DA7-A747-47EF-A1C8-5561933D06C7}"/>
              </a:ext>
            </a:extLst>
          </p:cNvPr>
          <p:cNvSpPr/>
          <p:nvPr/>
        </p:nvSpPr>
        <p:spPr>
          <a:xfrm>
            <a:off x="958789" y="3022363"/>
            <a:ext cx="2116822" cy="154080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Clinical</a:t>
            </a:r>
            <a:r>
              <a:rPr lang="en-US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1" name="Text Box 39">
            <a:extLst>
              <a:ext uri="{FF2B5EF4-FFF2-40B4-BE49-F238E27FC236}">
                <a16:creationId xmlns:a16="http://schemas.microsoft.com/office/drawing/2014/main" id="{E0F3BEFB-9B0E-4B42-97FF-9CF9E330654C}"/>
              </a:ext>
            </a:extLst>
          </p:cNvPr>
          <p:cNvSpPr txBox="1"/>
          <p:nvPr/>
        </p:nvSpPr>
        <p:spPr>
          <a:xfrm>
            <a:off x="3456102" y="4177919"/>
            <a:ext cx="388248" cy="34406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40875D-A4A1-4D47-8A97-C0BBD44DB96F}"/>
              </a:ext>
            </a:extLst>
          </p:cNvPr>
          <p:cNvSpPr/>
          <p:nvPr/>
        </p:nvSpPr>
        <p:spPr>
          <a:xfrm>
            <a:off x="2402645" y="2595168"/>
            <a:ext cx="1595495" cy="1138808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Metabolomic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E5A0C7-9AC3-4337-9F54-BEF760C46247}"/>
              </a:ext>
            </a:extLst>
          </p:cNvPr>
          <p:cNvSpPr/>
          <p:nvPr/>
        </p:nvSpPr>
        <p:spPr>
          <a:xfrm>
            <a:off x="958789" y="2425001"/>
            <a:ext cx="2116822" cy="154080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Clinical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4" name="Text Box 39">
            <a:extLst>
              <a:ext uri="{FF2B5EF4-FFF2-40B4-BE49-F238E27FC236}">
                <a16:creationId xmlns:a16="http://schemas.microsoft.com/office/drawing/2014/main" id="{4C1A6B22-C121-4048-9977-AEE987740B94}"/>
              </a:ext>
            </a:extLst>
          </p:cNvPr>
          <p:cNvSpPr txBox="1"/>
          <p:nvPr/>
        </p:nvSpPr>
        <p:spPr>
          <a:xfrm>
            <a:off x="3470951" y="2343407"/>
            <a:ext cx="385445" cy="489585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9B91C94-8EF8-44D9-B76A-5A6DDE0968D9}"/>
              </a:ext>
            </a:extLst>
          </p:cNvPr>
          <p:cNvSpPr/>
          <p:nvPr/>
        </p:nvSpPr>
        <p:spPr>
          <a:xfrm>
            <a:off x="10291114" y="2930747"/>
            <a:ext cx="1544571" cy="1089151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Metabolomic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C9A1431-9A50-44F6-BA4F-D09BC05BEA0B}"/>
              </a:ext>
            </a:extLst>
          </p:cNvPr>
          <p:cNvSpPr/>
          <p:nvPr/>
        </p:nvSpPr>
        <p:spPr>
          <a:xfrm>
            <a:off x="8842047" y="2695930"/>
            <a:ext cx="2116822" cy="1540805"/>
          </a:xfrm>
          <a:prstGeom prst="ellipse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Clinical</a:t>
            </a:r>
            <a:r>
              <a:rPr lang="en-US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17" name="Text Box 39">
            <a:extLst>
              <a:ext uri="{FF2B5EF4-FFF2-40B4-BE49-F238E27FC236}">
                <a16:creationId xmlns:a16="http://schemas.microsoft.com/office/drawing/2014/main" id="{57534D04-1075-452C-B71B-A9E52C6BAA4B}"/>
              </a:ext>
            </a:extLst>
          </p:cNvPr>
          <p:cNvSpPr txBox="1"/>
          <p:nvPr/>
        </p:nvSpPr>
        <p:spPr>
          <a:xfrm>
            <a:off x="11198715" y="2701838"/>
            <a:ext cx="670376" cy="344069"/>
          </a:xfrm>
          <a:prstGeom prst="rect">
            <a:avLst/>
          </a:prstGeom>
          <a:noFill/>
          <a:ln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T1/T3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136C8F2-21AF-4A87-9DD5-EE1087C4F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081748"/>
              </p:ext>
            </p:extLst>
          </p:nvPr>
        </p:nvGraphicFramePr>
        <p:xfrm>
          <a:off x="1840944" y="4716910"/>
          <a:ext cx="3894150" cy="9144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389858">
                  <a:extLst>
                    <a:ext uri="{9D8B030D-6E8A-4147-A177-3AD203B41FA5}">
                      <a16:colId xmlns:a16="http://schemas.microsoft.com/office/drawing/2014/main" val="2862965050"/>
                    </a:ext>
                  </a:extLst>
                </a:gridCol>
                <a:gridCol w="1478984">
                  <a:extLst>
                    <a:ext uri="{9D8B030D-6E8A-4147-A177-3AD203B41FA5}">
                      <a16:colId xmlns:a16="http://schemas.microsoft.com/office/drawing/2014/main" val="3379989350"/>
                    </a:ext>
                  </a:extLst>
                </a:gridCol>
                <a:gridCol w="1025308">
                  <a:extLst>
                    <a:ext uri="{9D8B030D-6E8A-4147-A177-3AD203B41FA5}">
                      <a16:colId xmlns:a16="http://schemas.microsoft.com/office/drawing/2014/main" val="3483073215"/>
                    </a:ext>
                  </a:extLst>
                </a:gridCol>
              </a:tblGrid>
              <a:tr h="1079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PCL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6247289"/>
                  </a:ext>
                </a:extLst>
              </a:tr>
              <a:tr h="5750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&gt;=31 at T3, &lt;31 at T1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702232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Controls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PCL==0 at T1 and T3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8844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PCL&lt;31 at T1 and T3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66666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subjects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58603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2A2475-11AD-4E92-80B2-E10E3A1E0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763335"/>
              </p:ext>
            </p:extLst>
          </p:nvPr>
        </p:nvGraphicFramePr>
        <p:xfrm>
          <a:off x="7770529" y="4716910"/>
          <a:ext cx="3972768" cy="91440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139953">
                  <a:extLst>
                    <a:ext uri="{9D8B030D-6E8A-4147-A177-3AD203B41FA5}">
                      <a16:colId xmlns:a16="http://schemas.microsoft.com/office/drawing/2014/main" val="2862965050"/>
                    </a:ext>
                  </a:extLst>
                </a:gridCol>
                <a:gridCol w="1163935">
                  <a:extLst>
                    <a:ext uri="{9D8B030D-6E8A-4147-A177-3AD203B41FA5}">
                      <a16:colId xmlns:a16="http://schemas.microsoft.com/office/drawing/2014/main" val="3379989350"/>
                    </a:ext>
                  </a:extLst>
                </a:gridCol>
                <a:gridCol w="890069">
                  <a:extLst>
                    <a:ext uri="{9D8B030D-6E8A-4147-A177-3AD203B41FA5}">
                      <a16:colId xmlns:a16="http://schemas.microsoft.com/office/drawing/2014/main" val="3483073215"/>
                    </a:ext>
                  </a:extLst>
                </a:gridCol>
                <a:gridCol w="778811">
                  <a:extLst>
                    <a:ext uri="{9D8B030D-6E8A-4147-A177-3AD203B41FA5}">
                      <a16:colId xmlns:a16="http://schemas.microsoft.com/office/drawing/2014/main" val="566973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PCL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T3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66247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&gt;=31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0702232"/>
                  </a:ext>
                </a:extLst>
              </a:tr>
              <a:tr h="18288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Controls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PCL==0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234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147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79884422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PCL&lt;31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400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36666666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Total subjects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410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465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755860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F4034C-B8F5-4B21-9D46-5A528B13ADF5}"/>
              </a:ext>
            </a:extLst>
          </p:cNvPr>
          <p:cNvSpPr txBox="1"/>
          <p:nvPr/>
        </p:nvSpPr>
        <p:spPr>
          <a:xfrm>
            <a:off x="897913" y="5826231"/>
            <a:ext cx="106359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To reduce the effects of noise, controls were taken to be subjects which had a PCL score of 0 instead of PCL&lt;31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Subjects with mild (score&gt;=8)/moderate/severe TBI status were excluded from analysis. This metric was decided based on </a:t>
            </a:r>
          </a:p>
          <a:p>
            <a:r>
              <a:rPr lang="en-IN" sz="1600" dirty="0"/>
              <a:t>the Mellon et al. (2019) study</a:t>
            </a:r>
          </a:p>
        </p:txBody>
      </p:sp>
    </p:spTree>
    <p:extLst>
      <p:ext uri="{BB962C8B-B14F-4D97-AF65-F5344CB8AC3E}">
        <p14:creationId xmlns:p14="http://schemas.microsoft.com/office/powerpoint/2010/main" val="4000449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5077AF5D-3E72-4F52-8558-2B8C68BC2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644" y="4589899"/>
            <a:ext cx="3058389" cy="18894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2BD982-6C18-49A1-87B6-79E67958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: Univariate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982F0D-7325-4258-B7DF-BACB180B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C6C-36B7-4B60-B53A-2FB4E318907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356EA84-88BF-4595-954D-7B148F18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409069"/>
              </p:ext>
            </p:extLst>
          </p:nvPr>
        </p:nvGraphicFramePr>
        <p:xfrm>
          <a:off x="4076593" y="4960693"/>
          <a:ext cx="3212685" cy="64008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790678">
                  <a:extLst>
                    <a:ext uri="{9D8B030D-6E8A-4147-A177-3AD203B41FA5}">
                      <a16:colId xmlns:a16="http://schemas.microsoft.com/office/drawing/2014/main" val="1784653083"/>
                    </a:ext>
                  </a:extLst>
                </a:gridCol>
                <a:gridCol w="740540">
                  <a:extLst>
                    <a:ext uri="{9D8B030D-6E8A-4147-A177-3AD203B41FA5}">
                      <a16:colId xmlns:a16="http://schemas.microsoft.com/office/drawing/2014/main" val="325989916"/>
                    </a:ext>
                  </a:extLst>
                </a:gridCol>
                <a:gridCol w="681467">
                  <a:extLst>
                    <a:ext uri="{9D8B030D-6E8A-4147-A177-3AD203B41FA5}">
                      <a16:colId xmlns:a16="http://schemas.microsoft.com/office/drawing/2014/main" val="5676093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85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Upregulated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118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99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467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Downregulated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9678319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A856AE50-BA9F-4BD5-B838-1086AF586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81534"/>
              </p:ext>
            </p:extLst>
          </p:nvPr>
        </p:nvGraphicFramePr>
        <p:xfrm>
          <a:off x="4096540" y="3315937"/>
          <a:ext cx="3022949" cy="640080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648725">
                  <a:extLst>
                    <a:ext uri="{9D8B030D-6E8A-4147-A177-3AD203B41FA5}">
                      <a16:colId xmlns:a16="http://schemas.microsoft.com/office/drawing/2014/main" val="1784653083"/>
                    </a:ext>
                  </a:extLst>
                </a:gridCol>
                <a:gridCol w="687112">
                  <a:extLst>
                    <a:ext uri="{9D8B030D-6E8A-4147-A177-3AD203B41FA5}">
                      <a16:colId xmlns:a16="http://schemas.microsoft.com/office/drawing/2014/main" val="325989916"/>
                    </a:ext>
                  </a:extLst>
                </a:gridCol>
                <a:gridCol w="687112">
                  <a:extLst>
                    <a:ext uri="{9D8B030D-6E8A-4147-A177-3AD203B41FA5}">
                      <a16:colId xmlns:a16="http://schemas.microsoft.com/office/drawing/2014/main" val="1769421245"/>
                    </a:ext>
                  </a:extLst>
                </a:gridCol>
              </a:tblGrid>
              <a:tr h="7228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2185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Upregulated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6849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Downregulated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6467214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4268A053-411F-4480-B92F-38A0C9EBC062}"/>
              </a:ext>
            </a:extLst>
          </p:cNvPr>
          <p:cNvSpPr/>
          <p:nvPr/>
        </p:nvSpPr>
        <p:spPr>
          <a:xfrm>
            <a:off x="4404800" y="2765105"/>
            <a:ext cx="240642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Longitudinal</a:t>
            </a:r>
            <a:r>
              <a:rPr lang="en-US" sz="2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analysis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E1D61F-2685-4598-A218-4102925CB359}"/>
              </a:ext>
            </a:extLst>
          </p:cNvPr>
          <p:cNvSpPr/>
          <p:nvPr/>
        </p:nvSpPr>
        <p:spPr>
          <a:xfrm>
            <a:off x="3647066" y="4533459"/>
            <a:ext cx="407175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Cross-sectional </a:t>
            </a:r>
            <a:r>
              <a:rPr lang="en-US" sz="2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r>
              <a:rPr lang="en-US" sz="2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ase-control </a:t>
            </a:r>
            <a:r>
              <a:rPr lang="en-US" sz="2000" b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r>
              <a:rPr lang="en-US" sz="2000" b="1" cap="none" spc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nalysis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1A9A5F-12CC-4FC2-B9A2-00A6087DF97B}"/>
              </a:ext>
            </a:extLst>
          </p:cNvPr>
          <p:cNvSpPr/>
          <p:nvPr/>
        </p:nvSpPr>
        <p:spPr>
          <a:xfrm>
            <a:off x="676520" y="1523936"/>
            <a:ext cx="2477742" cy="10121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Normalisation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Log Normalisation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tx1"/>
                </a:solidFill>
              </a:rPr>
              <a:t>Median Normalisation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22BD79-C0AB-4491-ABC0-53C77BE7DF46}"/>
              </a:ext>
            </a:extLst>
          </p:cNvPr>
          <p:cNvSpPr/>
          <p:nvPr/>
        </p:nvSpPr>
        <p:spPr>
          <a:xfrm>
            <a:off x="3419605" y="1816274"/>
            <a:ext cx="751562" cy="38830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CD3E03-E524-413C-9289-034B9A067106}"/>
              </a:ext>
            </a:extLst>
          </p:cNvPr>
          <p:cNvSpPr/>
          <p:nvPr/>
        </p:nvSpPr>
        <p:spPr>
          <a:xfrm>
            <a:off x="4364768" y="1523936"/>
            <a:ext cx="2477742" cy="10121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Finding the significant metabolites using Mann Whitney U test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5180C47-BA77-42EA-872D-9087C0DD29FD}"/>
              </a:ext>
            </a:extLst>
          </p:cNvPr>
          <p:cNvSpPr/>
          <p:nvPr/>
        </p:nvSpPr>
        <p:spPr>
          <a:xfrm>
            <a:off x="7036111" y="1841410"/>
            <a:ext cx="751562" cy="38830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E0B8D4-74E6-4CD6-BA15-CAA765F31AEC}"/>
              </a:ext>
            </a:extLst>
          </p:cNvPr>
          <p:cNvSpPr/>
          <p:nvPr/>
        </p:nvSpPr>
        <p:spPr>
          <a:xfrm>
            <a:off x="7981274" y="1527859"/>
            <a:ext cx="2916370" cy="12372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Feeding the significant metabolites into online software (</a:t>
            </a:r>
            <a:r>
              <a:rPr lang="en-IN" sz="1600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Metaboanalyst</a:t>
            </a:r>
            <a:r>
              <a:rPr lang="en-IN" sz="1600" dirty="0">
                <a:solidFill>
                  <a:schemeClr val="tx1"/>
                </a:solidFill>
              </a:rPr>
              <a:t>) to get the significant pathways.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C8D916-9DCC-451A-B9CD-760554A9825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7787673" y="2035564"/>
            <a:ext cx="39561" cy="48224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6C85DF3-8341-42EC-A5BF-F01DC33D535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416356" y="2010428"/>
            <a:ext cx="3249" cy="48475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07217AA-099B-4835-BCA7-0F8FF2B51210}"/>
              </a:ext>
            </a:extLst>
          </p:cNvPr>
          <p:cNvSpPr txBox="1"/>
          <p:nvPr/>
        </p:nvSpPr>
        <p:spPr>
          <a:xfrm>
            <a:off x="673273" y="2828658"/>
            <a:ext cx="247774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Normalization of data was required because there were some metabolites which were in the range of 0-1 while some went up to an expression level of 500.</a:t>
            </a:r>
          </a:p>
          <a:p>
            <a:endParaRPr lang="en-US" sz="1400" dirty="0"/>
          </a:p>
          <a:p>
            <a:r>
              <a:rPr lang="en-US" sz="1400" dirty="0"/>
              <a:t>Median normalization was done as this is less sensitive to outliers as compared to mean normalization.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890C71-E9BA-4DDC-9B4C-F19748A174A9}"/>
              </a:ext>
            </a:extLst>
          </p:cNvPr>
          <p:cNvSpPr txBox="1"/>
          <p:nvPr/>
        </p:nvSpPr>
        <p:spPr>
          <a:xfrm>
            <a:off x="7966213" y="2969511"/>
            <a:ext cx="29314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Metabolanalyst finds significant pathways based on a one-tailed Fisher’s Exact Test. It looks for over-representation i.e. at the right end of the distribution. Pathways with p&lt;=0.05 were considered as significant; </a:t>
            </a:r>
          </a:p>
        </p:txBody>
      </p:sp>
    </p:spTree>
    <p:extLst>
      <p:ext uri="{BB962C8B-B14F-4D97-AF65-F5344CB8AC3E}">
        <p14:creationId xmlns:p14="http://schemas.microsoft.com/office/powerpoint/2010/main" val="2454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B3CD981D-E28F-4F4E-82F7-8031D886E418}"/>
              </a:ext>
            </a:extLst>
          </p:cNvPr>
          <p:cNvSpPr/>
          <p:nvPr/>
        </p:nvSpPr>
        <p:spPr>
          <a:xfrm>
            <a:off x="8217036" y="4037164"/>
            <a:ext cx="3259642" cy="1978090"/>
          </a:xfrm>
          <a:prstGeom prst="flowChartAlternateProcess">
            <a:avLst/>
          </a:prstGeom>
          <a:solidFill>
            <a:srgbClr val="EADCF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id="{9D1BD2D9-743B-4EEE-9B48-D559F78DAAC8}"/>
              </a:ext>
            </a:extLst>
          </p:cNvPr>
          <p:cNvSpPr/>
          <p:nvPr/>
        </p:nvSpPr>
        <p:spPr>
          <a:xfrm>
            <a:off x="4674645" y="4037164"/>
            <a:ext cx="3259642" cy="1978090"/>
          </a:xfrm>
          <a:prstGeom prst="flowChartAlternateProcess">
            <a:avLst/>
          </a:prstGeom>
          <a:solidFill>
            <a:srgbClr val="EADCF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AE1842-3AFA-43EA-8BFD-05B81C5A1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09832"/>
              </p:ext>
            </p:extLst>
          </p:nvPr>
        </p:nvGraphicFramePr>
        <p:xfrm>
          <a:off x="963748" y="1441712"/>
          <a:ext cx="10515599" cy="149937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534288">
                  <a:extLst>
                    <a:ext uri="{9D8B030D-6E8A-4147-A177-3AD203B41FA5}">
                      <a16:colId xmlns:a16="http://schemas.microsoft.com/office/drawing/2014/main" val="637537719"/>
                    </a:ext>
                  </a:extLst>
                </a:gridCol>
                <a:gridCol w="3534287">
                  <a:extLst>
                    <a:ext uri="{9D8B030D-6E8A-4147-A177-3AD203B41FA5}">
                      <a16:colId xmlns:a16="http://schemas.microsoft.com/office/drawing/2014/main" val="563305991"/>
                    </a:ext>
                  </a:extLst>
                </a:gridCol>
                <a:gridCol w="3447024">
                  <a:extLst>
                    <a:ext uri="{9D8B030D-6E8A-4147-A177-3AD203B41FA5}">
                      <a16:colId xmlns:a16="http://schemas.microsoft.com/office/drawing/2014/main" val="759302145"/>
                    </a:ext>
                  </a:extLst>
                </a:gridCol>
              </a:tblGrid>
              <a:tr h="201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T3 (Cross-sectional case-control)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T1 (Longitudinal)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T3 (Longitudinal)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8689"/>
                  </a:ext>
                </a:extLst>
              </a:tr>
              <a:tr h="201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highlight>
                            <a:srgbClr val="FFFF00"/>
                          </a:highlight>
                        </a:rPr>
                        <a:t>Caffeine metabolism</a:t>
                      </a:r>
                      <a:endParaRPr lang="en-US" sz="1400" b="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highlight>
                            <a:srgbClr val="00FF00"/>
                          </a:highlight>
                        </a:rPr>
                        <a:t>Glycerophospholipid metabolism</a:t>
                      </a:r>
                      <a:endParaRPr lang="en-US" sz="1400" b="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highlight>
                            <a:srgbClr val="00FF00"/>
                          </a:highlight>
                        </a:rPr>
                        <a:t>Glycerophospholipid metabolism</a:t>
                      </a:r>
                      <a:endParaRPr lang="en-US" sz="1400" b="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94531736"/>
                  </a:ext>
                </a:extLst>
              </a:tr>
              <a:tr h="2162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Sphingolipid metabolism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Tryptophan metabolism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Citrate cycle (TCA cycle)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352479763"/>
                  </a:ext>
                </a:extLst>
              </a:tr>
              <a:tr h="2106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highlight>
                            <a:srgbClr val="00FF00"/>
                          </a:highlight>
                        </a:rPr>
                        <a:t>Glycerophospholipid metabolism</a:t>
                      </a:r>
                      <a:endParaRPr lang="en-US" sz="1400" b="0" dirty="0"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 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Alanine, aspartate and glutamate metabolism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58434488"/>
                  </a:ext>
                </a:extLst>
              </a:tr>
              <a:tr h="201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</a:rPr>
                        <a:t>Cyanoamino</a:t>
                      </a:r>
                      <a:r>
                        <a:rPr lang="en-US" sz="1400" b="0" dirty="0">
                          <a:effectLst/>
                        </a:rPr>
                        <a:t> acid metabolism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Arginine and proline metabolism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077604827"/>
                  </a:ext>
                </a:extLst>
              </a:tr>
              <a:tr h="21628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Primary bile acid biosynthesis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 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Phenylalanine metabolism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3250636"/>
                  </a:ext>
                </a:extLst>
              </a:tr>
              <a:tr h="20197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 </a:t>
                      </a:r>
                      <a:endParaRPr lang="en-US" sz="14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 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Arachidonic acid metabolism</a:t>
                      </a:r>
                      <a:endParaRPr lang="en-US" sz="1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9282392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5C45A5-E9C9-4EC0-A0CD-3EDEB31E988D}"/>
              </a:ext>
            </a:extLst>
          </p:cNvPr>
          <p:cNvSpPr txBox="1"/>
          <p:nvPr/>
        </p:nvSpPr>
        <p:spPr>
          <a:xfrm>
            <a:off x="1776448" y="2990862"/>
            <a:ext cx="1198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Cases : 71</a:t>
            </a:r>
          </a:p>
          <a:p>
            <a:pPr algn="ctr"/>
            <a:r>
              <a:rPr lang="en-US" sz="1400" dirty="0"/>
              <a:t>Controls : 147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3410C-0715-473D-AF21-A9AFBF32C69F}"/>
              </a:ext>
            </a:extLst>
          </p:cNvPr>
          <p:cNvSpPr txBox="1"/>
          <p:nvPr/>
        </p:nvSpPr>
        <p:spPr>
          <a:xfrm>
            <a:off x="5353815" y="2984175"/>
            <a:ext cx="13898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Latent cases : 21</a:t>
            </a:r>
          </a:p>
          <a:p>
            <a:pPr algn="ctr"/>
            <a:r>
              <a:rPr lang="en-US" sz="1400" dirty="0"/>
              <a:t>Controls : 251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CBD4397-E703-4485-85C4-59F5DB8A7F21}"/>
              </a:ext>
            </a:extLst>
          </p:cNvPr>
          <p:cNvSpPr/>
          <p:nvPr/>
        </p:nvSpPr>
        <p:spPr>
          <a:xfrm>
            <a:off x="5127206" y="4446214"/>
            <a:ext cx="921510" cy="435006"/>
          </a:xfrm>
          <a:prstGeom prst="roundRect">
            <a:avLst/>
          </a:prstGeom>
          <a:solidFill>
            <a:srgbClr val="EADC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6C252F-3709-4B90-8936-15DC2684377D}"/>
              </a:ext>
            </a:extLst>
          </p:cNvPr>
          <p:cNvSpPr/>
          <p:nvPr/>
        </p:nvSpPr>
        <p:spPr>
          <a:xfrm>
            <a:off x="5368281" y="4141515"/>
            <a:ext cx="3882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E371969-C30E-438B-883F-9DC83FD698F7}"/>
              </a:ext>
            </a:extLst>
          </p:cNvPr>
          <p:cNvSpPr/>
          <p:nvPr/>
        </p:nvSpPr>
        <p:spPr>
          <a:xfrm>
            <a:off x="5127206" y="5204519"/>
            <a:ext cx="921510" cy="435006"/>
          </a:xfrm>
          <a:prstGeom prst="roundRect">
            <a:avLst/>
          </a:prstGeom>
          <a:solidFill>
            <a:srgbClr val="EADC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848CEC-EBB7-4808-9262-4756E6E66F13}"/>
              </a:ext>
            </a:extLst>
          </p:cNvPr>
          <p:cNvSpPr/>
          <p:nvPr/>
        </p:nvSpPr>
        <p:spPr>
          <a:xfrm>
            <a:off x="6486185" y="5210128"/>
            <a:ext cx="921510" cy="435006"/>
          </a:xfrm>
          <a:prstGeom prst="roundRect">
            <a:avLst/>
          </a:prstGeom>
          <a:solidFill>
            <a:srgbClr val="EADC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BB2930-97BF-42C6-BCC7-45094EEA878E}"/>
              </a:ext>
            </a:extLst>
          </p:cNvPr>
          <p:cNvSpPr/>
          <p:nvPr/>
        </p:nvSpPr>
        <p:spPr>
          <a:xfrm>
            <a:off x="6482800" y="4456129"/>
            <a:ext cx="921510" cy="435006"/>
          </a:xfrm>
          <a:prstGeom prst="roundRect">
            <a:avLst/>
          </a:prstGeom>
          <a:solidFill>
            <a:srgbClr val="EADC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Cases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2040B1-14E5-4EF2-8F05-85F1CBB502A3}"/>
              </a:ext>
            </a:extLst>
          </p:cNvPr>
          <p:cNvSpPr/>
          <p:nvPr/>
        </p:nvSpPr>
        <p:spPr>
          <a:xfrm>
            <a:off x="6749431" y="4136819"/>
            <a:ext cx="3882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C26E8D-549B-4AB0-BB8E-A36F6EBFA6D5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6048716" y="4663717"/>
            <a:ext cx="434084" cy="991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D28868-6749-45F1-A37F-96D1D52EAFC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048716" y="5422022"/>
            <a:ext cx="437469" cy="56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A648CE6-969D-4E60-A063-21145D2F6141}"/>
              </a:ext>
            </a:extLst>
          </p:cNvPr>
          <p:cNvSpPr/>
          <p:nvPr/>
        </p:nvSpPr>
        <p:spPr>
          <a:xfrm>
            <a:off x="8702042" y="4446214"/>
            <a:ext cx="921510" cy="435006"/>
          </a:xfrm>
          <a:prstGeom prst="roundRect">
            <a:avLst/>
          </a:prstGeom>
          <a:solidFill>
            <a:srgbClr val="EADC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4E96A0-C8F3-4EA9-BC72-E024E3294C78}"/>
              </a:ext>
            </a:extLst>
          </p:cNvPr>
          <p:cNvSpPr/>
          <p:nvPr/>
        </p:nvSpPr>
        <p:spPr>
          <a:xfrm>
            <a:off x="8943117" y="4141515"/>
            <a:ext cx="3882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T1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00CC9CA-C68B-40A8-802D-5CB2BA09DA5F}"/>
              </a:ext>
            </a:extLst>
          </p:cNvPr>
          <p:cNvSpPr/>
          <p:nvPr/>
        </p:nvSpPr>
        <p:spPr>
          <a:xfrm>
            <a:off x="8702042" y="5204519"/>
            <a:ext cx="921510" cy="435006"/>
          </a:xfrm>
          <a:prstGeom prst="roundRect">
            <a:avLst/>
          </a:prstGeom>
          <a:solidFill>
            <a:srgbClr val="EADC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3A7FA82-FA62-4CB3-83E3-5F2B75F076F9}"/>
              </a:ext>
            </a:extLst>
          </p:cNvPr>
          <p:cNvSpPr/>
          <p:nvPr/>
        </p:nvSpPr>
        <p:spPr>
          <a:xfrm>
            <a:off x="10061021" y="5210128"/>
            <a:ext cx="921510" cy="435006"/>
          </a:xfrm>
          <a:prstGeom prst="roundRect">
            <a:avLst/>
          </a:prstGeom>
          <a:solidFill>
            <a:srgbClr val="EADC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Controls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CF8A92-5D95-4F36-B38D-E442C9F9590C}"/>
              </a:ext>
            </a:extLst>
          </p:cNvPr>
          <p:cNvSpPr/>
          <p:nvPr/>
        </p:nvSpPr>
        <p:spPr>
          <a:xfrm>
            <a:off x="10057636" y="4456129"/>
            <a:ext cx="921510" cy="435006"/>
          </a:xfrm>
          <a:prstGeom prst="roundRect">
            <a:avLst/>
          </a:prstGeom>
          <a:solidFill>
            <a:srgbClr val="EADC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Cases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26EF752-4A9E-4712-8E78-4AF9267808D4}"/>
              </a:ext>
            </a:extLst>
          </p:cNvPr>
          <p:cNvSpPr/>
          <p:nvPr/>
        </p:nvSpPr>
        <p:spPr>
          <a:xfrm>
            <a:off x="10324267" y="4136819"/>
            <a:ext cx="388248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T3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1B5CBF-0863-4C34-ADD9-8D231BC228B4}"/>
              </a:ext>
            </a:extLst>
          </p:cNvPr>
          <p:cNvCxnSpPr>
            <a:cxnSpLocks/>
            <a:stCxn id="35" idx="3"/>
            <a:endCxn id="39" idx="1"/>
          </p:cNvCxnSpPr>
          <p:nvPr/>
        </p:nvCxnSpPr>
        <p:spPr>
          <a:xfrm>
            <a:off x="9623552" y="4663717"/>
            <a:ext cx="434084" cy="991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60A526B-5F34-4CDE-8C6B-3FE94BB25F98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9623552" y="5422022"/>
            <a:ext cx="437469" cy="5609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EA21E391-629E-4230-B80B-193246AB8D91}"/>
              </a:ext>
            </a:extLst>
          </p:cNvPr>
          <p:cNvSpPr/>
          <p:nvPr/>
        </p:nvSpPr>
        <p:spPr>
          <a:xfrm>
            <a:off x="4957394" y="4136820"/>
            <a:ext cx="1354568" cy="177877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B327281-D7E7-43A6-98D6-B69CD1EF26DE}"/>
              </a:ext>
            </a:extLst>
          </p:cNvPr>
          <p:cNvSpPr/>
          <p:nvPr/>
        </p:nvSpPr>
        <p:spPr>
          <a:xfrm>
            <a:off x="9840594" y="4133996"/>
            <a:ext cx="1354568" cy="177877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D50973-64DF-4718-8077-3D070E903E9F}"/>
              </a:ext>
            </a:extLst>
          </p:cNvPr>
          <p:cNvSpPr txBox="1"/>
          <p:nvPr/>
        </p:nvSpPr>
        <p:spPr>
          <a:xfrm>
            <a:off x="9179551" y="2984308"/>
            <a:ext cx="1198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Cases : 21</a:t>
            </a:r>
          </a:p>
          <a:p>
            <a:pPr algn="ctr"/>
            <a:r>
              <a:rPr lang="en-US" sz="1400" dirty="0"/>
              <a:t>Controls : 251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4F0427-F337-4804-953D-DC8EA41BC471}"/>
              </a:ext>
            </a:extLst>
          </p:cNvPr>
          <p:cNvCxnSpPr>
            <a:cxnSpLocks/>
          </p:cNvCxnSpPr>
          <p:nvPr/>
        </p:nvCxnSpPr>
        <p:spPr>
          <a:xfrm>
            <a:off x="4497363" y="2941086"/>
            <a:ext cx="0" cy="39169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48B1FCE-2B08-436A-9625-B3BE390F5910}"/>
              </a:ext>
            </a:extLst>
          </p:cNvPr>
          <p:cNvCxnSpPr>
            <a:cxnSpLocks/>
          </p:cNvCxnSpPr>
          <p:nvPr/>
        </p:nvCxnSpPr>
        <p:spPr>
          <a:xfrm>
            <a:off x="8036776" y="2941086"/>
            <a:ext cx="80865" cy="39169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482132C-A438-4CDF-8B08-ECB5227EA75B}"/>
              </a:ext>
            </a:extLst>
          </p:cNvPr>
          <p:cNvSpPr txBox="1"/>
          <p:nvPr/>
        </p:nvSpPr>
        <p:spPr>
          <a:xfrm>
            <a:off x="1129099" y="4037164"/>
            <a:ext cx="3190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Surprisingly, the caffeine metabolism comes up as the most significant pathway in our analysis. 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45C42625-780B-486B-8E8F-B39CEAD02A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 : Univariate Analysis</a:t>
            </a:r>
          </a:p>
        </p:txBody>
      </p:sp>
      <p:sp>
        <p:nvSpPr>
          <p:cNvPr id="65" name="Slide Number Placeholder 2">
            <a:extLst>
              <a:ext uri="{FF2B5EF4-FFF2-40B4-BE49-F238E27FC236}">
                <a16:creationId xmlns:a16="http://schemas.microsoft.com/office/drawing/2014/main" id="{CD37F62D-A3EC-4E40-9ED6-29AB91AA8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CF4C6C-36B7-4B60-B53A-2FB4E318907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36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8C397-01CC-4CC4-AEB1-9E3FBB94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with previous literature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2A9A8-B661-4E59-B276-83DAE5F0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4C6C-36B7-4B60-B53A-2FB4E3189073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C526B40-1503-4C97-92FC-8383CDF12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56951"/>
              </p:ext>
            </p:extLst>
          </p:nvPr>
        </p:nvGraphicFramePr>
        <p:xfrm>
          <a:off x="1573848" y="2474033"/>
          <a:ext cx="5815247" cy="208035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388468">
                  <a:extLst>
                    <a:ext uri="{9D8B030D-6E8A-4147-A177-3AD203B41FA5}">
                      <a16:colId xmlns:a16="http://schemas.microsoft.com/office/drawing/2014/main" val="940421851"/>
                    </a:ext>
                  </a:extLst>
                </a:gridCol>
                <a:gridCol w="692458">
                  <a:extLst>
                    <a:ext uri="{9D8B030D-6E8A-4147-A177-3AD203B41FA5}">
                      <a16:colId xmlns:a16="http://schemas.microsoft.com/office/drawing/2014/main" val="83965805"/>
                    </a:ext>
                  </a:extLst>
                </a:gridCol>
                <a:gridCol w="745724">
                  <a:extLst>
                    <a:ext uri="{9D8B030D-6E8A-4147-A177-3AD203B41FA5}">
                      <a16:colId xmlns:a16="http://schemas.microsoft.com/office/drawing/2014/main" val="1192404329"/>
                    </a:ext>
                  </a:extLst>
                </a:gridCol>
                <a:gridCol w="665825">
                  <a:extLst>
                    <a:ext uri="{9D8B030D-6E8A-4147-A177-3AD203B41FA5}">
                      <a16:colId xmlns:a16="http://schemas.microsoft.com/office/drawing/2014/main" val="2011121530"/>
                    </a:ext>
                  </a:extLst>
                </a:gridCol>
                <a:gridCol w="772358">
                  <a:extLst>
                    <a:ext uri="{9D8B030D-6E8A-4147-A177-3AD203B41FA5}">
                      <a16:colId xmlns:a16="http://schemas.microsoft.com/office/drawing/2014/main" val="2024878807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556202762"/>
                    </a:ext>
                  </a:extLst>
                </a:gridCol>
                <a:gridCol w="746619">
                  <a:extLst>
                    <a:ext uri="{9D8B030D-6E8A-4147-A177-3AD203B41FA5}">
                      <a16:colId xmlns:a16="http://schemas.microsoft.com/office/drawing/2014/main" val="2679810864"/>
                    </a:ext>
                  </a:extLst>
                </a:gridCol>
              </a:tblGrid>
              <a:tr h="253699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Metabolite Name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Cases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>
                          <a:effectLst/>
                        </a:rPr>
                        <a:t>Controls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p-value from Mann Whitey test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Time Point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6770242"/>
                  </a:ext>
                </a:extLst>
              </a:tr>
              <a:tr h="2536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Mean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Mean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SD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89502"/>
                  </a:ext>
                </a:extLst>
              </a:tr>
              <a:tr h="253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Lactate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1.257802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0.4497928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1.092341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0.3620565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0.00307451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0135467"/>
                  </a:ext>
                </a:extLst>
              </a:tr>
              <a:tr h="253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Hypoxanthine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1.294777</a:t>
                      </a:r>
                      <a:endParaRPr lang="en-US" sz="12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0.7773993</a:t>
                      </a:r>
                      <a:endParaRPr lang="en-US" sz="1200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1.093846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0.9965483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0.00719221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9814806"/>
                  </a:ext>
                </a:extLst>
              </a:tr>
              <a:tr h="253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Citrate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0.9977141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0.1621915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1.053727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0.161398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0.00762962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7056807"/>
                  </a:ext>
                </a:extLst>
              </a:tr>
              <a:tr h="253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5-oxoproline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1.095276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>
                          <a:effectLst/>
                        </a:rPr>
                        <a:t>0.2501406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1.019315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0.2239857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0.01391371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604570"/>
                  </a:ext>
                </a:extLst>
              </a:tr>
              <a:tr h="253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Pyruvate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1.164861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0.3155773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1.079913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0.2466914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0.04568103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T3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5844024"/>
                  </a:ext>
                </a:extLst>
              </a:tr>
              <a:tr h="2536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Arginine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1.020292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0.3720054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1.074703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>
                          <a:effectLst/>
                        </a:rPr>
                        <a:t>0.2981304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0.04756322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Calibri" panose="020F0502020204030204" pitchFamily="34" charset="0"/>
                        </a:rPr>
                        <a:t>T3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856346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FE1FE0-73F0-46DA-95B9-BA18C952B96A}"/>
              </a:ext>
            </a:extLst>
          </p:cNvPr>
          <p:cNvSpPr txBox="1">
            <a:spLocks/>
          </p:cNvSpPr>
          <p:nvPr/>
        </p:nvSpPr>
        <p:spPr>
          <a:xfrm>
            <a:off x="1162596" y="5085194"/>
            <a:ext cx="6514133" cy="1169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Mellon, S.H., et al., Metabolism, Metabolomics, and Inflammation in Posttraumatic Stress Disorder. Biol Psychiatry, 2018.</a:t>
            </a:r>
          </a:p>
          <a:p>
            <a:pPr lvl="1"/>
            <a:r>
              <a:rPr lang="en-US" sz="1800" dirty="0"/>
              <a:t>Glycerophospholipid signaling pathway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77C961-0091-4CD4-9515-CF3E1775BC65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626359" y="5805368"/>
            <a:ext cx="2284068" cy="380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10A62F-7ADF-4ED7-AF1C-EE3804AE3118}"/>
              </a:ext>
            </a:extLst>
          </p:cNvPr>
          <p:cNvSpPr/>
          <p:nvPr/>
        </p:nvSpPr>
        <p:spPr>
          <a:xfrm>
            <a:off x="7910427" y="5413367"/>
            <a:ext cx="2768958" cy="784002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Comes up as significant pathway in current study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1CD4D9-15F9-409E-AA85-1C30EFCE0CDF}"/>
              </a:ext>
            </a:extLst>
          </p:cNvPr>
          <p:cNvSpPr/>
          <p:nvPr/>
        </p:nvSpPr>
        <p:spPr>
          <a:xfrm>
            <a:off x="887767" y="4808766"/>
            <a:ext cx="10025317" cy="17218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0260B4-8277-4EA6-8921-0F4FFD5510BD}"/>
              </a:ext>
            </a:extLst>
          </p:cNvPr>
          <p:cNvSpPr/>
          <p:nvPr/>
        </p:nvSpPr>
        <p:spPr>
          <a:xfrm>
            <a:off x="887767" y="1548882"/>
            <a:ext cx="10025317" cy="31326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1E2933-A6AC-40D3-B9FC-32C5EB516B5A}"/>
              </a:ext>
            </a:extLst>
          </p:cNvPr>
          <p:cNvSpPr txBox="1"/>
          <p:nvPr/>
        </p:nvSpPr>
        <p:spPr>
          <a:xfrm>
            <a:off x="1296955" y="1763486"/>
            <a:ext cx="96161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Mellon, S.H., et al., Metabolomic analysis of male combat veterans with post traumatic stress disorder. </a:t>
            </a:r>
            <a:r>
              <a:rPr lang="en-US" i="1" dirty="0" err="1"/>
              <a:t>PLoS</a:t>
            </a:r>
            <a:r>
              <a:rPr lang="en-US" i="1" dirty="0"/>
              <a:t> One, 2019.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AD4C50-1437-41EA-91B4-270D3D763674}"/>
              </a:ext>
            </a:extLst>
          </p:cNvPr>
          <p:cNvSpPr txBox="1"/>
          <p:nvPr/>
        </p:nvSpPr>
        <p:spPr>
          <a:xfrm>
            <a:off x="7578881" y="2718467"/>
            <a:ext cx="31444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Comparison of metabolites obtained from cross-sectional case-control analysis.</a:t>
            </a:r>
          </a:p>
          <a:p>
            <a:r>
              <a:rPr lang="en-US" sz="1400" dirty="0"/>
              <a:t>The directionality of regulation is conserved </a:t>
            </a:r>
          </a:p>
          <a:p>
            <a:r>
              <a:rPr lang="en-US" sz="1400" dirty="0"/>
              <a:t>(Red highlight = upregulated</a:t>
            </a:r>
          </a:p>
          <a:p>
            <a:r>
              <a:rPr lang="en-US" sz="1400" dirty="0"/>
              <a:t>Green highlight = downregulated)</a:t>
            </a:r>
          </a:p>
        </p:txBody>
      </p:sp>
    </p:spTree>
    <p:extLst>
      <p:ext uri="{BB962C8B-B14F-4D97-AF65-F5344CB8AC3E}">
        <p14:creationId xmlns:p14="http://schemas.microsoft.com/office/powerpoint/2010/main" val="49974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6123-9DAF-4A7A-93F1-D3F9D947E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Pathway Driven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C2BBD-A2E4-40B3-9365-274FD17E8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211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Do a few significantly different metabolites in a pathway imply significance of the whole pathway?</a:t>
            </a:r>
          </a:p>
          <a:p>
            <a:r>
              <a:rPr lang="en-US" dirty="0"/>
              <a:t>What about the cases when many metabolites in a pathway are different between the two study groups however not enough to show up as significant. </a:t>
            </a:r>
          </a:p>
          <a:p>
            <a:pPr lvl="1"/>
            <a:r>
              <a:rPr lang="en-US" dirty="0"/>
              <a:t>Can many such differences add up to give a significant pathway?</a:t>
            </a:r>
          </a:p>
          <a:p>
            <a:r>
              <a:rPr lang="en-US" dirty="0"/>
              <a:t>Does analyzing pathway as a whole give more biologically significant results?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2113EC-DBAD-47E4-ADC5-9BB34AB186AD}"/>
              </a:ext>
            </a:extLst>
          </p:cNvPr>
          <p:cNvSpPr/>
          <p:nvPr/>
        </p:nvSpPr>
        <p:spPr>
          <a:xfrm>
            <a:off x="8824309" y="3591790"/>
            <a:ext cx="2994509" cy="10865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0089E-A5FC-4F51-9142-FF7FF4892FDE}"/>
              </a:ext>
            </a:extLst>
          </p:cNvPr>
          <p:cNvSpPr/>
          <p:nvPr/>
        </p:nvSpPr>
        <p:spPr>
          <a:xfrm>
            <a:off x="8827366" y="1825625"/>
            <a:ext cx="2994509" cy="10865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7C2D94-A713-4625-B6AF-5F8DD2C156AA}"/>
              </a:ext>
            </a:extLst>
          </p:cNvPr>
          <p:cNvSpPr/>
          <p:nvPr/>
        </p:nvSpPr>
        <p:spPr>
          <a:xfrm>
            <a:off x="9940974" y="1876192"/>
            <a:ext cx="930908" cy="347312"/>
          </a:xfrm>
          <a:prstGeom prst="roundRect">
            <a:avLst/>
          </a:prstGeom>
          <a:solidFill>
            <a:srgbClr val="FFE699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KEGG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DA155A-C36F-4CDA-A6DE-FB21F27E4AF6}"/>
              </a:ext>
            </a:extLst>
          </p:cNvPr>
          <p:cNvSpPr/>
          <p:nvPr/>
        </p:nvSpPr>
        <p:spPr>
          <a:xfrm rot="5400000">
            <a:off x="10157554" y="3092308"/>
            <a:ext cx="497748" cy="31164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490B699-02F5-4B49-804C-F59D78E11283}"/>
              </a:ext>
            </a:extLst>
          </p:cNvPr>
          <p:cNvSpPr/>
          <p:nvPr/>
        </p:nvSpPr>
        <p:spPr>
          <a:xfrm>
            <a:off x="8937339" y="2226799"/>
            <a:ext cx="1223688" cy="612569"/>
          </a:xfrm>
          <a:prstGeom prst="roundRect">
            <a:avLst/>
          </a:prstGeom>
          <a:solidFill>
            <a:srgbClr val="FFE699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18,567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metabolites       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553BC7-41D6-48DB-AF6C-E0C5C79F4689}"/>
              </a:ext>
            </a:extLst>
          </p:cNvPr>
          <p:cNvSpPr/>
          <p:nvPr/>
        </p:nvSpPr>
        <p:spPr>
          <a:xfrm>
            <a:off x="10631397" y="2223504"/>
            <a:ext cx="1066530" cy="612569"/>
          </a:xfrm>
          <a:prstGeom prst="roundRect">
            <a:avLst/>
          </a:prstGeom>
          <a:solidFill>
            <a:srgbClr val="FFE699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367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pathways        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EF485D9B-8D52-437B-B353-359E5D8859B0}"/>
              </a:ext>
            </a:extLst>
          </p:cNvPr>
          <p:cNvSpPr/>
          <p:nvPr/>
        </p:nvSpPr>
        <p:spPr>
          <a:xfrm>
            <a:off x="10192358" y="2438487"/>
            <a:ext cx="407708" cy="22555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66E914-3D56-40D0-A9BB-BE0F1D63C1F4}"/>
              </a:ext>
            </a:extLst>
          </p:cNvPr>
          <p:cNvSpPr/>
          <p:nvPr/>
        </p:nvSpPr>
        <p:spPr>
          <a:xfrm>
            <a:off x="9648193" y="3657481"/>
            <a:ext cx="1427233" cy="347312"/>
          </a:xfrm>
          <a:prstGeom prst="roundRect">
            <a:avLst/>
          </a:prstGeom>
          <a:solidFill>
            <a:srgbClr val="FFE699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Ft. Campbell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3670EAA-9CE1-4462-B226-C1AED039D56F}"/>
              </a:ext>
            </a:extLst>
          </p:cNvPr>
          <p:cNvSpPr/>
          <p:nvPr/>
        </p:nvSpPr>
        <p:spPr>
          <a:xfrm>
            <a:off x="8937339" y="4008088"/>
            <a:ext cx="1223688" cy="612569"/>
          </a:xfrm>
          <a:prstGeom prst="roundRect">
            <a:avLst/>
          </a:prstGeom>
          <a:solidFill>
            <a:srgbClr val="FFE699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367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metabolites      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C570EB-D666-43EA-9654-038349392D1E}"/>
              </a:ext>
            </a:extLst>
          </p:cNvPr>
          <p:cNvSpPr/>
          <p:nvPr/>
        </p:nvSpPr>
        <p:spPr>
          <a:xfrm>
            <a:off x="10631397" y="4004793"/>
            <a:ext cx="1066530" cy="612569"/>
          </a:xfrm>
          <a:prstGeom prst="roundRect">
            <a:avLst/>
          </a:prstGeom>
          <a:solidFill>
            <a:srgbClr val="FFE699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65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pathways        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930ACFAF-45BB-4930-AF74-08D18C042E13}"/>
              </a:ext>
            </a:extLst>
          </p:cNvPr>
          <p:cNvSpPr/>
          <p:nvPr/>
        </p:nvSpPr>
        <p:spPr>
          <a:xfrm>
            <a:off x="10192358" y="4219776"/>
            <a:ext cx="407708" cy="225557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29D8855-6C4D-4654-A4F1-C5F5E234A98C}"/>
              </a:ext>
            </a:extLst>
          </p:cNvPr>
          <p:cNvSpPr/>
          <p:nvPr/>
        </p:nvSpPr>
        <p:spPr>
          <a:xfrm rot="5400000">
            <a:off x="10148220" y="4859365"/>
            <a:ext cx="497748" cy="31164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8A4924-A041-4D45-B075-F8C75CF7BD62}"/>
              </a:ext>
            </a:extLst>
          </p:cNvPr>
          <p:cNvSpPr/>
          <p:nvPr/>
        </p:nvSpPr>
        <p:spPr>
          <a:xfrm>
            <a:off x="9667489" y="5351985"/>
            <a:ext cx="1457446" cy="663595"/>
          </a:xfrm>
          <a:prstGeom prst="roundRect">
            <a:avLst/>
          </a:prstGeom>
          <a:solidFill>
            <a:srgbClr val="FFE699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Significant Pathways</a:t>
            </a:r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2D58142-7FAB-49D6-B22A-5A6B791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6CF4C6C-36B7-4B60-B53A-2FB4E318907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69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5981</TotalTime>
  <Words>1137</Words>
  <Application>Microsoft Office PowerPoint</Application>
  <PresentationFormat>Widescreen</PresentationFormat>
  <Paragraphs>296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Post Traumatic Stress Disorder</vt:lpstr>
      <vt:lpstr>Motivation</vt:lpstr>
      <vt:lpstr>Roadmap</vt:lpstr>
      <vt:lpstr>Overview of the Dataset</vt:lpstr>
      <vt:lpstr>Methods : Univariate Analysis</vt:lpstr>
      <vt:lpstr>Methods : Univariate Analysis</vt:lpstr>
      <vt:lpstr>PowerPoint Presentation</vt:lpstr>
      <vt:lpstr>Comparisons with previous literature</vt:lpstr>
      <vt:lpstr>Motivation: Pathway Driven Approach</vt:lpstr>
      <vt:lpstr>Methods: Pathway Driven Approach</vt:lpstr>
      <vt:lpstr>Results : Pathway Driven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Johri, Shreya</dc:creator>
  <cp:lastModifiedBy>Johri, Shreya</cp:lastModifiedBy>
  <cp:revision>121</cp:revision>
  <dcterms:created xsi:type="dcterms:W3CDTF">2019-06-26T13:42:33Z</dcterms:created>
  <dcterms:modified xsi:type="dcterms:W3CDTF">2019-07-12T20:50:34Z</dcterms:modified>
</cp:coreProperties>
</file>