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8404800" cx="384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jlrO0fcKXzFIrr6hALiE3VDZw/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7018654" y="5845176"/>
            <a:ext cx="24367493" cy="33124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5" name="Google Shape;75;p1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5350808" y="14177329"/>
            <a:ext cx="32546293" cy="8281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451292" y="6136324"/>
            <a:ext cx="32546293" cy="243630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1" name="Google Shape;81;p1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2880360" y="6285233"/>
            <a:ext cx="32644080" cy="1337056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800600" y="20171413"/>
            <a:ext cx="28803600" cy="927226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22" name="Google Shape;22;p4"/>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28" name="Google Shape;28;p5"/>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620330" y="9574541"/>
            <a:ext cx="33124140" cy="159753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200"/>
              <a:buFont typeface="Calibri"/>
              <a:buNone/>
              <a:defRPr sz="2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620330" y="25701001"/>
            <a:ext cx="33124140" cy="8401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34" name="Google Shape;34;p6"/>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6403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0" name="Google Shape;40;p7"/>
          <p:cNvSpPr txBox="1"/>
          <p:nvPr>
            <p:ph idx="2" type="body"/>
          </p:nvPr>
        </p:nvSpPr>
        <p:spPr>
          <a:xfrm>
            <a:off x="194424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1" name="Google Shape;41;p7"/>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645332"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645336" y="9414513"/>
            <a:ext cx="16247028"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7" name="Google Shape;47;p8"/>
          <p:cNvSpPr txBox="1"/>
          <p:nvPr>
            <p:ph idx="2" type="body"/>
          </p:nvPr>
        </p:nvSpPr>
        <p:spPr>
          <a:xfrm>
            <a:off x="2645336" y="14028420"/>
            <a:ext cx="16247028"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8" name="Google Shape;48;p8"/>
          <p:cNvSpPr txBox="1"/>
          <p:nvPr>
            <p:ph idx="3" type="body"/>
          </p:nvPr>
        </p:nvSpPr>
        <p:spPr>
          <a:xfrm>
            <a:off x="19442432" y="9414513"/>
            <a:ext cx="16327042"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9" name="Google Shape;49;p8"/>
          <p:cNvSpPr txBox="1"/>
          <p:nvPr>
            <p:ph idx="4" type="body"/>
          </p:nvPr>
        </p:nvSpPr>
        <p:spPr>
          <a:xfrm>
            <a:off x="19442432" y="14028420"/>
            <a:ext cx="16327042"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50" name="Google Shape;50;p8"/>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6327042" y="5529588"/>
            <a:ext cx="19442430" cy="27292300"/>
          </a:xfrm>
          <a:prstGeom prst="rect">
            <a:avLst/>
          </a:prstGeom>
          <a:noFill/>
          <a:ln>
            <a:noFill/>
          </a:ln>
        </p:spPr>
        <p:txBody>
          <a:bodyPr anchorCtr="0" anchor="t" bIns="45700" lIns="91425" spcFirstLastPara="1" rIns="91425" wrap="square" tIns="45700">
            <a:norm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61" name="Google Shape;61;p10"/>
          <p:cNvSpPr txBox="1"/>
          <p:nvPr>
            <p:ph idx="2"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2" name="Google Shape;62;p10"/>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6327042" y="5529588"/>
            <a:ext cx="19442430" cy="27292300"/>
          </a:xfrm>
          <a:prstGeom prst="rect">
            <a:avLst/>
          </a:prstGeom>
          <a:noFill/>
          <a:ln>
            <a:noFill/>
          </a:ln>
        </p:spPr>
      </p:sp>
      <p:sp>
        <p:nvSpPr>
          <p:cNvPr id="68" name="Google Shape;68;p11"/>
          <p:cNvSpPr txBox="1"/>
          <p:nvPr>
            <p:ph idx="1"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9" name="Google Shape;69;p11"/>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040" u="none" cap="none" strike="noStrike">
                <a:solidFill>
                  <a:srgbClr val="888888"/>
                </a:solidFill>
                <a:latin typeface="Calibri"/>
                <a:ea typeface="Calibri"/>
                <a:cs typeface="Calibri"/>
                <a:sym typeface="Calibri"/>
              </a:defRPr>
            </a:lvl1pPr>
            <a:lvl2pPr indent="0" lvl="1" marL="0" marR="0" rtl="0" algn="r">
              <a:spcBef>
                <a:spcPts val="0"/>
              </a:spcBef>
              <a:buNone/>
              <a:defRPr b="0" i="0" sz="5040" u="none" cap="none" strike="noStrike">
                <a:solidFill>
                  <a:srgbClr val="888888"/>
                </a:solidFill>
                <a:latin typeface="Calibri"/>
                <a:ea typeface="Calibri"/>
                <a:cs typeface="Calibri"/>
                <a:sym typeface="Calibri"/>
              </a:defRPr>
            </a:lvl2pPr>
            <a:lvl3pPr indent="0" lvl="2" marL="0" marR="0" rtl="0" algn="r">
              <a:spcBef>
                <a:spcPts val="0"/>
              </a:spcBef>
              <a:buNone/>
              <a:defRPr b="0" i="0" sz="5040" u="none" cap="none" strike="noStrike">
                <a:solidFill>
                  <a:srgbClr val="888888"/>
                </a:solidFill>
                <a:latin typeface="Calibri"/>
                <a:ea typeface="Calibri"/>
                <a:cs typeface="Calibri"/>
                <a:sym typeface="Calibri"/>
              </a:defRPr>
            </a:lvl3pPr>
            <a:lvl4pPr indent="0" lvl="3" marL="0" marR="0" rtl="0" algn="r">
              <a:spcBef>
                <a:spcPts val="0"/>
              </a:spcBef>
              <a:buNone/>
              <a:defRPr b="0" i="0" sz="5040" u="none" cap="none" strike="noStrike">
                <a:solidFill>
                  <a:srgbClr val="888888"/>
                </a:solidFill>
                <a:latin typeface="Calibri"/>
                <a:ea typeface="Calibri"/>
                <a:cs typeface="Calibri"/>
                <a:sym typeface="Calibri"/>
              </a:defRPr>
            </a:lvl4pPr>
            <a:lvl5pPr indent="0" lvl="4" marL="0" marR="0" rtl="0" algn="r">
              <a:spcBef>
                <a:spcPts val="0"/>
              </a:spcBef>
              <a:buNone/>
              <a:defRPr b="0" i="0" sz="5040" u="none" cap="none" strike="noStrike">
                <a:solidFill>
                  <a:srgbClr val="888888"/>
                </a:solidFill>
                <a:latin typeface="Calibri"/>
                <a:ea typeface="Calibri"/>
                <a:cs typeface="Calibri"/>
                <a:sym typeface="Calibri"/>
              </a:defRPr>
            </a:lvl5pPr>
            <a:lvl6pPr indent="0" lvl="5" marL="0" marR="0" rtl="0" algn="r">
              <a:spcBef>
                <a:spcPts val="0"/>
              </a:spcBef>
              <a:buNone/>
              <a:defRPr b="0" i="0" sz="5040" u="none" cap="none" strike="noStrike">
                <a:solidFill>
                  <a:srgbClr val="888888"/>
                </a:solidFill>
                <a:latin typeface="Calibri"/>
                <a:ea typeface="Calibri"/>
                <a:cs typeface="Calibri"/>
                <a:sym typeface="Calibri"/>
              </a:defRPr>
            </a:lvl6pPr>
            <a:lvl7pPr indent="0" lvl="6" marL="0" marR="0" rtl="0" algn="r">
              <a:spcBef>
                <a:spcPts val="0"/>
              </a:spcBef>
              <a:buNone/>
              <a:defRPr b="0" i="0" sz="5040" u="none" cap="none" strike="noStrike">
                <a:solidFill>
                  <a:srgbClr val="888888"/>
                </a:solidFill>
                <a:latin typeface="Calibri"/>
                <a:ea typeface="Calibri"/>
                <a:cs typeface="Calibri"/>
                <a:sym typeface="Calibri"/>
              </a:defRPr>
            </a:lvl7pPr>
            <a:lvl8pPr indent="0" lvl="7" marL="0" marR="0" rtl="0" algn="r">
              <a:spcBef>
                <a:spcPts val="0"/>
              </a:spcBef>
              <a:buNone/>
              <a:defRPr b="0" i="0" sz="5040" u="none" cap="none" strike="noStrike">
                <a:solidFill>
                  <a:srgbClr val="888888"/>
                </a:solidFill>
                <a:latin typeface="Calibri"/>
                <a:ea typeface="Calibri"/>
                <a:cs typeface="Calibri"/>
                <a:sym typeface="Calibri"/>
              </a:defRPr>
            </a:lvl8pPr>
            <a:lvl9pPr indent="0" lvl="8" marL="0" marR="0" rtl="0" algn="r">
              <a:spcBef>
                <a:spcPts val="0"/>
              </a:spcBef>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hyperlink" Target="https://reactjs.org/" TargetMode="External"/><Relationship Id="rId9" Type="http://schemas.openxmlformats.org/officeDocument/2006/relationships/image" Target="../media/image3.png"/><Relationship Id="rId14" Type="http://schemas.openxmlformats.org/officeDocument/2006/relationships/image" Target="../media/image5.png"/><Relationship Id="rId5" Type="http://schemas.openxmlformats.org/officeDocument/2006/relationships/hyperlink" Target="https://firebase.google.com/" TargetMode="External"/><Relationship Id="rId6" Type="http://schemas.openxmlformats.org/officeDocument/2006/relationships/hyperlink" Target="https://fullcalendar.io/" TargetMode="External"/><Relationship Id="rId7" Type="http://schemas.openxmlformats.org/officeDocument/2006/relationships/hyperlink" Target="https://www.jetbrains.com/webstorm/" TargetMode="External"/><Relationship Id="rId8" Type="http://schemas.openxmlformats.org/officeDocument/2006/relationships/hyperlink" Target="https://nodejs.org/e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1371600" y="7315200"/>
            <a:ext cx="7543800" cy="79731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Each day of our lives, we are faced with filling up our day with tasks that we don’t want to accomplish. We constantly have to force ourselves to do them or get something out of it to get the job done. Due to natural human nature, we need the incentive to feel accomplished after completing our tasks. To assist in this constant issue, Furry-Minder provides a solution. The pet helps incentivize the user to stay productive and on task by tying the pet's care to a to-do list. If tasks are finished on time, the pet will be fed &amp; cared for and continue to grow. However, neglecting your tasks also means neglecting your pet, eventually leading to its death and starting all over again. </a:t>
            </a:r>
            <a:endParaRPr/>
          </a:p>
        </p:txBody>
      </p:sp>
      <p:sp>
        <p:nvSpPr>
          <p:cNvPr id="90" name="Google Shape;90;p1"/>
          <p:cNvSpPr txBox="1"/>
          <p:nvPr/>
        </p:nvSpPr>
        <p:spPr>
          <a:xfrm>
            <a:off x="1371600" y="6400800"/>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Abstract or Introduction</a:t>
            </a:r>
            <a:endParaRPr>
              <a:solidFill>
                <a:srgbClr val="C170FF"/>
              </a:solidFill>
            </a:endParaRPr>
          </a:p>
        </p:txBody>
      </p:sp>
      <p:sp>
        <p:nvSpPr>
          <p:cNvPr id="91" name="Google Shape;91;p1"/>
          <p:cNvSpPr txBox="1"/>
          <p:nvPr/>
        </p:nvSpPr>
        <p:spPr>
          <a:xfrm>
            <a:off x="7772400" y="914400"/>
            <a:ext cx="22860000" cy="14465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8800" u="none" cap="none" strike="noStrike">
                <a:solidFill>
                  <a:srgbClr val="C170FF"/>
                </a:solidFill>
                <a:latin typeface="Calibri"/>
                <a:ea typeface="Calibri"/>
                <a:cs typeface="Calibri"/>
                <a:sym typeface="Calibri"/>
              </a:rPr>
              <a:t>Furry-Minder</a:t>
            </a:r>
            <a:endParaRPr b="1" i="0" sz="8800" u="none" cap="none" strike="noStrike">
              <a:solidFill>
                <a:srgbClr val="C170FF"/>
              </a:solidFill>
              <a:latin typeface="Calibri"/>
              <a:ea typeface="Calibri"/>
              <a:cs typeface="Calibri"/>
              <a:sym typeface="Calibri"/>
            </a:endParaRPr>
          </a:p>
        </p:txBody>
      </p:sp>
      <p:sp>
        <p:nvSpPr>
          <p:cNvPr id="92" name="Google Shape;92;p1"/>
          <p:cNvSpPr txBox="1"/>
          <p:nvPr/>
        </p:nvSpPr>
        <p:spPr>
          <a:xfrm>
            <a:off x="7772400" y="2543144"/>
            <a:ext cx="22860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Sarah Jorissen, Laura Lopez, Jonathon Hoffman</a:t>
            </a:r>
            <a:endParaRPr b="0" i="0" sz="7258" u="none" cap="none" strike="noStrike">
              <a:solidFill>
                <a:schemeClr val="dk1"/>
              </a:solidFill>
              <a:latin typeface="Calibri"/>
              <a:ea typeface="Calibri"/>
              <a:cs typeface="Calibri"/>
              <a:sym typeface="Calibri"/>
            </a:endParaRPr>
          </a:p>
        </p:txBody>
      </p:sp>
      <p:sp>
        <p:nvSpPr>
          <p:cNvPr id="93" name="Google Shape;93;p1"/>
          <p:cNvSpPr txBox="1"/>
          <p:nvPr/>
        </p:nvSpPr>
        <p:spPr>
          <a:xfrm>
            <a:off x="7772400" y="3730135"/>
            <a:ext cx="22860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Dept. Of Computer Science and Information Technology</a:t>
            </a:r>
            <a:endParaRPr/>
          </a:p>
        </p:txBody>
      </p:sp>
      <p:sp>
        <p:nvSpPr>
          <p:cNvPr id="94" name="Google Shape;94;p1"/>
          <p:cNvSpPr/>
          <p:nvPr/>
        </p:nvSpPr>
        <p:spPr>
          <a:xfrm>
            <a:off x="0" y="0"/>
            <a:ext cx="38404800" cy="5486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258" u="none" cap="none" strike="noStrike">
              <a:solidFill>
                <a:schemeClr val="lt1"/>
              </a:solidFill>
              <a:latin typeface="Calibri"/>
              <a:ea typeface="Calibri"/>
              <a:cs typeface="Calibri"/>
              <a:sym typeface="Calibri"/>
            </a:endParaRPr>
          </a:p>
        </p:txBody>
      </p:sp>
      <p:pic>
        <p:nvPicPr>
          <p:cNvPr descr="Logo&#10;&#10;Description automatically generated" id="95" name="Google Shape;95;p1"/>
          <p:cNvPicPr preferRelativeResize="0"/>
          <p:nvPr/>
        </p:nvPicPr>
        <p:blipFill rotWithShape="1">
          <a:blip r:embed="rId3">
            <a:alphaModFix/>
          </a:blip>
          <a:srcRect b="0" l="0" r="0" t="0"/>
          <a:stretch/>
        </p:blipFill>
        <p:spPr>
          <a:xfrm>
            <a:off x="1371600" y="914400"/>
            <a:ext cx="6126480" cy="3658870"/>
          </a:xfrm>
          <a:prstGeom prst="rect">
            <a:avLst/>
          </a:prstGeom>
          <a:noFill/>
          <a:ln>
            <a:noFill/>
          </a:ln>
        </p:spPr>
      </p:pic>
      <p:sp>
        <p:nvSpPr>
          <p:cNvPr id="96" name="Google Shape;96;p1"/>
          <p:cNvSpPr txBox="1"/>
          <p:nvPr/>
        </p:nvSpPr>
        <p:spPr>
          <a:xfrm>
            <a:off x="10744200" y="7315200"/>
            <a:ext cx="7543800" cy="138840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Furry-Minder’s team decided to develop the application for Google Chrome. The team developed the application using Windows and Ubuntu operating systems, but was mainly developed using Windows. We decided on using WebStorm IDE for development because it was a quality JavaScript IDE that works on multiple operating systems and helped simplify and streamline many necessary tasks. Plus it was free to use! Since the application is a web-based application, the languages that </a:t>
            </a:r>
            <a:r>
              <a:rPr lang="en-US" sz="3200">
                <a:solidFill>
                  <a:schemeClr val="dk1"/>
                </a:solidFill>
                <a:latin typeface="Calibri"/>
                <a:ea typeface="Calibri"/>
                <a:cs typeface="Calibri"/>
                <a:sym typeface="Calibri"/>
              </a:rPr>
              <a:t>were</a:t>
            </a:r>
            <a:r>
              <a:rPr lang="en-US" sz="3200">
                <a:solidFill>
                  <a:schemeClr val="dk1"/>
                </a:solidFill>
                <a:latin typeface="Calibri"/>
                <a:ea typeface="Calibri"/>
                <a:cs typeface="Calibri"/>
                <a:sym typeface="Calibri"/>
              </a:rPr>
              <a:t> used throughout development was HTML, CSS, and JavaScript. We decided to use React because it helped streamline the creation of our project and it came with various useful built-in features. For the database we decided to use Firebase’s real-time database. For the calendar component of the project, we decided on using the FullCalendar API due to its flexible implementation. For communication we created a discord server for the lifetime of the project, where we would discuss the development and what aspects of the project we were working on. Finally, in order to maintain some form of version control we used GitHub. </a:t>
            </a:r>
            <a:endParaRPr b="0" i="0" sz="7258" u="none" cap="none" strike="noStrike">
              <a:solidFill>
                <a:schemeClr val="dk1"/>
              </a:solidFill>
              <a:latin typeface="Calibri"/>
              <a:ea typeface="Calibri"/>
              <a:cs typeface="Calibri"/>
              <a:sym typeface="Calibri"/>
            </a:endParaRPr>
          </a:p>
        </p:txBody>
      </p:sp>
      <p:sp>
        <p:nvSpPr>
          <p:cNvPr id="97" name="Google Shape;97;p1"/>
          <p:cNvSpPr txBox="1"/>
          <p:nvPr/>
        </p:nvSpPr>
        <p:spPr>
          <a:xfrm>
            <a:off x="10744200" y="6400799"/>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Technology</a:t>
            </a:r>
            <a:endParaRPr>
              <a:solidFill>
                <a:srgbClr val="C170FF"/>
              </a:solidFill>
            </a:endParaRPr>
          </a:p>
        </p:txBody>
      </p:sp>
      <p:sp>
        <p:nvSpPr>
          <p:cNvPr id="98" name="Google Shape;98;p1"/>
          <p:cNvSpPr txBox="1"/>
          <p:nvPr/>
        </p:nvSpPr>
        <p:spPr>
          <a:xfrm>
            <a:off x="20116800" y="7315200"/>
            <a:ext cx="7543800" cy="306309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Furry-Minder is a single</a:t>
            </a:r>
            <a:r>
              <a:rPr lang="en-US" sz="3200">
                <a:solidFill>
                  <a:schemeClr val="dk1"/>
                </a:solidFill>
                <a:latin typeface="Calibri"/>
                <a:ea typeface="Calibri"/>
                <a:cs typeface="Calibri"/>
                <a:sym typeface="Calibri"/>
              </a:rPr>
              <a:t>-</a:t>
            </a:r>
            <a:r>
              <a:rPr b="0" i="0" lang="en-US" sz="3200" u="none" cap="none" strike="noStrike">
                <a:solidFill>
                  <a:schemeClr val="dk1"/>
                </a:solidFill>
                <a:latin typeface="Calibri"/>
                <a:ea typeface="Calibri"/>
                <a:cs typeface="Calibri"/>
                <a:sym typeface="Calibri"/>
              </a:rPr>
              <a:t>page web-based application that uses modals for most of its functionalities and </a:t>
            </a:r>
            <a:r>
              <a:rPr lang="en-US" sz="3200">
                <a:solidFill>
                  <a:schemeClr val="dk1"/>
                </a:solidFill>
                <a:latin typeface="Calibri"/>
                <a:ea typeface="Calibri"/>
                <a:cs typeface="Calibri"/>
                <a:sym typeface="Calibri"/>
              </a:rPr>
              <a:t>F</a:t>
            </a:r>
            <a:r>
              <a:rPr b="0" i="0" lang="en-US" sz="3200" u="none" cap="none" strike="noStrike">
                <a:solidFill>
                  <a:schemeClr val="dk1"/>
                </a:solidFill>
                <a:latin typeface="Calibri"/>
                <a:ea typeface="Calibri"/>
                <a:cs typeface="Calibri"/>
                <a:sym typeface="Calibri"/>
              </a:rPr>
              <a:t>irebase for the backend </a:t>
            </a:r>
            <a:r>
              <a:rPr lang="en-US" sz="3200">
                <a:solidFill>
                  <a:schemeClr val="dk1"/>
                </a:solidFill>
                <a:latin typeface="Calibri"/>
                <a:ea typeface="Calibri"/>
                <a:cs typeface="Calibri"/>
                <a:sym typeface="Calibri"/>
              </a:rPr>
              <a:t>database</a:t>
            </a:r>
            <a:r>
              <a:rPr b="0" i="0" lang="en-US" sz="3200" u="none" cap="none" strike="noStrike">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The Homepage </a:t>
            </a:r>
            <a:endParaRPr b="1" sz="3200">
              <a:solidFill>
                <a:schemeClr val="dk1"/>
              </a:solidFill>
              <a:latin typeface="Calibri"/>
              <a:ea typeface="Calibri"/>
              <a:cs typeface="Calibri"/>
              <a:sym typeface="Calibri"/>
            </a:endParaRPr>
          </a:p>
          <a:p>
            <a:pPr indent="0" lvl="0" marL="0" marR="0" rtl="0" algn="just">
              <a:spcBef>
                <a:spcPts val="0"/>
              </a:spcBef>
              <a:spcAft>
                <a:spcPts val="0"/>
              </a:spcAft>
              <a:buClr>
                <a:srgbClr val="000000"/>
              </a:buClr>
              <a:buFont typeface="Arial"/>
              <a:buNone/>
            </a:pPr>
            <a:r>
              <a:rPr lang="en-US" sz="3200">
                <a:solidFill>
                  <a:schemeClr val="dk1"/>
                </a:solidFill>
                <a:latin typeface="Calibri"/>
                <a:ea typeface="Calibri"/>
                <a:cs typeface="Calibri"/>
                <a:sym typeface="Calibri"/>
              </a:rPr>
              <a:t>The homepage will consist of several features which include: the “Login” button, the “Create” button, and finally a tasklist that contains a “+” symbol, the current date, and a calendar symbol</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Login Modal</a:t>
            </a:r>
            <a:endParaRPr b="1" sz="3200">
              <a:solidFill>
                <a:schemeClr val="dk1"/>
              </a:solidFill>
              <a:latin typeface="Calibri"/>
              <a:ea typeface="Calibri"/>
              <a:cs typeface="Calibri"/>
              <a:sym typeface="Calibri"/>
            </a:endParaRPr>
          </a:p>
          <a:p>
            <a:pPr indent="0" lvl="0" marL="0" marR="0" rtl="0" algn="just">
              <a:spcBef>
                <a:spcPts val="0"/>
              </a:spcBef>
              <a:spcAft>
                <a:spcPts val="0"/>
              </a:spcAft>
              <a:buClr>
                <a:srgbClr val="000000"/>
              </a:buClr>
              <a:buFont typeface="Arial"/>
              <a:buNone/>
            </a:pPr>
            <a:r>
              <a:rPr lang="en-US" sz="3200">
                <a:solidFill>
                  <a:schemeClr val="dk1"/>
                </a:solidFill>
                <a:latin typeface="Calibri"/>
                <a:ea typeface="Calibri"/>
                <a:cs typeface="Calibri"/>
                <a:sym typeface="Calibri"/>
              </a:rPr>
              <a:t>The Login modal will have two fields, the username and the password, and will also have a “Login” button that when clicked will log the user in. </a:t>
            </a:r>
            <a:r>
              <a:rPr lang="en-US" sz="3200">
                <a:solidFill>
                  <a:schemeClr val="dk1"/>
                </a:solidFill>
                <a:latin typeface="Calibri"/>
                <a:ea typeface="Calibri"/>
                <a:cs typeface="Calibri"/>
                <a:sym typeface="Calibri"/>
              </a:rPr>
              <a:t>Underneath</a:t>
            </a:r>
            <a:r>
              <a:rPr lang="en-US" sz="3200">
                <a:solidFill>
                  <a:schemeClr val="dk1"/>
                </a:solidFill>
                <a:latin typeface="Calibri"/>
                <a:ea typeface="Calibri"/>
                <a:cs typeface="Calibri"/>
                <a:sym typeface="Calibri"/>
              </a:rPr>
              <a:t> the “Login” button will be a “Sign-up” button for that will open the Signup modal.</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Signup Modal</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The Signup modal will have field for an email, a username, and a password. There will be a sign up button that will sign the user up, and will close the sign up modal and reopen the login modal for the user.</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Pet Creation Modal</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On the homepage there will be a “Create” button that when clicked opens the pet creation modal that will generate one of the many sprites and ask the user to name their pet. There will be a “Confirm” button and when clicked will take the user back to their homepage but with they pet displayed.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Task List Component</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The task list component is on the homepage to the left and contains a “+” symbol for adding tasks, the current date, and a “calendar” symbol for viewing the users calendar.</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Add Task Modal</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The add task modal will open when the user clicks the “+” symbol on the task list. The modal will provide text fields for a name, description, date, and a dropdown for whether the task repeats.</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Edit Task Modal</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The edit task modal will look </a:t>
            </a:r>
            <a:r>
              <a:rPr lang="en-US" sz="3200">
                <a:solidFill>
                  <a:schemeClr val="dk1"/>
                </a:solidFill>
                <a:latin typeface="Calibri"/>
                <a:ea typeface="Calibri"/>
                <a:cs typeface="Calibri"/>
                <a:sym typeface="Calibri"/>
              </a:rPr>
              <a:t>exactly</a:t>
            </a:r>
            <a:r>
              <a:rPr lang="en-US" sz="3200">
                <a:solidFill>
                  <a:schemeClr val="dk1"/>
                </a:solidFill>
                <a:latin typeface="Calibri"/>
                <a:ea typeface="Calibri"/>
                <a:cs typeface="Calibri"/>
                <a:sym typeface="Calibri"/>
              </a:rPr>
              <a:t> the same as our add task modal, but will generate the text-fields with the information stored in the </a:t>
            </a:r>
            <a:r>
              <a:rPr lang="en-US" sz="3200">
                <a:solidFill>
                  <a:schemeClr val="dk1"/>
                </a:solidFill>
                <a:latin typeface="Calibri"/>
                <a:ea typeface="Calibri"/>
                <a:cs typeface="Calibri"/>
                <a:sym typeface="Calibri"/>
              </a:rPr>
              <a:t>database</a:t>
            </a:r>
            <a:r>
              <a:rPr lang="en-US" sz="3200">
                <a:solidFill>
                  <a:schemeClr val="dk1"/>
                </a:solidFill>
                <a:latin typeface="Calibri"/>
                <a:ea typeface="Calibri"/>
                <a:cs typeface="Calibri"/>
                <a:sym typeface="Calibri"/>
              </a:rPr>
              <a:t>. There will be a “Confirm” button that will finalize the changes.</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Calendar Modal</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The calendar modal will </a:t>
            </a:r>
            <a:r>
              <a:rPr lang="en-US" sz="3200">
                <a:solidFill>
                  <a:schemeClr val="dk1"/>
                </a:solidFill>
                <a:latin typeface="Calibri"/>
                <a:ea typeface="Calibri"/>
                <a:cs typeface="Calibri"/>
                <a:sym typeface="Calibri"/>
              </a:rPr>
              <a:t>display the user’s calendar, that will display all tasks for any given day. There will be buttons that allow the user to traverse the calendar and different views such as a week, month, and list view.</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Settings Modal</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The settings modal will display when clicking the user’s username, and will contain several options for different kinds of notifications</a:t>
            </a:r>
            <a:endParaRPr sz="3200">
              <a:solidFill>
                <a:schemeClr val="dk1"/>
              </a:solidFill>
              <a:latin typeface="Calibri"/>
              <a:ea typeface="Calibri"/>
              <a:cs typeface="Calibri"/>
              <a:sym typeface="Calibri"/>
            </a:endParaRPr>
          </a:p>
        </p:txBody>
      </p:sp>
      <p:sp>
        <p:nvSpPr>
          <p:cNvPr id="99" name="Google Shape;99;p1"/>
          <p:cNvSpPr txBox="1"/>
          <p:nvPr/>
        </p:nvSpPr>
        <p:spPr>
          <a:xfrm>
            <a:off x="20116800" y="6400799"/>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Design</a:t>
            </a:r>
            <a:endParaRPr>
              <a:solidFill>
                <a:srgbClr val="C170FF"/>
              </a:solidFill>
            </a:endParaRPr>
          </a:p>
        </p:txBody>
      </p:sp>
      <p:sp>
        <p:nvSpPr>
          <p:cNvPr id="100" name="Google Shape;100;p1"/>
          <p:cNvSpPr txBox="1"/>
          <p:nvPr/>
        </p:nvSpPr>
        <p:spPr>
          <a:xfrm>
            <a:off x="29489400" y="7278624"/>
            <a:ext cx="7543800" cy="79731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The plans for future development of Furry-Minder would mostly include functionalities revolving around the user’s experience while using the application. These include, but are not limited to: developing a browser extension that allows the application to appear over other windows of the users work environment, email notification system for user’s push notifications, an setting that allows the user to choose between a light and dark mode, allow the user to manipulate the UI positioning of their application, a score system to record pet’s lifespans, including a way for the user to interact with their pet to regain health.</a:t>
            </a:r>
            <a:endParaRPr b="1" i="0" sz="3200" u="none" cap="none" strike="noStrike">
              <a:solidFill>
                <a:schemeClr val="dk1"/>
              </a:solidFill>
              <a:latin typeface="Calibri"/>
              <a:ea typeface="Calibri"/>
              <a:cs typeface="Calibri"/>
              <a:sym typeface="Calibri"/>
            </a:endParaRPr>
          </a:p>
        </p:txBody>
      </p:sp>
      <p:sp>
        <p:nvSpPr>
          <p:cNvPr id="101" name="Google Shape;101;p1"/>
          <p:cNvSpPr txBox="1"/>
          <p:nvPr/>
        </p:nvSpPr>
        <p:spPr>
          <a:xfrm>
            <a:off x="29489400" y="6364223"/>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Future Work</a:t>
            </a:r>
            <a:endParaRPr>
              <a:solidFill>
                <a:srgbClr val="C170FF"/>
              </a:solidFill>
            </a:endParaRPr>
          </a:p>
        </p:txBody>
      </p:sp>
      <p:sp>
        <p:nvSpPr>
          <p:cNvPr id="102" name="Google Shape;102;p1"/>
          <p:cNvSpPr txBox="1"/>
          <p:nvPr/>
        </p:nvSpPr>
        <p:spPr>
          <a:xfrm>
            <a:off x="1371600" y="15773399"/>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Background/Purpose</a:t>
            </a:r>
            <a:endParaRPr>
              <a:solidFill>
                <a:srgbClr val="C170FF"/>
              </a:solidFill>
            </a:endParaRPr>
          </a:p>
        </p:txBody>
      </p:sp>
      <p:sp>
        <p:nvSpPr>
          <p:cNvPr id="103" name="Google Shape;103;p1"/>
          <p:cNvSpPr txBox="1"/>
          <p:nvPr/>
        </p:nvSpPr>
        <p:spPr>
          <a:xfrm>
            <a:off x="1371600" y="16916400"/>
            <a:ext cx="7543800" cy="18809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Furry-Minder’s creation was inspired by the popular 90’s toy, Tamagotchi. Similar to Tamagotchi pets, </a:t>
            </a:r>
            <a:r>
              <a:rPr lang="en-US" sz="3200">
                <a:solidFill>
                  <a:schemeClr val="dk1"/>
                </a:solidFill>
                <a:latin typeface="Calibri"/>
                <a:ea typeface="Calibri"/>
                <a:cs typeface="Calibri"/>
                <a:sym typeface="Calibri"/>
              </a:rPr>
              <a:t>Furry-Minder’s purpose is to incentivize its users to complete their desired tasks on time while concurrently having an interactive pet to guide them along the way. Furry-Minder provides user stimulus as their pet will be deteriorated as they fail to complete tasks. If tasks are neglected for too long, the pet will also be neglected, leading to its death. The user will then have to be assigned a new baby pet to start over again. On the flip side, as users complete their tasks, their pet will be given health in which allows them to grow. All pets will begin as a baby pet and progress to an adult. Further incentive to complete tasks include the unlocking of items to customize their pet as well as pet color changes to maximize user motivation of use.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Furry-Minder ideally targets users that are predominantly procrastinators and need an extra reward, or in some cases punishment,  to get the job done.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Furry-Minder is also for those that are nostalgic about the once popular and raving Tamagotchi. This may include animal lovers who cannot stand to let a pet suffer, even if it may be electronic. However, Furry-Minder is set apart from typical reminder or calendar systems and Tamagotchi due to its mix of innovative stimulus and practicality. The truth of the matter is: there has been nothing that compares to the combined functionality of Furry-Minder out in the real world, until now.</a:t>
            </a:r>
            <a:endParaRPr sz="3200">
              <a:solidFill>
                <a:schemeClr val="dk1"/>
              </a:solidFill>
              <a:latin typeface="Calibri"/>
              <a:ea typeface="Calibri"/>
              <a:cs typeface="Calibri"/>
              <a:sym typeface="Calibri"/>
            </a:endParaRPr>
          </a:p>
        </p:txBody>
      </p:sp>
      <p:sp>
        <p:nvSpPr>
          <p:cNvPr id="104" name="Google Shape;104;p1"/>
          <p:cNvSpPr txBox="1"/>
          <p:nvPr/>
        </p:nvSpPr>
        <p:spPr>
          <a:xfrm>
            <a:off x="10696575" y="35841396"/>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C170FF"/>
                </a:solidFill>
                <a:latin typeface="Calibri"/>
                <a:ea typeface="Calibri"/>
                <a:cs typeface="Calibri"/>
                <a:sym typeface="Calibri"/>
              </a:rPr>
              <a:t>Figure </a:t>
            </a:r>
            <a:r>
              <a:rPr b="1" lang="en-US" sz="3200">
                <a:solidFill>
                  <a:srgbClr val="C170FF"/>
                </a:solidFill>
                <a:latin typeface="Calibri"/>
                <a:ea typeface="Calibri"/>
                <a:cs typeface="Calibri"/>
                <a:sym typeface="Calibri"/>
              </a:rPr>
              <a:t>2</a:t>
            </a:r>
            <a:r>
              <a:rPr b="1" i="0" lang="en-US" sz="3200" u="none" cap="none" strike="noStrike">
                <a:solidFill>
                  <a:srgbClr val="C170FF"/>
                </a:solidFill>
                <a:latin typeface="Calibri"/>
                <a:ea typeface="Calibri"/>
                <a:cs typeface="Calibri"/>
                <a:sym typeface="Calibri"/>
              </a:rPr>
              <a:t>:</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This is initial view the user will see when opening the calendar modal.</a:t>
            </a:r>
            <a:endParaRPr/>
          </a:p>
        </p:txBody>
      </p:sp>
      <p:sp>
        <p:nvSpPr>
          <p:cNvPr id="105" name="Google Shape;105;p1"/>
          <p:cNvSpPr txBox="1"/>
          <p:nvPr/>
        </p:nvSpPr>
        <p:spPr>
          <a:xfrm>
            <a:off x="29489400" y="26910791"/>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References</a:t>
            </a:r>
            <a:endParaRPr>
              <a:solidFill>
                <a:srgbClr val="C170FF"/>
              </a:solidFill>
            </a:endParaRPr>
          </a:p>
        </p:txBody>
      </p:sp>
      <p:sp>
        <p:nvSpPr>
          <p:cNvPr id="106" name="Google Shape;106;p1"/>
          <p:cNvSpPr txBox="1"/>
          <p:nvPr/>
        </p:nvSpPr>
        <p:spPr>
          <a:xfrm>
            <a:off x="29489400" y="27822225"/>
            <a:ext cx="7543800" cy="3540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31800" lvl="0" marL="457200" marR="0" rtl="0" algn="just">
              <a:spcBef>
                <a:spcPts val="0"/>
              </a:spcBef>
              <a:spcAft>
                <a:spcPts val="0"/>
              </a:spcAft>
              <a:buSzPts val="3200"/>
              <a:buFont typeface="Calibri"/>
              <a:buAutoNum type="arabicPeriod"/>
            </a:pPr>
            <a:r>
              <a:rPr lang="en-US" sz="3200">
                <a:latin typeface="Calibri"/>
                <a:ea typeface="Calibri"/>
                <a:cs typeface="Calibri"/>
                <a:sym typeface="Calibri"/>
              </a:rPr>
              <a:t>React - </a:t>
            </a:r>
            <a:r>
              <a:rPr lang="en-US" sz="3200" u="sng">
                <a:solidFill>
                  <a:schemeClr val="hlink"/>
                </a:solidFill>
                <a:latin typeface="Calibri"/>
                <a:ea typeface="Calibri"/>
                <a:cs typeface="Calibri"/>
                <a:sym typeface="Calibri"/>
                <a:hlinkClick r:id="rId4"/>
              </a:rPr>
              <a:t>https://reactjs.org/</a:t>
            </a:r>
            <a:endParaRPr sz="3200">
              <a:latin typeface="Calibri"/>
              <a:ea typeface="Calibri"/>
              <a:cs typeface="Calibri"/>
              <a:sym typeface="Calibri"/>
            </a:endParaRPr>
          </a:p>
          <a:p>
            <a:pPr indent="-431800" lvl="0" marL="457200" marR="0" rtl="0" algn="just">
              <a:spcBef>
                <a:spcPts val="0"/>
              </a:spcBef>
              <a:spcAft>
                <a:spcPts val="0"/>
              </a:spcAft>
              <a:buSzPts val="3200"/>
              <a:buFont typeface="Calibri"/>
              <a:buAutoNum type="arabicPeriod"/>
            </a:pPr>
            <a:r>
              <a:rPr lang="en-US" sz="3200">
                <a:latin typeface="Calibri"/>
                <a:ea typeface="Calibri"/>
                <a:cs typeface="Calibri"/>
                <a:sym typeface="Calibri"/>
              </a:rPr>
              <a:t>Firebase - </a:t>
            </a:r>
            <a:r>
              <a:rPr lang="en-US" sz="3200" u="sng">
                <a:solidFill>
                  <a:schemeClr val="hlink"/>
                </a:solidFill>
                <a:latin typeface="Calibri"/>
                <a:ea typeface="Calibri"/>
                <a:cs typeface="Calibri"/>
                <a:sym typeface="Calibri"/>
                <a:hlinkClick r:id="rId5"/>
              </a:rPr>
              <a:t>https://firebase.google.com/</a:t>
            </a:r>
            <a:endParaRPr sz="3200">
              <a:latin typeface="Calibri"/>
              <a:ea typeface="Calibri"/>
              <a:cs typeface="Calibri"/>
              <a:sym typeface="Calibri"/>
            </a:endParaRPr>
          </a:p>
          <a:p>
            <a:pPr indent="-431800" lvl="0" marL="457200" marR="0" rtl="0" algn="just">
              <a:spcBef>
                <a:spcPts val="0"/>
              </a:spcBef>
              <a:spcAft>
                <a:spcPts val="0"/>
              </a:spcAft>
              <a:buSzPts val="3200"/>
              <a:buFont typeface="Calibri"/>
              <a:buAutoNum type="arabicPeriod"/>
            </a:pPr>
            <a:r>
              <a:rPr lang="en-US" sz="3200">
                <a:latin typeface="Calibri"/>
                <a:ea typeface="Calibri"/>
                <a:cs typeface="Calibri"/>
                <a:sym typeface="Calibri"/>
              </a:rPr>
              <a:t>FullCalendar - </a:t>
            </a:r>
            <a:r>
              <a:rPr lang="en-US" sz="3200" u="sng">
                <a:solidFill>
                  <a:schemeClr val="hlink"/>
                </a:solidFill>
                <a:latin typeface="Calibri"/>
                <a:ea typeface="Calibri"/>
                <a:cs typeface="Calibri"/>
                <a:sym typeface="Calibri"/>
                <a:hlinkClick r:id="rId6"/>
              </a:rPr>
              <a:t>https://fullcalendar.io/</a:t>
            </a:r>
            <a:endParaRPr sz="3200">
              <a:latin typeface="Calibri"/>
              <a:ea typeface="Calibri"/>
              <a:cs typeface="Calibri"/>
              <a:sym typeface="Calibri"/>
            </a:endParaRPr>
          </a:p>
          <a:p>
            <a:pPr indent="-431800" lvl="0" marL="457200" marR="0" rtl="0" algn="just">
              <a:spcBef>
                <a:spcPts val="0"/>
              </a:spcBef>
              <a:spcAft>
                <a:spcPts val="0"/>
              </a:spcAft>
              <a:buSzPts val="3200"/>
              <a:buFont typeface="Calibri"/>
              <a:buAutoNum type="arabicPeriod"/>
            </a:pPr>
            <a:r>
              <a:rPr lang="en-US" sz="3200">
                <a:latin typeface="Calibri"/>
                <a:ea typeface="Calibri"/>
                <a:cs typeface="Calibri"/>
                <a:sym typeface="Calibri"/>
              </a:rPr>
              <a:t>WebStorm IDE - </a:t>
            </a:r>
            <a:endParaRPr sz="3200">
              <a:latin typeface="Calibri"/>
              <a:ea typeface="Calibri"/>
              <a:cs typeface="Calibri"/>
              <a:sym typeface="Calibri"/>
            </a:endParaRPr>
          </a:p>
          <a:p>
            <a:pPr indent="0" lvl="0" marL="457200" marR="0" rtl="0" algn="just">
              <a:spcBef>
                <a:spcPts val="0"/>
              </a:spcBef>
              <a:spcAft>
                <a:spcPts val="0"/>
              </a:spcAft>
              <a:buNone/>
            </a:pPr>
            <a:r>
              <a:rPr lang="en-US" sz="3200" u="sng">
                <a:solidFill>
                  <a:schemeClr val="hlink"/>
                </a:solidFill>
                <a:latin typeface="Calibri"/>
                <a:ea typeface="Calibri"/>
                <a:cs typeface="Calibri"/>
                <a:sym typeface="Calibri"/>
                <a:hlinkClick r:id="rId7"/>
              </a:rPr>
              <a:t>https://www.jetbrains.com/webstorm/</a:t>
            </a:r>
            <a:endParaRPr sz="3200">
              <a:latin typeface="Calibri"/>
              <a:ea typeface="Calibri"/>
              <a:cs typeface="Calibri"/>
              <a:sym typeface="Calibri"/>
            </a:endParaRPr>
          </a:p>
          <a:p>
            <a:pPr indent="-431800" lvl="0" marL="457200" marR="0" rtl="0" algn="just">
              <a:spcBef>
                <a:spcPts val="0"/>
              </a:spcBef>
              <a:spcAft>
                <a:spcPts val="0"/>
              </a:spcAft>
              <a:buSzPts val="3200"/>
              <a:buFont typeface="Calibri"/>
              <a:buAutoNum type="arabicPeriod"/>
            </a:pPr>
            <a:r>
              <a:rPr lang="en-US" sz="3200">
                <a:latin typeface="Calibri"/>
                <a:ea typeface="Calibri"/>
                <a:cs typeface="Calibri"/>
                <a:sym typeface="Calibri"/>
              </a:rPr>
              <a:t>Node.JS - </a:t>
            </a:r>
            <a:r>
              <a:rPr lang="en-US" sz="3200" u="sng">
                <a:solidFill>
                  <a:schemeClr val="hlink"/>
                </a:solidFill>
                <a:latin typeface="Calibri"/>
                <a:ea typeface="Calibri"/>
                <a:cs typeface="Calibri"/>
                <a:sym typeface="Calibri"/>
                <a:hlinkClick r:id="rId8"/>
              </a:rPr>
              <a:t>https://nodejs.org/en/</a:t>
            </a:r>
            <a:endParaRPr sz="3200">
              <a:latin typeface="Calibri"/>
              <a:ea typeface="Calibri"/>
              <a:cs typeface="Calibri"/>
              <a:sym typeface="Calibri"/>
            </a:endParaRPr>
          </a:p>
          <a:p>
            <a:pPr indent="0" lvl="0" marL="457200" marR="0" rtl="0" algn="just">
              <a:spcBef>
                <a:spcPts val="0"/>
              </a:spcBef>
              <a:spcAft>
                <a:spcPts val="0"/>
              </a:spcAft>
              <a:buNone/>
            </a:pPr>
            <a:r>
              <a:t/>
            </a:r>
            <a:endParaRPr sz="3200">
              <a:latin typeface="Calibri"/>
              <a:ea typeface="Calibri"/>
              <a:cs typeface="Calibri"/>
              <a:sym typeface="Calibri"/>
            </a:endParaRPr>
          </a:p>
        </p:txBody>
      </p:sp>
      <p:sp>
        <p:nvSpPr>
          <p:cNvPr id="107" name="Google Shape;107;p1"/>
          <p:cNvSpPr txBox="1"/>
          <p:nvPr/>
        </p:nvSpPr>
        <p:spPr>
          <a:xfrm>
            <a:off x="29489400" y="32497775"/>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C170FF"/>
                </a:solidFill>
                <a:latin typeface="Calibri"/>
                <a:ea typeface="Calibri"/>
                <a:cs typeface="Calibri"/>
                <a:sym typeface="Calibri"/>
              </a:rPr>
              <a:t>Acknowledgements</a:t>
            </a:r>
            <a:endParaRPr>
              <a:solidFill>
                <a:srgbClr val="C170FF"/>
              </a:solidFill>
            </a:endParaRPr>
          </a:p>
        </p:txBody>
      </p:sp>
      <p:sp>
        <p:nvSpPr>
          <p:cNvPr id="108" name="Google Shape;108;p1"/>
          <p:cNvSpPr txBox="1"/>
          <p:nvPr/>
        </p:nvSpPr>
        <p:spPr>
          <a:xfrm>
            <a:off x="29413200" y="33371790"/>
            <a:ext cx="7543800" cy="353943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We would like to thank Dr. Karen Meisch for her support of students in the College of Science, Technology, Engineering &amp; Mathematics, and Dr. Leong Lee for his support of students in the Department of Computer Science and Information Technology.</a:t>
            </a:r>
            <a:endParaRPr/>
          </a:p>
        </p:txBody>
      </p:sp>
      <p:cxnSp>
        <p:nvCxnSpPr>
          <p:cNvPr id="109" name="Google Shape;109;p1"/>
          <p:cNvCxnSpPr/>
          <p:nvPr/>
        </p:nvCxnSpPr>
        <p:spPr>
          <a:xfrm>
            <a:off x="1371600" y="5715000"/>
            <a:ext cx="35661600" cy="0"/>
          </a:xfrm>
          <a:prstGeom prst="straightConnector1">
            <a:avLst/>
          </a:prstGeom>
          <a:noFill/>
          <a:ln cap="flat" cmpd="sng" w="63500">
            <a:solidFill>
              <a:schemeClr val="dk1"/>
            </a:solidFill>
            <a:prstDash val="solid"/>
            <a:miter lim="800000"/>
            <a:headEnd len="sm" w="sm" type="none"/>
            <a:tailEnd len="sm" w="sm" type="none"/>
          </a:ln>
        </p:spPr>
      </p:cxnSp>
      <p:pic>
        <p:nvPicPr>
          <p:cNvPr descr="A picture containing icon&#10;&#10;Description automatically generated" id="110" name="Google Shape;110;p1"/>
          <p:cNvPicPr preferRelativeResize="0"/>
          <p:nvPr/>
        </p:nvPicPr>
        <p:blipFill rotWithShape="1">
          <a:blip r:embed="rId9">
            <a:alphaModFix/>
          </a:blip>
          <a:srcRect b="0" l="0" r="0" t="0"/>
          <a:stretch/>
        </p:blipFill>
        <p:spPr>
          <a:xfrm>
            <a:off x="30083579" y="62563"/>
            <a:ext cx="7261409" cy="5503491"/>
          </a:xfrm>
          <a:prstGeom prst="rect">
            <a:avLst/>
          </a:prstGeom>
          <a:noFill/>
          <a:ln>
            <a:noFill/>
          </a:ln>
        </p:spPr>
      </p:pic>
      <p:pic>
        <p:nvPicPr>
          <p:cNvPr id="111" name="Google Shape;111;p1"/>
          <p:cNvPicPr preferRelativeResize="0"/>
          <p:nvPr/>
        </p:nvPicPr>
        <p:blipFill>
          <a:blip r:embed="rId10">
            <a:alphaModFix/>
          </a:blip>
          <a:stretch>
            <a:fillRect/>
          </a:stretch>
        </p:blipFill>
        <p:spPr>
          <a:xfrm>
            <a:off x="10791826" y="29011312"/>
            <a:ext cx="7543800" cy="6259288"/>
          </a:xfrm>
          <a:prstGeom prst="rect">
            <a:avLst/>
          </a:prstGeom>
          <a:noFill/>
          <a:ln>
            <a:noFill/>
          </a:ln>
        </p:spPr>
      </p:pic>
      <p:pic>
        <p:nvPicPr>
          <p:cNvPr id="112" name="Google Shape;112;p1"/>
          <p:cNvPicPr preferRelativeResize="0"/>
          <p:nvPr/>
        </p:nvPicPr>
        <p:blipFill>
          <a:blip r:embed="rId11">
            <a:alphaModFix/>
          </a:blip>
          <a:stretch>
            <a:fillRect/>
          </a:stretch>
        </p:blipFill>
        <p:spPr>
          <a:xfrm>
            <a:off x="10744200" y="21918689"/>
            <a:ext cx="7543800" cy="4576311"/>
          </a:xfrm>
          <a:prstGeom prst="rect">
            <a:avLst/>
          </a:prstGeom>
          <a:noFill/>
          <a:ln>
            <a:noFill/>
          </a:ln>
        </p:spPr>
      </p:pic>
      <p:sp>
        <p:nvSpPr>
          <p:cNvPr id="113" name="Google Shape;113;p1"/>
          <p:cNvSpPr txBox="1"/>
          <p:nvPr/>
        </p:nvSpPr>
        <p:spPr>
          <a:xfrm>
            <a:off x="10744200" y="27214496"/>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C170FF"/>
                </a:solidFill>
                <a:latin typeface="Calibri"/>
                <a:ea typeface="Calibri"/>
                <a:cs typeface="Calibri"/>
                <a:sym typeface="Calibri"/>
              </a:rPr>
              <a:t>Figure 1</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This mockup is what the user will see after logging in and creating their pet.</a:t>
            </a:r>
            <a:endParaRPr/>
          </a:p>
        </p:txBody>
      </p:sp>
      <p:pic>
        <p:nvPicPr>
          <p:cNvPr id="114" name="Google Shape;114;p1"/>
          <p:cNvPicPr preferRelativeResize="0"/>
          <p:nvPr/>
        </p:nvPicPr>
        <p:blipFill>
          <a:blip r:embed="rId12">
            <a:alphaModFix/>
          </a:blip>
          <a:stretch>
            <a:fillRect/>
          </a:stretch>
        </p:blipFill>
        <p:spPr>
          <a:xfrm>
            <a:off x="28617725" y="16937275"/>
            <a:ext cx="4576300" cy="4576300"/>
          </a:xfrm>
          <a:prstGeom prst="rect">
            <a:avLst/>
          </a:prstGeom>
          <a:noFill/>
          <a:ln>
            <a:noFill/>
          </a:ln>
        </p:spPr>
      </p:pic>
      <p:pic>
        <p:nvPicPr>
          <p:cNvPr id="115" name="Google Shape;115;p1"/>
          <p:cNvPicPr preferRelativeResize="0"/>
          <p:nvPr/>
        </p:nvPicPr>
        <p:blipFill>
          <a:blip r:embed="rId13">
            <a:alphaModFix/>
          </a:blip>
          <a:stretch>
            <a:fillRect/>
          </a:stretch>
        </p:blipFill>
        <p:spPr>
          <a:xfrm>
            <a:off x="32654400" y="16662950"/>
            <a:ext cx="4383850" cy="4383850"/>
          </a:xfrm>
          <a:prstGeom prst="rect">
            <a:avLst/>
          </a:prstGeom>
          <a:noFill/>
          <a:ln>
            <a:noFill/>
          </a:ln>
        </p:spPr>
      </p:pic>
      <p:pic>
        <p:nvPicPr>
          <p:cNvPr id="116" name="Google Shape;116;p1"/>
          <p:cNvPicPr preferRelativeResize="0"/>
          <p:nvPr/>
        </p:nvPicPr>
        <p:blipFill>
          <a:blip r:embed="rId14">
            <a:alphaModFix/>
          </a:blip>
          <a:stretch>
            <a:fillRect/>
          </a:stretch>
        </p:blipFill>
        <p:spPr>
          <a:xfrm>
            <a:off x="30708600" y="20581750"/>
            <a:ext cx="4071950" cy="4071950"/>
          </a:xfrm>
          <a:prstGeom prst="rect">
            <a:avLst/>
          </a:prstGeom>
          <a:noFill/>
          <a:ln>
            <a:noFill/>
          </a:ln>
        </p:spPr>
      </p:pic>
      <p:sp>
        <p:nvSpPr>
          <p:cNvPr id="117" name="Google Shape;117;p1"/>
          <p:cNvSpPr txBox="1"/>
          <p:nvPr/>
        </p:nvSpPr>
        <p:spPr>
          <a:xfrm>
            <a:off x="29489400" y="24735645"/>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3200" u="none" cap="none" strike="noStrike">
                <a:solidFill>
                  <a:srgbClr val="C170FF"/>
                </a:solidFill>
                <a:latin typeface="Calibri"/>
                <a:ea typeface="Calibri"/>
                <a:cs typeface="Calibri"/>
                <a:sym typeface="Calibri"/>
              </a:rPr>
              <a:t>Figure </a:t>
            </a:r>
            <a:r>
              <a:rPr b="1" lang="en-US" sz="3200">
                <a:solidFill>
                  <a:srgbClr val="C170FF"/>
                </a:solidFill>
                <a:latin typeface="Calibri"/>
                <a:ea typeface="Calibri"/>
                <a:cs typeface="Calibri"/>
                <a:sym typeface="Calibri"/>
              </a:rPr>
              <a:t>3</a:t>
            </a:r>
            <a:r>
              <a:rPr b="1" i="0" lang="en-US" sz="3200" u="none" cap="none" strike="noStrike">
                <a:solidFill>
                  <a:srgbClr val="C170FF"/>
                </a:solidFill>
                <a:latin typeface="Calibri"/>
                <a:ea typeface="Calibri"/>
                <a:cs typeface="Calibri"/>
                <a:sym typeface="Calibri"/>
              </a:rPr>
              <a:t>:</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Examples of some of the adult pet’s that will be used during Furry-Minder.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2016-06-13T20:02:52Z</dcterms:created>
  <dc:creator>Cruz, Diana</dc:creator>
</cp:coreProperties>
</file>